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63" r:id="rId4"/>
    <p:sldId id="264" r:id="rId5"/>
    <p:sldId id="272" r:id="rId6"/>
    <p:sldId id="271" r:id="rId7"/>
    <p:sldId id="257" r:id="rId8"/>
    <p:sldId id="258" r:id="rId9"/>
    <p:sldId id="277" r:id="rId10"/>
    <p:sldId id="259" r:id="rId11"/>
    <p:sldId id="265" r:id="rId12"/>
    <p:sldId id="260" r:id="rId13"/>
    <p:sldId id="273" r:id="rId14"/>
    <p:sldId id="274" r:id="rId15"/>
    <p:sldId id="275" r:id="rId16"/>
    <p:sldId id="267" r:id="rId17"/>
    <p:sldId id="268" r:id="rId18"/>
    <p:sldId id="269" r:id="rId19"/>
    <p:sldId id="276" r:id="rId20"/>
    <p:sldId id="261" r:id="rId21"/>
    <p:sldId id="26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04" autoAdjust="0"/>
    <p:restoredTop sz="94660"/>
  </p:normalViewPr>
  <p:slideViewPr>
    <p:cSldViewPr snapToGrid="0">
      <p:cViewPr varScale="1">
        <p:scale>
          <a:sx n="80" d="100"/>
          <a:sy n="80" d="100"/>
        </p:scale>
        <p:origin x="86" y="250"/>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97BFF81C-1FCB-4DBA-8044-F1A0FCFD45A6}" type="datetime1">
              <a:rPr lang="en-US" smtClean="0"/>
              <a:t>5/1/2022</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545414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FB9092B3-2D87-4CDF-B84B-C46E5F5D31F7}" type="datetime1">
              <a:rPr lang="en-US" smtClean="0"/>
              <a:t>5/1/2022</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9613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3D769E57-47B1-47B0-B526-3153E4B1E729}" type="datetime1">
              <a:rPr lang="en-US" smtClean="0"/>
              <a:t>5/1/2022</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309511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8997F1B7-1EE7-4EA5-A5A4-866F9A810C9F}"/>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5A87773D-8987-489A-A650-3D6F7D5C7C38}" type="datetime1">
              <a:rPr lang="en-US" smtClean="0"/>
              <a:t>5/1/2022</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368286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97E150C1-1D78-4D80-810D-E9E86F6E88AB}" type="datetime1">
              <a:rPr lang="en-US" smtClean="0"/>
              <a:t>5/1/2022</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003977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29E9CBD8-1588-4B6B-B74D-87480DDE94C0}" type="datetime1">
              <a:rPr lang="en-US" smtClean="0"/>
              <a:t>5/1/2022</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48932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AD794440-721C-4D75-BD4F-4CFB3D51CDCA}" type="datetime1">
              <a:rPr lang="en-US" smtClean="0"/>
              <a:t>5/1/2022</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037693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a:t>Click to edit Master title style</a:t>
            </a:r>
            <a:endParaRPr lang="en-US" dirty="0"/>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B2701A64-483B-4532-94FB-D8F90CB6DEE0}" type="datetime1">
              <a:rPr lang="en-US" smtClean="0"/>
              <a:t>5/1/2022</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80229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6F18FB39-20FB-4E2E-B861-45B709B9C3C5}" type="datetime1">
              <a:rPr lang="en-US" smtClean="0"/>
              <a:t>5/1/2022</a:t>
            </a:fld>
            <a:endParaRPr lang="en-US" dirty="0"/>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703644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AC48AC19-8BD6-476C-9770-8884373BCF00}" type="datetime1">
              <a:rPr lang="en-US" smtClean="0"/>
              <a:t>5/1/2022</a:t>
            </a:fld>
            <a:endParaRPr lang="en-US"/>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285644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F3F68C53-8AD1-4F09-9486-FB3406B99CFA}" type="datetime1">
              <a:rPr lang="en-US" smtClean="0"/>
              <a:t>5/1/2022</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07528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BA543EDD-D0D2-447F-B24F-3717AF4B109D}" type="datetime1">
              <a:rPr lang="en-US" smtClean="0"/>
              <a:pPr/>
              <a:t>5/1/2022</a:t>
            </a:fld>
            <a:endParaRPr lang="en-US"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dirty="0"/>
          </a:p>
        </p:txBody>
      </p:sp>
    </p:spTree>
    <p:extLst>
      <p:ext uri="{BB962C8B-B14F-4D97-AF65-F5344CB8AC3E}">
        <p14:creationId xmlns:p14="http://schemas.microsoft.com/office/powerpoint/2010/main" val="1694802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C0203-D336-4C6F-AD68-8BFFF597DEA7}"/>
              </a:ext>
            </a:extLst>
          </p:cNvPr>
          <p:cNvSpPr>
            <a:spLocks noGrp="1"/>
          </p:cNvSpPr>
          <p:nvPr>
            <p:ph type="ctrTitle"/>
          </p:nvPr>
        </p:nvSpPr>
        <p:spPr>
          <a:xfrm>
            <a:off x="1044605" y="1156898"/>
            <a:ext cx="10609681" cy="2387600"/>
          </a:xfrm>
        </p:spPr>
        <p:txBody>
          <a:bodyPr>
            <a:noAutofit/>
          </a:bodyPr>
          <a:lstStyle/>
          <a:p>
            <a:pPr algn="l">
              <a:lnSpc>
                <a:spcPct val="100000"/>
              </a:lnSpc>
            </a:pPr>
            <a:r>
              <a:rPr lang="en-US" sz="6600" spc="600" dirty="0"/>
              <a:t>FINAL Review</a:t>
            </a:r>
            <a:br>
              <a:rPr lang="en-US" sz="3200" spc="600" dirty="0"/>
            </a:br>
            <a:br>
              <a:rPr lang="en-US" sz="3200" spc="600" dirty="0"/>
            </a:br>
            <a:r>
              <a:rPr lang="en-IN" sz="3200" b="1" spc="600" dirty="0"/>
              <a:t>Sample network for an ENTERPRISE</a:t>
            </a:r>
            <a:r>
              <a:rPr lang="en-IN" sz="3200" spc="600" dirty="0"/>
              <a:t>, </a:t>
            </a:r>
            <a:r>
              <a:rPr lang="en-IN" sz="3200" b="1" spc="600" dirty="0"/>
              <a:t>by installing network-based firewall</a:t>
            </a:r>
            <a:endParaRPr lang="en-US" sz="3200" spc="600" dirty="0"/>
          </a:p>
        </p:txBody>
      </p:sp>
      <p:sp>
        <p:nvSpPr>
          <p:cNvPr id="3" name="Subtitle 2">
            <a:extLst>
              <a:ext uri="{FF2B5EF4-FFF2-40B4-BE49-F238E27FC236}">
                <a16:creationId xmlns:a16="http://schemas.microsoft.com/office/drawing/2014/main" id="{0D041A0D-2151-4BCE-8180-19EF562599A8}"/>
              </a:ext>
            </a:extLst>
          </p:cNvPr>
          <p:cNvSpPr>
            <a:spLocks noGrp="1"/>
          </p:cNvSpPr>
          <p:nvPr>
            <p:ph type="subTitle" idx="1"/>
          </p:nvPr>
        </p:nvSpPr>
        <p:spPr>
          <a:xfrm>
            <a:off x="1044606" y="4953738"/>
            <a:ext cx="5051394" cy="1014274"/>
          </a:xfrm>
        </p:spPr>
        <p:txBody>
          <a:bodyPr>
            <a:normAutofit/>
          </a:bodyPr>
          <a:lstStyle/>
          <a:p>
            <a:pPr algn="l"/>
            <a:r>
              <a:rPr lang="en-IN" sz="1600" dirty="0"/>
              <a:t>2010030151 K S Satyavarsan	</a:t>
            </a:r>
          </a:p>
          <a:p>
            <a:pPr algn="l"/>
            <a:r>
              <a:rPr lang="en-IN" sz="1600" dirty="0"/>
              <a:t>2010030071 Jyothin Movva</a:t>
            </a:r>
          </a:p>
          <a:p>
            <a:pPr algn="l"/>
            <a:r>
              <a:rPr lang="en-IN" sz="1600" dirty="0"/>
              <a:t>2010030040 Devaraj Acharya</a:t>
            </a:r>
          </a:p>
          <a:p>
            <a:pPr algn="l"/>
            <a:endParaRPr lang="en-US" sz="1600" dirty="0"/>
          </a:p>
        </p:txBody>
      </p:sp>
      <p:sp>
        <p:nvSpPr>
          <p:cNvPr id="5" name="Subtitle 2">
            <a:extLst>
              <a:ext uri="{FF2B5EF4-FFF2-40B4-BE49-F238E27FC236}">
                <a16:creationId xmlns:a16="http://schemas.microsoft.com/office/drawing/2014/main" id="{90A1CEEF-D0BC-414C-8418-03D6EBBB43EB}"/>
              </a:ext>
            </a:extLst>
          </p:cNvPr>
          <p:cNvSpPr txBox="1">
            <a:spLocks/>
          </p:cNvSpPr>
          <p:nvPr/>
        </p:nvSpPr>
        <p:spPr>
          <a:xfrm>
            <a:off x="6864561" y="4953738"/>
            <a:ext cx="5051394" cy="10142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cap="all" spc="400" baseline="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1600" dirty="0"/>
              <a:t>Guide</a:t>
            </a:r>
          </a:p>
          <a:p>
            <a:pPr algn="l"/>
            <a:r>
              <a:rPr lang="en-IN" sz="1600" dirty="0" err="1"/>
              <a:t>Dr.</a:t>
            </a:r>
            <a:r>
              <a:rPr lang="en-IN" sz="1600" dirty="0"/>
              <a:t> P Lalitha Surya Kumari</a:t>
            </a:r>
          </a:p>
          <a:p>
            <a:pPr algn="l"/>
            <a:endParaRPr lang="en-US" sz="1600" dirty="0"/>
          </a:p>
        </p:txBody>
      </p:sp>
    </p:spTree>
    <p:extLst>
      <p:ext uri="{BB962C8B-B14F-4D97-AF65-F5344CB8AC3E}">
        <p14:creationId xmlns:p14="http://schemas.microsoft.com/office/powerpoint/2010/main" val="1810471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0A9E5-31CB-4B6D-ACD6-CCD8299682C2}"/>
              </a:ext>
            </a:extLst>
          </p:cNvPr>
          <p:cNvSpPr>
            <a:spLocks noGrp="1"/>
          </p:cNvSpPr>
          <p:nvPr>
            <p:ph type="title"/>
          </p:nvPr>
        </p:nvSpPr>
        <p:spPr/>
        <p:txBody>
          <a:bodyPr/>
          <a:lstStyle/>
          <a:p>
            <a:r>
              <a:rPr lang="en-US" b="1" dirty="0"/>
              <a:t>WORK PROGRESS</a:t>
            </a:r>
          </a:p>
        </p:txBody>
      </p:sp>
      <p:sp>
        <p:nvSpPr>
          <p:cNvPr id="3" name="Content Placeholder 2">
            <a:extLst>
              <a:ext uri="{FF2B5EF4-FFF2-40B4-BE49-F238E27FC236}">
                <a16:creationId xmlns:a16="http://schemas.microsoft.com/office/drawing/2014/main" id="{A931CA56-BEFB-4CDE-8E52-C42E118A47EE}"/>
              </a:ext>
            </a:extLst>
          </p:cNvPr>
          <p:cNvSpPr>
            <a:spLocks noGrp="1"/>
          </p:cNvSpPr>
          <p:nvPr>
            <p:ph idx="1"/>
          </p:nvPr>
        </p:nvSpPr>
        <p:spPr/>
        <p:txBody>
          <a:bodyPr/>
          <a:lstStyle/>
          <a:p>
            <a:r>
              <a:rPr lang="en-US" dirty="0"/>
              <a:t>Implemented a institution network with multiple subnets interconnected with each other.</a:t>
            </a:r>
          </a:p>
          <a:p>
            <a:r>
              <a:rPr lang="en-US" dirty="0"/>
              <a:t>DNS implemented through a separate server</a:t>
            </a:r>
          </a:p>
          <a:p>
            <a:r>
              <a:rPr lang="en-US" dirty="0"/>
              <a:t>Made a website for an enterprise which can be accessed from all nodes</a:t>
            </a:r>
          </a:p>
          <a:p>
            <a:pPr marL="0" indent="0">
              <a:buNone/>
            </a:pPr>
            <a:endParaRPr lang="en-US" dirty="0"/>
          </a:p>
        </p:txBody>
      </p:sp>
    </p:spTree>
    <p:extLst>
      <p:ext uri="{BB962C8B-B14F-4D97-AF65-F5344CB8AC3E}">
        <p14:creationId xmlns:p14="http://schemas.microsoft.com/office/powerpoint/2010/main" val="3074255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EF0887-65AB-45D9-B2FE-408A2B7F817F}"/>
              </a:ext>
            </a:extLst>
          </p:cNvPr>
          <p:cNvSpPr>
            <a:spLocks noGrp="1"/>
          </p:cNvSpPr>
          <p:nvPr>
            <p:ph idx="1"/>
          </p:nvPr>
        </p:nvSpPr>
        <p:spPr>
          <a:xfrm>
            <a:off x="838200" y="1817307"/>
            <a:ext cx="10515600" cy="4351338"/>
          </a:xfrm>
        </p:spPr>
        <p:txBody>
          <a:bodyPr/>
          <a:lstStyle/>
          <a:p>
            <a:endParaRPr lang="en-IN" dirty="0"/>
          </a:p>
          <a:p>
            <a:r>
              <a:rPr lang="en-IN" dirty="0"/>
              <a:t>Software required:</a:t>
            </a:r>
          </a:p>
          <a:p>
            <a:pPr marL="0" indent="0">
              <a:buNone/>
            </a:pPr>
            <a:r>
              <a:rPr lang="en-IN" dirty="0"/>
              <a:t>	windows 10 or later</a:t>
            </a:r>
          </a:p>
          <a:p>
            <a:pPr marL="0" indent="0">
              <a:buNone/>
            </a:pPr>
            <a:r>
              <a:rPr lang="en-IN" dirty="0"/>
              <a:t>	Cisco Packet Tracer</a:t>
            </a:r>
          </a:p>
          <a:p>
            <a:pPr marL="0" indent="0">
              <a:buNone/>
            </a:pPr>
            <a:r>
              <a:rPr lang="en-IN" dirty="0"/>
              <a:t>	</a:t>
            </a:r>
          </a:p>
          <a:p>
            <a:r>
              <a:rPr lang="en-IN" dirty="0"/>
              <a:t>Hardware to support the </a:t>
            </a:r>
            <a:r>
              <a:rPr lang="en-US" b="0" i="0" dirty="0">
                <a:effectLst/>
              </a:rPr>
              <a:t>software</a:t>
            </a:r>
            <a:r>
              <a:rPr lang="en-IN" dirty="0"/>
              <a:t> requirements. </a:t>
            </a:r>
          </a:p>
        </p:txBody>
      </p:sp>
      <p:sp>
        <p:nvSpPr>
          <p:cNvPr id="4" name="Rectangle 1">
            <a:extLst>
              <a:ext uri="{FF2B5EF4-FFF2-40B4-BE49-F238E27FC236}">
                <a16:creationId xmlns:a16="http://schemas.microsoft.com/office/drawing/2014/main" id="{4B5FCCC3-B167-49AB-979B-0C02C29E5E89}"/>
              </a:ext>
            </a:extLst>
          </p:cNvPr>
          <p:cNvSpPr>
            <a:spLocks noGrp="1" noChangeArrowheads="1"/>
          </p:cNvSpPr>
          <p:nvPr>
            <p:ph type="title"/>
          </p:nvPr>
        </p:nvSpPr>
        <p:spPr bwMode="auto">
          <a:xfrm>
            <a:off x="838199" y="689355"/>
            <a:ext cx="10515599"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u="none" strike="noStrike" cap="none" normalizeH="0" baseline="0" dirty="0">
                <a:ln>
                  <a:noFill/>
                </a:ln>
                <a:solidFill>
                  <a:schemeClr val="tx1"/>
                </a:solidFill>
                <a:effectLst/>
                <a:latin typeface="+mj-lt"/>
              </a:rPr>
              <a:t>METHODS</a:t>
            </a:r>
          </a:p>
        </p:txBody>
      </p:sp>
    </p:spTree>
    <p:extLst>
      <p:ext uri="{BB962C8B-B14F-4D97-AF65-F5344CB8AC3E}">
        <p14:creationId xmlns:p14="http://schemas.microsoft.com/office/powerpoint/2010/main" val="1017532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45C6A-5C92-4E3B-8769-D7CA130AD945}"/>
              </a:ext>
            </a:extLst>
          </p:cNvPr>
          <p:cNvSpPr>
            <a:spLocks noGrp="1"/>
          </p:cNvSpPr>
          <p:nvPr>
            <p:ph type="title"/>
          </p:nvPr>
        </p:nvSpPr>
        <p:spPr>
          <a:xfrm>
            <a:off x="838200" y="183970"/>
            <a:ext cx="10515600" cy="1325563"/>
          </a:xfrm>
        </p:spPr>
        <p:txBody>
          <a:bodyPr/>
          <a:lstStyle/>
          <a:p>
            <a:r>
              <a:rPr lang="en-US" b="1" dirty="0"/>
              <a:t>ALPHA TESTING (TOPOLOGY)</a:t>
            </a:r>
          </a:p>
        </p:txBody>
      </p:sp>
      <p:pic>
        <p:nvPicPr>
          <p:cNvPr id="8" name="Content Placeholder 7">
            <a:extLst>
              <a:ext uri="{FF2B5EF4-FFF2-40B4-BE49-F238E27FC236}">
                <a16:creationId xmlns:a16="http://schemas.microsoft.com/office/drawing/2014/main" id="{020D2DEF-444F-4DD9-8385-E8FC87AA433E}"/>
              </a:ext>
            </a:extLst>
          </p:cNvPr>
          <p:cNvPicPr>
            <a:picLocks noGrp="1" noChangeAspect="1"/>
          </p:cNvPicPr>
          <p:nvPr>
            <p:ph idx="1"/>
          </p:nvPr>
        </p:nvPicPr>
        <p:blipFill>
          <a:blip r:embed="rId2"/>
          <a:stretch>
            <a:fillRect/>
          </a:stretch>
        </p:blipFill>
        <p:spPr>
          <a:xfrm>
            <a:off x="929291" y="1825625"/>
            <a:ext cx="10333418" cy="4351338"/>
          </a:xfrm>
        </p:spPr>
      </p:pic>
    </p:spTree>
    <p:extLst>
      <p:ext uri="{BB962C8B-B14F-4D97-AF65-F5344CB8AC3E}">
        <p14:creationId xmlns:p14="http://schemas.microsoft.com/office/powerpoint/2010/main" val="79695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45C6A-5C92-4E3B-8769-D7CA130AD945}"/>
              </a:ext>
            </a:extLst>
          </p:cNvPr>
          <p:cNvSpPr>
            <a:spLocks noGrp="1"/>
          </p:cNvSpPr>
          <p:nvPr>
            <p:ph type="title"/>
          </p:nvPr>
        </p:nvSpPr>
        <p:spPr>
          <a:xfrm>
            <a:off x="838200" y="149465"/>
            <a:ext cx="10515600" cy="1325563"/>
          </a:xfrm>
        </p:spPr>
        <p:txBody>
          <a:bodyPr/>
          <a:lstStyle/>
          <a:p>
            <a:r>
              <a:rPr lang="en-US" b="1" dirty="0"/>
              <a:t>ALPHA TESTING (DHCP SERVER)</a:t>
            </a:r>
          </a:p>
        </p:txBody>
      </p:sp>
      <p:sp>
        <p:nvSpPr>
          <p:cNvPr id="3" name="TextBox 2">
            <a:extLst>
              <a:ext uri="{FF2B5EF4-FFF2-40B4-BE49-F238E27FC236}">
                <a16:creationId xmlns:a16="http://schemas.microsoft.com/office/drawing/2014/main" id="{5104A833-8ED2-47E8-BA28-F3F9D73A2468}"/>
              </a:ext>
            </a:extLst>
          </p:cNvPr>
          <p:cNvSpPr txBox="1"/>
          <p:nvPr/>
        </p:nvSpPr>
        <p:spPr>
          <a:xfrm>
            <a:off x="6832121" y="1768327"/>
            <a:ext cx="4882551" cy="3970318"/>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wrap="square" rtlCol="0">
            <a:spAutoFit/>
          </a:bodyPr>
          <a:lstStyle/>
          <a:p>
            <a:pPr marL="342900" lvl="0" indent="-342900">
              <a:buFont typeface="Symbol" panose="05050102010706020507" pitchFamily="18" charset="2"/>
              <a:buChar char=""/>
            </a:pPr>
            <a:r>
              <a:rPr lang="en-US" sz="1800" dirty="0">
                <a:solidFill>
                  <a:srgbClr val="000000"/>
                </a:solidFill>
                <a:effectLst/>
                <a:latin typeface="Arial" panose="020B0604020202020204" pitchFamily="34" charset="0"/>
                <a:ea typeface="Arial" panose="020B0604020202020204" pitchFamily="34" charset="0"/>
              </a:rPr>
              <a:t>Dynamic Host Configuration Protocol (DHCP) is a network management protocol used to automate the process of configuring devices on IP networks, thus allowing them to use network services such as DNS, NTP, and any communication protocol based on UDP or TCP.</a:t>
            </a:r>
            <a:endParaRPr lang="en-IN" sz="1800" dirty="0">
              <a:effectLst/>
              <a:latin typeface="Arial" panose="020B0604020202020204" pitchFamily="34" charset="0"/>
              <a:ea typeface="Arial" panose="020B0604020202020204" pitchFamily="34" charset="0"/>
            </a:endParaRPr>
          </a:p>
          <a:p>
            <a:pPr marL="457200"/>
            <a:r>
              <a:rPr lang="en-US" sz="1800" dirty="0">
                <a:solidFill>
                  <a:srgbClr val="000000"/>
                </a:solidFill>
                <a:effectLst/>
                <a:latin typeface="Arial" panose="020B0604020202020204" pitchFamily="34" charset="0"/>
                <a:ea typeface="Arial" panose="020B0604020202020204" pitchFamily="34" charset="0"/>
              </a:rPr>
              <a:t> </a:t>
            </a:r>
            <a:endParaRPr lang="en-IN" sz="1800" dirty="0">
              <a:effectLst/>
              <a:latin typeface="Arial" panose="020B0604020202020204" pitchFamily="34" charset="0"/>
              <a:ea typeface="Arial" panose="020B0604020202020204" pitchFamily="34" charset="0"/>
            </a:endParaRPr>
          </a:p>
          <a:p>
            <a:pPr marL="342900" lvl="0" indent="-342900">
              <a:buFont typeface="Symbol" panose="05050102010706020507" pitchFamily="18" charset="2"/>
              <a:buChar char=""/>
            </a:pPr>
            <a:r>
              <a:rPr lang="en-US" sz="1800" dirty="0">
                <a:solidFill>
                  <a:srgbClr val="000000"/>
                </a:solidFill>
                <a:effectLst/>
                <a:latin typeface="Arial" panose="020B0604020202020204" pitchFamily="34" charset="0"/>
                <a:ea typeface="Arial" panose="020B0604020202020204" pitchFamily="34" charset="0"/>
              </a:rPr>
              <a:t>A DHCP server dynamically assigns an IP address and other network configuration parameters to each device on a network so they can communicate with other IP networks. </a:t>
            </a:r>
            <a:endParaRPr lang="en-IN" sz="1800" dirty="0">
              <a:effectLst/>
              <a:latin typeface="Arial" panose="020B0604020202020204" pitchFamily="34" charset="0"/>
              <a:ea typeface="Arial" panose="020B0604020202020204" pitchFamily="34" charset="0"/>
            </a:endParaRPr>
          </a:p>
        </p:txBody>
      </p:sp>
      <p:pic>
        <p:nvPicPr>
          <p:cNvPr id="5" name="Picture 4">
            <a:extLst>
              <a:ext uri="{FF2B5EF4-FFF2-40B4-BE49-F238E27FC236}">
                <a16:creationId xmlns:a16="http://schemas.microsoft.com/office/drawing/2014/main" id="{288FCE4B-2803-4217-99B1-F44FE3B41E0B}"/>
              </a:ext>
            </a:extLst>
          </p:cNvPr>
          <p:cNvPicPr>
            <a:picLocks noChangeAspect="1"/>
          </p:cNvPicPr>
          <p:nvPr/>
        </p:nvPicPr>
        <p:blipFill>
          <a:blip r:embed="rId2"/>
          <a:stretch>
            <a:fillRect/>
          </a:stretch>
        </p:blipFill>
        <p:spPr>
          <a:xfrm>
            <a:off x="838200" y="1330121"/>
            <a:ext cx="5257800" cy="5122754"/>
          </a:xfrm>
          <a:prstGeom prst="rect">
            <a:avLst/>
          </a:prstGeom>
        </p:spPr>
      </p:pic>
    </p:spTree>
    <p:extLst>
      <p:ext uri="{BB962C8B-B14F-4D97-AF65-F5344CB8AC3E}">
        <p14:creationId xmlns:p14="http://schemas.microsoft.com/office/powerpoint/2010/main" val="1526211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45C6A-5C92-4E3B-8769-D7CA130AD945}"/>
              </a:ext>
            </a:extLst>
          </p:cNvPr>
          <p:cNvSpPr>
            <a:spLocks noGrp="1"/>
          </p:cNvSpPr>
          <p:nvPr>
            <p:ph type="title"/>
          </p:nvPr>
        </p:nvSpPr>
        <p:spPr>
          <a:xfrm>
            <a:off x="838200" y="149465"/>
            <a:ext cx="10515600" cy="1325563"/>
          </a:xfrm>
        </p:spPr>
        <p:txBody>
          <a:bodyPr/>
          <a:lstStyle/>
          <a:p>
            <a:r>
              <a:rPr lang="en-US" b="1" dirty="0"/>
              <a:t>ALPHA TESTING (DNS SERVER)</a:t>
            </a:r>
          </a:p>
        </p:txBody>
      </p:sp>
      <p:sp>
        <p:nvSpPr>
          <p:cNvPr id="3" name="TextBox 2">
            <a:extLst>
              <a:ext uri="{FF2B5EF4-FFF2-40B4-BE49-F238E27FC236}">
                <a16:creationId xmlns:a16="http://schemas.microsoft.com/office/drawing/2014/main" id="{5104A833-8ED2-47E8-BA28-F3F9D73A2468}"/>
              </a:ext>
            </a:extLst>
          </p:cNvPr>
          <p:cNvSpPr txBox="1"/>
          <p:nvPr/>
        </p:nvSpPr>
        <p:spPr>
          <a:xfrm>
            <a:off x="6471249" y="1261322"/>
            <a:ext cx="4882551" cy="5293757"/>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wrap="square" rtlCol="0">
            <a:spAutoFit/>
          </a:bodyPr>
          <a:lstStyle/>
          <a:p>
            <a:pPr marL="342900" lvl="0" indent="-342900">
              <a:buFont typeface="Symbol" panose="05050102010706020507" pitchFamily="18" charset="2"/>
              <a:buChar char=""/>
            </a:pPr>
            <a:r>
              <a:rPr lang="en-IN" sz="1600" dirty="0">
                <a:solidFill>
                  <a:srgbClr val="000000"/>
                </a:solidFill>
                <a:effectLst/>
                <a:latin typeface="Arial" panose="020B0604020202020204" pitchFamily="34" charset="0"/>
                <a:ea typeface="Times New Roman" panose="02020603050405020304" pitchFamily="18" charset="0"/>
              </a:rPr>
              <a:t>The Domain Name System (DNS) is called the phonebook of the Internet. When a user types a domain name or website address into the address bar of the browser, the DNS server is responsible for translating the domain name to a specific IP address, driving it to the correct website.</a:t>
            </a:r>
          </a:p>
          <a:p>
            <a:pPr lvl="0"/>
            <a:endParaRPr lang="en-IN" sz="1600" dirty="0">
              <a:effectLst/>
              <a:latin typeface="Arial" panose="020B0604020202020204" pitchFamily="34" charset="0"/>
              <a:ea typeface="Arial" panose="020B0604020202020204" pitchFamily="34" charset="0"/>
            </a:endParaRPr>
          </a:p>
          <a:p>
            <a:pPr marL="342900" lvl="0" indent="-342900">
              <a:buFont typeface="Symbol" panose="05050102010706020507" pitchFamily="18" charset="2"/>
              <a:buChar char=""/>
            </a:pPr>
            <a:r>
              <a:rPr lang="en-IN" sz="1600" dirty="0">
                <a:solidFill>
                  <a:srgbClr val="000000"/>
                </a:solidFill>
                <a:effectLst/>
                <a:latin typeface="Arial" panose="020B0604020202020204" pitchFamily="34" charset="0"/>
                <a:ea typeface="Times New Roman" panose="02020603050405020304" pitchFamily="18" charset="0"/>
              </a:rPr>
              <a:t>A DNS server is a server that manages the domain name system or DNS protocols, matching Internet domain names and IP addresses. The DNS server may also manage domain resolution services.</a:t>
            </a:r>
          </a:p>
          <a:p>
            <a:pPr lvl="0"/>
            <a:endParaRPr lang="en-IN" sz="1600" dirty="0">
              <a:effectLst/>
              <a:latin typeface="Arial" panose="020B0604020202020204" pitchFamily="34" charset="0"/>
              <a:ea typeface="Arial" panose="020B0604020202020204" pitchFamily="34" charset="0"/>
            </a:endParaRPr>
          </a:p>
          <a:p>
            <a:pPr marL="342900" lvl="0" indent="-342900">
              <a:buFont typeface="Symbol" panose="05050102010706020507" pitchFamily="18" charset="2"/>
              <a:buChar char=""/>
            </a:pPr>
            <a:r>
              <a:rPr lang="en-US" sz="1600" dirty="0">
                <a:solidFill>
                  <a:srgbClr val="000000"/>
                </a:solidFill>
                <a:effectLst/>
                <a:latin typeface="Arial" panose="020B0604020202020204" pitchFamily="34" charset="0"/>
                <a:ea typeface="Arial" panose="020B0604020202020204" pitchFamily="34" charset="0"/>
              </a:rPr>
              <a:t>In the DNS server, there is a database of domain names, host information, DNS records and network data. The DNS server will search records to return a result. This process allows DNS clients to access the DNS server through a web browser. </a:t>
            </a:r>
            <a:endParaRPr lang="en-IN" sz="1600" dirty="0">
              <a:effectLst/>
              <a:latin typeface="Arial" panose="020B0604020202020204" pitchFamily="34" charset="0"/>
              <a:ea typeface="Arial" panose="020B0604020202020204" pitchFamily="34" charset="0"/>
            </a:endParaRPr>
          </a:p>
          <a:p>
            <a:r>
              <a:rPr lang="en-US" sz="1800" dirty="0">
                <a:solidFill>
                  <a:srgbClr val="000000"/>
                </a:solidFill>
                <a:effectLst/>
                <a:latin typeface="Arial" panose="020B0604020202020204" pitchFamily="34" charset="0"/>
                <a:ea typeface="Arial" panose="020B0604020202020204" pitchFamily="34" charset="0"/>
              </a:rPr>
              <a:t> </a:t>
            </a:r>
            <a:endParaRPr lang="en-IN" sz="1800" dirty="0">
              <a:effectLst/>
              <a:latin typeface="Arial" panose="020B0604020202020204" pitchFamily="34" charset="0"/>
              <a:ea typeface="Arial" panose="020B0604020202020204" pitchFamily="34" charset="0"/>
            </a:endParaRPr>
          </a:p>
        </p:txBody>
      </p:sp>
      <p:pic>
        <p:nvPicPr>
          <p:cNvPr id="6" name="Picture 5">
            <a:extLst>
              <a:ext uri="{FF2B5EF4-FFF2-40B4-BE49-F238E27FC236}">
                <a16:creationId xmlns:a16="http://schemas.microsoft.com/office/drawing/2014/main" id="{B4947787-D542-46F3-8E34-33C0573FDCD4}"/>
              </a:ext>
            </a:extLst>
          </p:cNvPr>
          <p:cNvPicPr>
            <a:picLocks noChangeAspect="1"/>
          </p:cNvPicPr>
          <p:nvPr/>
        </p:nvPicPr>
        <p:blipFill>
          <a:blip r:embed="rId2"/>
          <a:stretch>
            <a:fillRect/>
          </a:stretch>
        </p:blipFill>
        <p:spPr>
          <a:xfrm>
            <a:off x="838200" y="1261322"/>
            <a:ext cx="5057775" cy="4984328"/>
          </a:xfrm>
          <a:prstGeom prst="rect">
            <a:avLst/>
          </a:prstGeom>
        </p:spPr>
      </p:pic>
    </p:spTree>
    <p:extLst>
      <p:ext uri="{BB962C8B-B14F-4D97-AF65-F5344CB8AC3E}">
        <p14:creationId xmlns:p14="http://schemas.microsoft.com/office/powerpoint/2010/main" val="2230155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45C6A-5C92-4E3B-8769-D7CA130AD945}"/>
              </a:ext>
            </a:extLst>
          </p:cNvPr>
          <p:cNvSpPr>
            <a:spLocks noGrp="1"/>
          </p:cNvSpPr>
          <p:nvPr>
            <p:ph type="title"/>
          </p:nvPr>
        </p:nvSpPr>
        <p:spPr>
          <a:xfrm>
            <a:off x="838200" y="149465"/>
            <a:ext cx="10515600" cy="1325563"/>
          </a:xfrm>
        </p:spPr>
        <p:txBody>
          <a:bodyPr/>
          <a:lstStyle/>
          <a:p>
            <a:r>
              <a:rPr lang="en-US" b="1" dirty="0"/>
              <a:t>ALPHA TESTING (WEB SERVER)</a:t>
            </a:r>
          </a:p>
        </p:txBody>
      </p:sp>
      <p:sp>
        <p:nvSpPr>
          <p:cNvPr id="3" name="TextBox 2">
            <a:extLst>
              <a:ext uri="{FF2B5EF4-FFF2-40B4-BE49-F238E27FC236}">
                <a16:creationId xmlns:a16="http://schemas.microsoft.com/office/drawing/2014/main" id="{5104A833-8ED2-47E8-BA28-F3F9D73A2468}"/>
              </a:ext>
            </a:extLst>
          </p:cNvPr>
          <p:cNvSpPr txBox="1"/>
          <p:nvPr/>
        </p:nvSpPr>
        <p:spPr>
          <a:xfrm>
            <a:off x="6471249" y="1084046"/>
            <a:ext cx="4882551" cy="5355312"/>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wrap="square" rtlCol="0">
            <a:spAutoFit/>
          </a:bodyPr>
          <a:lstStyle/>
          <a:p>
            <a:pPr marL="342900" lvl="0" indent="-342900">
              <a:buFont typeface="Symbol" panose="05050102010706020507" pitchFamily="18" charset="2"/>
              <a:buChar char=""/>
            </a:pPr>
            <a:r>
              <a:rPr lang="en-US" sz="1800" dirty="0">
                <a:solidFill>
                  <a:srgbClr val="000000"/>
                </a:solidFill>
                <a:effectLst/>
                <a:latin typeface="Arial" panose="020B0604020202020204" pitchFamily="34" charset="0"/>
                <a:ea typeface="Arial" panose="020B0604020202020204" pitchFamily="34" charset="0"/>
              </a:rPr>
              <a:t>A web server is a computer that runs websites. It's a computer program that distributes web pages as they are requisitioned. The basic objective of the web server is to store, process and deliver web pages to the users.</a:t>
            </a:r>
            <a:endParaRPr lang="en-IN" sz="1800" dirty="0">
              <a:effectLst/>
              <a:latin typeface="Arial" panose="020B0604020202020204" pitchFamily="34" charset="0"/>
              <a:ea typeface="Arial" panose="020B0604020202020204" pitchFamily="34" charset="0"/>
            </a:endParaRPr>
          </a:p>
          <a:p>
            <a:pPr marL="457200"/>
            <a:r>
              <a:rPr lang="en-US" sz="1800" dirty="0">
                <a:solidFill>
                  <a:srgbClr val="000000"/>
                </a:solidFill>
                <a:effectLst/>
                <a:latin typeface="Arial" panose="020B0604020202020204" pitchFamily="34" charset="0"/>
                <a:ea typeface="Arial" panose="020B0604020202020204" pitchFamily="34" charset="0"/>
              </a:rPr>
              <a:t> </a:t>
            </a:r>
            <a:endParaRPr lang="en-IN" sz="1800" dirty="0">
              <a:effectLst/>
              <a:latin typeface="Arial" panose="020B0604020202020204" pitchFamily="34" charset="0"/>
              <a:ea typeface="Arial" panose="020B0604020202020204" pitchFamily="34" charset="0"/>
            </a:endParaRPr>
          </a:p>
          <a:p>
            <a:pPr marL="342900" lvl="0" indent="-342900">
              <a:buFont typeface="Symbol" panose="05050102010706020507" pitchFamily="18" charset="2"/>
              <a:buChar char=""/>
            </a:pPr>
            <a:r>
              <a:rPr lang="en-US" sz="1800" dirty="0">
                <a:solidFill>
                  <a:srgbClr val="000000"/>
                </a:solidFill>
                <a:effectLst/>
                <a:latin typeface="Arial" panose="020B0604020202020204" pitchFamily="34" charset="0"/>
                <a:ea typeface="Arial" panose="020B0604020202020204" pitchFamily="34" charset="0"/>
              </a:rPr>
              <a:t>This intercommunication is done using Hypertext Transfer Protocol (HTTP). These web pages are mostly static content that includes HTML documents, images, style sheets, test etc.</a:t>
            </a:r>
            <a:endParaRPr lang="en-IN" sz="1800" dirty="0">
              <a:effectLst/>
              <a:latin typeface="Arial" panose="020B0604020202020204" pitchFamily="34" charset="0"/>
              <a:ea typeface="Arial" panose="020B0604020202020204" pitchFamily="34" charset="0"/>
            </a:endParaRPr>
          </a:p>
          <a:p>
            <a:pPr marL="457200"/>
            <a:r>
              <a:rPr lang="en-US" sz="1800" dirty="0">
                <a:solidFill>
                  <a:srgbClr val="000000"/>
                </a:solidFill>
                <a:effectLst/>
                <a:latin typeface="Arial" panose="020B0604020202020204" pitchFamily="34" charset="0"/>
                <a:ea typeface="Arial" panose="020B0604020202020204" pitchFamily="34" charset="0"/>
              </a:rPr>
              <a:t> </a:t>
            </a:r>
            <a:endParaRPr lang="en-IN" sz="1800" dirty="0">
              <a:effectLst/>
              <a:latin typeface="Arial" panose="020B0604020202020204" pitchFamily="34" charset="0"/>
              <a:ea typeface="Arial" panose="020B0604020202020204" pitchFamily="34" charset="0"/>
            </a:endParaRPr>
          </a:p>
          <a:p>
            <a:pPr marL="342900" lvl="0" indent="-342900">
              <a:buFont typeface="Symbol" panose="05050102010706020507" pitchFamily="18" charset="2"/>
              <a:buChar char=""/>
            </a:pPr>
            <a:r>
              <a:rPr lang="en-US" sz="1800" dirty="0">
                <a:solidFill>
                  <a:srgbClr val="000000"/>
                </a:solidFill>
                <a:effectLst/>
                <a:latin typeface="Arial" panose="020B0604020202020204" pitchFamily="34" charset="0"/>
                <a:ea typeface="Arial" panose="020B0604020202020204" pitchFamily="34" charset="0"/>
              </a:rPr>
              <a:t>When anyone requests for a website by adding the URL or web address on a web browser’s address bar (for example www.google.com), the browser sends a request to the Internet for viewing the corresponding web page for that address.</a:t>
            </a:r>
            <a:endParaRPr lang="en-IN" sz="1800" dirty="0">
              <a:effectLst/>
              <a:latin typeface="Arial" panose="020B0604020202020204" pitchFamily="34" charset="0"/>
              <a:ea typeface="Arial" panose="020B0604020202020204" pitchFamily="34" charset="0"/>
            </a:endParaRPr>
          </a:p>
        </p:txBody>
      </p:sp>
      <p:pic>
        <p:nvPicPr>
          <p:cNvPr id="5" name="Picture 4">
            <a:extLst>
              <a:ext uri="{FF2B5EF4-FFF2-40B4-BE49-F238E27FC236}">
                <a16:creationId xmlns:a16="http://schemas.microsoft.com/office/drawing/2014/main" id="{5C915771-EC46-4062-A157-CA864653960C}"/>
              </a:ext>
            </a:extLst>
          </p:cNvPr>
          <p:cNvPicPr>
            <a:picLocks noChangeAspect="1"/>
          </p:cNvPicPr>
          <p:nvPr/>
        </p:nvPicPr>
        <p:blipFill>
          <a:blip r:embed="rId2"/>
          <a:stretch>
            <a:fillRect/>
          </a:stretch>
        </p:blipFill>
        <p:spPr>
          <a:xfrm>
            <a:off x="838200" y="1226389"/>
            <a:ext cx="4956169" cy="4821986"/>
          </a:xfrm>
          <a:prstGeom prst="rect">
            <a:avLst/>
          </a:prstGeom>
        </p:spPr>
      </p:pic>
    </p:spTree>
    <p:extLst>
      <p:ext uri="{BB962C8B-B14F-4D97-AF65-F5344CB8AC3E}">
        <p14:creationId xmlns:p14="http://schemas.microsoft.com/office/powerpoint/2010/main" val="119187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45C6A-5C92-4E3B-8769-D7CA130AD945}"/>
              </a:ext>
            </a:extLst>
          </p:cNvPr>
          <p:cNvSpPr>
            <a:spLocks noGrp="1"/>
          </p:cNvSpPr>
          <p:nvPr>
            <p:ph type="title"/>
          </p:nvPr>
        </p:nvSpPr>
        <p:spPr>
          <a:xfrm>
            <a:off x="838200" y="149465"/>
            <a:ext cx="10515600" cy="1325563"/>
          </a:xfrm>
        </p:spPr>
        <p:txBody>
          <a:bodyPr/>
          <a:lstStyle/>
          <a:p>
            <a:r>
              <a:rPr lang="en-US" b="1" dirty="0"/>
              <a:t>ALPHA TESTING (WEBSITE)</a:t>
            </a:r>
          </a:p>
        </p:txBody>
      </p:sp>
      <p:pic>
        <p:nvPicPr>
          <p:cNvPr id="4" name="Picture 3">
            <a:extLst>
              <a:ext uri="{FF2B5EF4-FFF2-40B4-BE49-F238E27FC236}">
                <a16:creationId xmlns:a16="http://schemas.microsoft.com/office/drawing/2014/main" id="{2EB7F4FC-0FCC-4EF4-B98D-65F8E41635CE}"/>
              </a:ext>
            </a:extLst>
          </p:cNvPr>
          <p:cNvPicPr>
            <a:picLocks noChangeAspect="1"/>
          </p:cNvPicPr>
          <p:nvPr/>
        </p:nvPicPr>
        <p:blipFill>
          <a:blip r:embed="rId2"/>
          <a:stretch>
            <a:fillRect/>
          </a:stretch>
        </p:blipFill>
        <p:spPr>
          <a:xfrm>
            <a:off x="838200" y="1399957"/>
            <a:ext cx="5313401" cy="5222314"/>
          </a:xfrm>
          <a:prstGeom prst="rect">
            <a:avLst/>
          </a:prstGeom>
        </p:spPr>
      </p:pic>
      <p:sp>
        <p:nvSpPr>
          <p:cNvPr id="3" name="TextBox 2">
            <a:extLst>
              <a:ext uri="{FF2B5EF4-FFF2-40B4-BE49-F238E27FC236}">
                <a16:creationId xmlns:a16="http://schemas.microsoft.com/office/drawing/2014/main" id="{5104A833-8ED2-47E8-BA28-F3F9D73A2468}"/>
              </a:ext>
            </a:extLst>
          </p:cNvPr>
          <p:cNvSpPr txBox="1"/>
          <p:nvPr/>
        </p:nvSpPr>
        <p:spPr>
          <a:xfrm>
            <a:off x="7289321" y="1768327"/>
            <a:ext cx="4425351" cy="1569660"/>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wrap="square" rtlCol="0">
            <a:spAutoFit/>
          </a:bodyPr>
          <a:lstStyle/>
          <a:p>
            <a:r>
              <a:rPr lang="en-IN" sz="2400" dirty="0">
                <a:solidFill>
                  <a:schemeClr val="tx1"/>
                </a:solidFill>
              </a:rPr>
              <a:t>This shows the main/Home page that we created.</a:t>
            </a:r>
          </a:p>
          <a:p>
            <a:r>
              <a:rPr lang="en-IN" sz="2400" dirty="0">
                <a:solidFill>
                  <a:schemeClr val="tx1"/>
                </a:solidFill>
              </a:rPr>
              <a:t>This website is hosted on our web server.</a:t>
            </a:r>
          </a:p>
        </p:txBody>
      </p:sp>
    </p:spTree>
    <p:extLst>
      <p:ext uri="{BB962C8B-B14F-4D97-AF65-F5344CB8AC3E}">
        <p14:creationId xmlns:p14="http://schemas.microsoft.com/office/powerpoint/2010/main" val="4278065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45C6A-5C92-4E3B-8769-D7CA130AD945}"/>
              </a:ext>
            </a:extLst>
          </p:cNvPr>
          <p:cNvSpPr>
            <a:spLocks noGrp="1"/>
          </p:cNvSpPr>
          <p:nvPr>
            <p:ph type="title"/>
          </p:nvPr>
        </p:nvSpPr>
        <p:spPr>
          <a:xfrm>
            <a:off x="838200" y="171450"/>
            <a:ext cx="10515600" cy="1325563"/>
          </a:xfrm>
        </p:spPr>
        <p:txBody>
          <a:bodyPr/>
          <a:lstStyle/>
          <a:p>
            <a:r>
              <a:rPr lang="en-US" b="1" dirty="0"/>
              <a:t>ALPHA TESTING (WEBSITE)</a:t>
            </a:r>
          </a:p>
        </p:txBody>
      </p:sp>
      <p:pic>
        <p:nvPicPr>
          <p:cNvPr id="5" name="Picture 4">
            <a:extLst>
              <a:ext uri="{FF2B5EF4-FFF2-40B4-BE49-F238E27FC236}">
                <a16:creationId xmlns:a16="http://schemas.microsoft.com/office/drawing/2014/main" id="{9991319D-FDEC-4F2C-85EA-11E59851651E}"/>
              </a:ext>
            </a:extLst>
          </p:cNvPr>
          <p:cNvPicPr>
            <a:picLocks noChangeAspect="1"/>
          </p:cNvPicPr>
          <p:nvPr/>
        </p:nvPicPr>
        <p:blipFill>
          <a:blip r:embed="rId2"/>
          <a:stretch>
            <a:fillRect/>
          </a:stretch>
        </p:blipFill>
        <p:spPr>
          <a:xfrm>
            <a:off x="838200" y="1355313"/>
            <a:ext cx="5408952" cy="5331237"/>
          </a:xfrm>
          <a:prstGeom prst="rect">
            <a:avLst/>
          </a:prstGeom>
        </p:spPr>
      </p:pic>
      <p:sp>
        <p:nvSpPr>
          <p:cNvPr id="4" name="TextBox 3">
            <a:extLst>
              <a:ext uri="{FF2B5EF4-FFF2-40B4-BE49-F238E27FC236}">
                <a16:creationId xmlns:a16="http://schemas.microsoft.com/office/drawing/2014/main" id="{196C5B0C-E21E-412A-9394-2E8E2F81134B}"/>
              </a:ext>
            </a:extLst>
          </p:cNvPr>
          <p:cNvSpPr txBox="1"/>
          <p:nvPr/>
        </p:nvSpPr>
        <p:spPr>
          <a:xfrm>
            <a:off x="7289321" y="1768327"/>
            <a:ext cx="4425351" cy="1569660"/>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wrap="square" rtlCol="0">
            <a:spAutoFit/>
          </a:bodyPr>
          <a:lstStyle/>
          <a:p>
            <a:r>
              <a:rPr lang="en-IN" sz="2400" dirty="0">
                <a:solidFill>
                  <a:schemeClr val="tx1"/>
                </a:solidFill>
              </a:rPr>
              <a:t>This shows the about page from our website.</a:t>
            </a:r>
          </a:p>
          <a:p>
            <a:r>
              <a:rPr lang="en-IN" sz="2400" dirty="0">
                <a:solidFill>
                  <a:schemeClr val="tx1"/>
                </a:solidFill>
              </a:rPr>
              <a:t>This webpage can be accessed from the home page.</a:t>
            </a:r>
          </a:p>
        </p:txBody>
      </p:sp>
    </p:spTree>
    <p:extLst>
      <p:ext uri="{BB962C8B-B14F-4D97-AF65-F5344CB8AC3E}">
        <p14:creationId xmlns:p14="http://schemas.microsoft.com/office/powerpoint/2010/main" val="1897156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45C6A-5C92-4E3B-8769-D7CA130AD945}"/>
              </a:ext>
            </a:extLst>
          </p:cNvPr>
          <p:cNvSpPr>
            <a:spLocks noGrp="1"/>
          </p:cNvSpPr>
          <p:nvPr>
            <p:ph type="title"/>
          </p:nvPr>
        </p:nvSpPr>
        <p:spPr>
          <a:xfrm>
            <a:off x="838200" y="140839"/>
            <a:ext cx="10515600" cy="1325563"/>
          </a:xfrm>
        </p:spPr>
        <p:txBody>
          <a:bodyPr/>
          <a:lstStyle/>
          <a:p>
            <a:r>
              <a:rPr lang="en-US" b="1" dirty="0"/>
              <a:t>ALPHA TESTING (WEBSITE)</a:t>
            </a:r>
          </a:p>
        </p:txBody>
      </p:sp>
      <p:pic>
        <p:nvPicPr>
          <p:cNvPr id="4" name="Picture 3">
            <a:extLst>
              <a:ext uri="{FF2B5EF4-FFF2-40B4-BE49-F238E27FC236}">
                <a16:creationId xmlns:a16="http://schemas.microsoft.com/office/drawing/2014/main" id="{28E6E085-96D5-4B25-BD12-6BC3FA08DA00}"/>
              </a:ext>
            </a:extLst>
          </p:cNvPr>
          <p:cNvPicPr>
            <a:picLocks noChangeAspect="1"/>
          </p:cNvPicPr>
          <p:nvPr/>
        </p:nvPicPr>
        <p:blipFill>
          <a:blip r:embed="rId2"/>
          <a:stretch>
            <a:fillRect/>
          </a:stretch>
        </p:blipFill>
        <p:spPr>
          <a:xfrm>
            <a:off x="838200" y="1404938"/>
            <a:ext cx="5587372" cy="5167312"/>
          </a:xfrm>
          <a:prstGeom prst="rect">
            <a:avLst/>
          </a:prstGeom>
        </p:spPr>
      </p:pic>
      <p:sp>
        <p:nvSpPr>
          <p:cNvPr id="5" name="TextBox 4">
            <a:extLst>
              <a:ext uri="{FF2B5EF4-FFF2-40B4-BE49-F238E27FC236}">
                <a16:creationId xmlns:a16="http://schemas.microsoft.com/office/drawing/2014/main" id="{4DFDBF7D-E4B9-40C7-843D-77D34272E39E}"/>
              </a:ext>
            </a:extLst>
          </p:cNvPr>
          <p:cNvSpPr txBox="1"/>
          <p:nvPr/>
        </p:nvSpPr>
        <p:spPr>
          <a:xfrm>
            <a:off x="7289321" y="1768327"/>
            <a:ext cx="4425351" cy="2308324"/>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wrap="square" rtlCol="0">
            <a:spAutoFit/>
          </a:bodyPr>
          <a:lstStyle/>
          <a:p>
            <a:r>
              <a:rPr lang="en-IN" sz="2400" dirty="0">
                <a:solidFill>
                  <a:schemeClr val="tx1"/>
                </a:solidFill>
              </a:rPr>
              <a:t>This page can be used to apply for a job in the company.</a:t>
            </a:r>
          </a:p>
          <a:p>
            <a:r>
              <a:rPr lang="en-IN" sz="2400" dirty="0">
                <a:solidFill>
                  <a:schemeClr val="tx1"/>
                </a:solidFill>
              </a:rPr>
              <a:t>This has elements like text fields, text areas and button which can be used to map various functions.</a:t>
            </a:r>
          </a:p>
        </p:txBody>
      </p:sp>
    </p:spTree>
    <p:extLst>
      <p:ext uri="{BB962C8B-B14F-4D97-AF65-F5344CB8AC3E}">
        <p14:creationId xmlns:p14="http://schemas.microsoft.com/office/powerpoint/2010/main" val="41016474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64487-25A8-466B-A58A-6D2EE6FDAC7B}"/>
              </a:ext>
            </a:extLst>
          </p:cNvPr>
          <p:cNvSpPr>
            <a:spLocks noGrp="1"/>
          </p:cNvSpPr>
          <p:nvPr>
            <p:ph type="title"/>
          </p:nvPr>
        </p:nvSpPr>
        <p:spPr/>
        <p:txBody>
          <a:bodyPr/>
          <a:lstStyle/>
          <a:p>
            <a:r>
              <a:rPr lang="en-IN" b="1" dirty="0"/>
              <a:t>CONCLUSION AND FUTURE WORK</a:t>
            </a:r>
          </a:p>
        </p:txBody>
      </p:sp>
      <p:sp>
        <p:nvSpPr>
          <p:cNvPr id="3" name="Content Placeholder 2">
            <a:extLst>
              <a:ext uri="{FF2B5EF4-FFF2-40B4-BE49-F238E27FC236}">
                <a16:creationId xmlns:a16="http://schemas.microsoft.com/office/drawing/2014/main" id="{21D29C2D-8D15-4428-902B-395CB6821808}"/>
              </a:ext>
            </a:extLst>
          </p:cNvPr>
          <p:cNvSpPr>
            <a:spLocks noGrp="1"/>
          </p:cNvSpPr>
          <p:nvPr>
            <p:ph idx="1"/>
          </p:nvPr>
        </p:nvSpPr>
        <p:spPr/>
        <p:txBody>
          <a:bodyPr/>
          <a:lstStyle/>
          <a:p>
            <a:pPr marL="342900" lvl="0" indent="-342900">
              <a:buFont typeface="Arial" panose="020B0604020202020204" pitchFamily="34" charset="0"/>
              <a:buChar char="•"/>
              <a:tabLst>
                <a:tab pos="457200" algn="l"/>
              </a:tabLst>
            </a:pPr>
            <a:r>
              <a:rPr lang="en-IN"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The topology of the network is completely functional.</a:t>
            </a:r>
            <a:endParaRPr lang="en-IN" sz="1800" dirty="0">
              <a:effectLst/>
              <a:latin typeface="Arial" panose="020B0604020202020204" pitchFamily="34" charset="0"/>
              <a:ea typeface="Arial" panose="020B0604020202020204" pitchFamily="34" charset="0"/>
              <a:cs typeface="Times New Roman" panose="02020603050405020304" pitchFamily="18" charset="0"/>
            </a:endParaRPr>
          </a:p>
          <a:p>
            <a:pPr indent="0">
              <a:buNone/>
            </a:pPr>
            <a:endParaRPr lang="en-IN" sz="1800" dirty="0">
              <a:effectLst/>
              <a:latin typeface="Arial" panose="020B0604020202020204" pitchFamily="34" charset="0"/>
              <a:ea typeface="Arial" panose="020B0604020202020204" pitchFamily="34" charset="0"/>
            </a:endParaRPr>
          </a:p>
          <a:p>
            <a:pPr marL="342900" lvl="0" indent="-342900">
              <a:buFont typeface="Arial" panose="020B0604020202020204" pitchFamily="34" charset="0"/>
              <a:buChar char="•"/>
              <a:tabLst>
                <a:tab pos="457200" algn="l"/>
              </a:tabLst>
            </a:pPr>
            <a:r>
              <a:rPr lang="en-IN"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Multiple LANS are implemented to simulate a real-life enterprise </a:t>
            </a:r>
            <a:endParaRPr lang="en-IN" sz="1800" dirty="0">
              <a:effectLst/>
              <a:latin typeface="Arial" panose="020B0604020202020204" pitchFamily="34" charset="0"/>
              <a:ea typeface="Arial" panose="020B0604020202020204" pitchFamily="34" charset="0"/>
              <a:cs typeface="Times New Roman" panose="02020603050405020304" pitchFamily="18" charset="0"/>
            </a:endParaRPr>
          </a:p>
          <a:p>
            <a:pPr indent="0">
              <a:buNone/>
            </a:pPr>
            <a:endParaRPr lang="en-IN" sz="1800" dirty="0">
              <a:effectLst/>
              <a:latin typeface="Arial" panose="020B0604020202020204" pitchFamily="34" charset="0"/>
              <a:ea typeface="Arial" panose="020B0604020202020204" pitchFamily="34" charset="0"/>
            </a:endParaRPr>
          </a:p>
          <a:p>
            <a:pPr marL="342900" lvl="0" indent="-342900">
              <a:buFont typeface="Arial" panose="020B0604020202020204" pitchFamily="34" charset="0"/>
              <a:buChar char="•"/>
              <a:tabLst>
                <a:tab pos="457200" algn="l"/>
              </a:tabLst>
            </a:pPr>
            <a:r>
              <a:rPr lang="en-IN"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Firewall is setup and can be used to restrict any node from accessing the website which is being hosted on a server. </a:t>
            </a:r>
            <a:endParaRPr lang="en-IN" sz="1800" dirty="0">
              <a:effectLst/>
              <a:latin typeface="Arial" panose="020B0604020202020204" pitchFamily="34" charset="0"/>
              <a:ea typeface="Arial" panose="020B0604020202020204" pitchFamily="34" charset="0"/>
              <a:cs typeface="Times New Roman" panose="02020603050405020304" pitchFamily="18" charset="0"/>
            </a:endParaRPr>
          </a:p>
          <a:p>
            <a:pPr marL="0" indent="0">
              <a:buNone/>
            </a:pPr>
            <a:endParaRPr lang="en-IN" sz="1800" dirty="0">
              <a:effectLst/>
              <a:latin typeface="Arial" panose="020B0604020202020204" pitchFamily="34" charset="0"/>
              <a:ea typeface="Arial" panose="020B0604020202020204" pitchFamily="34" charset="0"/>
            </a:endParaRPr>
          </a:p>
          <a:p>
            <a:pPr marL="342900" lvl="0" indent="-342900">
              <a:buFont typeface="Arial" panose="020B0604020202020204" pitchFamily="34" charset="0"/>
              <a:buChar char="•"/>
              <a:tabLst>
                <a:tab pos="457200" algn="l"/>
              </a:tabLst>
            </a:pPr>
            <a:r>
              <a:rPr lang="en-US"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A website is hosted on the server for an enterprise which can be accessed from all nodes</a:t>
            </a:r>
            <a:endParaRPr lang="en-IN" sz="1800" dirty="0">
              <a:effectLst/>
              <a:latin typeface="Arial" panose="020B0604020202020204" pitchFamily="34" charset="0"/>
              <a:ea typeface="Arial" panose="020B06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8932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7E29C-F0AF-4A97-BA48-B21C07CF407D}"/>
              </a:ext>
            </a:extLst>
          </p:cNvPr>
          <p:cNvSpPr>
            <a:spLocks noGrp="1"/>
          </p:cNvSpPr>
          <p:nvPr>
            <p:ph type="title"/>
          </p:nvPr>
        </p:nvSpPr>
        <p:spPr/>
        <p:txBody>
          <a:bodyPr/>
          <a:lstStyle/>
          <a:p>
            <a:r>
              <a:rPr lang="en-IN" b="1" dirty="0"/>
              <a:t>INTRODUCTION</a:t>
            </a:r>
          </a:p>
        </p:txBody>
      </p:sp>
      <p:sp>
        <p:nvSpPr>
          <p:cNvPr id="3" name="Content Placeholder 2">
            <a:extLst>
              <a:ext uri="{FF2B5EF4-FFF2-40B4-BE49-F238E27FC236}">
                <a16:creationId xmlns:a16="http://schemas.microsoft.com/office/drawing/2014/main" id="{08F86F93-E368-4C2A-A512-7C44C203A885}"/>
              </a:ext>
            </a:extLst>
          </p:cNvPr>
          <p:cNvSpPr>
            <a:spLocks noGrp="1"/>
          </p:cNvSpPr>
          <p:nvPr>
            <p:ph idx="1"/>
          </p:nvPr>
        </p:nvSpPr>
        <p:spPr/>
        <p:txBody>
          <a:bodyPr/>
          <a:lstStyle/>
          <a:p>
            <a:r>
              <a:rPr lang="en-US" sz="2000" dirty="0">
                <a:effectLst/>
                <a:latin typeface="Arial" panose="020B0604020202020204" pitchFamily="34" charset="0"/>
                <a:ea typeface="Arial" panose="020B0604020202020204" pitchFamily="34" charset="0"/>
              </a:rPr>
              <a:t>An enterprise network is the backbone for facilitating an organization’s communications and connecting computers and devices throughout departments. An enterprise network environment is usually configured to facilitate access to data and insight into analytics.</a:t>
            </a:r>
            <a:endParaRPr lang="en-IN" sz="2000" dirty="0">
              <a:effectLst/>
              <a:latin typeface="Arial" panose="020B0604020202020204" pitchFamily="34" charset="0"/>
              <a:ea typeface="Arial" panose="020B0604020202020204" pitchFamily="34" charset="0"/>
            </a:endParaRPr>
          </a:p>
          <a:p>
            <a:r>
              <a:rPr lang="en-US" sz="2000" dirty="0">
                <a:effectLst/>
                <a:latin typeface="Arial" panose="020B0604020202020204" pitchFamily="34" charset="0"/>
                <a:ea typeface="Arial" panose="020B0604020202020204" pitchFamily="34" charset="0"/>
              </a:rPr>
              <a:t>Enterprise networking refers to the physical, virtual and logical design of a network, and how the various software, hardware and protocols work together to transmit data. When it comes to enterprise networking, every organization has different needs, and in the era of digital transformation, modern enterprises are relying more on software-driven solutions to power intelligent network architecture, automation and design.</a:t>
            </a:r>
            <a:endParaRPr lang="en-IN" sz="2000" dirty="0">
              <a:effectLst/>
              <a:latin typeface="Arial" panose="020B0604020202020204" pitchFamily="34" charset="0"/>
              <a:ea typeface="Arial" panose="020B0604020202020204" pitchFamily="34" charset="0"/>
            </a:endParaRPr>
          </a:p>
          <a:p>
            <a:endParaRPr lang="en-IN" dirty="0"/>
          </a:p>
        </p:txBody>
      </p:sp>
    </p:spTree>
    <p:extLst>
      <p:ext uri="{BB962C8B-B14F-4D97-AF65-F5344CB8AC3E}">
        <p14:creationId xmlns:p14="http://schemas.microsoft.com/office/powerpoint/2010/main" val="21401454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35A2B-A6F7-43CF-B0D8-E931474BFCAB}"/>
              </a:ext>
            </a:extLst>
          </p:cNvPr>
          <p:cNvSpPr>
            <a:spLocks noGrp="1"/>
          </p:cNvSpPr>
          <p:nvPr>
            <p:ph type="title"/>
          </p:nvPr>
        </p:nvSpPr>
        <p:spPr/>
        <p:txBody>
          <a:bodyPr/>
          <a:lstStyle/>
          <a:p>
            <a:r>
              <a:rPr lang="en-US" b="1" dirty="0"/>
              <a:t>SUGGESTIONS</a:t>
            </a:r>
          </a:p>
        </p:txBody>
      </p:sp>
      <p:sp>
        <p:nvSpPr>
          <p:cNvPr id="3" name="Text Placeholder 2">
            <a:extLst>
              <a:ext uri="{FF2B5EF4-FFF2-40B4-BE49-F238E27FC236}">
                <a16:creationId xmlns:a16="http://schemas.microsoft.com/office/drawing/2014/main" id="{3AFCBFA7-7692-4E68-80EE-FC7BA1C52DD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076467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5F09C-1C7B-4B5E-8B39-A616487E9805}"/>
              </a:ext>
            </a:extLst>
          </p:cNvPr>
          <p:cNvSpPr>
            <a:spLocks noGrp="1"/>
          </p:cNvSpPr>
          <p:nvPr>
            <p:ph type="title"/>
          </p:nvPr>
        </p:nvSpPr>
        <p:spPr/>
        <p:txBody>
          <a:bodyPr/>
          <a:lstStyle/>
          <a:p>
            <a:r>
              <a:rPr lang="en-US" b="1" dirty="0"/>
              <a:t>THANK YOU</a:t>
            </a:r>
          </a:p>
        </p:txBody>
      </p:sp>
      <p:sp>
        <p:nvSpPr>
          <p:cNvPr id="3" name="Text Placeholder 2">
            <a:extLst>
              <a:ext uri="{FF2B5EF4-FFF2-40B4-BE49-F238E27FC236}">
                <a16:creationId xmlns:a16="http://schemas.microsoft.com/office/drawing/2014/main" id="{273950F6-AA6C-4E64-908A-F02FA48F0D7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82289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0224B-C022-4BE3-90F9-87CC7B983D26}"/>
              </a:ext>
            </a:extLst>
          </p:cNvPr>
          <p:cNvSpPr>
            <a:spLocks noGrp="1"/>
          </p:cNvSpPr>
          <p:nvPr>
            <p:ph type="title"/>
          </p:nvPr>
        </p:nvSpPr>
        <p:spPr/>
        <p:txBody>
          <a:bodyPr/>
          <a:lstStyle/>
          <a:p>
            <a:r>
              <a:rPr lang="en-IN" b="1" dirty="0"/>
              <a:t>ABSTRACT </a:t>
            </a:r>
          </a:p>
        </p:txBody>
      </p:sp>
      <p:sp>
        <p:nvSpPr>
          <p:cNvPr id="3" name="Content Placeholder 2">
            <a:extLst>
              <a:ext uri="{FF2B5EF4-FFF2-40B4-BE49-F238E27FC236}">
                <a16:creationId xmlns:a16="http://schemas.microsoft.com/office/drawing/2014/main" id="{BC54AE7E-8DDB-4B12-B075-E9C481E65C7E}"/>
              </a:ext>
            </a:extLst>
          </p:cNvPr>
          <p:cNvSpPr>
            <a:spLocks noGrp="1"/>
          </p:cNvSpPr>
          <p:nvPr>
            <p:ph idx="1"/>
          </p:nvPr>
        </p:nvSpPr>
        <p:spPr/>
        <p:txBody>
          <a:bodyPr/>
          <a:lstStyle/>
          <a:p>
            <a:endParaRPr lang="en-IN" sz="2400" dirty="0"/>
          </a:p>
          <a:p>
            <a:r>
              <a:rPr lang="en-IN" sz="2400" dirty="0"/>
              <a:t>In this project we are going to design a network for an enterprise with firewall </a:t>
            </a:r>
          </a:p>
          <a:p>
            <a:r>
              <a:rPr lang="en-IN" sz="2400" dirty="0"/>
              <a:t>We will be using different topologies and various other things we studied in this course to design this network </a:t>
            </a:r>
          </a:p>
          <a:p>
            <a:r>
              <a:rPr lang="en-IN" sz="2400" dirty="0"/>
              <a:t>Firewall is used for network security and its job is to monitor and filter incoming and outgoing network traffic in order to keep the network safe from any vulnerabilities or threats</a:t>
            </a:r>
          </a:p>
          <a:p>
            <a:pPr marL="0" indent="0">
              <a:buNone/>
            </a:pPr>
            <a:endParaRPr lang="en-IN" sz="2400" dirty="0"/>
          </a:p>
          <a:p>
            <a:endParaRPr lang="en-IN" dirty="0"/>
          </a:p>
        </p:txBody>
      </p:sp>
    </p:spTree>
    <p:extLst>
      <p:ext uri="{BB962C8B-B14F-4D97-AF65-F5344CB8AC3E}">
        <p14:creationId xmlns:p14="http://schemas.microsoft.com/office/powerpoint/2010/main" val="2903609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290A3-89FE-41C1-87C2-5E98FE07FC43}"/>
              </a:ext>
            </a:extLst>
          </p:cNvPr>
          <p:cNvSpPr>
            <a:spLocks noGrp="1"/>
          </p:cNvSpPr>
          <p:nvPr>
            <p:ph type="title"/>
          </p:nvPr>
        </p:nvSpPr>
        <p:spPr/>
        <p:txBody>
          <a:bodyPr/>
          <a:lstStyle/>
          <a:p>
            <a:r>
              <a:rPr lang="en-IN" b="1" dirty="0"/>
              <a:t>OBJECTIVE OF NETWORK</a:t>
            </a:r>
          </a:p>
        </p:txBody>
      </p:sp>
      <p:sp>
        <p:nvSpPr>
          <p:cNvPr id="3" name="Content Placeholder 2">
            <a:extLst>
              <a:ext uri="{FF2B5EF4-FFF2-40B4-BE49-F238E27FC236}">
                <a16:creationId xmlns:a16="http://schemas.microsoft.com/office/drawing/2014/main" id="{50975A27-47CF-4DA0-88F4-0ECFAB273C69}"/>
              </a:ext>
            </a:extLst>
          </p:cNvPr>
          <p:cNvSpPr>
            <a:spLocks noGrp="1"/>
          </p:cNvSpPr>
          <p:nvPr>
            <p:ph idx="1"/>
          </p:nvPr>
        </p:nvSpPr>
        <p:spPr/>
        <p:txBody>
          <a:bodyPr>
            <a:normAutofit/>
          </a:bodyPr>
          <a:lstStyle/>
          <a:p>
            <a:pPr marL="514350" indent="-514350">
              <a:buFont typeface="+mj-lt"/>
              <a:buAutoNum type="arabicPeriod"/>
            </a:pPr>
            <a:r>
              <a:rPr lang="en-US" b="0" i="1" dirty="0">
                <a:solidFill>
                  <a:srgbClr val="000000"/>
                </a:solidFill>
                <a:effectLst/>
              </a:rPr>
              <a:t>Secure Service</a:t>
            </a:r>
            <a:r>
              <a:rPr lang="en-US" b="0" i="0" dirty="0">
                <a:solidFill>
                  <a:srgbClr val="000000"/>
                </a:solidFill>
                <a:effectLst/>
              </a:rPr>
              <a:t>: </a:t>
            </a:r>
            <a:r>
              <a:rPr lang="en-US" sz="2400" b="0" i="0" dirty="0">
                <a:solidFill>
                  <a:srgbClr val="000000"/>
                </a:solidFill>
                <a:effectLst/>
              </a:rPr>
              <a:t>The main objective of this network is to provide secure administrative computing service to an enterprise.</a:t>
            </a:r>
          </a:p>
          <a:p>
            <a:pPr marL="514350" indent="-514350">
              <a:buFont typeface="+mj-lt"/>
              <a:buAutoNum type="arabicPeriod"/>
            </a:pPr>
            <a:r>
              <a:rPr lang="en-US" b="0" i="1" dirty="0">
                <a:solidFill>
                  <a:srgbClr val="000000"/>
                </a:solidFill>
                <a:effectLst/>
              </a:rPr>
              <a:t>Versatile Information Processing</a:t>
            </a:r>
            <a:r>
              <a:rPr lang="en-US" b="0" i="0" dirty="0">
                <a:solidFill>
                  <a:srgbClr val="000000"/>
                </a:solidFill>
                <a:effectLst/>
              </a:rPr>
              <a:t>: </a:t>
            </a:r>
            <a:r>
              <a:rPr lang="en-US" sz="2400" b="0" i="0" dirty="0">
                <a:solidFill>
                  <a:srgbClr val="000000"/>
                </a:solidFill>
                <a:effectLst/>
              </a:rPr>
              <a:t>The network will enable users to retrieve, process, and store ASCII and non-ASCII text, still graphics, audio, and video from any connected computer.</a:t>
            </a:r>
            <a:r>
              <a:rPr lang="en-US" sz="3600" b="0" i="0" dirty="0">
                <a:solidFill>
                  <a:srgbClr val="000000"/>
                </a:solidFill>
                <a:effectLst/>
              </a:rPr>
              <a:t> </a:t>
            </a:r>
          </a:p>
          <a:p>
            <a:pPr marL="514350" indent="-514350">
              <a:buFont typeface="+mj-lt"/>
              <a:buAutoNum type="arabicPeriod"/>
            </a:pPr>
            <a:r>
              <a:rPr lang="en-US" b="0" i="1" dirty="0">
                <a:solidFill>
                  <a:srgbClr val="000000"/>
                </a:solidFill>
                <a:effectLst/>
              </a:rPr>
              <a:t>Collaboration</a:t>
            </a:r>
            <a:r>
              <a:rPr lang="en-US" b="0" i="0" dirty="0">
                <a:solidFill>
                  <a:srgbClr val="000000"/>
                </a:solidFill>
                <a:effectLst/>
              </a:rPr>
              <a:t>: </a:t>
            </a:r>
            <a:r>
              <a:rPr lang="en-US" sz="2400" b="0" i="0" dirty="0">
                <a:solidFill>
                  <a:srgbClr val="000000"/>
                </a:solidFill>
                <a:effectLst/>
              </a:rPr>
              <a:t>The network will combine the power and capabilities of diverse equipment across the enterprise to provide a collaborative medium that helps users combine their skills regardless of their physical location.  A network for this enterprise will enable people to share information and ideas easily so they can work more efficiently and productively.</a:t>
            </a:r>
            <a:endParaRPr lang="en-IN" dirty="0"/>
          </a:p>
        </p:txBody>
      </p:sp>
    </p:spTree>
    <p:extLst>
      <p:ext uri="{BB962C8B-B14F-4D97-AF65-F5344CB8AC3E}">
        <p14:creationId xmlns:p14="http://schemas.microsoft.com/office/powerpoint/2010/main" val="2045692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BC513-5615-44D1-885D-613BB3B68AC1}"/>
              </a:ext>
            </a:extLst>
          </p:cNvPr>
          <p:cNvSpPr>
            <a:spLocks noGrp="1"/>
          </p:cNvSpPr>
          <p:nvPr>
            <p:ph type="title"/>
          </p:nvPr>
        </p:nvSpPr>
        <p:spPr>
          <a:xfrm>
            <a:off x="838201" y="90860"/>
            <a:ext cx="10515600" cy="1325563"/>
          </a:xfrm>
        </p:spPr>
        <p:txBody>
          <a:bodyPr/>
          <a:lstStyle/>
          <a:p>
            <a:r>
              <a:rPr lang="en-IN" b="1" dirty="0"/>
              <a:t>LITERATURE REVIEW</a:t>
            </a:r>
          </a:p>
        </p:txBody>
      </p:sp>
      <p:graphicFrame>
        <p:nvGraphicFramePr>
          <p:cNvPr id="4" name="Content Placeholder 3">
            <a:extLst>
              <a:ext uri="{FF2B5EF4-FFF2-40B4-BE49-F238E27FC236}">
                <a16:creationId xmlns:a16="http://schemas.microsoft.com/office/drawing/2014/main" id="{59BEA48D-8664-4A74-ABFC-64D955FEDD8A}"/>
              </a:ext>
            </a:extLst>
          </p:cNvPr>
          <p:cNvGraphicFramePr>
            <a:graphicFrameLocks noGrp="1"/>
          </p:cNvGraphicFramePr>
          <p:nvPr>
            <p:ph idx="1"/>
            <p:extLst>
              <p:ext uri="{D42A27DB-BD31-4B8C-83A1-F6EECF244321}">
                <p14:modId xmlns:p14="http://schemas.microsoft.com/office/powerpoint/2010/main" val="2510679899"/>
              </p:ext>
            </p:extLst>
          </p:nvPr>
        </p:nvGraphicFramePr>
        <p:xfrm>
          <a:off x="838198" y="1131752"/>
          <a:ext cx="10515601" cy="4881987"/>
        </p:xfrm>
        <a:graphic>
          <a:graphicData uri="http://schemas.openxmlformats.org/drawingml/2006/table">
            <a:tbl>
              <a:tblPr firstRow="1" firstCol="1" bandRow="1">
                <a:tableStyleId>{0505E3EF-67EA-436B-97B2-0124C06EBD24}</a:tableStyleId>
              </a:tblPr>
              <a:tblGrid>
                <a:gridCol w="3428541">
                  <a:extLst>
                    <a:ext uri="{9D8B030D-6E8A-4147-A177-3AD203B41FA5}">
                      <a16:colId xmlns:a16="http://schemas.microsoft.com/office/drawing/2014/main" val="3523665673"/>
                    </a:ext>
                  </a:extLst>
                </a:gridCol>
                <a:gridCol w="3869428">
                  <a:extLst>
                    <a:ext uri="{9D8B030D-6E8A-4147-A177-3AD203B41FA5}">
                      <a16:colId xmlns:a16="http://schemas.microsoft.com/office/drawing/2014/main" val="3569085014"/>
                    </a:ext>
                  </a:extLst>
                </a:gridCol>
                <a:gridCol w="3217632">
                  <a:extLst>
                    <a:ext uri="{9D8B030D-6E8A-4147-A177-3AD203B41FA5}">
                      <a16:colId xmlns:a16="http://schemas.microsoft.com/office/drawing/2014/main" val="3048697312"/>
                    </a:ext>
                  </a:extLst>
                </a:gridCol>
              </a:tblGrid>
              <a:tr h="498641">
                <a:tc>
                  <a:txBody>
                    <a:bodyPr/>
                    <a:lstStyle/>
                    <a:p>
                      <a:pPr algn="ctr">
                        <a:spcBef>
                          <a:spcPts val="205"/>
                        </a:spcBef>
                        <a:tabLst>
                          <a:tab pos="1099820" algn="l"/>
                        </a:tabLst>
                      </a:pPr>
                      <a:r>
                        <a:rPr lang="en-US" sz="2400" dirty="0">
                          <a:effectLst/>
                        </a:rPr>
                        <a:t>Name</a:t>
                      </a:r>
                      <a:endParaRPr lang="en-IN" sz="1800" dirty="0">
                        <a:effectLst/>
                        <a:latin typeface="Arial" panose="020B0604020202020204" pitchFamily="34" charset="0"/>
                        <a:ea typeface="Arial" panose="020B0604020202020204" pitchFamily="34" charset="0"/>
                        <a:cs typeface="Times New Roman" panose="02020603050405020304" pitchFamily="18" charset="0"/>
                      </a:endParaRPr>
                    </a:p>
                  </a:txBody>
                  <a:tcPr marL="36749" marR="36749" marT="0" marB="0"/>
                </a:tc>
                <a:tc>
                  <a:txBody>
                    <a:bodyPr/>
                    <a:lstStyle/>
                    <a:p>
                      <a:pPr algn="ctr">
                        <a:spcBef>
                          <a:spcPts val="205"/>
                        </a:spcBef>
                        <a:tabLst>
                          <a:tab pos="1099820" algn="l"/>
                        </a:tabLst>
                      </a:pPr>
                      <a:r>
                        <a:rPr lang="en-IN" sz="2400" dirty="0">
                          <a:effectLst/>
                        </a:rPr>
                        <a:t>Publishers </a:t>
                      </a:r>
                      <a:endParaRPr lang="en-IN" sz="1800" dirty="0">
                        <a:effectLst/>
                        <a:latin typeface="Arial" panose="020B0604020202020204" pitchFamily="34" charset="0"/>
                        <a:ea typeface="Arial" panose="020B0604020202020204" pitchFamily="34" charset="0"/>
                        <a:cs typeface="Times New Roman" panose="02020603050405020304" pitchFamily="18" charset="0"/>
                      </a:endParaRPr>
                    </a:p>
                  </a:txBody>
                  <a:tcPr marL="36749" marR="36749" marT="0" marB="0"/>
                </a:tc>
                <a:tc>
                  <a:txBody>
                    <a:bodyPr/>
                    <a:lstStyle/>
                    <a:p>
                      <a:pPr algn="ctr">
                        <a:spcBef>
                          <a:spcPts val="205"/>
                        </a:spcBef>
                        <a:tabLst>
                          <a:tab pos="1099820" algn="l"/>
                        </a:tabLst>
                      </a:pPr>
                      <a:r>
                        <a:rPr lang="en-IN" sz="2400" dirty="0">
                          <a:effectLst/>
                        </a:rPr>
                        <a:t>Summary </a:t>
                      </a:r>
                      <a:endParaRPr lang="en-IN" sz="1800" dirty="0">
                        <a:effectLst/>
                        <a:latin typeface="Arial" panose="020B0604020202020204" pitchFamily="34" charset="0"/>
                        <a:ea typeface="Arial" panose="020B0604020202020204" pitchFamily="34" charset="0"/>
                        <a:cs typeface="Times New Roman" panose="02020603050405020304" pitchFamily="18" charset="0"/>
                      </a:endParaRPr>
                    </a:p>
                  </a:txBody>
                  <a:tcPr marL="36749" marR="36749" marT="0" marB="0"/>
                </a:tc>
                <a:extLst>
                  <a:ext uri="{0D108BD9-81ED-4DB2-BD59-A6C34878D82A}">
                    <a16:rowId xmlns:a16="http://schemas.microsoft.com/office/drawing/2014/main" val="2213471819"/>
                  </a:ext>
                </a:extLst>
              </a:tr>
              <a:tr h="1138687">
                <a:tc>
                  <a:txBody>
                    <a:bodyPr/>
                    <a:lstStyle/>
                    <a:p>
                      <a:pPr marL="76200" algn="l"/>
                      <a:r>
                        <a:rPr lang="en-US" sz="1600" kern="0" dirty="0">
                          <a:effectLst/>
                        </a:rPr>
                        <a:t>Enterprise Network Design and Implementation using Cisco Packet Tracer</a:t>
                      </a:r>
                      <a:endParaRPr lang="en-IN" sz="1600" b="1" kern="0" dirty="0">
                        <a:effectLst/>
                        <a:latin typeface="Calibri" panose="020F0502020204030204" pitchFamily="34" charset="0"/>
                        <a:ea typeface="Arial" panose="020B0604020202020204" pitchFamily="34" charset="0"/>
                        <a:cs typeface="Times New Roman" panose="02020603050405020304" pitchFamily="18" charset="0"/>
                      </a:endParaRPr>
                    </a:p>
                  </a:txBody>
                  <a:tcPr marL="36749" marR="36749" marT="0" marB="0" anchor="ctr"/>
                </a:tc>
                <a:tc>
                  <a:txBody>
                    <a:bodyPr/>
                    <a:lstStyle/>
                    <a:p>
                      <a:pPr algn="l"/>
                      <a:r>
                        <a:rPr lang="en-IN" sz="1050" dirty="0">
                          <a:effectLst/>
                        </a:rPr>
                        <a:t> </a:t>
                      </a:r>
                    </a:p>
                    <a:p>
                      <a:pPr marL="171450" lvl="0" indent="-171450" algn="l">
                        <a:buFont typeface="Arial" panose="020B0604020202020204" pitchFamily="34" charset="0"/>
                        <a:buChar char="•"/>
                      </a:pPr>
                      <a:r>
                        <a:rPr lang="en-IN" sz="1050" dirty="0">
                          <a:effectLst/>
                        </a:rPr>
                        <a:t>Aisha Muhammad</a:t>
                      </a:r>
                    </a:p>
                    <a:p>
                      <a:pPr marL="171450" lvl="0" indent="-171450" algn="l">
                        <a:buFont typeface="Arial" panose="020B0604020202020204" pitchFamily="34" charset="0"/>
                        <a:buChar char="•"/>
                      </a:pPr>
                      <a:r>
                        <a:rPr lang="en-IN" sz="1050" dirty="0">
                          <a:effectLst/>
                        </a:rPr>
                        <a:t>Aisha Abdulrahman Abba</a:t>
                      </a:r>
                    </a:p>
                    <a:p>
                      <a:pPr marL="171450" lvl="0" indent="-171450" algn="l">
                        <a:buFont typeface="Arial" panose="020B0604020202020204" pitchFamily="34" charset="0"/>
                        <a:buChar char="•"/>
                      </a:pPr>
                      <a:r>
                        <a:rPr lang="en-IN" sz="1050" dirty="0" err="1">
                          <a:effectLst/>
                        </a:rPr>
                        <a:t>Kashim</a:t>
                      </a:r>
                      <a:r>
                        <a:rPr lang="en-IN" sz="1050" dirty="0">
                          <a:effectLst/>
                        </a:rPr>
                        <a:t> </a:t>
                      </a:r>
                      <a:r>
                        <a:rPr lang="en-IN" sz="1050" dirty="0" err="1">
                          <a:effectLst/>
                        </a:rPr>
                        <a:t>Kyari</a:t>
                      </a:r>
                      <a:r>
                        <a:rPr lang="en-IN" sz="1050" dirty="0">
                          <a:effectLst/>
                        </a:rPr>
                        <a:t> Mohammed</a:t>
                      </a:r>
                    </a:p>
                    <a:p>
                      <a:pPr marL="171450" lvl="0" indent="-171450" algn="l">
                        <a:buFont typeface="Arial" panose="020B0604020202020204" pitchFamily="34" charset="0"/>
                        <a:buChar char="•"/>
                      </a:pPr>
                      <a:r>
                        <a:rPr lang="en-IN" sz="1050" dirty="0" err="1">
                          <a:effectLst/>
                        </a:rPr>
                        <a:t>Abuhuraira</a:t>
                      </a:r>
                      <a:r>
                        <a:rPr lang="en-IN" sz="1050" dirty="0">
                          <a:effectLst/>
                        </a:rPr>
                        <a:t> Abubakar</a:t>
                      </a:r>
                    </a:p>
                    <a:p>
                      <a:pPr algn="l"/>
                      <a:r>
                        <a:rPr lang="en-IN" sz="1050" dirty="0">
                          <a:effectLst/>
                        </a:rPr>
                        <a:t>          </a:t>
                      </a:r>
                    </a:p>
                    <a:p>
                      <a:pPr algn="l"/>
                      <a:r>
                        <a:rPr lang="en-IN" sz="1050" dirty="0">
                          <a:effectLst/>
                        </a:rPr>
                        <a:t>Published year: December 2020</a:t>
                      </a:r>
                    </a:p>
                    <a:p>
                      <a:pPr algn="l"/>
                      <a:r>
                        <a:rPr lang="en-IN" sz="1050" dirty="0">
                          <a:effectLst/>
                        </a:rPr>
                        <a:t> </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749" marR="36749" marT="0" marB="0"/>
                </a:tc>
                <a:tc>
                  <a:txBody>
                    <a:bodyPr/>
                    <a:lstStyle/>
                    <a:p>
                      <a:pPr algn="l"/>
                      <a:r>
                        <a:rPr lang="en-IN" sz="1100" dirty="0">
                          <a:effectLst/>
                        </a:rPr>
                        <a:t> </a:t>
                      </a:r>
                      <a:endParaRPr lang="en-IN" sz="1000" dirty="0">
                        <a:effectLst/>
                      </a:endParaRPr>
                    </a:p>
                    <a:p>
                      <a:pPr algn="l"/>
                      <a:r>
                        <a:rPr lang="en-IN" sz="1100" dirty="0">
                          <a:effectLst/>
                        </a:rPr>
                        <a:t>When creating an Enterprise network, divide the network into appropriate areas</a:t>
                      </a:r>
                      <a:endParaRPr lang="en-IN" sz="1000" dirty="0">
                        <a:effectLst/>
                      </a:endParaRPr>
                    </a:p>
                    <a:p>
                      <a:pPr algn="l"/>
                      <a:r>
                        <a:rPr lang="en-IN" sz="1100" dirty="0">
                          <a:effectLst/>
                        </a:rPr>
                        <a:t>Define clear boundaries between each of the areas</a:t>
                      </a:r>
                      <a:r>
                        <a:rPr lang="en-IN" sz="1000" dirty="0">
                          <a:effectLst/>
                        </a:rPr>
                        <a:t>.</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749" marR="36749" marT="0" marB="0"/>
                </a:tc>
                <a:extLst>
                  <a:ext uri="{0D108BD9-81ED-4DB2-BD59-A6C34878D82A}">
                    <a16:rowId xmlns:a16="http://schemas.microsoft.com/office/drawing/2014/main" val="1730056068"/>
                  </a:ext>
                </a:extLst>
              </a:tr>
              <a:tr h="1619750">
                <a:tc>
                  <a:txBody>
                    <a:bodyPr/>
                    <a:lstStyle/>
                    <a:p>
                      <a:pPr algn="l"/>
                      <a:r>
                        <a:rPr lang="en-IN" sz="1600" dirty="0">
                          <a:effectLst/>
                        </a:rPr>
                        <a:t>Designing Network Design Spaces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749" marR="36749" marT="0" marB="0" anchor="ctr"/>
                </a:tc>
                <a:tc>
                  <a:txBody>
                    <a:bodyPr/>
                    <a:lstStyle/>
                    <a:p>
                      <a:pPr algn="l"/>
                      <a:r>
                        <a:rPr lang="en-IN" sz="1050" dirty="0">
                          <a:effectLst/>
                        </a:rPr>
                        <a:t> </a:t>
                      </a:r>
                    </a:p>
                    <a:p>
                      <a:pPr algn="l"/>
                      <a:r>
                        <a:rPr lang="en-IN" sz="1050" dirty="0">
                          <a:effectLst/>
                        </a:rPr>
                        <a:t> </a:t>
                      </a:r>
                    </a:p>
                    <a:p>
                      <a:pPr marL="171450" lvl="0" indent="-171450" algn="l">
                        <a:buFont typeface="Arial" panose="020B0604020202020204" pitchFamily="34" charset="0"/>
                        <a:buChar char="•"/>
                      </a:pPr>
                      <a:r>
                        <a:rPr lang="en-IN" sz="1050" dirty="0">
                          <a:effectLst/>
                        </a:rPr>
                        <a:t>Ilija </a:t>
                      </a:r>
                      <a:r>
                        <a:rPr lang="en-IN" sz="1050" dirty="0" err="1">
                          <a:effectLst/>
                        </a:rPr>
                        <a:t>Radosavovic</a:t>
                      </a:r>
                      <a:r>
                        <a:rPr lang="en-IN" sz="1050" dirty="0">
                          <a:effectLst/>
                        </a:rPr>
                        <a:t> </a:t>
                      </a:r>
                    </a:p>
                    <a:p>
                      <a:pPr marL="171450" lvl="0" indent="-171450" algn="l">
                        <a:buFont typeface="Arial" panose="020B0604020202020204" pitchFamily="34" charset="0"/>
                        <a:buChar char="•"/>
                      </a:pPr>
                      <a:r>
                        <a:rPr lang="en-IN" sz="1050" dirty="0">
                          <a:effectLst/>
                        </a:rPr>
                        <a:t>Raj Prateek </a:t>
                      </a:r>
                      <a:r>
                        <a:rPr lang="en-IN" sz="1050" dirty="0" err="1">
                          <a:effectLst/>
                        </a:rPr>
                        <a:t>Kosaraju</a:t>
                      </a:r>
                      <a:endParaRPr lang="en-IN" sz="1050" dirty="0">
                        <a:effectLst/>
                      </a:endParaRPr>
                    </a:p>
                    <a:p>
                      <a:pPr marL="171450" lvl="0" indent="-171450" algn="l">
                        <a:buFont typeface="Arial" panose="020B0604020202020204" pitchFamily="34" charset="0"/>
                        <a:buChar char="•"/>
                      </a:pPr>
                      <a:r>
                        <a:rPr lang="en-IN" sz="1050" dirty="0">
                          <a:effectLst/>
                        </a:rPr>
                        <a:t>Ross </a:t>
                      </a:r>
                      <a:r>
                        <a:rPr lang="en-IN" sz="1050" dirty="0" err="1">
                          <a:effectLst/>
                        </a:rPr>
                        <a:t>Girshick</a:t>
                      </a:r>
                      <a:r>
                        <a:rPr lang="en-IN" sz="1050" dirty="0">
                          <a:effectLst/>
                        </a:rPr>
                        <a:t> </a:t>
                      </a:r>
                    </a:p>
                    <a:p>
                      <a:pPr marL="171450" lvl="0" indent="-171450" algn="l">
                        <a:buFont typeface="Arial" panose="020B0604020202020204" pitchFamily="34" charset="0"/>
                        <a:buChar char="•"/>
                      </a:pPr>
                      <a:r>
                        <a:rPr lang="en-IN" sz="1050" dirty="0" err="1">
                          <a:effectLst/>
                        </a:rPr>
                        <a:t>Kaiming</a:t>
                      </a:r>
                      <a:r>
                        <a:rPr lang="en-IN" sz="1050" dirty="0">
                          <a:effectLst/>
                        </a:rPr>
                        <a:t> He </a:t>
                      </a:r>
                    </a:p>
                    <a:p>
                      <a:pPr marL="171450" lvl="0" indent="-171450" algn="l">
                        <a:buFont typeface="Arial" panose="020B0604020202020204" pitchFamily="34" charset="0"/>
                        <a:buChar char="•"/>
                      </a:pPr>
                      <a:r>
                        <a:rPr lang="en-IN" sz="1050" dirty="0">
                          <a:effectLst/>
                        </a:rPr>
                        <a:t>Piotr Dollar</a:t>
                      </a:r>
                    </a:p>
                    <a:p>
                      <a:pPr marL="342900" lvl="0" indent="-342900" algn="l">
                        <a:buFont typeface="Symbol" panose="05050102010706020507" pitchFamily="18" charset="2"/>
                        <a:buChar char=""/>
                      </a:pPr>
                      <a:endParaRPr lang="en-IN" sz="1050" dirty="0">
                        <a:effectLst/>
                      </a:endParaRPr>
                    </a:p>
                    <a:p>
                      <a:pPr algn="l"/>
                      <a:r>
                        <a:rPr lang="en-IN" sz="1050" dirty="0">
                          <a:effectLst/>
                        </a:rPr>
                        <a:t>Published year: 2020</a:t>
                      </a:r>
                    </a:p>
                    <a:p>
                      <a:pPr algn="l"/>
                      <a:r>
                        <a:rPr lang="en-IN" sz="1050" dirty="0">
                          <a:effectLst/>
                        </a:rPr>
                        <a:t> </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749" marR="36749" marT="0" marB="0"/>
                </a:tc>
                <a:tc>
                  <a:txBody>
                    <a:bodyPr/>
                    <a:lstStyle/>
                    <a:p>
                      <a:pPr algn="l">
                        <a:spcBef>
                          <a:spcPts val="205"/>
                        </a:spcBef>
                        <a:tabLst>
                          <a:tab pos="1099820" algn="l"/>
                        </a:tabLst>
                      </a:pPr>
                      <a:r>
                        <a:rPr lang="en-US" sz="1100" dirty="0">
                          <a:effectLst/>
                        </a:rPr>
                        <a:t>Understanding of network design and discover design principles that generalize across settings. Instead of focusing on designing individual network instances, we design network design spaces that parametrize populations of networks.</a:t>
                      </a:r>
                      <a:endParaRPr lang="en-IN" sz="1000" dirty="0">
                        <a:effectLst/>
                        <a:latin typeface="Arial" panose="020B0604020202020204" pitchFamily="34" charset="0"/>
                        <a:ea typeface="Arial" panose="020B0604020202020204" pitchFamily="34" charset="0"/>
                        <a:cs typeface="Times New Roman" panose="02020603050405020304" pitchFamily="18" charset="0"/>
                      </a:endParaRPr>
                    </a:p>
                  </a:txBody>
                  <a:tcPr marL="36749" marR="36749" marT="0" marB="0"/>
                </a:tc>
                <a:extLst>
                  <a:ext uri="{0D108BD9-81ED-4DB2-BD59-A6C34878D82A}">
                    <a16:rowId xmlns:a16="http://schemas.microsoft.com/office/drawing/2014/main" val="3407726775"/>
                  </a:ext>
                </a:extLst>
              </a:tr>
              <a:tr h="1483436">
                <a:tc>
                  <a:txBody>
                    <a:bodyPr/>
                    <a:lstStyle/>
                    <a:p>
                      <a:pPr algn="l"/>
                      <a:r>
                        <a:rPr lang="en-IN" sz="1600" dirty="0">
                          <a:effectLst/>
                        </a:rPr>
                        <a:t> </a:t>
                      </a:r>
                    </a:p>
                    <a:p>
                      <a:pPr algn="l"/>
                      <a:r>
                        <a:rPr lang="en-IN" sz="1600" dirty="0">
                          <a:effectLst/>
                        </a:rPr>
                        <a:t>Planning, designing and implementing an enterprise network in a developing nation</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749" marR="36749" marT="0" marB="0" anchor="ctr"/>
                </a:tc>
                <a:tc>
                  <a:txBody>
                    <a:bodyPr/>
                    <a:lstStyle/>
                    <a:p>
                      <a:pPr marL="228600" indent="0" algn="l">
                        <a:buFont typeface="Arial" panose="020B0604020202020204" pitchFamily="34" charset="0"/>
                        <a:buNone/>
                      </a:pPr>
                      <a:r>
                        <a:rPr lang="en-IN" sz="1050" dirty="0">
                          <a:effectLst/>
                        </a:rPr>
                        <a:t> </a:t>
                      </a:r>
                    </a:p>
                    <a:p>
                      <a:pPr marL="171450" lvl="0" indent="-171450" algn="l">
                        <a:buFont typeface="Arial" panose="020B0604020202020204" pitchFamily="34" charset="0"/>
                        <a:buChar char="•"/>
                      </a:pPr>
                      <a:r>
                        <a:rPr lang="en-IN" sz="1050" dirty="0">
                          <a:effectLst/>
                        </a:rPr>
                        <a:t>Augustine C. </a:t>
                      </a:r>
                      <a:r>
                        <a:rPr lang="en-IN" sz="1050" dirty="0" err="1">
                          <a:effectLst/>
                        </a:rPr>
                        <a:t>Odinma</a:t>
                      </a:r>
                      <a:r>
                        <a:rPr lang="en-IN" sz="1050" dirty="0">
                          <a:effectLst/>
                        </a:rPr>
                        <a:t>*</a:t>
                      </a:r>
                    </a:p>
                    <a:p>
                      <a:pPr marL="171450" lvl="0" indent="-171450" algn="l">
                        <a:buFont typeface="Arial" panose="020B0604020202020204" pitchFamily="34" charset="0"/>
                        <a:buChar char="•"/>
                      </a:pPr>
                      <a:r>
                        <a:rPr lang="en-IN" sz="1050" dirty="0">
                          <a:effectLst/>
                        </a:rPr>
                        <a:t>Sergey </a:t>
                      </a:r>
                      <a:r>
                        <a:rPr lang="en-IN" sz="1050" dirty="0" err="1">
                          <a:effectLst/>
                        </a:rPr>
                        <a:t>Butakov</a:t>
                      </a:r>
                      <a:r>
                        <a:rPr lang="en-IN" sz="1050" dirty="0">
                          <a:effectLst/>
                        </a:rPr>
                        <a:t> </a:t>
                      </a:r>
                    </a:p>
                    <a:p>
                      <a:pPr marL="171450" lvl="0" indent="-171450" algn="l">
                        <a:buFont typeface="Arial" panose="020B0604020202020204" pitchFamily="34" charset="0"/>
                        <a:buChar char="•"/>
                      </a:pPr>
                      <a:r>
                        <a:rPr lang="en-IN" sz="1050" dirty="0" err="1">
                          <a:effectLst/>
                        </a:rPr>
                        <a:t>Evgeny</a:t>
                      </a:r>
                      <a:r>
                        <a:rPr lang="en-IN" sz="1050" dirty="0">
                          <a:effectLst/>
                        </a:rPr>
                        <a:t> </a:t>
                      </a:r>
                      <a:r>
                        <a:rPr lang="en-IN" sz="1050" dirty="0" err="1">
                          <a:effectLst/>
                        </a:rPr>
                        <a:t>Grakhov</a:t>
                      </a:r>
                      <a:r>
                        <a:rPr lang="en-IN" sz="1050" dirty="0">
                          <a:effectLst/>
                        </a:rPr>
                        <a:t> </a:t>
                      </a:r>
                    </a:p>
                    <a:p>
                      <a:pPr marL="171450" lvl="0" indent="-171450" algn="l">
                        <a:buFont typeface="Arial" panose="020B0604020202020204" pitchFamily="34" charset="0"/>
                        <a:buChar char="•"/>
                      </a:pPr>
                      <a:r>
                        <a:rPr lang="en-IN" sz="1050" dirty="0">
                          <a:effectLst/>
                        </a:rPr>
                        <a:t>Felix </a:t>
                      </a:r>
                      <a:r>
                        <a:rPr lang="en-IN" sz="1050" dirty="0" err="1">
                          <a:effectLst/>
                        </a:rPr>
                        <a:t>Bollou</a:t>
                      </a:r>
                      <a:endParaRPr lang="en-IN" sz="1050" dirty="0">
                        <a:effectLst/>
                      </a:endParaRPr>
                    </a:p>
                    <a:p>
                      <a:pPr algn="l"/>
                      <a:endParaRPr lang="en-IN" sz="1050" dirty="0">
                        <a:effectLst/>
                      </a:endParaRPr>
                    </a:p>
                    <a:p>
                      <a:pPr algn="l"/>
                      <a:r>
                        <a:rPr lang="en-IN" sz="1050" dirty="0">
                          <a:effectLst/>
                        </a:rPr>
                        <a:t>Published year: 2018</a:t>
                      </a:r>
                    </a:p>
                    <a:p>
                      <a:pPr algn="l"/>
                      <a:r>
                        <a:rPr lang="en-IN" sz="1050" dirty="0">
                          <a:effectLst/>
                        </a:rPr>
                        <a:t> </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749" marR="36749" marT="0" marB="0"/>
                </a:tc>
                <a:tc>
                  <a:txBody>
                    <a:bodyPr/>
                    <a:lstStyle/>
                    <a:p>
                      <a:pPr algn="l"/>
                      <a:r>
                        <a:rPr lang="en-IN" sz="1100" dirty="0">
                          <a:effectLst/>
                        </a:rPr>
                        <a:t>This paper briefly discusses the architecture of an enterprise network.</a:t>
                      </a:r>
                      <a:endParaRPr lang="en-IN" sz="1000" dirty="0">
                        <a:effectLst/>
                      </a:endParaRPr>
                    </a:p>
                    <a:p>
                      <a:pPr algn="l"/>
                      <a:r>
                        <a:rPr lang="en-IN" sz="1100" dirty="0">
                          <a:effectLst/>
                        </a:rPr>
                        <a:t>It examines the barriers to planning, designing and implementing an enterprise network in some developing nation</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749" marR="36749" marT="0" marB="0"/>
                </a:tc>
                <a:extLst>
                  <a:ext uri="{0D108BD9-81ED-4DB2-BD59-A6C34878D82A}">
                    <a16:rowId xmlns:a16="http://schemas.microsoft.com/office/drawing/2014/main" val="2093349794"/>
                  </a:ext>
                </a:extLst>
              </a:tr>
            </a:tbl>
          </a:graphicData>
        </a:graphic>
      </p:graphicFrame>
    </p:spTree>
    <p:extLst>
      <p:ext uri="{BB962C8B-B14F-4D97-AF65-F5344CB8AC3E}">
        <p14:creationId xmlns:p14="http://schemas.microsoft.com/office/powerpoint/2010/main" val="2175242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06405-4756-45A1-9952-772FD21675BC}"/>
              </a:ext>
            </a:extLst>
          </p:cNvPr>
          <p:cNvSpPr>
            <a:spLocks noGrp="1"/>
          </p:cNvSpPr>
          <p:nvPr>
            <p:ph type="title"/>
          </p:nvPr>
        </p:nvSpPr>
        <p:spPr>
          <a:xfrm>
            <a:off x="838199" y="365125"/>
            <a:ext cx="10747075" cy="1325563"/>
          </a:xfrm>
        </p:spPr>
        <p:txBody>
          <a:bodyPr/>
          <a:lstStyle/>
          <a:p>
            <a:r>
              <a:rPr lang="en-US" b="1" dirty="0"/>
              <a:t>IMPLEMENTATION FLOWCHART(GENERAL)</a:t>
            </a:r>
          </a:p>
        </p:txBody>
      </p:sp>
      <p:pic>
        <p:nvPicPr>
          <p:cNvPr id="7" name="Content Placeholder 6">
            <a:extLst>
              <a:ext uri="{FF2B5EF4-FFF2-40B4-BE49-F238E27FC236}">
                <a16:creationId xmlns:a16="http://schemas.microsoft.com/office/drawing/2014/main" id="{2B31DED3-B293-4CF6-8449-6CBD7897E1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0541" y="1690688"/>
            <a:ext cx="6011618" cy="4351338"/>
          </a:xfrm>
        </p:spPr>
      </p:pic>
    </p:spTree>
    <p:extLst>
      <p:ext uri="{BB962C8B-B14F-4D97-AF65-F5344CB8AC3E}">
        <p14:creationId xmlns:p14="http://schemas.microsoft.com/office/powerpoint/2010/main" val="1837157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06405-4756-45A1-9952-772FD21675BC}"/>
              </a:ext>
            </a:extLst>
          </p:cNvPr>
          <p:cNvSpPr>
            <a:spLocks noGrp="1"/>
          </p:cNvSpPr>
          <p:nvPr>
            <p:ph type="title"/>
          </p:nvPr>
        </p:nvSpPr>
        <p:spPr/>
        <p:txBody>
          <a:bodyPr/>
          <a:lstStyle/>
          <a:p>
            <a:r>
              <a:rPr lang="en-US" b="1" dirty="0"/>
              <a:t>IMPLEMENTATION FLOWCHART(SPECIFIC)</a:t>
            </a:r>
          </a:p>
        </p:txBody>
      </p:sp>
      <p:pic>
        <p:nvPicPr>
          <p:cNvPr id="6" name="Content Placeholder 5" descr="Diagram&#10;&#10;Description automatically generated">
            <a:extLst>
              <a:ext uri="{FF2B5EF4-FFF2-40B4-BE49-F238E27FC236}">
                <a16:creationId xmlns:a16="http://schemas.microsoft.com/office/drawing/2014/main" id="{350E893F-8EFE-487D-B29B-CAB96D4361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78919" y="1825625"/>
            <a:ext cx="6308677" cy="4549296"/>
          </a:xfrm>
        </p:spPr>
      </p:pic>
    </p:spTree>
    <p:extLst>
      <p:ext uri="{BB962C8B-B14F-4D97-AF65-F5344CB8AC3E}">
        <p14:creationId xmlns:p14="http://schemas.microsoft.com/office/powerpoint/2010/main" val="702590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4340F-BE0F-4402-B3EE-FE504ECB376A}"/>
              </a:ext>
            </a:extLst>
          </p:cNvPr>
          <p:cNvSpPr>
            <a:spLocks noGrp="1"/>
          </p:cNvSpPr>
          <p:nvPr>
            <p:ph type="title"/>
          </p:nvPr>
        </p:nvSpPr>
        <p:spPr/>
        <p:txBody>
          <a:bodyPr/>
          <a:lstStyle/>
          <a:p>
            <a:r>
              <a:rPr lang="en-US" b="1" dirty="0"/>
              <a:t>GITHUB COMMITS</a:t>
            </a:r>
          </a:p>
        </p:txBody>
      </p:sp>
      <p:pic>
        <p:nvPicPr>
          <p:cNvPr id="5" name="Picture 4">
            <a:extLst>
              <a:ext uri="{FF2B5EF4-FFF2-40B4-BE49-F238E27FC236}">
                <a16:creationId xmlns:a16="http://schemas.microsoft.com/office/drawing/2014/main" id="{DD264CEA-BFBE-4D1E-997F-1BD08A4D7F9C}"/>
              </a:ext>
            </a:extLst>
          </p:cNvPr>
          <p:cNvPicPr>
            <a:picLocks noChangeAspect="1"/>
          </p:cNvPicPr>
          <p:nvPr/>
        </p:nvPicPr>
        <p:blipFill>
          <a:blip r:embed="rId2"/>
          <a:stretch>
            <a:fillRect/>
          </a:stretch>
        </p:blipFill>
        <p:spPr>
          <a:xfrm>
            <a:off x="838200" y="1562917"/>
            <a:ext cx="7887398" cy="4657320"/>
          </a:xfrm>
          <a:prstGeom prst="rect">
            <a:avLst/>
          </a:prstGeom>
        </p:spPr>
      </p:pic>
    </p:spTree>
    <p:extLst>
      <p:ext uri="{BB962C8B-B14F-4D97-AF65-F5344CB8AC3E}">
        <p14:creationId xmlns:p14="http://schemas.microsoft.com/office/powerpoint/2010/main" val="3948230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4340F-BE0F-4402-B3EE-FE504ECB376A}"/>
              </a:ext>
            </a:extLst>
          </p:cNvPr>
          <p:cNvSpPr>
            <a:spLocks noGrp="1"/>
          </p:cNvSpPr>
          <p:nvPr>
            <p:ph type="title"/>
          </p:nvPr>
        </p:nvSpPr>
        <p:spPr/>
        <p:txBody>
          <a:bodyPr/>
          <a:lstStyle/>
          <a:p>
            <a:r>
              <a:rPr lang="en-US" b="1" dirty="0"/>
              <a:t>GITHUB COMMITS</a:t>
            </a:r>
          </a:p>
        </p:txBody>
      </p:sp>
      <p:pic>
        <p:nvPicPr>
          <p:cNvPr id="4" name="Picture 3">
            <a:extLst>
              <a:ext uri="{FF2B5EF4-FFF2-40B4-BE49-F238E27FC236}">
                <a16:creationId xmlns:a16="http://schemas.microsoft.com/office/drawing/2014/main" id="{E239E96F-DE4B-4AF2-A35D-48A59C91F60E}"/>
              </a:ext>
            </a:extLst>
          </p:cNvPr>
          <p:cNvPicPr>
            <a:picLocks noChangeAspect="1"/>
          </p:cNvPicPr>
          <p:nvPr/>
        </p:nvPicPr>
        <p:blipFill>
          <a:blip r:embed="rId2"/>
          <a:stretch>
            <a:fillRect/>
          </a:stretch>
        </p:blipFill>
        <p:spPr>
          <a:xfrm>
            <a:off x="975570" y="1373228"/>
            <a:ext cx="7892205" cy="5051859"/>
          </a:xfrm>
          <a:prstGeom prst="rect">
            <a:avLst/>
          </a:prstGeom>
        </p:spPr>
      </p:pic>
    </p:spTree>
    <p:extLst>
      <p:ext uri="{BB962C8B-B14F-4D97-AF65-F5344CB8AC3E}">
        <p14:creationId xmlns:p14="http://schemas.microsoft.com/office/powerpoint/2010/main" val="1419940839"/>
      </p:ext>
    </p:extLst>
  </p:cSld>
  <p:clrMapOvr>
    <a:masterClrMapping/>
  </p:clrMapOvr>
</p:sld>
</file>

<file path=ppt/theme/theme1.xml><?xml version="1.0" encoding="utf-8"?>
<a:theme xmlns:a="http://schemas.openxmlformats.org/drawingml/2006/main" name="FunkyShapesVTI">
  <a:themeElements>
    <a:clrScheme name="Custom 15">
      <a:dk1>
        <a:sysClr val="windowText" lastClr="000000"/>
      </a:dk1>
      <a:lt1>
        <a:sysClr val="window" lastClr="FFFFFF"/>
      </a:lt1>
      <a:dk2>
        <a:srgbClr val="2D2D2D"/>
      </a:dk2>
      <a:lt2>
        <a:srgbClr val="F3FFF8"/>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VTI" id="{A7F40C41-3FB2-45B0-B0D6-DFB7FDD9B7AD}" vid="{C49381A0-09CD-46EE-B141-E2CDD87ABFE3}"/>
    </a:ext>
  </a:extLst>
</a:theme>
</file>

<file path=docProps/app.xml><?xml version="1.0" encoding="utf-8"?>
<Properties xmlns="http://schemas.openxmlformats.org/officeDocument/2006/extended-properties" xmlns:vt="http://schemas.openxmlformats.org/officeDocument/2006/docPropsVTypes">
  <Template>Funky shapes</Template>
  <TotalTime>136</TotalTime>
  <Words>1064</Words>
  <Application>Microsoft Office PowerPoint</Application>
  <PresentationFormat>Widescreen</PresentationFormat>
  <Paragraphs>110</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Source Sans Pro</vt:lpstr>
      <vt:lpstr>Symbol</vt:lpstr>
      <vt:lpstr>Times New Roman</vt:lpstr>
      <vt:lpstr>FunkyShapesVTI</vt:lpstr>
      <vt:lpstr>FINAL Review  Sample network for an ENTERPRISE, by installing network-based firewall</vt:lpstr>
      <vt:lpstr>INTRODUCTION</vt:lpstr>
      <vt:lpstr>ABSTRACT </vt:lpstr>
      <vt:lpstr>OBJECTIVE OF NETWORK</vt:lpstr>
      <vt:lpstr>LITERATURE REVIEW</vt:lpstr>
      <vt:lpstr>IMPLEMENTATION FLOWCHART(GENERAL)</vt:lpstr>
      <vt:lpstr>IMPLEMENTATION FLOWCHART(SPECIFIC)</vt:lpstr>
      <vt:lpstr>GITHUB COMMITS</vt:lpstr>
      <vt:lpstr>GITHUB COMMITS</vt:lpstr>
      <vt:lpstr>WORK PROGRESS</vt:lpstr>
      <vt:lpstr>METHODS</vt:lpstr>
      <vt:lpstr>ALPHA TESTING (TOPOLOGY)</vt:lpstr>
      <vt:lpstr>ALPHA TESTING (DHCP SERVER)</vt:lpstr>
      <vt:lpstr>ALPHA TESTING (DNS SERVER)</vt:lpstr>
      <vt:lpstr>ALPHA TESTING (WEB SERVER)</vt:lpstr>
      <vt:lpstr>ALPHA TESTING (WEBSITE)</vt:lpstr>
      <vt:lpstr>ALPHA TESTING (WEBSITE)</vt:lpstr>
      <vt:lpstr>ALPHA TESTING (WEBSITE)</vt:lpstr>
      <vt:lpstr>CONCLUSION AND FUTURE WORK</vt:lpstr>
      <vt:lpstr>SUGGESTIONS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2</dc:title>
  <dc:creator>Jyothin   Movva .</dc:creator>
  <cp:lastModifiedBy>SATYA VARSAN  KATTUVA .</cp:lastModifiedBy>
  <cp:revision>26</cp:revision>
  <dcterms:created xsi:type="dcterms:W3CDTF">2022-02-24T05:40:55Z</dcterms:created>
  <dcterms:modified xsi:type="dcterms:W3CDTF">2022-05-01T14:22:51Z</dcterms:modified>
</cp:coreProperties>
</file>