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8"/>
  </p:notesMasterIdLst>
  <p:sldIdLst>
    <p:sldId id="257" r:id="rId2"/>
    <p:sldId id="265" r:id="rId3"/>
    <p:sldId id="278" r:id="rId4"/>
    <p:sldId id="258" r:id="rId5"/>
    <p:sldId id="279" r:id="rId6"/>
    <p:sldId id="273" r:id="rId7"/>
    <p:sldId id="268" r:id="rId8"/>
    <p:sldId id="274" r:id="rId9"/>
    <p:sldId id="280" r:id="rId10"/>
    <p:sldId id="281" r:id="rId11"/>
    <p:sldId id="275" r:id="rId12"/>
    <p:sldId id="276" r:id="rId13"/>
    <p:sldId id="277" r:id="rId14"/>
    <p:sldId id="267"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B13F2-4845-4210-BE69-DCF7EB6F2246}"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A5DF0-4596-47F8-9A48-1BE5483C75E2}" type="slidenum">
              <a:rPr lang="en-US" smtClean="0"/>
              <a:t>‹#›</a:t>
            </a:fld>
            <a:endParaRPr lang="en-US"/>
          </a:p>
        </p:txBody>
      </p:sp>
    </p:spTree>
    <p:extLst>
      <p:ext uri="{BB962C8B-B14F-4D97-AF65-F5344CB8AC3E}">
        <p14:creationId xmlns:p14="http://schemas.microsoft.com/office/powerpoint/2010/main" val="2972557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BA5DF0-4596-47F8-9A48-1BE5483C75E2}" type="slidenum">
              <a:rPr lang="en-US" smtClean="0"/>
              <a:t>1</a:t>
            </a:fld>
            <a:endParaRPr lang="en-US"/>
          </a:p>
        </p:txBody>
      </p:sp>
    </p:spTree>
    <p:extLst>
      <p:ext uri="{BB962C8B-B14F-4D97-AF65-F5344CB8AC3E}">
        <p14:creationId xmlns:p14="http://schemas.microsoft.com/office/powerpoint/2010/main" val="368208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AE16-8C19-4F25-8DDD-91B7D98BF3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AF3496-D5DE-46A8-A745-A4EA1206B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080FBE-C9F2-494C-B0D1-59BBD9BE121D}"/>
              </a:ext>
            </a:extLst>
          </p:cNvPr>
          <p:cNvSpPr>
            <a:spLocks noGrp="1"/>
          </p:cNvSpPr>
          <p:nvPr>
            <p:ph type="dt" sz="half" idx="10"/>
          </p:nvPr>
        </p:nvSpPr>
        <p:spPr/>
        <p:txBody>
          <a:bodyPr/>
          <a:lstStyle/>
          <a:p>
            <a:fld id="{39AC05F6-8558-4487-BF74-FB5372F2C2A6}" type="datetimeFigureOut">
              <a:rPr lang="en-US" smtClean="0"/>
              <a:t>5/3/2022</a:t>
            </a:fld>
            <a:endParaRPr lang="en-US"/>
          </a:p>
        </p:txBody>
      </p:sp>
      <p:sp>
        <p:nvSpPr>
          <p:cNvPr id="5" name="Footer Placeholder 4">
            <a:extLst>
              <a:ext uri="{FF2B5EF4-FFF2-40B4-BE49-F238E27FC236}">
                <a16:creationId xmlns:a16="http://schemas.microsoft.com/office/drawing/2014/main" id="{55D16EAB-4761-4964-BF6D-A22C41F07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B6730-1867-45BF-99A8-60BA82986E4E}"/>
              </a:ext>
            </a:extLst>
          </p:cNvPr>
          <p:cNvSpPr>
            <a:spLocks noGrp="1"/>
          </p:cNvSpPr>
          <p:nvPr>
            <p:ph type="sldNum" sz="quarter" idx="12"/>
          </p:nvPr>
        </p:nvSpPr>
        <p:spPr/>
        <p:txBody>
          <a:bodyPr/>
          <a:lstStyle/>
          <a:p>
            <a:fld id="{420D08AE-A94F-4C0B-9E10-A992C10980FA}" type="slidenum">
              <a:rPr lang="en-US" smtClean="0"/>
              <a:t>‹#›</a:t>
            </a:fld>
            <a:endParaRPr lang="en-US"/>
          </a:p>
        </p:txBody>
      </p:sp>
    </p:spTree>
    <p:extLst>
      <p:ext uri="{BB962C8B-B14F-4D97-AF65-F5344CB8AC3E}">
        <p14:creationId xmlns:p14="http://schemas.microsoft.com/office/powerpoint/2010/main" val="148497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8A9D-B559-4931-B085-51E4011311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A33073-167A-485C-BCF0-9C2EFB44DB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46536-B5EA-4098-91B1-7F99C0344953}"/>
              </a:ext>
            </a:extLst>
          </p:cNvPr>
          <p:cNvSpPr>
            <a:spLocks noGrp="1"/>
          </p:cNvSpPr>
          <p:nvPr>
            <p:ph type="dt" sz="half" idx="10"/>
          </p:nvPr>
        </p:nvSpPr>
        <p:spPr/>
        <p:txBody>
          <a:bodyPr/>
          <a:lstStyle/>
          <a:p>
            <a:fld id="{39AC05F6-8558-4487-BF74-FB5372F2C2A6}" type="datetimeFigureOut">
              <a:rPr lang="en-US" smtClean="0"/>
              <a:t>5/3/2022</a:t>
            </a:fld>
            <a:endParaRPr lang="en-US"/>
          </a:p>
        </p:txBody>
      </p:sp>
      <p:sp>
        <p:nvSpPr>
          <p:cNvPr id="5" name="Footer Placeholder 4">
            <a:extLst>
              <a:ext uri="{FF2B5EF4-FFF2-40B4-BE49-F238E27FC236}">
                <a16:creationId xmlns:a16="http://schemas.microsoft.com/office/drawing/2014/main" id="{D3A9C8A5-857F-4C6E-9325-15D629959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FA7FD-42A4-4D26-973E-3071D8035722}"/>
              </a:ext>
            </a:extLst>
          </p:cNvPr>
          <p:cNvSpPr>
            <a:spLocks noGrp="1"/>
          </p:cNvSpPr>
          <p:nvPr>
            <p:ph type="sldNum" sz="quarter" idx="12"/>
          </p:nvPr>
        </p:nvSpPr>
        <p:spPr/>
        <p:txBody>
          <a:bodyPr/>
          <a:lstStyle/>
          <a:p>
            <a:fld id="{420D08AE-A94F-4C0B-9E10-A992C10980FA}" type="slidenum">
              <a:rPr lang="en-US" smtClean="0"/>
              <a:t>‹#›</a:t>
            </a:fld>
            <a:endParaRPr lang="en-US"/>
          </a:p>
        </p:txBody>
      </p:sp>
    </p:spTree>
    <p:extLst>
      <p:ext uri="{BB962C8B-B14F-4D97-AF65-F5344CB8AC3E}">
        <p14:creationId xmlns:p14="http://schemas.microsoft.com/office/powerpoint/2010/main" val="264336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0792CB-DAC0-4EAF-A88A-5F4FB5CA5C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0BA176-812C-4511-93C3-DA832EBFE5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30F27-5C35-4936-A427-E3B934B82640}"/>
              </a:ext>
            </a:extLst>
          </p:cNvPr>
          <p:cNvSpPr>
            <a:spLocks noGrp="1"/>
          </p:cNvSpPr>
          <p:nvPr>
            <p:ph type="dt" sz="half" idx="10"/>
          </p:nvPr>
        </p:nvSpPr>
        <p:spPr/>
        <p:txBody>
          <a:bodyPr/>
          <a:lstStyle/>
          <a:p>
            <a:fld id="{39AC05F6-8558-4487-BF74-FB5372F2C2A6}" type="datetimeFigureOut">
              <a:rPr lang="en-US" smtClean="0"/>
              <a:t>5/3/2022</a:t>
            </a:fld>
            <a:endParaRPr lang="en-US"/>
          </a:p>
        </p:txBody>
      </p:sp>
      <p:sp>
        <p:nvSpPr>
          <p:cNvPr id="5" name="Footer Placeholder 4">
            <a:extLst>
              <a:ext uri="{FF2B5EF4-FFF2-40B4-BE49-F238E27FC236}">
                <a16:creationId xmlns:a16="http://schemas.microsoft.com/office/drawing/2014/main" id="{C6A6418B-951F-466C-A20B-212C150B8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84D02-D4DA-40CB-8199-D3E8C4411AD4}"/>
              </a:ext>
            </a:extLst>
          </p:cNvPr>
          <p:cNvSpPr>
            <a:spLocks noGrp="1"/>
          </p:cNvSpPr>
          <p:nvPr>
            <p:ph type="sldNum" sz="quarter" idx="12"/>
          </p:nvPr>
        </p:nvSpPr>
        <p:spPr/>
        <p:txBody>
          <a:bodyPr/>
          <a:lstStyle/>
          <a:p>
            <a:fld id="{420D08AE-A94F-4C0B-9E10-A992C10980FA}" type="slidenum">
              <a:rPr lang="en-US" smtClean="0"/>
              <a:t>‹#›</a:t>
            </a:fld>
            <a:endParaRPr lang="en-US"/>
          </a:p>
        </p:txBody>
      </p:sp>
    </p:spTree>
    <p:extLst>
      <p:ext uri="{BB962C8B-B14F-4D97-AF65-F5344CB8AC3E}">
        <p14:creationId xmlns:p14="http://schemas.microsoft.com/office/powerpoint/2010/main" val="348341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27390-767E-477E-BDD8-ABCAC6E5F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159BB-785D-4621-BBEE-3FB96205A4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FF7CB-3C75-4189-9F54-2324C6D3CB44}"/>
              </a:ext>
            </a:extLst>
          </p:cNvPr>
          <p:cNvSpPr>
            <a:spLocks noGrp="1"/>
          </p:cNvSpPr>
          <p:nvPr>
            <p:ph type="dt" sz="half" idx="10"/>
          </p:nvPr>
        </p:nvSpPr>
        <p:spPr/>
        <p:txBody>
          <a:bodyPr/>
          <a:lstStyle/>
          <a:p>
            <a:fld id="{39AC05F6-8558-4487-BF74-FB5372F2C2A6}" type="datetimeFigureOut">
              <a:rPr lang="en-US" smtClean="0"/>
              <a:t>5/3/2022</a:t>
            </a:fld>
            <a:endParaRPr lang="en-US"/>
          </a:p>
        </p:txBody>
      </p:sp>
      <p:sp>
        <p:nvSpPr>
          <p:cNvPr id="5" name="Footer Placeholder 4">
            <a:extLst>
              <a:ext uri="{FF2B5EF4-FFF2-40B4-BE49-F238E27FC236}">
                <a16:creationId xmlns:a16="http://schemas.microsoft.com/office/drawing/2014/main" id="{8C969CAA-0EFA-4E7E-81AE-E607FCAA5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01011-052C-4376-92C0-FED9DDA749DA}"/>
              </a:ext>
            </a:extLst>
          </p:cNvPr>
          <p:cNvSpPr>
            <a:spLocks noGrp="1"/>
          </p:cNvSpPr>
          <p:nvPr>
            <p:ph type="sldNum" sz="quarter" idx="12"/>
          </p:nvPr>
        </p:nvSpPr>
        <p:spPr/>
        <p:txBody>
          <a:bodyPr/>
          <a:lstStyle/>
          <a:p>
            <a:fld id="{420D08AE-A94F-4C0B-9E10-A992C10980FA}" type="slidenum">
              <a:rPr lang="en-US" smtClean="0"/>
              <a:t>‹#›</a:t>
            </a:fld>
            <a:endParaRPr lang="en-US"/>
          </a:p>
        </p:txBody>
      </p:sp>
    </p:spTree>
    <p:extLst>
      <p:ext uri="{BB962C8B-B14F-4D97-AF65-F5344CB8AC3E}">
        <p14:creationId xmlns:p14="http://schemas.microsoft.com/office/powerpoint/2010/main" val="109976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1F1E-B625-4E6D-A560-D5C74F541B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B3CDB-A41B-4A64-8ED8-080EA8ADCC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8B2AC-AF43-4B6E-9CB6-EB868F571CC3}"/>
              </a:ext>
            </a:extLst>
          </p:cNvPr>
          <p:cNvSpPr>
            <a:spLocks noGrp="1"/>
          </p:cNvSpPr>
          <p:nvPr>
            <p:ph type="dt" sz="half" idx="10"/>
          </p:nvPr>
        </p:nvSpPr>
        <p:spPr/>
        <p:txBody>
          <a:bodyPr/>
          <a:lstStyle/>
          <a:p>
            <a:fld id="{39AC05F6-8558-4487-BF74-FB5372F2C2A6}" type="datetimeFigureOut">
              <a:rPr lang="en-US" smtClean="0"/>
              <a:t>5/3/2022</a:t>
            </a:fld>
            <a:endParaRPr lang="en-US"/>
          </a:p>
        </p:txBody>
      </p:sp>
      <p:sp>
        <p:nvSpPr>
          <p:cNvPr id="5" name="Footer Placeholder 4">
            <a:extLst>
              <a:ext uri="{FF2B5EF4-FFF2-40B4-BE49-F238E27FC236}">
                <a16:creationId xmlns:a16="http://schemas.microsoft.com/office/drawing/2014/main" id="{FC90413D-2B1E-4FC8-B0BD-0684A15CC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099F3-A213-4CB1-8FA4-D4583AE9AAC2}"/>
              </a:ext>
            </a:extLst>
          </p:cNvPr>
          <p:cNvSpPr>
            <a:spLocks noGrp="1"/>
          </p:cNvSpPr>
          <p:nvPr>
            <p:ph type="sldNum" sz="quarter" idx="12"/>
          </p:nvPr>
        </p:nvSpPr>
        <p:spPr/>
        <p:txBody>
          <a:bodyPr/>
          <a:lstStyle/>
          <a:p>
            <a:fld id="{420D08AE-A94F-4C0B-9E10-A992C10980FA}" type="slidenum">
              <a:rPr lang="en-US" smtClean="0"/>
              <a:t>‹#›</a:t>
            </a:fld>
            <a:endParaRPr lang="en-US"/>
          </a:p>
        </p:txBody>
      </p:sp>
    </p:spTree>
    <p:extLst>
      <p:ext uri="{BB962C8B-B14F-4D97-AF65-F5344CB8AC3E}">
        <p14:creationId xmlns:p14="http://schemas.microsoft.com/office/powerpoint/2010/main" val="196244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A992-C95F-4356-9400-BFB4D36321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C3A129-A6D7-4401-AD0C-DF1618A2E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B21E0E-AD3A-41E7-92BC-6B05D0BD3F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3D5BE8-299B-47A7-9BF8-F60643F5B504}"/>
              </a:ext>
            </a:extLst>
          </p:cNvPr>
          <p:cNvSpPr>
            <a:spLocks noGrp="1"/>
          </p:cNvSpPr>
          <p:nvPr>
            <p:ph type="dt" sz="half" idx="10"/>
          </p:nvPr>
        </p:nvSpPr>
        <p:spPr/>
        <p:txBody>
          <a:bodyPr/>
          <a:lstStyle/>
          <a:p>
            <a:fld id="{39AC05F6-8558-4487-BF74-FB5372F2C2A6}" type="datetimeFigureOut">
              <a:rPr lang="en-US" smtClean="0"/>
              <a:t>5/3/2022</a:t>
            </a:fld>
            <a:endParaRPr lang="en-US"/>
          </a:p>
        </p:txBody>
      </p:sp>
      <p:sp>
        <p:nvSpPr>
          <p:cNvPr id="6" name="Footer Placeholder 5">
            <a:extLst>
              <a:ext uri="{FF2B5EF4-FFF2-40B4-BE49-F238E27FC236}">
                <a16:creationId xmlns:a16="http://schemas.microsoft.com/office/drawing/2014/main" id="{B98915C2-D97E-4790-B7D3-739704DA0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A706B-EE10-4C13-9240-B0A0CE4E9DFE}"/>
              </a:ext>
            </a:extLst>
          </p:cNvPr>
          <p:cNvSpPr>
            <a:spLocks noGrp="1"/>
          </p:cNvSpPr>
          <p:nvPr>
            <p:ph type="sldNum" sz="quarter" idx="12"/>
          </p:nvPr>
        </p:nvSpPr>
        <p:spPr/>
        <p:txBody>
          <a:bodyPr/>
          <a:lstStyle/>
          <a:p>
            <a:fld id="{420D08AE-A94F-4C0B-9E10-A992C10980FA}" type="slidenum">
              <a:rPr lang="en-US" smtClean="0"/>
              <a:t>‹#›</a:t>
            </a:fld>
            <a:endParaRPr lang="en-US"/>
          </a:p>
        </p:txBody>
      </p:sp>
    </p:spTree>
    <p:extLst>
      <p:ext uri="{BB962C8B-B14F-4D97-AF65-F5344CB8AC3E}">
        <p14:creationId xmlns:p14="http://schemas.microsoft.com/office/powerpoint/2010/main" val="69682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90F6-59B2-43C5-BA7A-836C89AB2A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82B5A3-71B9-452C-ABE3-817DB34FC6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6CECD1-4CFA-46CF-9903-39574A8C9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3921A-8FD6-4838-856F-115F4EC21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CFCF6-6375-4DF2-AE3B-FF3A0A7654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8DC28A-893B-4C84-A87E-3533CDEE9D5B}"/>
              </a:ext>
            </a:extLst>
          </p:cNvPr>
          <p:cNvSpPr>
            <a:spLocks noGrp="1"/>
          </p:cNvSpPr>
          <p:nvPr>
            <p:ph type="dt" sz="half" idx="10"/>
          </p:nvPr>
        </p:nvSpPr>
        <p:spPr/>
        <p:txBody>
          <a:bodyPr/>
          <a:lstStyle/>
          <a:p>
            <a:fld id="{39AC05F6-8558-4487-BF74-FB5372F2C2A6}" type="datetimeFigureOut">
              <a:rPr lang="en-US" smtClean="0"/>
              <a:t>5/3/2022</a:t>
            </a:fld>
            <a:endParaRPr lang="en-US"/>
          </a:p>
        </p:txBody>
      </p:sp>
      <p:sp>
        <p:nvSpPr>
          <p:cNvPr id="8" name="Footer Placeholder 7">
            <a:extLst>
              <a:ext uri="{FF2B5EF4-FFF2-40B4-BE49-F238E27FC236}">
                <a16:creationId xmlns:a16="http://schemas.microsoft.com/office/drawing/2014/main" id="{ED1FC227-79EC-4906-92D9-BB263CF498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F26B97-9BB3-4DB5-9FC6-F8D1283DBAE6}"/>
              </a:ext>
            </a:extLst>
          </p:cNvPr>
          <p:cNvSpPr>
            <a:spLocks noGrp="1"/>
          </p:cNvSpPr>
          <p:nvPr>
            <p:ph type="sldNum" sz="quarter" idx="12"/>
          </p:nvPr>
        </p:nvSpPr>
        <p:spPr/>
        <p:txBody>
          <a:bodyPr/>
          <a:lstStyle/>
          <a:p>
            <a:fld id="{420D08AE-A94F-4C0B-9E10-A992C10980FA}" type="slidenum">
              <a:rPr lang="en-US" smtClean="0"/>
              <a:t>‹#›</a:t>
            </a:fld>
            <a:endParaRPr lang="en-US"/>
          </a:p>
        </p:txBody>
      </p:sp>
    </p:spTree>
    <p:extLst>
      <p:ext uri="{BB962C8B-B14F-4D97-AF65-F5344CB8AC3E}">
        <p14:creationId xmlns:p14="http://schemas.microsoft.com/office/powerpoint/2010/main" val="22348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7B33-0DCF-4329-8493-C94ED7B696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223A20-1DE9-497D-9DA7-1A593B9C5536}"/>
              </a:ext>
            </a:extLst>
          </p:cNvPr>
          <p:cNvSpPr>
            <a:spLocks noGrp="1"/>
          </p:cNvSpPr>
          <p:nvPr>
            <p:ph type="dt" sz="half" idx="10"/>
          </p:nvPr>
        </p:nvSpPr>
        <p:spPr/>
        <p:txBody>
          <a:bodyPr/>
          <a:lstStyle/>
          <a:p>
            <a:fld id="{39AC05F6-8558-4487-BF74-FB5372F2C2A6}" type="datetimeFigureOut">
              <a:rPr lang="en-US" smtClean="0"/>
              <a:t>5/3/2022</a:t>
            </a:fld>
            <a:endParaRPr lang="en-US"/>
          </a:p>
        </p:txBody>
      </p:sp>
      <p:sp>
        <p:nvSpPr>
          <p:cNvPr id="4" name="Footer Placeholder 3">
            <a:extLst>
              <a:ext uri="{FF2B5EF4-FFF2-40B4-BE49-F238E27FC236}">
                <a16:creationId xmlns:a16="http://schemas.microsoft.com/office/drawing/2014/main" id="{C7328167-CDEA-4031-98DC-7BCA3B2A9D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FB5C2B-E2BD-4DDF-9A4C-B48BA3D5D310}"/>
              </a:ext>
            </a:extLst>
          </p:cNvPr>
          <p:cNvSpPr>
            <a:spLocks noGrp="1"/>
          </p:cNvSpPr>
          <p:nvPr>
            <p:ph type="sldNum" sz="quarter" idx="12"/>
          </p:nvPr>
        </p:nvSpPr>
        <p:spPr/>
        <p:txBody>
          <a:bodyPr/>
          <a:lstStyle/>
          <a:p>
            <a:fld id="{420D08AE-A94F-4C0B-9E10-A992C10980FA}" type="slidenum">
              <a:rPr lang="en-US" smtClean="0"/>
              <a:t>‹#›</a:t>
            </a:fld>
            <a:endParaRPr lang="en-US"/>
          </a:p>
        </p:txBody>
      </p:sp>
    </p:spTree>
    <p:extLst>
      <p:ext uri="{BB962C8B-B14F-4D97-AF65-F5344CB8AC3E}">
        <p14:creationId xmlns:p14="http://schemas.microsoft.com/office/powerpoint/2010/main" val="105871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B0619C-866F-4C5C-BA87-68107B58FDC0}"/>
              </a:ext>
            </a:extLst>
          </p:cNvPr>
          <p:cNvSpPr>
            <a:spLocks noGrp="1"/>
          </p:cNvSpPr>
          <p:nvPr>
            <p:ph type="dt" sz="half" idx="10"/>
          </p:nvPr>
        </p:nvSpPr>
        <p:spPr/>
        <p:txBody>
          <a:bodyPr/>
          <a:lstStyle/>
          <a:p>
            <a:fld id="{39AC05F6-8558-4487-BF74-FB5372F2C2A6}" type="datetimeFigureOut">
              <a:rPr lang="en-US" smtClean="0"/>
              <a:t>5/3/2022</a:t>
            </a:fld>
            <a:endParaRPr lang="en-US"/>
          </a:p>
        </p:txBody>
      </p:sp>
      <p:sp>
        <p:nvSpPr>
          <p:cNvPr id="3" name="Footer Placeholder 2">
            <a:extLst>
              <a:ext uri="{FF2B5EF4-FFF2-40B4-BE49-F238E27FC236}">
                <a16:creationId xmlns:a16="http://schemas.microsoft.com/office/drawing/2014/main" id="{F638794A-44F4-4455-B822-3DDC8CB224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D7E98A-3E5A-45B9-8CBF-F75C2A305A4C}"/>
              </a:ext>
            </a:extLst>
          </p:cNvPr>
          <p:cNvSpPr>
            <a:spLocks noGrp="1"/>
          </p:cNvSpPr>
          <p:nvPr>
            <p:ph type="sldNum" sz="quarter" idx="12"/>
          </p:nvPr>
        </p:nvSpPr>
        <p:spPr/>
        <p:txBody>
          <a:bodyPr/>
          <a:lstStyle/>
          <a:p>
            <a:fld id="{420D08AE-A94F-4C0B-9E10-A992C10980FA}" type="slidenum">
              <a:rPr lang="en-US" smtClean="0"/>
              <a:t>‹#›</a:t>
            </a:fld>
            <a:endParaRPr lang="en-US"/>
          </a:p>
        </p:txBody>
      </p:sp>
    </p:spTree>
    <p:extLst>
      <p:ext uri="{BB962C8B-B14F-4D97-AF65-F5344CB8AC3E}">
        <p14:creationId xmlns:p14="http://schemas.microsoft.com/office/powerpoint/2010/main" val="43236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D25A-C19C-449D-8C76-C0582898D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D9D841-94B8-4C7D-9931-C8EE2EFBF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AC8157-D83C-490A-9A4F-F86CAD434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641E1-2C90-4E17-B31C-8B518EA3458B}"/>
              </a:ext>
            </a:extLst>
          </p:cNvPr>
          <p:cNvSpPr>
            <a:spLocks noGrp="1"/>
          </p:cNvSpPr>
          <p:nvPr>
            <p:ph type="dt" sz="half" idx="10"/>
          </p:nvPr>
        </p:nvSpPr>
        <p:spPr/>
        <p:txBody>
          <a:bodyPr/>
          <a:lstStyle/>
          <a:p>
            <a:fld id="{39AC05F6-8558-4487-BF74-FB5372F2C2A6}" type="datetimeFigureOut">
              <a:rPr lang="en-US" smtClean="0"/>
              <a:t>5/3/2022</a:t>
            </a:fld>
            <a:endParaRPr lang="en-US"/>
          </a:p>
        </p:txBody>
      </p:sp>
      <p:sp>
        <p:nvSpPr>
          <p:cNvPr id="6" name="Footer Placeholder 5">
            <a:extLst>
              <a:ext uri="{FF2B5EF4-FFF2-40B4-BE49-F238E27FC236}">
                <a16:creationId xmlns:a16="http://schemas.microsoft.com/office/drawing/2014/main" id="{130F9DDB-0B43-47A8-B15D-E542F6BBCB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1F9CCA-9EBB-478C-8D28-FED27A6115CD}"/>
              </a:ext>
            </a:extLst>
          </p:cNvPr>
          <p:cNvSpPr>
            <a:spLocks noGrp="1"/>
          </p:cNvSpPr>
          <p:nvPr>
            <p:ph type="sldNum" sz="quarter" idx="12"/>
          </p:nvPr>
        </p:nvSpPr>
        <p:spPr/>
        <p:txBody>
          <a:bodyPr/>
          <a:lstStyle/>
          <a:p>
            <a:fld id="{420D08AE-A94F-4C0B-9E10-A992C10980FA}" type="slidenum">
              <a:rPr lang="en-US" smtClean="0"/>
              <a:t>‹#›</a:t>
            </a:fld>
            <a:endParaRPr lang="en-US"/>
          </a:p>
        </p:txBody>
      </p:sp>
    </p:spTree>
    <p:extLst>
      <p:ext uri="{BB962C8B-B14F-4D97-AF65-F5344CB8AC3E}">
        <p14:creationId xmlns:p14="http://schemas.microsoft.com/office/powerpoint/2010/main" val="155188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C832-AC72-4BD8-AB5F-E99C07531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8073A0-9BE9-4123-AC78-37E15CCB3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2449CC-5EDB-4D59-B699-84B35B04F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9458F-44A6-4B04-923F-95590161BCE2}"/>
              </a:ext>
            </a:extLst>
          </p:cNvPr>
          <p:cNvSpPr>
            <a:spLocks noGrp="1"/>
          </p:cNvSpPr>
          <p:nvPr>
            <p:ph type="dt" sz="half" idx="10"/>
          </p:nvPr>
        </p:nvSpPr>
        <p:spPr/>
        <p:txBody>
          <a:bodyPr/>
          <a:lstStyle/>
          <a:p>
            <a:fld id="{39AC05F6-8558-4487-BF74-FB5372F2C2A6}" type="datetimeFigureOut">
              <a:rPr lang="en-US" smtClean="0"/>
              <a:t>5/3/2022</a:t>
            </a:fld>
            <a:endParaRPr lang="en-US"/>
          </a:p>
        </p:txBody>
      </p:sp>
      <p:sp>
        <p:nvSpPr>
          <p:cNvPr id="6" name="Footer Placeholder 5">
            <a:extLst>
              <a:ext uri="{FF2B5EF4-FFF2-40B4-BE49-F238E27FC236}">
                <a16:creationId xmlns:a16="http://schemas.microsoft.com/office/drawing/2014/main" id="{3B543C29-2448-45CA-AA42-42865F8F3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4053E-1148-4122-ACA5-325EA30AE09E}"/>
              </a:ext>
            </a:extLst>
          </p:cNvPr>
          <p:cNvSpPr>
            <a:spLocks noGrp="1"/>
          </p:cNvSpPr>
          <p:nvPr>
            <p:ph type="sldNum" sz="quarter" idx="12"/>
          </p:nvPr>
        </p:nvSpPr>
        <p:spPr/>
        <p:txBody>
          <a:bodyPr/>
          <a:lstStyle/>
          <a:p>
            <a:fld id="{420D08AE-A94F-4C0B-9E10-A992C10980FA}" type="slidenum">
              <a:rPr lang="en-US" smtClean="0"/>
              <a:t>‹#›</a:t>
            </a:fld>
            <a:endParaRPr lang="en-US"/>
          </a:p>
        </p:txBody>
      </p:sp>
    </p:spTree>
    <p:extLst>
      <p:ext uri="{BB962C8B-B14F-4D97-AF65-F5344CB8AC3E}">
        <p14:creationId xmlns:p14="http://schemas.microsoft.com/office/powerpoint/2010/main" val="2682142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schemeClr>
            </a:gs>
            <a:gs pos="23000">
              <a:schemeClr val="bg1">
                <a:lumMod val="85000"/>
                <a:lumOff val="15000"/>
              </a:schemeClr>
            </a:gs>
            <a:gs pos="69000">
              <a:schemeClr val="bg1">
                <a:lumMod val="95000"/>
                <a:lumOff val="5000"/>
              </a:schemeClr>
            </a:gs>
            <a:gs pos="97000">
              <a:schemeClr val="bg1">
                <a:lumMod val="95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868C0E-6EB6-4EDE-A3A5-CE99C93D4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97D499-F5EC-42A2-B453-DCDF06536A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F26B4-41FD-4789-8173-10CB65D66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C05F6-8558-4487-BF74-FB5372F2C2A6}" type="datetimeFigureOut">
              <a:rPr lang="en-US" smtClean="0"/>
              <a:t>5/3/2022</a:t>
            </a:fld>
            <a:endParaRPr lang="en-US"/>
          </a:p>
        </p:txBody>
      </p:sp>
      <p:sp>
        <p:nvSpPr>
          <p:cNvPr id="5" name="Footer Placeholder 4">
            <a:extLst>
              <a:ext uri="{FF2B5EF4-FFF2-40B4-BE49-F238E27FC236}">
                <a16:creationId xmlns:a16="http://schemas.microsoft.com/office/drawing/2014/main" id="{DD398564-E406-4964-BB9B-5DD08750F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8D7D39-9519-42D6-A15D-46B9A7D27E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0D08AE-A94F-4C0B-9E10-A992C10980FA}" type="slidenum">
              <a:rPr lang="en-US" smtClean="0"/>
              <a:t>‹#›</a:t>
            </a:fld>
            <a:endParaRPr lang="en-US"/>
          </a:p>
        </p:txBody>
      </p:sp>
    </p:spTree>
    <p:extLst>
      <p:ext uri="{BB962C8B-B14F-4D97-AF65-F5344CB8AC3E}">
        <p14:creationId xmlns:p14="http://schemas.microsoft.com/office/powerpoint/2010/main" val="101261630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769855" y="704350"/>
            <a:ext cx="9699812" cy="3595276"/>
          </a:xfrm>
        </p:spPr>
        <p:txBody>
          <a:bodyPr>
            <a:normAutofit/>
          </a:bodyPr>
          <a:lstStyle/>
          <a:p>
            <a:pPr algn="l"/>
            <a:br>
              <a:rPr lang="en-IN" sz="6600" b="1" spc="0" dirty="0">
                <a:latin typeface="SF UI Display" panose="00000500000000000000" pitchFamily="50" charset="0"/>
                <a:ea typeface="Cascadia Code SemiBold" panose="020B0609020000020004" pitchFamily="49" charset="0"/>
                <a:cs typeface="Cascadia Code SemiBold" panose="020B0609020000020004" pitchFamily="49" charset="0"/>
              </a:rPr>
            </a:br>
            <a:r>
              <a:rPr lang="en-US" sz="3200" b="1" spc="0" dirty="0">
                <a:latin typeface="SF UI Display" panose="00000500000000000000" pitchFamily="50" charset="0"/>
                <a:ea typeface="Cascadia Code SemiBold" panose="020B0609020000020004" pitchFamily="49" charset="0"/>
                <a:cs typeface="Cascadia Code SemiBold" panose="020B0609020000020004" pitchFamily="49" charset="0"/>
              </a:rPr>
              <a:t>SPACE EFFICIENT APPLICATION FOR REACHABILITY OF SOURCE TO DESTINATION </a:t>
            </a:r>
            <a:br>
              <a:rPr lang="en-US" sz="3200" b="1" spc="0" dirty="0">
                <a:latin typeface="SF UI Display" panose="00000500000000000000" pitchFamily="50" charset="0"/>
                <a:ea typeface="Cascadia Code SemiBold" panose="020B0609020000020004" pitchFamily="49" charset="0"/>
                <a:cs typeface="Cascadia Code SemiBold" panose="020B0609020000020004" pitchFamily="49" charset="0"/>
              </a:rPr>
            </a:br>
            <a:r>
              <a:rPr lang="en-US" sz="3200" b="1" spc="0" dirty="0">
                <a:latin typeface="SF UI Display" panose="00000500000000000000" pitchFamily="50" charset="0"/>
                <a:ea typeface="Cascadia Code SemiBold" panose="020B0609020000020004" pitchFamily="49" charset="0"/>
                <a:cs typeface="Cascadia Code SemiBold" panose="020B0609020000020004" pitchFamily="49" charset="0"/>
              </a:rPr>
              <a:t>IN A ROBOT NAVIGATION SYSTEM.</a:t>
            </a:r>
            <a:br>
              <a:rPr lang="en-US" sz="3200" b="1" spc="0" dirty="0">
                <a:latin typeface="SF UI Display" panose="00000500000000000000" pitchFamily="50" charset="0"/>
                <a:ea typeface="Cascadia Code SemiBold" panose="020B0609020000020004" pitchFamily="49" charset="0"/>
                <a:cs typeface="Cascadia Code SemiBold" panose="020B0609020000020004" pitchFamily="49" charset="0"/>
              </a:rPr>
            </a:br>
            <a:endParaRPr lang="en-IN" sz="6600" b="1" spc="0" dirty="0">
              <a:latin typeface="SF UI Display" panose="00000500000000000000" pitchFamily="50"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769855" y="4164594"/>
            <a:ext cx="2868891" cy="1989056"/>
          </a:xfrm>
        </p:spPr>
        <p:txBody>
          <a:bodyPr>
            <a:normAutofit fontScale="55000" lnSpcReduction="20000"/>
          </a:bodyPr>
          <a:lstStyle/>
          <a:p>
            <a:pPr algn="l"/>
            <a:r>
              <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Guided by </a:t>
            </a:r>
            <a:r>
              <a:rPr lang="en-IN" dirty="0" err="1">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Dr.</a:t>
            </a:r>
            <a:r>
              <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 Udaya Rani </a:t>
            </a:r>
            <a:r>
              <a:rPr lang="en-IN" dirty="0" err="1">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Gurala</a:t>
            </a:r>
            <a:endPar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endParaRPr>
          </a:p>
          <a:p>
            <a:pPr algn="l"/>
            <a:r>
              <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By</a:t>
            </a:r>
          </a:p>
          <a:p>
            <a:pPr algn="l"/>
            <a:r>
              <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Jyothin Movva – 2010030071</a:t>
            </a:r>
          </a:p>
          <a:p>
            <a:pPr algn="l"/>
            <a:r>
              <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KS </a:t>
            </a:r>
            <a:r>
              <a:rPr lang="en-IN" dirty="0" err="1">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Satyavarsan</a:t>
            </a:r>
            <a:r>
              <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 – 2010030151</a:t>
            </a:r>
          </a:p>
          <a:p>
            <a:pPr algn="l"/>
            <a:r>
              <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Devaraj </a:t>
            </a:r>
            <a:r>
              <a:rPr lang="en-IN" dirty="0" err="1">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Achrya</a:t>
            </a:r>
            <a:r>
              <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 – 2010030040</a:t>
            </a:r>
          </a:p>
          <a:p>
            <a:pPr algn="l"/>
            <a:r>
              <a:rPr lang="en-IN" dirty="0" err="1">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Snehith</a:t>
            </a:r>
            <a:r>
              <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 </a:t>
            </a:r>
            <a:r>
              <a:rPr lang="en-IN" dirty="0" err="1">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Kamepalli</a:t>
            </a:r>
            <a:r>
              <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 -  2010030341</a:t>
            </a:r>
          </a:p>
          <a:p>
            <a:pPr algn="l"/>
            <a:r>
              <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rPr>
              <a:t>KARTHIK – 2010030329</a:t>
            </a:r>
          </a:p>
          <a:p>
            <a:pPr algn="l"/>
            <a:endPar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endParaRPr>
          </a:p>
          <a:p>
            <a:pPr algn="l"/>
            <a:endParaRPr lang="en-IN" dirty="0">
              <a:solidFill>
                <a:schemeClr val="tx1">
                  <a:lumMod val="95000"/>
                  <a:lumOff val="5000"/>
                </a:schemeClr>
              </a:solidFill>
              <a:latin typeface="SF UI Display" panose="00000500000000000000" pitchFamily="50"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C1A9-45F1-4598-B7D0-9E2E62EE9DF7}"/>
              </a:ext>
            </a:extLst>
          </p:cNvPr>
          <p:cNvSpPr>
            <a:spLocks noGrp="1"/>
          </p:cNvSpPr>
          <p:nvPr>
            <p:ph type="title"/>
          </p:nvPr>
        </p:nvSpPr>
        <p:spPr/>
        <p:txBody>
          <a:bodyPr/>
          <a:lstStyle/>
          <a:p>
            <a:r>
              <a:rPr lang="en-US" dirty="0">
                <a:latin typeface="SF UI Display" panose="00000500000000000000" pitchFamily="50" charset="0"/>
                <a:ea typeface="Cascadia Code SemiBold" panose="020B0609020000020004" pitchFamily="49" charset="0"/>
                <a:cs typeface="Cascadia Code SemiBold" panose="020B0609020000020004" pitchFamily="49" charset="0"/>
              </a:rPr>
              <a:t>WORK PROGRESS</a:t>
            </a:r>
          </a:p>
        </p:txBody>
      </p:sp>
      <p:sp>
        <p:nvSpPr>
          <p:cNvPr id="3" name="Content Placeholder 2">
            <a:extLst>
              <a:ext uri="{FF2B5EF4-FFF2-40B4-BE49-F238E27FC236}">
                <a16:creationId xmlns:a16="http://schemas.microsoft.com/office/drawing/2014/main" id="{87DD1796-7E10-4C65-96FE-08A466F98CDC}"/>
              </a:ext>
            </a:extLst>
          </p:cNvPr>
          <p:cNvSpPr>
            <a:spLocks noGrp="1"/>
          </p:cNvSpPr>
          <p:nvPr>
            <p:ph idx="1"/>
          </p:nvPr>
        </p:nvSpPr>
        <p:spPr/>
        <p:txBody>
          <a:bodyPr/>
          <a:lstStyle/>
          <a:p>
            <a:pPr marL="0" indent="0">
              <a:buNone/>
            </a:pPr>
            <a:endParaRPr lang="en-US" dirty="0"/>
          </a:p>
          <a:p>
            <a:r>
              <a:rPr lang="en-US" dirty="0"/>
              <a:t>The problem of graph Reachability is to decide whether there is a path from one vertex to another in a given graph</a:t>
            </a:r>
          </a:p>
          <a:p>
            <a:r>
              <a:rPr lang="en-US" dirty="0"/>
              <a:t>In this project will we try to implement a space efficient algorithm for reachability in directed geometric graph. </a:t>
            </a:r>
          </a:p>
          <a:p>
            <a:endParaRPr lang="en-US" dirty="0"/>
          </a:p>
        </p:txBody>
      </p:sp>
    </p:spTree>
    <p:extLst>
      <p:ext uri="{BB962C8B-B14F-4D97-AF65-F5344CB8AC3E}">
        <p14:creationId xmlns:p14="http://schemas.microsoft.com/office/powerpoint/2010/main" val="2343072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90C5-3C6D-4159-A6F9-F98D00AEC6F7}"/>
              </a:ext>
            </a:extLst>
          </p:cNvPr>
          <p:cNvSpPr>
            <a:spLocks noGrp="1"/>
          </p:cNvSpPr>
          <p:nvPr>
            <p:ph type="title"/>
          </p:nvPr>
        </p:nvSpPr>
        <p:spPr/>
        <p:txBody>
          <a:bodyPr/>
          <a:lstStyle/>
          <a:p>
            <a:r>
              <a:rPr lang="en-US"/>
              <a:t>IMPLEMENTATION </a:t>
            </a:r>
            <a:endParaRPr lang="en-US" dirty="0"/>
          </a:p>
        </p:txBody>
      </p:sp>
      <p:pic>
        <p:nvPicPr>
          <p:cNvPr id="9" name="Content Placeholder 8">
            <a:extLst>
              <a:ext uri="{FF2B5EF4-FFF2-40B4-BE49-F238E27FC236}">
                <a16:creationId xmlns:a16="http://schemas.microsoft.com/office/drawing/2014/main" id="{257A8588-4D85-4C8B-9C49-6FE25F7E8DC2}"/>
              </a:ext>
            </a:extLst>
          </p:cNvPr>
          <p:cNvPicPr>
            <a:picLocks noGrp="1" noChangeAspect="1"/>
          </p:cNvPicPr>
          <p:nvPr>
            <p:ph idx="1"/>
          </p:nvPr>
        </p:nvPicPr>
        <p:blipFill>
          <a:blip r:embed="rId2"/>
          <a:stretch>
            <a:fillRect/>
          </a:stretch>
        </p:blipFill>
        <p:spPr>
          <a:xfrm>
            <a:off x="838200" y="1690688"/>
            <a:ext cx="8111232" cy="4351338"/>
          </a:xfrm>
        </p:spPr>
      </p:pic>
    </p:spTree>
    <p:extLst>
      <p:ext uri="{BB962C8B-B14F-4D97-AF65-F5344CB8AC3E}">
        <p14:creationId xmlns:p14="http://schemas.microsoft.com/office/powerpoint/2010/main" val="370868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C7F5-63A5-44A4-BE1D-BBE8217A0837}"/>
              </a:ext>
            </a:extLst>
          </p:cNvPr>
          <p:cNvSpPr>
            <a:spLocks noGrp="1"/>
          </p:cNvSpPr>
          <p:nvPr>
            <p:ph type="title"/>
          </p:nvPr>
        </p:nvSpPr>
        <p:spPr/>
        <p:txBody>
          <a:bodyPr/>
          <a:lstStyle/>
          <a:p>
            <a:r>
              <a:rPr lang="en-US" dirty="0"/>
              <a:t>RESULTS </a:t>
            </a:r>
          </a:p>
        </p:txBody>
      </p:sp>
      <p:pic>
        <p:nvPicPr>
          <p:cNvPr id="5" name="Content Placeholder 4">
            <a:extLst>
              <a:ext uri="{FF2B5EF4-FFF2-40B4-BE49-F238E27FC236}">
                <a16:creationId xmlns:a16="http://schemas.microsoft.com/office/drawing/2014/main" id="{EC8BA42D-1AD5-4402-9A99-B5EB48057C28}"/>
              </a:ext>
            </a:extLst>
          </p:cNvPr>
          <p:cNvPicPr>
            <a:picLocks noGrp="1" noChangeAspect="1"/>
          </p:cNvPicPr>
          <p:nvPr>
            <p:ph idx="1"/>
          </p:nvPr>
        </p:nvPicPr>
        <p:blipFill>
          <a:blip r:embed="rId2"/>
          <a:stretch>
            <a:fillRect/>
          </a:stretch>
        </p:blipFill>
        <p:spPr>
          <a:xfrm>
            <a:off x="838200" y="1690688"/>
            <a:ext cx="8033239" cy="4351338"/>
          </a:xfrm>
        </p:spPr>
      </p:pic>
    </p:spTree>
    <p:extLst>
      <p:ext uri="{BB962C8B-B14F-4D97-AF65-F5344CB8AC3E}">
        <p14:creationId xmlns:p14="http://schemas.microsoft.com/office/powerpoint/2010/main" val="307944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E436D08-B2E2-4347-BDE3-E9D3AA8DA477}"/>
              </a:ext>
            </a:extLst>
          </p:cNvPr>
          <p:cNvPicPr>
            <a:picLocks noChangeAspect="1"/>
          </p:cNvPicPr>
          <p:nvPr/>
        </p:nvPicPr>
        <p:blipFill>
          <a:blip r:embed="rId2"/>
          <a:stretch>
            <a:fillRect/>
          </a:stretch>
        </p:blipFill>
        <p:spPr>
          <a:xfrm>
            <a:off x="643467" y="1992808"/>
            <a:ext cx="5294716" cy="2872382"/>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138947B-CA8B-4118-B91C-94C7CDE83E61}"/>
              </a:ext>
            </a:extLst>
          </p:cNvPr>
          <p:cNvPicPr>
            <a:picLocks noChangeAspect="1"/>
          </p:cNvPicPr>
          <p:nvPr/>
        </p:nvPicPr>
        <p:blipFill>
          <a:blip r:embed="rId3"/>
          <a:stretch>
            <a:fillRect/>
          </a:stretch>
        </p:blipFill>
        <p:spPr>
          <a:xfrm>
            <a:off x="6253817" y="1992809"/>
            <a:ext cx="5294715" cy="2872382"/>
          </a:xfrm>
          <a:prstGeom prst="rect">
            <a:avLst/>
          </a:prstGeom>
        </p:spPr>
      </p:pic>
    </p:spTree>
    <p:extLst>
      <p:ext uri="{BB962C8B-B14F-4D97-AF65-F5344CB8AC3E}">
        <p14:creationId xmlns:p14="http://schemas.microsoft.com/office/powerpoint/2010/main" val="280764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4CE9-693C-4ED2-B210-E10358179952}"/>
              </a:ext>
            </a:extLst>
          </p:cNvPr>
          <p:cNvSpPr>
            <a:spLocks noGrp="1"/>
          </p:cNvSpPr>
          <p:nvPr>
            <p:ph type="title"/>
          </p:nvPr>
        </p:nvSpPr>
        <p:spPr/>
        <p:txBody>
          <a:bodyPr/>
          <a:lstStyle/>
          <a:p>
            <a:r>
              <a:rPr lang="en-US" dirty="0">
                <a:latin typeface="SF UI Display" panose="00000500000000000000" pitchFamily="50" charset="0"/>
              </a:rPr>
              <a:t>FUTURE SCOPE </a:t>
            </a:r>
          </a:p>
        </p:txBody>
      </p:sp>
      <p:sp>
        <p:nvSpPr>
          <p:cNvPr id="3" name="Content Placeholder 2">
            <a:extLst>
              <a:ext uri="{FF2B5EF4-FFF2-40B4-BE49-F238E27FC236}">
                <a16:creationId xmlns:a16="http://schemas.microsoft.com/office/drawing/2014/main" id="{EA6F5C12-ED13-434D-AE42-286F947709B1}"/>
              </a:ext>
            </a:extLst>
          </p:cNvPr>
          <p:cNvSpPr>
            <a:spLocks noGrp="1"/>
          </p:cNvSpPr>
          <p:nvPr>
            <p:ph idx="1"/>
          </p:nvPr>
        </p:nvSpPr>
        <p:spPr/>
        <p:txBody>
          <a:bodyPr/>
          <a:lstStyle/>
          <a:p>
            <a:endParaRPr lang="en-US" dirty="0"/>
          </a:p>
          <a:p>
            <a:r>
              <a:rPr lang="en-US" dirty="0"/>
              <a:t>Adding an ability to enter the node by the user is will be an advantage to our current method </a:t>
            </a:r>
          </a:p>
          <a:p>
            <a:r>
              <a:rPr lang="en-US" dirty="0"/>
              <a:t>Moving the web hosting service to Django or hosting it in a web server for testing will be appropriate representation of the intended real-life use</a:t>
            </a:r>
          </a:p>
          <a:p>
            <a:pPr marL="0" indent="0">
              <a:buNone/>
            </a:pPr>
            <a:endParaRPr lang="en-US" dirty="0"/>
          </a:p>
        </p:txBody>
      </p:sp>
    </p:spTree>
    <p:extLst>
      <p:ext uri="{BB962C8B-B14F-4D97-AF65-F5344CB8AC3E}">
        <p14:creationId xmlns:p14="http://schemas.microsoft.com/office/powerpoint/2010/main" val="380291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622C-4136-404A-B960-F0907A0ECA5B}"/>
              </a:ext>
            </a:extLst>
          </p:cNvPr>
          <p:cNvSpPr>
            <a:spLocks noGrp="1"/>
          </p:cNvSpPr>
          <p:nvPr>
            <p:ph type="title"/>
          </p:nvPr>
        </p:nvSpPr>
        <p:spPr/>
        <p:txBody>
          <a:bodyPr/>
          <a:lstStyle/>
          <a:p>
            <a:r>
              <a:rPr lang="en-US" dirty="0">
                <a:latin typeface="SF UI Display" panose="00000500000000000000" pitchFamily="50" charset="0"/>
              </a:rPr>
              <a:t>Suggestions </a:t>
            </a:r>
          </a:p>
        </p:txBody>
      </p:sp>
      <p:sp>
        <p:nvSpPr>
          <p:cNvPr id="3" name="Text Placeholder 2">
            <a:extLst>
              <a:ext uri="{FF2B5EF4-FFF2-40B4-BE49-F238E27FC236}">
                <a16:creationId xmlns:a16="http://schemas.microsoft.com/office/drawing/2014/main" id="{8BD43410-96DD-4F42-8A66-15F0F9A7D34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7038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3AA0-E142-4833-B886-CC497D3E515A}"/>
              </a:ext>
            </a:extLst>
          </p:cNvPr>
          <p:cNvSpPr>
            <a:spLocks noGrp="1"/>
          </p:cNvSpPr>
          <p:nvPr>
            <p:ph type="title"/>
          </p:nvPr>
        </p:nvSpPr>
        <p:spPr/>
        <p:txBody>
          <a:bodyPr/>
          <a:lstStyle/>
          <a:p>
            <a:r>
              <a:rPr lang="en-US" dirty="0">
                <a:latin typeface="SF UI Display" panose="00000500000000000000" pitchFamily="50" charset="0"/>
              </a:rPr>
              <a:t>Thank you </a:t>
            </a:r>
          </a:p>
        </p:txBody>
      </p:sp>
      <p:sp>
        <p:nvSpPr>
          <p:cNvPr id="3" name="Text Placeholder 2">
            <a:extLst>
              <a:ext uri="{FF2B5EF4-FFF2-40B4-BE49-F238E27FC236}">
                <a16:creationId xmlns:a16="http://schemas.microsoft.com/office/drawing/2014/main" id="{D6E62B26-E3B4-4657-8C90-13C639F419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2585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C1A9-45F1-4598-B7D0-9E2E62EE9DF7}"/>
              </a:ext>
            </a:extLst>
          </p:cNvPr>
          <p:cNvSpPr>
            <a:spLocks noGrp="1"/>
          </p:cNvSpPr>
          <p:nvPr>
            <p:ph type="title"/>
          </p:nvPr>
        </p:nvSpPr>
        <p:spPr/>
        <p:txBody>
          <a:bodyPr/>
          <a:lstStyle/>
          <a:p>
            <a:r>
              <a:rPr lang="en-US" dirty="0">
                <a:latin typeface="SF UI Display" panose="00000500000000000000" pitchFamily="50" charset="0"/>
                <a:ea typeface="Cascadia Code SemiBold" panose="020B0609020000020004" pitchFamily="49" charset="0"/>
                <a:cs typeface="Cascadia Code SemiBold" panose="020B0609020000020004" pitchFamily="49" charset="0"/>
              </a:rPr>
              <a:t>INTRODUCTION</a:t>
            </a:r>
          </a:p>
        </p:txBody>
      </p:sp>
      <p:sp>
        <p:nvSpPr>
          <p:cNvPr id="3" name="Content Placeholder 2">
            <a:extLst>
              <a:ext uri="{FF2B5EF4-FFF2-40B4-BE49-F238E27FC236}">
                <a16:creationId xmlns:a16="http://schemas.microsoft.com/office/drawing/2014/main" id="{87DD1796-7E10-4C65-96FE-08A466F98CDC}"/>
              </a:ext>
            </a:extLst>
          </p:cNvPr>
          <p:cNvSpPr>
            <a:spLocks noGrp="1"/>
          </p:cNvSpPr>
          <p:nvPr>
            <p:ph idx="1"/>
          </p:nvPr>
        </p:nvSpPr>
        <p:spPr/>
        <p:txBody>
          <a:bodyPr>
            <a:normAutofit/>
          </a:bodyPr>
          <a:lstStyle/>
          <a:p>
            <a:pPr marL="0" indent="0">
              <a:lnSpc>
                <a:spcPct val="150000"/>
              </a:lnSpc>
              <a:buNone/>
            </a:pPr>
            <a:endParaRPr lang="en-US" sz="2000" dirty="0"/>
          </a:p>
          <a:p>
            <a:pPr marL="0" indent="0">
              <a:lnSpc>
                <a:spcPct val="150000"/>
              </a:lnSpc>
              <a:buNone/>
            </a:pPr>
            <a:r>
              <a:rPr lang="en-US" sz="2000" dirty="0"/>
              <a:t>Problem statement of the project is “Space - Efficient Algorithms for Reachability in Directed Geometric Graphs Using the problem statement as the base we came up with an application to find the shortest distance between a source to destination for a warehouse robot system. The domain of the application comes under graph exploration and implementations The applications will find the shortest path for robot so it can spend less resources reaching that destination</a:t>
            </a:r>
          </a:p>
        </p:txBody>
      </p:sp>
    </p:spTree>
    <p:extLst>
      <p:ext uri="{BB962C8B-B14F-4D97-AF65-F5344CB8AC3E}">
        <p14:creationId xmlns:p14="http://schemas.microsoft.com/office/powerpoint/2010/main" val="167468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C1A9-45F1-4598-B7D0-9E2E62EE9DF7}"/>
              </a:ext>
            </a:extLst>
          </p:cNvPr>
          <p:cNvSpPr>
            <a:spLocks noGrp="1"/>
          </p:cNvSpPr>
          <p:nvPr>
            <p:ph type="title"/>
          </p:nvPr>
        </p:nvSpPr>
        <p:spPr/>
        <p:txBody>
          <a:bodyPr/>
          <a:lstStyle/>
          <a:p>
            <a:r>
              <a:rPr lang="en-US" sz="4800" dirty="0">
                <a:latin typeface="SF UI Display" panose="00000500000000000000" pitchFamily="50" charset="0"/>
                <a:ea typeface="Cascadia Code SemiBold" panose="020B0609020000020004" pitchFamily="49" charset="0"/>
                <a:cs typeface="Cascadia Code SemiBold" panose="020B0609020000020004" pitchFamily="49" charset="0"/>
              </a:rPr>
              <a:t>ABSTRACT</a:t>
            </a:r>
            <a:r>
              <a:rPr lang="en-US" dirty="0">
                <a:latin typeface="SF UI Display" panose="00000500000000000000" pitchFamily="50" charset="0"/>
                <a:ea typeface="Cascadia Code SemiBold" panose="020B0609020000020004" pitchFamily="49" charset="0"/>
                <a:cs typeface="Cascadia Code SemiBold" panose="020B0609020000020004" pitchFamily="49" charset="0"/>
              </a:rPr>
              <a:t>	</a:t>
            </a:r>
          </a:p>
        </p:txBody>
      </p:sp>
      <p:sp>
        <p:nvSpPr>
          <p:cNvPr id="3" name="Content Placeholder 2">
            <a:extLst>
              <a:ext uri="{FF2B5EF4-FFF2-40B4-BE49-F238E27FC236}">
                <a16:creationId xmlns:a16="http://schemas.microsoft.com/office/drawing/2014/main" id="{87DD1796-7E10-4C65-96FE-08A466F98CDC}"/>
              </a:ext>
            </a:extLst>
          </p:cNvPr>
          <p:cNvSpPr>
            <a:spLocks noGrp="1"/>
          </p:cNvSpPr>
          <p:nvPr>
            <p:ph idx="1"/>
          </p:nvPr>
        </p:nvSpPr>
        <p:spPr/>
        <p:txBody>
          <a:bodyPr>
            <a:noAutofit/>
          </a:bodyPr>
          <a:lstStyle/>
          <a:p>
            <a:pPr>
              <a:lnSpc>
                <a:spcPct val="150000"/>
              </a:lnSpc>
            </a:pPr>
            <a:r>
              <a:rPr lang="en-US" sz="2000" dirty="0"/>
              <a:t>The problem of graph Reachability is to decide whether there is a path from one vertex to another in a given graph</a:t>
            </a:r>
          </a:p>
          <a:p>
            <a:pPr>
              <a:lnSpc>
                <a:spcPct val="150000"/>
              </a:lnSpc>
            </a:pPr>
            <a:r>
              <a:rPr lang="en-US" sz="2000" dirty="0"/>
              <a:t>In this project will we try to implement a space efficient algorithm for reachability in directed geometric graph. </a:t>
            </a:r>
          </a:p>
          <a:p>
            <a:pPr>
              <a:lnSpc>
                <a:spcPct val="150000"/>
              </a:lnSpc>
            </a:pPr>
            <a:r>
              <a:rPr lang="en-US" sz="2000" dirty="0"/>
              <a:t>The applications will find the shortest path for robot so it can spend less resources reaching that destination. </a:t>
            </a:r>
          </a:p>
          <a:p>
            <a:pPr>
              <a:lnSpc>
                <a:spcPct val="150000"/>
              </a:lnSpc>
            </a:pPr>
            <a:r>
              <a:rPr lang="en-US" sz="2000" dirty="0"/>
              <a:t>Since the computers in moving robots have space and power limitations, using shortest distance technique will help us achieve better efficiency </a:t>
            </a:r>
          </a:p>
        </p:txBody>
      </p:sp>
    </p:spTree>
    <p:extLst>
      <p:ext uri="{BB962C8B-B14F-4D97-AF65-F5344CB8AC3E}">
        <p14:creationId xmlns:p14="http://schemas.microsoft.com/office/powerpoint/2010/main" val="334412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noAutofit/>
          </a:bodyPr>
          <a:lstStyle/>
          <a:p>
            <a:r>
              <a:rPr lang="en-IN" sz="4800" dirty="0">
                <a:solidFill>
                  <a:schemeClr val="tx1">
                    <a:lumMod val="95000"/>
                    <a:lumOff val="5000"/>
                  </a:schemeClr>
                </a:solidFill>
                <a:latin typeface="SF UI Display" panose="00000500000000000000" pitchFamily="50" charset="0"/>
                <a:ea typeface="Cascadia Code SemiBold" panose="020B0609020000020004" pitchFamily="49" charset="0"/>
                <a:cs typeface="Cascadia Code SemiBold" panose="020B0609020000020004" pitchFamily="49" charset="0"/>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800458"/>
            <a:ext cx="10515600" cy="4351338"/>
          </a:xfrm>
        </p:spPr>
        <p:txBody>
          <a:bodyPr>
            <a:normAutofit/>
          </a:bodyPr>
          <a:lstStyle/>
          <a:p>
            <a:pPr marL="0" indent="0">
              <a:lnSpc>
                <a:spcPct val="150000"/>
              </a:lnSpc>
              <a:buNone/>
            </a:pPr>
            <a:endParaRPr lang="en-US" sz="2000" dirty="0">
              <a:latin typeface="SF UI Display" panose="00000500000000000000" pitchFamily="50" charset="0"/>
            </a:endParaRPr>
          </a:p>
          <a:p>
            <a:pPr>
              <a:lnSpc>
                <a:spcPct val="150000"/>
              </a:lnSpc>
            </a:pPr>
            <a:r>
              <a:rPr lang="en-US" sz="2000" dirty="0">
                <a:latin typeface="SF UI Display" panose="00000500000000000000" pitchFamily="50" charset="0"/>
              </a:rPr>
              <a:t>Space - Efficient Algorithms for Reachability in Directed Geometric Graphs </a:t>
            </a:r>
          </a:p>
          <a:p>
            <a:pPr>
              <a:lnSpc>
                <a:spcPct val="150000"/>
              </a:lnSpc>
            </a:pPr>
            <a:r>
              <a:rPr lang="en-US" sz="2000" dirty="0">
                <a:latin typeface="SF UI Display" panose="00000500000000000000" pitchFamily="50" charset="0"/>
              </a:rPr>
              <a:t>Domain – Graph exploration and implementations </a:t>
            </a:r>
          </a:p>
        </p:txBody>
      </p:sp>
    </p:spTree>
    <p:extLst>
      <p:ext uri="{BB962C8B-B14F-4D97-AF65-F5344CB8AC3E}">
        <p14:creationId xmlns:p14="http://schemas.microsoft.com/office/powerpoint/2010/main" val="401313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C661-D0E4-6C5A-A99F-0BC377F302D8}"/>
              </a:ext>
            </a:extLst>
          </p:cNvPr>
          <p:cNvSpPr>
            <a:spLocks noGrp="1"/>
          </p:cNvSpPr>
          <p:nvPr>
            <p:ph type="title"/>
          </p:nvPr>
        </p:nvSpPr>
        <p:spPr/>
        <p:txBody>
          <a:bodyPr/>
          <a:lstStyle/>
          <a:p>
            <a:r>
              <a:rPr lang="en-US" dirty="0"/>
              <a:t>LITERATURE REVIEW</a:t>
            </a:r>
          </a:p>
        </p:txBody>
      </p:sp>
      <p:graphicFrame>
        <p:nvGraphicFramePr>
          <p:cNvPr id="4" name="Content Placeholder 3">
            <a:extLst>
              <a:ext uri="{FF2B5EF4-FFF2-40B4-BE49-F238E27FC236}">
                <a16:creationId xmlns:a16="http://schemas.microsoft.com/office/drawing/2014/main" id="{C28161E2-4D33-B0CB-41C1-ED513590440E}"/>
              </a:ext>
            </a:extLst>
          </p:cNvPr>
          <p:cNvGraphicFramePr>
            <a:graphicFrameLocks noGrp="1"/>
          </p:cNvGraphicFramePr>
          <p:nvPr>
            <p:ph idx="1"/>
            <p:extLst>
              <p:ext uri="{D42A27DB-BD31-4B8C-83A1-F6EECF244321}">
                <p14:modId xmlns:p14="http://schemas.microsoft.com/office/powerpoint/2010/main" val="3145128611"/>
              </p:ext>
            </p:extLst>
          </p:nvPr>
        </p:nvGraphicFramePr>
        <p:xfrm>
          <a:off x="838200" y="1690688"/>
          <a:ext cx="10294398" cy="4576012"/>
        </p:xfrm>
        <a:graphic>
          <a:graphicData uri="http://schemas.openxmlformats.org/drawingml/2006/table">
            <a:tbl>
              <a:tblPr firstRow="1">
                <a:tableStyleId>{7DF18680-E054-41AD-8BC1-D1AEF772440D}</a:tableStyleId>
              </a:tblPr>
              <a:tblGrid>
                <a:gridCol w="910334">
                  <a:extLst>
                    <a:ext uri="{9D8B030D-6E8A-4147-A177-3AD203B41FA5}">
                      <a16:colId xmlns:a16="http://schemas.microsoft.com/office/drawing/2014/main" val="2032202269"/>
                    </a:ext>
                  </a:extLst>
                </a:gridCol>
                <a:gridCol w="1830836">
                  <a:extLst>
                    <a:ext uri="{9D8B030D-6E8A-4147-A177-3AD203B41FA5}">
                      <a16:colId xmlns:a16="http://schemas.microsoft.com/office/drawing/2014/main" val="2840265987"/>
                    </a:ext>
                  </a:extLst>
                </a:gridCol>
                <a:gridCol w="2105466">
                  <a:extLst>
                    <a:ext uri="{9D8B030D-6E8A-4147-A177-3AD203B41FA5}">
                      <a16:colId xmlns:a16="http://schemas.microsoft.com/office/drawing/2014/main" val="4201494628"/>
                    </a:ext>
                  </a:extLst>
                </a:gridCol>
                <a:gridCol w="3020883">
                  <a:extLst>
                    <a:ext uri="{9D8B030D-6E8A-4147-A177-3AD203B41FA5}">
                      <a16:colId xmlns:a16="http://schemas.microsoft.com/office/drawing/2014/main" val="3272694991"/>
                    </a:ext>
                  </a:extLst>
                </a:gridCol>
                <a:gridCol w="2426879">
                  <a:extLst>
                    <a:ext uri="{9D8B030D-6E8A-4147-A177-3AD203B41FA5}">
                      <a16:colId xmlns:a16="http://schemas.microsoft.com/office/drawing/2014/main" val="3042113349"/>
                    </a:ext>
                  </a:extLst>
                </a:gridCol>
              </a:tblGrid>
              <a:tr h="163863">
                <a:tc>
                  <a:txBody>
                    <a:bodyPr/>
                    <a:lstStyle/>
                    <a:p>
                      <a:pPr marL="0" marR="0" algn="just">
                        <a:spcBef>
                          <a:spcPts val="800"/>
                        </a:spcBef>
                        <a:spcAft>
                          <a:spcPts val="0"/>
                        </a:spcAft>
                        <a:tabLst>
                          <a:tab pos="501650" algn="l"/>
                        </a:tabLst>
                      </a:pPr>
                      <a:r>
                        <a:rPr lang="en-US" sz="1000">
                          <a:effectLst/>
                        </a:rPr>
                        <a:t>S.NO</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a:effectLst/>
                        </a:rPr>
                        <a:t>Authors</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a:effectLst/>
                        </a:rPr>
                        <a:t>Title</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a:effectLst/>
                        </a:rPr>
                        <a:t>Publishing</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dirty="0">
                          <a:effectLst/>
                        </a:rPr>
                        <a:t>Techniques </a:t>
                      </a:r>
                      <a:endParaRPr lang="en-US" sz="1050" b="1" dirty="0">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extLst>
                  <a:ext uri="{0D108BD9-81ED-4DB2-BD59-A6C34878D82A}">
                    <a16:rowId xmlns:a16="http://schemas.microsoft.com/office/drawing/2014/main" val="3127456140"/>
                  </a:ext>
                </a:extLst>
              </a:tr>
              <a:tr h="999502">
                <a:tc>
                  <a:txBody>
                    <a:bodyPr/>
                    <a:lstStyle/>
                    <a:p>
                      <a:pPr marL="0" marR="0" algn="just">
                        <a:spcBef>
                          <a:spcPts val="800"/>
                        </a:spcBef>
                        <a:spcAft>
                          <a:spcPts val="0"/>
                        </a:spcAft>
                        <a:tabLst>
                          <a:tab pos="501650" algn="l"/>
                        </a:tabLst>
                      </a:pPr>
                      <a:r>
                        <a:rPr lang="en-US" sz="1000">
                          <a:effectLst/>
                        </a:rPr>
                        <a:t>1</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a:effectLst/>
                        </a:rPr>
                        <a:t>Niranka Banerjee, Sankardeep Chakraborty, Venkatesh Raman</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l">
                        <a:spcBef>
                          <a:spcPts val="800"/>
                        </a:spcBef>
                        <a:spcAft>
                          <a:spcPts val="0"/>
                        </a:spcAft>
                        <a:tabLst>
                          <a:tab pos="501650" algn="l"/>
                        </a:tabLst>
                      </a:pPr>
                      <a:r>
                        <a:rPr lang="en-US" sz="1000" dirty="0">
                          <a:effectLst/>
                        </a:rPr>
                        <a:t>Improved Space Efficient Algorithms for BFS, DFS and Applications </a:t>
                      </a:r>
                      <a:endParaRPr lang="en-US" sz="1050" dirty="0">
                        <a:effectLst/>
                      </a:endParaRPr>
                    </a:p>
                    <a:p>
                      <a:pPr marL="501650" marR="0" algn="l">
                        <a:spcBef>
                          <a:spcPts val="800"/>
                        </a:spcBef>
                        <a:spcAft>
                          <a:spcPts val="0"/>
                        </a:spcAft>
                        <a:tabLst>
                          <a:tab pos="501650" algn="l"/>
                        </a:tabLst>
                      </a:pPr>
                      <a:r>
                        <a:rPr lang="en-US" sz="1000" dirty="0">
                          <a:effectLst/>
                        </a:rPr>
                        <a:t>   </a:t>
                      </a:r>
                      <a:endParaRPr lang="en-US" sz="1050" b="1" dirty="0">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dirty="0">
                          <a:effectLst/>
                        </a:rPr>
                        <a:t>Agronomy for </a:t>
                      </a:r>
                      <a:endParaRPr lang="en-US" sz="1050" dirty="0">
                        <a:effectLst/>
                      </a:endParaRPr>
                    </a:p>
                    <a:p>
                      <a:pPr marL="0" marR="0" algn="just">
                        <a:spcBef>
                          <a:spcPts val="800"/>
                        </a:spcBef>
                        <a:spcAft>
                          <a:spcPts val="0"/>
                        </a:spcAft>
                        <a:tabLst>
                          <a:tab pos="501650" algn="l"/>
                        </a:tabLst>
                      </a:pPr>
                      <a:r>
                        <a:rPr lang="en-US" sz="1000" dirty="0">
                          <a:effectLst/>
                        </a:rPr>
                        <a:t>Sustainable Development volume </a:t>
                      </a:r>
                      <a:endParaRPr lang="en-US" sz="1050" dirty="0">
                        <a:effectLst/>
                      </a:endParaRPr>
                    </a:p>
                    <a:p>
                      <a:pPr marL="0" marR="0" algn="just">
                        <a:spcBef>
                          <a:spcPts val="800"/>
                        </a:spcBef>
                        <a:spcAft>
                          <a:spcPts val="0"/>
                        </a:spcAft>
                        <a:tabLst>
                          <a:tab pos="501650" algn="l"/>
                        </a:tabLst>
                      </a:pPr>
                      <a:r>
                        <a:rPr lang="en-US" sz="1000" dirty="0">
                          <a:effectLst/>
                        </a:rPr>
                        <a:t>(2015)</a:t>
                      </a:r>
                      <a:endParaRPr lang="en-US" sz="1050" b="1" dirty="0">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a:effectLst/>
                        </a:rPr>
                        <a:t>Explores the time and space complexities of BFS and DFS and experiments on the algorithms to improve the relative space complexity</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extLst>
                  <a:ext uri="{0D108BD9-81ED-4DB2-BD59-A6C34878D82A}">
                    <a16:rowId xmlns:a16="http://schemas.microsoft.com/office/drawing/2014/main" val="398734002"/>
                  </a:ext>
                </a:extLst>
              </a:tr>
              <a:tr h="999502">
                <a:tc>
                  <a:txBody>
                    <a:bodyPr/>
                    <a:lstStyle/>
                    <a:p>
                      <a:pPr marL="0" marR="0" algn="just">
                        <a:spcBef>
                          <a:spcPts val="800"/>
                        </a:spcBef>
                        <a:spcAft>
                          <a:spcPts val="0"/>
                        </a:spcAft>
                        <a:tabLst>
                          <a:tab pos="501650" algn="l"/>
                        </a:tabLst>
                      </a:pPr>
                      <a:r>
                        <a:rPr lang="en-US" sz="1000">
                          <a:effectLst/>
                        </a:rPr>
                        <a:t>2</a:t>
                      </a:r>
                      <a:endParaRPr lang="en-US" sz="1050">
                        <a:effectLst/>
                      </a:endParaRPr>
                    </a:p>
                    <a:p>
                      <a:pPr marL="501650" marR="0" algn="just">
                        <a:spcBef>
                          <a:spcPts val="800"/>
                        </a:spcBef>
                        <a:spcAft>
                          <a:spcPts val="0"/>
                        </a:spcAft>
                        <a:tabLst>
                          <a:tab pos="501650" algn="l"/>
                        </a:tabLst>
                      </a:pPr>
                      <a:r>
                        <a:rPr lang="en-US" sz="1000">
                          <a:effectLst/>
                        </a:rPr>
                        <a:t> </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a:effectLst/>
                        </a:rPr>
                        <a:t>Sujoy Bhore and Rahul Jain</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l">
                        <a:spcBef>
                          <a:spcPts val="800"/>
                        </a:spcBef>
                        <a:spcAft>
                          <a:spcPts val="0"/>
                        </a:spcAft>
                        <a:tabLst>
                          <a:tab pos="501650" algn="l"/>
                        </a:tabLst>
                      </a:pPr>
                      <a:r>
                        <a:rPr lang="en-US" sz="1000">
                          <a:effectLst/>
                        </a:rPr>
                        <a:t>Space-Efficient Algorithms for Reachability in Geometric Graphs </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a:effectLst/>
                        </a:rPr>
                        <a:t>IEEE</a:t>
                      </a:r>
                      <a:endParaRPr lang="en-US" sz="1050">
                        <a:effectLst/>
                      </a:endParaRPr>
                    </a:p>
                    <a:p>
                      <a:pPr marL="0" marR="0" algn="just">
                        <a:spcBef>
                          <a:spcPts val="800"/>
                        </a:spcBef>
                        <a:spcAft>
                          <a:spcPts val="0"/>
                        </a:spcAft>
                        <a:tabLst>
                          <a:tab pos="501650" algn="l"/>
                        </a:tabLst>
                      </a:pPr>
                      <a:r>
                        <a:rPr lang="en-US" sz="1000">
                          <a:effectLst/>
                        </a:rPr>
                        <a:t>(2015)</a:t>
                      </a:r>
                      <a:endParaRPr lang="en-US" sz="1050">
                        <a:effectLst/>
                      </a:endParaRPr>
                    </a:p>
                    <a:p>
                      <a:pPr marL="0" marR="0" algn="just">
                        <a:spcBef>
                          <a:spcPts val="800"/>
                        </a:spcBef>
                        <a:spcAft>
                          <a:spcPts val="0"/>
                        </a:spcAft>
                        <a:tabLst>
                          <a:tab pos="501650" algn="l"/>
                        </a:tabLst>
                      </a:pPr>
                      <a:r>
                        <a:rPr lang="en-US" sz="1000">
                          <a:effectLst/>
                        </a:rPr>
                        <a:t> </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a:effectLst/>
                        </a:rPr>
                        <a:t>The paper explains the space related optimizations while maintaining a polynomial time bound.</a:t>
                      </a:r>
                      <a:endParaRPr lang="en-US" sz="1050">
                        <a:effectLst/>
                      </a:endParaRPr>
                    </a:p>
                    <a:p>
                      <a:pPr marL="0" marR="0" algn="just">
                        <a:spcBef>
                          <a:spcPts val="800"/>
                        </a:spcBef>
                        <a:spcAft>
                          <a:spcPts val="0"/>
                        </a:spcAft>
                        <a:tabLst>
                          <a:tab pos="501650" algn="l"/>
                        </a:tabLst>
                      </a:pPr>
                      <a:r>
                        <a:rPr lang="en-US" sz="1000">
                          <a:effectLst/>
                        </a:rPr>
                        <a:t> </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extLst>
                  <a:ext uri="{0D108BD9-81ED-4DB2-BD59-A6C34878D82A}">
                    <a16:rowId xmlns:a16="http://schemas.microsoft.com/office/drawing/2014/main" val="613759675"/>
                  </a:ext>
                </a:extLst>
              </a:tr>
              <a:tr h="736745">
                <a:tc>
                  <a:txBody>
                    <a:bodyPr/>
                    <a:lstStyle/>
                    <a:p>
                      <a:pPr marL="0" marR="0" algn="just">
                        <a:spcBef>
                          <a:spcPts val="800"/>
                        </a:spcBef>
                        <a:spcAft>
                          <a:spcPts val="0"/>
                        </a:spcAft>
                        <a:tabLst>
                          <a:tab pos="501650" algn="l"/>
                        </a:tabLst>
                      </a:pPr>
                      <a:r>
                        <a:rPr lang="en-US" sz="1000">
                          <a:effectLst/>
                        </a:rPr>
                        <a:t>3</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u="none" strike="noStrike" dirty="0" err="1">
                          <a:effectLst/>
                        </a:rPr>
                        <a:t>WangShu</a:t>
                      </a:r>
                      <a:r>
                        <a:rPr lang="en-US" sz="1000" u="none" strike="noStrike" dirty="0">
                          <a:effectLst/>
                        </a:rPr>
                        <a:t>-Xi</a:t>
                      </a:r>
                      <a:endParaRPr lang="en-US" sz="1050" b="1" dirty="0">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l">
                        <a:spcBef>
                          <a:spcPts val="0"/>
                        </a:spcBef>
                        <a:spcAft>
                          <a:spcPts val="0"/>
                        </a:spcAft>
                      </a:pPr>
                      <a:r>
                        <a:rPr lang="en-US" sz="1000" kern="0">
                          <a:effectLst/>
                        </a:rPr>
                        <a:t>The Improved Dijkstra's Shortest Path Algorithm and Its Application</a:t>
                      </a:r>
                      <a:endParaRPr lang="en-US" sz="1050" kern="0">
                        <a:effectLst/>
                      </a:endParaRPr>
                    </a:p>
                    <a:p>
                      <a:pPr marL="0" marR="0" algn="l">
                        <a:spcBef>
                          <a:spcPts val="800"/>
                        </a:spcBef>
                        <a:spcAft>
                          <a:spcPts val="0"/>
                        </a:spcAft>
                        <a:tabLst>
                          <a:tab pos="501650" algn="l"/>
                        </a:tabLst>
                      </a:pPr>
                      <a:r>
                        <a:rPr lang="en-US" sz="1000">
                          <a:effectLst/>
                        </a:rPr>
                        <a:t> </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a:effectLst/>
                        </a:rPr>
                        <a:t>School of Information Technology, The University of International Business and Economics, Bei Jing, China, </a:t>
                      </a:r>
                      <a:endParaRPr lang="en-US" sz="1050">
                        <a:effectLst/>
                      </a:endParaRPr>
                    </a:p>
                    <a:p>
                      <a:pPr marL="0" marR="0" algn="just">
                        <a:spcBef>
                          <a:spcPts val="800"/>
                        </a:spcBef>
                        <a:spcAft>
                          <a:spcPts val="0"/>
                        </a:spcAft>
                        <a:tabLst>
                          <a:tab pos="501650" algn="l"/>
                        </a:tabLst>
                      </a:pPr>
                      <a:r>
                        <a:rPr lang="en-US" sz="1000">
                          <a:effectLst/>
                        </a:rPr>
                        <a:t>(2017)</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a:effectLst/>
                        </a:rPr>
                        <a:t>The shortest path problem exists in variety of areas. A well known shortest path algorithm is Dijkstra's, also called “label algorithm”.</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extLst>
                  <a:ext uri="{0D108BD9-81ED-4DB2-BD59-A6C34878D82A}">
                    <a16:rowId xmlns:a16="http://schemas.microsoft.com/office/drawing/2014/main" val="2121136157"/>
                  </a:ext>
                </a:extLst>
              </a:tr>
              <a:tr h="1451726">
                <a:tc>
                  <a:txBody>
                    <a:bodyPr/>
                    <a:lstStyle/>
                    <a:p>
                      <a:pPr marL="0" marR="0" algn="just">
                        <a:spcBef>
                          <a:spcPts val="800"/>
                        </a:spcBef>
                        <a:spcAft>
                          <a:spcPts val="0"/>
                        </a:spcAft>
                        <a:tabLst>
                          <a:tab pos="501650" algn="l"/>
                        </a:tabLst>
                      </a:pPr>
                      <a:r>
                        <a:rPr lang="en-US" sz="1000">
                          <a:effectLst/>
                        </a:rPr>
                        <a:t>4</a:t>
                      </a:r>
                      <a:endParaRPr lang="en-US" sz="1050" b="1">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dirty="0">
                          <a:effectLst/>
                        </a:rPr>
                        <a:t>A </a:t>
                      </a:r>
                      <a:r>
                        <a:rPr lang="en-US" sz="1000" dirty="0" err="1">
                          <a:effectLst/>
                        </a:rPr>
                        <a:t>Fitriansyah</a:t>
                      </a:r>
                      <a:r>
                        <a:rPr lang="en-US" sz="1000" dirty="0">
                          <a:effectLst/>
                        </a:rPr>
                        <a:t>, N W </a:t>
                      </a:r>
                      <a:r>
                        <a:rPr lang="en-US" sz="1000" dirty="0" err="1">
                          <a:effectLst/>
                        </a:rPr>
                        <a:t>Parwati</a:t>
                      </a:r>
                      <a:r>
                        <a:rPr lang="en-US" sz="1000" dirty="0">
                          <a:effectLst/>
                        </a:rPr>
                        <a:t>, </a:t>
                      </a:r>
                    </a:p>
                    <a:p>
                      <a:pPr marL="0" marR="0" algn="just">
                        <a:spcBef>
                          <a:spcPts val="800"/>
                        </a:spcBef>
                        <a:spcAft>
                          <a:spcPts val="0"/>
                        </a:spcAft>
                        <a:tabLst>
                          <a:tab pos="501650" algn="l"/>
                        </a:tabLst>
                      </a:pPr>
                      <a:r>
                        <a:rPr lang="en-US" sz="1000" dirty="0">
                          <a:effectLst/>
                        </a:rPr>
                        <a:t>DR </a:t>
                      </a:r>
                      <a:r>
                        <a:rPr lang="en-US" sz="1000" dirty="0" err="1">
                          <a:effectLst/>
                        </a:rPr>
                        <a:t>Wardhani</a:t>
                      </a:r>
                      <a:r>
                        <a:rPr lang="en-US" sz="1000" dirty="0">
                          <a:effectLst/>
                        </a:rPr>
                        <a:t> and</a:t>
                      </a:r>
                      <a:endParaRPr lang="en-US" sz="1050" dirty="0">
                        <a:effectLst/>
                      </a:endParaRPr>
                    </a:p>
                    <a:p>
                      <a:pPr marL="0" marR="0" algn="just">
                        <a:spcBef>
                          <a:spcPts val="800"/>
                        </a:spcBef>
                        <a:spcAft>
                          <a:spcPts val="0"/>
                        </a:spcAft>
                        <a:tabLst>
                          <a:tab pos="501650" algn="l"/>
                        </a:tabLst>
                      </a:pPr>
                      <a:r>
                        <a:rPr lang="en-US" sz="1000" dirty="0">
                          <a:effectLst/>
                        </a:rPr>
                        <a:t>N </a:t>
                      </a:r>
                      <a:r>
                        <a:rPr lang="en-US" sz="1000" dirty="0" err="1">
                          <a:effectLst/>
                        </a:rPr>
                        <a:t>Kustian</a:t>
                      </a:r>
                      <a:endParaRPr lang="en-US" sz="1050" b="1" dirty="0">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152400" algn="l" fontAlgn="base">
                        <a:spcBef>
                          <a:spcPts val="0"/>
                        </a:spcBef>
                        <a:spcAft>
                          <a:spcPts val="300"/>
                        </a:spcAft>
                      </a:pPr>
                      <a:r>
                        <a:rPr lang="en-US" sz="1000" kern="0">
                          <a:effectLst/>
                        </a:rPr>
                        <a:t>Dijkstra's Algorithm to Find Shortest Path of Tourist Destination in Bali</a:t>
                      </a:r>
                      <a:endParaRPr lang="en-US" sz="1050" kern="0">
                        <a:effectLst/>
                      </a:endParaRPr>
                    </a:p>
                    <a:p>
                      <a:pPr marL="76200" marR="0" algn="l">
                        <a:spcBef>
                          <a:spcPts val="0"/>
                        </a:spcBef>
                        <a:spcAft>
                          <a:spcPts val="0"/>
                        </a:spcAft>
                      </a:pPr>
                      <a:r>
                        <a:rPr lang="en-US" sz="1000" kern="0">
                          <a:effectLst/>
                        </a:rPr>
                        <a:t> </a:t>
                      </a:r>
                      <a:endParaRPr lang="en-US" sz="1050" b="1" kern="0">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u="none" dirty="0">
                          <a:effectLst/>
                        </a:rPr>
                        <a:t>Journal of Physics: Conference Series, Volume 1338, The 2nd International Conference on Applied Sciences Mathematics and Informatics 9–11 August 2018, Bandar Lampung, Indonesia</a:t>
                      </a:r>
                      <a:endParaRPr lang="en-US" sz="1050" u="none" dirty="0">
                        <a:effectLst/>
                      </a:endParaRPr>
                    </a:p>
                    <a:p>
                      <a:pPr marL="0" marR="0" algn="just">
                        <a:spcBef>
                          <a:spcPts val="800"/>
                        </a:spcBef>
                        <a:spcAft>
                          <a:spcPts val="0"/>
                        </a:spcAft>
                        <a:tabLst>
                          <a:tab pos="501650" algn="l"/>
                        </a:tabLst>
                      </a:pPr>
                      <a:r>
                        <a:rPr lang="en-US" sz="1000" u="none" dirty="0">
                          <a:effectLst/>
                        </a:rPr>
                        <a:t> </a:t>
                      </a:r>
                      <a:endParaRPr lang="en-US" sz="1050" u="none" dirty="0">
                        <a:effectLst/>
                      </a:endParaRPr>
                    </a:p>
                    <a:p>
                      <a:pPr marL="0" marR="0" algn="just">
                        <a:spcBef>
                          <a:spcPts val="800"/>
                        </a:spcBef>
                        <a:spcAft>
                          <a:spcPts val="0"/>
                        </a:spcAft>
                        <a:tabLst>
                          <a:tab pos="501650" algn="l"/>
                        </a:tabLst>
                      </a:pPr>
                      <a:r>
                        <a:rPr lang="en-US" sz="1000" dirty="0">
                          <a:effectLst/>
                        </a:rPr>
                        <a:t>(2019)</a:t>
                      </a:r>
                      <a:endParaRPr lang="en-US" sz="1050" b="1" dirty="0">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tc>
                  <a:txBody>
                    <a:bodyPr/>
                    <a:lstStyle/>
                    <a:p>
                      <a:pPr marL="0" marR="0" algn="just">
                        <a:spcBef>
                          <a:spcPts val="800"/>
                        </a:spcBef>
                        <a:spcAft>
                          <a:spcPts val="0"/>
                        </a:spcAft>
                        <a:tabLst>
                          <a:tab pos="501650" algn="l"/>
                        </a:tabLst>
                      </a:pPr>
                      <a:r>
                        <a:rPr lang="en-US" sz="1000" dirty="0">
                          <a:effectLst/>
                        </a:rPr>
                        <a:t>Bali is one of many small island in Indonesia and referred as "The Island of Gods". Bali has varieties of tourist destination e.g. art villages, ecotourism, historical building, spiritual tourism and temples. Dijkstra's algorithm is an algorithm that used to be solution in finding shortest path problem. It can be use to find the shortest route between one tourist destination and all other tourist destinations.</a:t>
                      </a:r>
                      <a:endParaRPr lang="en-US" sz="1050" b="1" dirty="0">
                        <a:effectLst/>
                        <a:latin typeface="Calibri" panose="020F0502020204030204" pitchFamily="34" charset="0"/>
                        <a:ea typeface="Arial" panose="020B0604020202020204" pitchFamily="34" charset="0"/>
                        <a:cs typeface="Times New Roman" panose="02020603050405020304" pitchFamily="18" charset="0"/>
                      </a:endParaRPr>
                    </a:p>
                  </a:txBody>
                  <a:tcPr marL="34565" marR="34565" marT="0" marB="0"/>
                </a:tc>
                <a:extLst>
                  <a:ext uri="{0D108BD9-81ED-4DB2-BD59-A6C34878D82A}">
                    <a16:rowId xmlns:a16="http://schemas.microsoft.com/office/drawing/2014/main" val="1130071155"/>
                  </a:ext>
                </a:extLst>
              </a:tr>
            </a:tbl>
          </a:graphicData>
        </a:graphic>
      </p:graphicFrame>
    </p:spTree>
    <p:extLst>
      <p:ext uri="{BB962C8B-B14F-4D97-AF65-F5344CB8AC3E}">
        <p14:creationId xmlns:p14="http://schemas.microsoft.com/office/powerpoint/2010/main" val="374283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noAutofit/>
          </a:bodyPr>
          <a:lstStyle/>
          <a:p>
            <a:r>
              <a:rPr lang="en-IN" sz="4800" dirty="0">
                <a:solidFill>
                  <a:schemeClr val="tx1">
                    <a:lumMod val="95000"/>
                    <a:lumOff val="5000"/>
                  </a:schemeClr>
                </a:solidFill>
                <a:latin typeface="SF UI Display" panose="00000500000000000000" pitchFamily="50" charset="0"/>
                <a:ea typeface="Cascadia Code SemiBold" panose="020B0609020000020004" pitchFamily="49" charset="0"/>
                <a:cs typeface="Cascadia Code SemiBold" panose="020B0609020000020004" pitchFamily="49" charset="0"/>
              </a:rPr>
              <a:t>SOLUTION STRATEGY </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800458"/>
            <a:ext cx="10515600" cy="4351338"/>
          </a:xfrm>
        </p:spPr>
        <p:txBody>
          <a:bodyPr>
            <a:noAutofit/>
          </a:bodyPr>
          <a:lstStyle/>
          <a:p>
            <a:pPr marL="0" indent="0">
              <a:lnSpc>
                <a:spcPct val="100000"/>
              </a:lnSpc>
              <a:buNone/>
            </a:pPr>
            <a:r>
              <a:rPr lang="en-US" sz="2000" dirty="0">
                <a:latin typeface="+mj-lt"/>
              </a:rPr>
              <a:t>The algorithm used in the project is Dijkstra’s shortest path from source to destination </a:t>
            </a:r>
          </a:p>
          <a:p>
            <a:pPr marL="0" marR="0" lvl="0" indent="0">
              <a:lnSpc>
                <a:spcPct val="100000"/>
              </a:lnSpc>
              <a:spcBef>
                <a:spcPts val="0"/>
              </a:spcBef>
              <a:spcAft>
                <a:spcPts val="0"/>
              </a:spcAft>
              <a:buNone/>
              <a:tabLst>
                <a:tab pos="457200" algn="l"/>
                <a:tab pos="699135" algn="l"/>
              </a:tabLst>
            </a:pPr>
            <a:r>
              <a:rPr lang="en-IN" sz="2000" b="0" dirty="0">
                <a:effectLst/>
                <a:latin typeface="+mj-lt"/>
                <a:ea typeface="Arial" panose="020B0604020202020204" pitchFamily="34" charset="0"/>
                <a:cs typeface="Times New Roman" panose="02020603050405020304" pitchFamily="18" charset="0"/>
              </a:rPr>
              <a:t>It is easy to implement with the graph data structure and the time and space complexity is comparable with other solutions. </a:t>
            </a:r>
            <a:endParaRPr lang="en-US" sz="2000" b="1" dirty="0">
              <a:effectLst/>
              <a:latin typeface="+mj-lt"/>
              <a:ea typeface="Arial" panose="020B0604020202020204" pitchFamily="34" charset="0"/>
              <a:cs typeface="Times New Roman" panose="02020603050405020304" pitchFamily="18" charset="0"/>
            </a:endParaRPr>
          </a:p>
          <a:p>
            <a:pPr marR="0" indent="0">
              <a:lnSpc>
                <a:spcPct val="100000"/>
              </a:lnSpc>
              <a:spcBef>
                <a:spcPts val="0"/>
              </a:spcBef>
              <a:spcAft>
                <a:spcPts val="0"/>
              </a:spcAft>
              <a:buNone/>
              <a:tabLst>
                <a:tab pos="699135" algn="l"/>
              </a:tabLst>
            </a:pPr>
            <a:endParaRPr lang="en-US" sz="2000" b="1" dirty="0">
              <a:effectLst/>
              <a:latin typeface="+mj-lt"/>
              <a:ea typeface="Arial" panose="020B0604020202020204" pitchFamily="34" charset="0"/>
            </a:endParaRPr>
          </a:p>
          <a:p>
            <a:pPr marL="342900" marR="0" lvl="0" indent="-342900">
              <a:lnSpc>
                <a:spcPct val="100000"/>
              </a:lnSpc>
              <a:spcBef>
                <a:spcPts val="0"/>
              </a:spcBef>
              <a:spcAft>
                <a:spcPts val="0"/>
              </a:spcAft>
              <a:buFont typeface="Arial" panose="020B0604020202020204" pitchFamily="34" charset="0"/>
              <a:buChar char="•"/>
              <a:tabLst>
                <a:tab pos="457200" algn="l"/>
                <a:tab pos="699135" algn="l"/>
              </a:tabLst>
            </a:pPr>
            <a:r>
              <a:rPr lang="en-IN" sz="2000" b="0" dirty="0">
                <a:effectLst/>
                <a:latin typeface="+mj-lt"/>
                <a:ea typeface="Arial" panose="020B0604020202020204" pitchFamily="34" charset="0"/>
                <a:cs typeface="Times New Roman" panose="02020603050405020304" pitchFamily="18" charset="0"/>
              </a:rPr>
              <a:t>Prerequisites before implementing the algorithm</a:t>
            </a:r>
            <a:endParaRPr lang="en-US" sz="2000" b="1" dirty="0">
              <a:effectLst/>
              <a:latin typeface="+mj-lt"/>
              <a:ea typeface="Arial" panose="020B0604020202020204" pitchFamily="34" charset="0"/>
              <a:cs typeface="Times New Roman" panose="02020603050405020304" pitchFamily="18" charset="0"/>
            </a:endParaRPr>
          </a:p>
          <a:p>
            <a:pPr marL="742950" marR="0" lvl="1" indent="-285750">
              <a:lnSpc>
                <a:spcPct val="100000"/>
              </a:lnSpc>
              <a:spcBef>
                <a:spcPts val="0"/>
              </a:spcBef>
              <a:spcAft>
                <a:spcPts val="0"/>
              </a:spcAft>
              <a:buFont typeface="Arial" panose="020B0604020202020204" pitchFamily="34" charset="0"/>
              <a:buChar char="•"/>
              <a:tabLst>
                <a:tab pos="699135" algn="l"/>
                <a:tab pos="914400" algn="l"/>
              </a:tabLst>
            </a:pPr>
            <a:r>
              <a:rPr lang="en-IN" sz="2000" b="0" dirty="0">
                <a:effectLst/>
                <a:latin typeface="+mj-lt"/>
                <a:ea typeface="Arial" panose="020B0604020202020204" pitchFamily="34" charset="0"/>
                <a:cs typeface="Times New Roman" panose="02020603050405020304" pitchFamily="18" charset="0"/>
              </a:rPr>
              <a:t>Visiting the nodes</a:t>
            </a:r>
            <a:endParaRPr lang="en-US" sz="2000" b="1" dirty="0">
              <a:effectLst/>
              <a:latin typeface="+mj-lt"/>
              <a:ea typeface="Arial" panose="020B0604020202020204" pitchFamily="34" charset="0"/>
              <a:cs typeface="Times New Roman" panose="02020603050405020304" pitchFamily="18" charset="0"/>
            </a:endParaRPr>
          </a:p>
          <a:p>
            <a:pPr marL="742950" marR="0" lvl="1" indent="-285750">
              <a:lnSpc>
                <a:spcPct val="100000"/>
              </a:lnSpc>
              <a:spcBef>
                <a:spcPts val="0"/>
              </a:spcBef>
              <a:spcAft>
                <a:spcPts val="0"/>
              </a:spcAft>
              <a:buFont typeface="Arial" panose="020B0604020202020204" pitchFamily="34" charset="0"/>
              <a:buChar char="•"/>
              <a:tabLst>
                <a:tab pos="699135" algn="l"/>
                <a:tab pos="914400" algn="l"/>
              </a:tabLst>
            </a:pPr>
            <a:r>
              <a:rPr lang="en-IN" sz="2000" b="0" dirty="0">
                <a:effectLst/>
                <a:latin typeface="+mj-lt"/>
                <a:ea typeface="Arial" panose="020B0604020202020204" pitchFamily="34" charset="0"/>
                <a:cs typeface="Times New Roman" panose="02020603050405020304" pitchFamily="18" charset="0"/>
              </a:rPr>
              <a:t>Exploration of nodes</a:t>
            </a:r>
            <a:endParaRPr lang="en-US" sz="2000" b="1" dirty="0">
              <a:effectLst/>
              <a:latin typeface="+mj-lt"/>
              <a:ea typeface="Arial" panose="020B0604020202020204" pitchFamily="34" charset="0"/>
              <a:cs typeface="Times New Roman" panose="02020603050405020304" pitchFamily="18" charset="0"/>
            </a:endParaRPr>
          </a:p>
          <a:p>
            <a:pPr marL="742950" marR="0" lvl="1" indent="-285750">
              <a:lnSpc>
                <a:spcPct val="100000"/>
              </a:lnSpc>
              <a:spcBef>
                <a:spcPts val="0"/>
              </a:spcBef>
              <a:spcAft>
                <a:spcPts val="0"/>
              </a:spcAft>
              <a:buFont typeface="Arial" panose="020B0604020202020204" pitchFamily="34" charset="0"/>
              <a:buChar char="•"/>
              <a:tabLst>
                <a:tab pos="699135" algn="l"/>
                <a:tab pos="914400" algn="l"/>
              </a:tabLst>
            </a:pPr>
            <a:r>
              <a:rPr lang="en-IN" sz="2000" b="0" dirty="0">
                <a:effectLst/>
                <a:latin typeface="+mj-lt"/>
                <a:ea typeface="Arial" panose="020B0604020202020204" pitchFamily="34" charset="0"/>
                <a:cs typeface="Times New Roman" panose="02020603050405020304" pitchFamily="18" charset="0"/>
              </a:rPr>
              <a:t>Depth first search algorithm and functionality</a:t>
            </a:r>
            <a:endParaRPr lang="en-US" sz="2000" b="1" dirty="0">
              <a:effectLst/>
              <a:latin typeface="+mj-lt"/>
              <a:ea typeface="Arial" panose="020B0604020202020204" pitchFamily="34" charset="0"/>
              <a:cs typeface="Times New Roman" panose="02020603050405020304" pitchFamily="18" charset="0"/>
            </a:endParaRPr>
          </a:p>
          <a:p>
            <a:pPr marL="457200" marR="0" indent="0">
              <a:lnSpc>
                <a:spcPct val="100000"/>
              </a:lnSpc>
              <a:spcBef>
                <a:spcPts val="0"/>
              </a:spcBef>
              <a:spcAft>
                <a:spcPts val="0"/>
              </a:spcAft>
              <a:buNone/>
              <a:tabLst>
                <a:tab pos="699135" algn="l"/>
              </a:tabLst>
            </a:pPr>
            <a:endParaRPr lang="en-US" sz="2000" b="1" dirty="0">
              <a:effectLst/>
              <a:latin typeface="+mj-lt"/>
              <a:ea typeface="Arial" panose="020B0604020202020204" pitchFamily="34" charset="0"/>
            </a:endParaRPr>
          </a:p>
          <a:p>
            <a:pPr marL="342900" marR="0" lvl="0" indent="-342900">
              <a:lnSpc>
                <a:spcPct val="100000"/>
              </a:lnSpc>
              <a:spcBef>
                <a:spcPts val="0"/>
              </a:spcBef>
              <a:spcAft>
                <a:spcPts val="0"/>
              </a:spcAft>
              <a:buFont typeface="Arial" panose="020B0604020202020204" pitchFamily="34" charset="0"/>
              <a:buChar char="•"/>
              <a:tabLst>
                <a:tab pos="457200" algn="l"/>
                <a:tab pos="699135" algn="l"/>
              </a:tabLst>
            </a:pPr>
            <a:r>
              <a:rPr lang="en-IN" sz="2000" b="0" dirty="0">
                <a:effectLst/>
                <a:latin typeface="+mj-lt"/>
                <a:ea typeface="Arial" panose="020B0604020202020204" pitchFamily="34" charset="0"/>
                <a:cs typeface="Times New Roman" panose="02020603050405020304" pitchFamily="18" charset="0"/>
              </a:rPr>
              <a:t>Time complexity – O(</a:t>
            </a:r>
            <a:r>
              <a:rPr lang="en-IN" sz="2000" b="0" dirty="0" err="1">
                <a:effectLst/>
                <a:latin typeface="+mj-lt"/>
                <a:ea typeface="Arial" panose="020B0604020202020204" pitchFamily="34" charset="0"/>
                <a:cs typeface="Times New Roman" panose="02020603050405020304" pitchFamily="18" charset="0"/>
              </a:rPr>
              <a:t>logV</a:t>
            </a:r>
            <a:r>
              <a:rPr lang="en-IN" sz="2000" b="0" dirty="0">
                <a:effectLst/>
                <a:latin typeface="+mj-lt"/>
                <a:ea typeface="Arial" panose="020B0604020202020204" pitchFamily="34" charset="0"/>
                <a:cs typeface="Times New Roman" panose="02020603050405020304" pitchFamily="18" charset="0"/>
              </a:rPr>
              <a:t>) </a:t>
            </a:r>
            <a:r>
              <a:rPr lang="en-US" sz="2000" b="0" dirty="0">
                <a:effectLst/>
                <a:latin typeface="+mj-lt"/>
                <a:ea typeface="Arial" panose="020B0604020202020204" pitchFamily="34" charset="0"/>
              </a:rPr>
              <a:t> </a:t>
            </a:r>
            <a:endParaRPr lang="en-US" sz="2000" b="1" dirty="0">
              <a:effectLst/>
              <a:latin typeface="+mj-lt"/>
              <a:ea typeface="Arial" panose="020B0604020202020204" pitchFamily="34" charset="0"/>
            </a:endParaRPr>
          </a:p>
          <a:p>
            <a:pPr marL="342900" marR="0" lvl="0" indent="-342900">
              <a:lnSpc>
                <a:spcPct val="100000"/>
              </a:lnSpc>
              <a:spcBef>
                <a:spcPts val="0"/>
              </a:spcBef>
              <a:spcAft>
                <a:spcPts val="0"/>
              </a:spcAft>
              <a:buFont typeface="Arial" panose="020B0604020202020204" pitchFamily="34" charset="0"/>
              <a:buChar char="•"/>
              <a:tabLst>
                <a:tab pos="457200" algn="l"/>
                <a:tab pos="699135" algn="l"/>
              </a:tabLst>
            </a:pPr>
            <a:r>
              <a:rPr lang="en-IN" sz="2000" b="0" dirty="0">
                <a:effectLst/>
                <a:latin typeface="+mj-lt"/>
                <a:ea typeface="Arial" panose="020B0604020202020204" pitchFamily="34" charset="0"/>
                <a:cs typeface="Times New Roman" panose="02020603050405020304" pitchFamily="18" charset="0"/>
              </a:rPr>
              <a:t>Space complexity  - O(V) . </a:t>
            </a:r>
          </a:p>
          <a:p>
            <a:pPr marL="0" marR="0" lvl="0" indent="0">
              <a:lnSpc>
                <a:spcPct val="100000"/>
              </a:lnSpc>
              <a:spcBef>
                <a:spcPts val="0"/>
              </a:spcBef>
              <a:spcAft>
                <a:spcPts val="0"/>
              </a:spcAft>
              <a:buNone/>
              <a:tabLst>
                <a:tab pos="457200" algn="l"/>
                <a:tab pos="699135" algn="l"/>
              </a:tabLst>
            </a:pPr>
            <a:endParaRPr lang="en-US" sz="2000" b="1" dirty="0">
              <a:effectLst/>
              <a:latin typeface="+mj-lt"/>
              <a:ea typeface="Arial" panose="020B0604020202020204" pitchFamily="34" charset="0"/>
            </a:endParaRPr>
          </a:p>
          <a:p>
            <a:pPr marL="342900" marR="0" lvl="0" indent="-342900">
              <a:lnSpc>
                <a:spcPct val="100000"/>
              </a:lnSpc>
              <a:spcBef>
                <a:spcPts val="0"/>
              </a:spcBef>
              <a:spcAft>
                <a:spcPts val="0"/>
              </a:spcAft>
              <a:buFont typeface="Arial" panose="020B0604020202020204" pitchFamily="34" charset="0"/>
              <a:buChar char="•"/>
              <a:tabLst>
                <a:tab pos="457200" algn="l"/>
                <a:tab pos="699135" algn="l"/>
              </a:tabLst>
            </a:pPr>
            <a:r>
              <a:rPr lang="en-US" sz="2000" b="0" dirty="0">
                <a:effectLst/>
                <a:latin typeface="+mj-lt"/>
                <a:ea typeface="Arial" panose="020B0604020202020204" pitchFamily="34" charset="0"/>
                <a:cs typeface="Times New Roman" panose="02020603050405020304" pitchFamily="18" charset="0"/>
              </a:rPr>
              <a:t>Since the computers in a mobile robot can be limiting the problem statement objective of using the most space saving algorithm is justified. </a:t>
            </a:r>
            <a:endParaRPr lang="en-US" sz="2000" b="1" dirty="0">
              <a:effectLst/>
              <a:latin typeface="+mj-lt"/>
              <a:ea typeface="Arial" panose="020B0604020202020204" pitchFamily="34" charset="0"/>
              <a:cs typeface="Times New Roman" panose="02020603050405020304" pitchFamily="18" charset="0"/>
            </a:endParaRPr>
          </a:p>
          <a:p>
            <a:pPr marL="342900" marR="0" lvl="0" indent="-342900">
              <a:lnSpc>
                <a:spcPct val="100000"/>
              </a:lnSpc>
              <a:spcBef>
                <a:spcPts val="0"/>
              </a:spcBef>
              <a:spcAft>
                <a:spcPts val="0"/>
              </a:spcAft>
              <a:buFont typeface="Arial" panose="020B0604020202020204" pitchFamily="34" charset="0"/>
              <a:buChar char="•"/>
              <a:tabLst>
                <a:tab pos="457200" algn="l"/>
                <a:tab pos="699135" algn="l"/>
              </a:tabLst>
            </a:pPr>
            <a:endParaRPr lang="en-US" sz="2000" b="1" dirty="0">
              <a:effectLst/>
              <a:latin typeface="+mj-lt"/>
              <a:ea typeface="Arial" panose="020B0604020202020204" pitchFamily="34" charset="0"/>
              <a:cs typeface="Times New Roman" panose="02020603050405020304" pitchFamily="18" charset="0"/>
            </a:endParaRPr>
          </a:p>
          <a:p>
            <a:pPr marL="0" indent="0">
              <a:lnSpc>
                <a:spcPct val="100000"/>
              </a:lnSpc>
              <a:buNone/>
            </a:pPr>
            <a:endParaRPr lang="en-US" sz="2000" dirty="0">
              <a:latin typeface="+mj-lt"/>
            </a:endParaRPr>
          </a:p>
        </p:txBody>
      </p:sp>
    </p:spTree>
    <p:extLst>
      <p:ext uri="{BB962C8B-B14F-4D97-AF65-F5344CB8AC3E}">
        <p14:creationId xmlns:p14="http://schemas.microsoft.com/office/powerpoint/2010/main" val="415406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C1A9-45F1-4598-B7D0-9E2E62EE9DF7}"/>
              </a:ext>
            </a:extLst>
          </p:cNvPr>
          <p:cNvSpPr>
            <a:spLocks noGrp="1"/>
          </p:cNvSpPr>
          <p:nvPr>
            <p:ph type="title"/>
          </p:nvPr>
        </p:nvSpPr>
        <p:spPr/>
        <p:txBody>
          <a:bodyPr/>
          <a:lstStyle/>
          <a:p>
            <a:r>
              <a:rPr lang="en-US" dirty="0">
                <a:latin typeface="SF UI Display" panose="00000500000000000000" pitchFamily="50" charset="0"/>
                <a:ea typeface="Cascadia Code SemiBold" panose="020B0609020000020004" pitchFamily="49" charset="0"/>
                <a:cs typeface="Cascadia Code SemiBold" panose="020B0609020000020004" pitchFamily="49" charset="0"/>
              </a:rPr>
              <a:t>IMPLEMETATION FLOWCHART</a:t>
            </a:r>
          </a:p>
        </p:txBody>
      </p:sp>
      <p:pic>
        <p:nvPicPr>
          <p:cNvPr id="7" name="Picture 6">
            <a:extLst>
              <a:ext uri="{FF2B5EF4-FFF2-40B4-BE49-F238E27FC236}">
                <a16:creationId xmlns:a16="http://schemas.microsoft.com/office/drawing/2014/main" id="{93EADC48-09B5-4283-A2F8-EA6E29B850DF}"/>
              </a:ext>
            </a:extLst>
          </p:cNvPr>
          <p:cNvPicPr>
            <a:picLocks noChangeAspect="1"/>
          </p:cNvPicPr>
          <p:nvPr/>
        </p:nvPicPr>
        <p:blipFill>
          <a:blip r:embed="rId2"/>
          <a:stretch>
            <a:fillRect/>
          </a:stretch>
        </p:blipFill>
        <p:spPr>
          <a:xfrm>
            <a:off x="2590871" y="1684657"/>
            <a:ext cx="5854482" cy="4633274"/>
          </a:xfrm>
          <a:prstGeom prst="rect">
            <a:avLst/>
          </a:prstGeom>
        </p:spPr>
      </p:pic>
    </p:spTree>
    <p:extLst>
      <p:ext uri="{BB962C8B-B14F-4D97-AF65-F5344CB8AC3E}">
        <p14:creationId xmlns:p14="http://schemas.microsoft.com/office/powerpoint/2010/main" val="2436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noAutofit/>
          </a:bodyPr>
          <a:lstStyle/>
          <a:p>
            <a:r>
              <a:rPr lang="en-IN" sz="4800" dirty="0">
                <a:solidFill>
                  <a:schemeClr val="tx1">
                    <a:lumMod val="95000"/>
                    <a:lumOff val="5000"/>
                  </a:schemeClr>
                </a:solidFill>
                <a:latin typeface="SF UI Display" panose="00000500000000000000" pitchFamily="50" charset="0"/>
                <a:ea typeface="Cascadia Code SemiBold" panose="020B0609020000020004" pitchFamily="49" charset="0"/>
                <a:cs typeface="Cascadia Code SemiBold" panose="020B0609020000020004" pitchFamily="49" charset="0"/>
              </a:rPr>
              <a:t>HARDWARE AND SOFTWARE</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200" y="1800458"/>
            <a:ext cx="10515600" cy="4351338"/>
          </a:xfrm>
        </p:spPr>
        <p:txBody>
          <a:bodyPr>
            <a:normAutofit lnSpcReduction="10000"/>
          </a:bodyPr>
          <a:lstStyle/>
          <a:p>
            <a:endParaRPr lang="en-US" sz="2000" dirty="0">
              <a:latin typeface="+mj-lt"/>
            </a:endParaRPr>
          </a:p>
          <a:p>
            <a:r>
              <a:rPr lang="en-US" sz="2000" dirty="0">
                <a:latin typeface="+mj-lt"/>
              </a:rPr>
              <a:t>Hardware – </a:t>
            </a:r>
          </a:p>
          <a:p>
            <a:pPr marL="0" indent="0">
              <a:buNone/>
            </a:pPr>
            <a:r>
              <a:rPr lang="en-US" sz="2000" dirty="0">
                <a:latin typeface="+mj-lt"/>
              </a:rPr>
              <a:t>	Processor – </a:t>
            </a:r>
          </a:p>
          <a:p>
            <a:pPr marL="0" indent="0">
              <a:buNone/>
            </a:pPr>
            <a:r>
              <a:rPr lang="en-US" sz="2000" dirty="0">
                <a:latin typeface="+mj-lt"/>
              </a:rPr>
              <a:t>		1. AMD Athlon 3000G and above </a:t>
            </a:r>
          </a:p>
          <a:p>
            <a:pPr marL="0" indent="0">
              <a:buNone/>
            </a:pPr>
            <a:r>
              <a:rPr lang="en-US" sz="2000" dirty="0">
                <a:latin typeface="+mj-lt"/>
              </a:rPr>
              <a:t>		2. Intel i3 4th gen and above </a:t>
            </a:r>
          </a:p>
          <a:p>
            <a:pPr marL="0" indent="0">
              <a:buNone/>
            </a:pPr>
            <a:endParaRPr lang="en-US" sz="2000" dirty="0">
              <a:latin typeface="+mj-lt"/>
            </a:endParaRPr>
          </a:p>
          <a:p>
            <a:pPr marL="0" indent="0">
              <a:buNone/>
            </a:pPr>
            <a:r>
              <a:rPr lang="en-US" sz="2000" dirty="0">
                <a:latin typeface="+mj-lt"/>
              </a:rPr>
              <a:t>	Ram – 4Gs</a:t>
            </a:r>
          </a:p>
          <a:p>
            <a:pPr marL="0" indent="0">
              <a:buNone/>
            </a:pPr>
            <a:r>
              <a:rPr lang="en-US" sz="2000" dirty="0">
                <a:latin typeface="+mj-lt"/>
              </a:rPr>
              <a:t>	Storage - 240gs SSD / 512gb HHD </a:t>
            </a:r>
          </a:p>
          <a:p>
            <a:pPr marL="0" indent="0">
              <a:buNone/>
            </a:pPr>
            <a:endParaRPr lang="en-US" sz="2000" dirty="0">
              <a:latin typeface="+mj-lt"/>
            </a:endParaRPr>
          </a:p>
          <a:p>
            <a:r>
              <a:rPr lang="en-US" sz="2000" dirty="0">
                <a:latin typeface="+mj-lt"/>
              </a:rPr>
              <a:t>Software – windows 10,visual studio code and python. </a:t>
            </a:r>
          </a:p>
          <a:p>
            <a:r>
              <a:rPr lang="en-US" sz="2000" dirty="0">
                <a:latin typeface="+mj-lt"/>
              </a:rPr>
              <a:t>Webhosting – flask  </a:t>
            </a:r>
          </a:p>
        </p:txBody>
      </p:sp>
    </p:spTree>
    <p:extLst>
      <p:ext uri="{BB962C8B-B14F-4D97-AF65-F5344CB8AC3E}">
        <p14:creationId xmlns:p14="http://schemas.microsoft.com/office/powerpoint/2010/main" val="315484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C1A9-45F1-4598-B7D0-9E2E62EE9DF7}"/>
              </a:ext>
            </a:extLst>
          </p:cNvPr>
          <p:cNvSpPr>
            <a:spLocks noGrp="1"/>
          </p:cNvSpPr>
          <p:nvPr>
            <p:ph type="title"/>
          </p:nvPr>
        </p:nvSpPr>
        <p:spPr/>
        <p:txBody>
          <a:bodyPr/>
          <a:lstStyle/>
          <a:p>
            <a:r>
              <a:rPr lang="en-US" dirty="0">
                <a:latin typeface="SF UI Display" panose="00000500000000000000" pitchFamily="50" charset="0"/>
                <a:ea typeface="Cascadia Code SemiBold" panose="020B0609020000020004" pitchFamily="49" charset="0"/>
                <a:cs typeface="Cascadia Code SemiBold" panose="020B0609020000020004" pitchFamily="49" charset="0"/>
              </a:rPr>
              <a:t>GITHUB COMMITS</a:t>
            </a:r>
          </a:p>
        </p:txBody>
      </p:sp>
      <p:pic>
        <p:nvPicPr>
          <p:cNvPr id="5" name="Content Placeholder 4">
            <a:extLst>
              <a:ext uri="{FF2B5EF4-FFF2-40B4-BE49-F238E27FC236}">
                <a16:creationId xmlns:a16="http://schemas.microsoft.com/office/drawing/2014/main" id="{9B473F09-63C8-3719-7BAF-4CADBDB1DD8B}"/>
              </a:ext>
            </a:extLst>
          </p:cNvPr>
          <p:cNvPicPr>
            <a:picLocks noGrp="1" noChangeAspect="1"/>
          </p:cNvPicPr>
          <p:nvPr>
            <p:ph idx="1"/>
          </p:nvPr>
        </p:nvPicPr>
        <p:blipFill>
          <a:blip r:embed="rId2"/>
          <a:stretch>
            <a:fillRect/>
          </a:stretch>
        </p:blipFill>
        <p:spPr>
          <a:xfrm>
            <a:off x="838200" y="1798992"/>
            <a:ext cx="8111232" cy="4351338"/>
          </a:xfrm>
        </p:spPr>
      </p:pic>
    </p:spTree>
    <p:extLst>
      <p:ext uri="{BB962C8B-B14F-4D97-AF65-F5344CB8AC3E}">
        <p14:creationId xmlns:p14="http://schemas.microsoft.com/office/powerpoint/2010/main" val="2833637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SF UI Display"/>
        <a:ea typeface=""/>
        <a:cs typeface=""/>
      </a:majorFont>
      <a:minorFont>
        <a:latin typeface="SF UI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TotalTime>
  <Words>754</Words>
  <Application>Microsoft Office PowerPoint</Application>
  <PresentationFormat>Widescreen</PresentationFormat>
  <Paragraphs>100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SF UI Display</vt:lpstr>
      <vt:lpstr>Office Theme</vt:lpstr>
      <vt:lpstr> SPACE EFFICIENT APPLICATION FOR REACHABILITY OF SOURCE TO DESTINATION  IN A ROBOT NAVIGATION SYSTEM. </vt:lpstr>
      <vt:lpstr>INTRODUCTION</vt:lpstr>
      <vt:lpstr>ABSTRACT </vt:lpstr>
      <vt:lpstr>PROBLEM STATEMENT AND DOMAIN</vt:lpstr>
      <vt:lpstr>LITERATURE REVIEW</vt:lpstr>
      <vt:lpstr>SOLUTION STRATEGY </vt:lpstr>
      <vt:lpstr>IMPLEMETATION FLOWCHART</vt:lpstr>
      <vt:lpstr>HARDWARE AND SOFTWARE</vt:lpstr>
      <vt:lpstr>GITHUB COMMITS</vt:lpstr>
      <vt:lpstr>WORK PROGRESS</vt:lpstr>
      <vt:lpstr>IMPLEMENTATION </vt:lpstr>
      <vt:lpstr>RESULTS </vt:lpstr>
      <vt:lpstr>PowerPoint Presentation</vt:lpstr>
      <vt:lpstr>FUTURE SCOPE </vt:lpstr>
      <vt:lpstr>Suggestions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space efficient application for reachability of source to destination  in a robot navigation system. </dc:title>
  <dc:creator>Jyothin   Movva .</dc:creator>
  <cp:lastModifiedBy>Jyothin   Movva .</cp:lastModifiedBy>
  <cp:revision>50</cp:revision>
  <dcterms:created xsi:type="dcterms:W3CDTF">2022-03-12T16:14:02Z</dcterms:created>
  <dcterms:modified xsi:type="dcterms:W3CDTF">2022-05-03T14:08:15Z</dcterms:modified>
</cp:coreProperties>
</file>