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3261D-BFEC-4579-BFFD-2E21DFC8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2984B6-EF63-4BF8-AE6C-F5090DEA2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E2233-123E-46E6-8327-263508C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F6D3A-ED4B-4671-9119-1B0AA7AC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F5DB0-998A-40F1-ADF0-6C07684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608A6-9842-4B1E-A635-6AFF8DBB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7BB61-29B1-4D16-9641-B1E5C2E9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C02DF-7FCC-4AED-9A1A-4312814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39608-62A1-4446-8613-9EDE0008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AAB18-B6F3-456D-BE1A-CDADCBEE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27190E-CE6C-4890-A31D-9330D41CE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DA1FE-2111-4B1D-AB67-9292A92B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2040C-8984-40DD-9C3B-DD8C4A8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24314-B84D-41A2-9008-5C20D21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12FD6-932A-4D07-9754-69B04EE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0578-FD57-43B3-84E8-18AA1D7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343D0-EF72-4005-8821-A7DAFF03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9986A-CC75-417F-A821-47135D3E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4F6DE-15CF-4CB0-BC0E-32B9E4AA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38E92-2199-4FB9-80C2-2BA5C4C1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D0129-F521-45C3-86F3-F3995B1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F9652-00C0-4404-9AA9-ED68D2C2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17716-CCAA-495C-A75C-5915DAB6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E7B7D-032E-40C7-9852-779C4741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A1C71-B3F7-4F3E-9EDE-EB65EE2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34A16-70D5-41EE-8176-B9FCBA2D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5799-E1A3-4D27-A251-31FE2428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66081F-C3BD-4CB3-BA5B-F6947BE1F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A35D5E-4746-4CE9-BBFD-29ECBC4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8174DA-40FF-4F5F-AAEC-6C17E0A5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24990-BF68-42AC-BD62-15E9D8D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688EA-E5EA-4A13-BD7D-83CB4024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2DA8D-53CB-482B-8BE8-16892EC9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408BC-3E87-42F3-8B34-A82EA3CE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01D1C-77BB-4A97-A09B-6ACBE7D29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31734-6590-4F75-992B-4B79BF404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9A2BA-E9D7-4E49-A587-7C8A7365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C72DE2-3701-4173-990E-489722BD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DF518D-CA9B-4A7A-B6A0-089DAF9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276E3-5F9B-481F-AA1C-9C8950A5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D4D6C0-704B-4356-BFCA-BFA44817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DBCCC9-CA69-463E-9AB0-49654D8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69516-C13B-4D62-96ED-3B604F9D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665FB8-78B2-46C5-B895-FCE40E90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3854CC-BC08-4047-9B2A-F96F3917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C142D-DE7D-40A4-A358-46E0F199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F173D-39D4-4F97-8929-D6191B96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D15B1-A205-4204-BFF9-C33695C6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7B9660-5A8E-4E95-88D5-D3E0A96E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E143A-B37C-4E5F-A874-53A9EFF9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CA2B8-E5F8-4AE2-986D-A0FF543F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A418E-D785-40A3-A595-D0F07B7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95DE5-73F8-4B7D-AA1B-1CF6840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BC2CF3-2DB6-43DD-B28E-6FC4337E3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F5485-0359-4C5B-BEE4-36C5BB3C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E95656-0923-4256-8B8F-C0DC599F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CAA2B6-8ADE-46A4-A01E-FE95DDDF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4EDF99-A6CA-47A5-9CF5-8D93F8F9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F6D19A-46D2-4CA5-A3A0-79BE5B45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616B0-2895-46B4-9842-B7203B60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C1AE7-6AF8-48F4-AF6A-265E67D3E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7D2A-56B8-44FB-9355-A2200F68122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5258E-FAE7-4680-B13D-3289EE022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3E5F3-22E6-47BF-B1F7-B53DC8E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E438-A412-4921-A1BF-3F4CB8149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ECA80-C581-4C2B-B0FA-E49819E6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744" y="599166"/>
            <a:ext cx="3829235" cy="1132565"/>
          </a:xfrm>
        </p:spPr>
        <p:txBody>
          <a:bodyPr/>
          <a:lstStyle/>
          <a:p>
            <a:r>
              <a:rPr lang="en-US" dirty="0"/>
              <a:t>lib-indexer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FF50C5-B8EB-49A6-8267-14616FAD5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5639" y="412184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EDBV WS 2019/2020: AG C 3</a:t>
            </a:r>
          </a:p>
          <a:p>
            <a:r>
              <a:rPr lang="en-US" dirty="0"/>
              <a:t>Anand Eichner (11808244)</a:t>
            </a:r>
          </a:p>
          <a:p>
            <a:r>
              <a:rPr lang="en-US" dirty="0" err="1"/>
              <a:t>Laurenz</a:t>
            </a:r>
            <a:r>
              <a:rPr lang="en-US" dirty="0"/>
              <a:t> Edmund </a:t>
            </a:r>
            <a:r>
              <a:rPr lang="en-US" dirty="0" err="1"/>
              <a:t>Fiala</a:t>
            </a:r>
            <a:r>
              <a:rPr lang="en-US" dirty="0"/>
              <a:t> (11807869)</a:t>
            </a:r>
          </a:p>
          <a:p>
            <a:r>
              <a:rPr lang="en-US" dirty="0"/>
              <a:t>Anna Nieto-</a:t>
            </a:r>
            <a:r>
              <a:rPr lang="en-US" dirty="0" err="1"/>
              <a:t>Berezhinskaya</a:t>
            </a:r>
            <a:r>
              <a:rPr lang="en-US" dirty="0"/>
              <a:t> (01223066)</a:t>
            </a:r>
          </a:p>
          <a:p>
            <a:r>
              <a:rPr lang="en-US" dirty="0"/>
              <a:t>Aleksandar Vucenovic (01635282)</a:t>
            </a: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44F618-BC22-4191-9818-EF1E641D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79" y="952258"/>
            <a:ext cx="7888104" cy="49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C1935-2CD7-4A62-B5B7-883D2795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Prerequisites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A6B43-2BE7-44A8-90EE-9A598F49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  <a:p>
            <a:pPr lvl="1"/>
            <a:r>
              <a:rPr lang="en-US" dirty="0"/>
              <a:t>Labels have to be bright enough for thresholding</a:t>
            </a:r>
          </a:p>
          <a:p>
            <a:r>
              <a:rPr lang="en-US" dirty="0"/>
              <a:t>Old</a:t>
            </a:r>
          </a:p>
          <a:p>
            <a:pPr lvl="1"/>
            <a:r>
              <a:rPr lang="en-US" dirty="0"/>
              <a:t>The books must be vertically aligned (+-5°)</a:t>
            </a:r>
          </a:p>
          <a:p>
            <a:pPr lvl="1"/>
            <a:r>
              <a:rPr lang="en-US" dirty="0"/>
              <a:t>The image must not be tilted more than 30°</a:t>
            </a:r>
          </a:p>
          <a:p>
            <a:pPr lvl="1"/>
            <a:r>
              <a:rPr lang="en-US" dirty="0"/>
              <a:t>Resolution must be high enough for OCR</a:t>
            </a:r>
          </a:p>
          <a:p>
            <a:pPr lvl="1"/>
            <a:r>
              <a:rPr lang="en-US" dirty="0"/>
              <a:t>The image must be a RGB image</a:t>
            </a:r>
          </a:p>
          <a:p>
            <a:pPr lvl="1"/>
            <a:r>
              <a:rPr lang="en-US" dirty="0"/>
              <a:t>The image must high enough contrast</a:t>
            </a:r>
          </a:p>
          <a:p>
            <a:pPr lvl="1"/>
            <a:r>
              <a:rPr lang="en-US" dirty="0"/>
              <a:t>White balance must be applied in the image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916F-E86F-4B5A-BD0A-5ECA1D3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C3E4E-7323-4183-BC68-F268DDF9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Perspective Correction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Hough-Transformation</a:t>
            </a:r>
          </a:p>
          <a:p>
            <a:pPr lvl="1"/>
            <a:r>
              <a:rPr lang="en-US" sz="1800" dirty="0"/>
              <a:t>Geometric Image Transformation</a:t>
            </a:r>
          </a:p>
          <a:p>
            <a:r>
              <a:rPr lang="en-US" sz="1800" dirty="0"/>
              <a:t>Label Detection </a:t>
            </a:r>
          </a:p>
          <a:p>
            <a:pPr lvl="1"/>
            <a:r>
              <a:rPr lang="en-US" sz="1800" dirty="0"/>
              <a:t>Preprocessing</a:t>
            </a:r>
          </a:p>
          <a:p>
            <a:pPr lvl="1"/>
            <a:r>
              <a:rPr lang="en-US" sz="1800" dirty="0"/>
              <a:t>Integral Imaging</a:t>
            </a:r>
          </a:p>
          <a:p>
            <a:pPr lvl="1"/>
            <a:r>
              <a:rPr lang="en-US" sz="1800" dirty="0"/>
              <a:t>Otsu Threshold</a:t>
            </a:r>
          </a:p>
          <a:p>
            <a:r>
              <a:rPr lang="en-US" sz="1800" dirty="0"/>
              <a:t>Preprocessing for OCR</a:t>
            </a:r>
          </a:p>
          <a:p>
            <a:pPr lvl="1"/>
            <a:r>
              <a:rPr lang="en-US" sz="1800" dirty="0"/>
              <a:t>Dilation</a:t>
            </a:r>
          </a:p>
          <a:p>
            <a:pPr lvl="1"/>
            <a:r>
              <a:rPr lang="en-US" sz="1800" dirty="0" err="1"/>
              <a:t>Regionprops</a:t>
            </a:r>
            <a:r>
              <a:rPr lang="en-US" sz="1800" dirty="0"/>
              <a:t> + Segment (“Word”) sorting</a:t>
            </a:r>
          </a:p>
          <a:p>
            <a:r>
              <a:rPr lang="en-US" sz="1800" dirty="0"/>
              <a:t>OCR</a:t>
            </a:r>
          </a:p>
          <a:p>
            <a:pPr lvl="1"/>
            <a:r>
              <a:rPr lang="en-US" sz="1800" dirty="0"/>
              <a:t>Normalized Cross Coefficient Algorithm</a:t>
            </a:r>
          </a:p>
          <a:p>
            <a:pPr lvl="1"/>
            <a:r>
              <a:rPr lang="en-US" sz="1800" dirty="0"/>
              <a:t>Sum of squared Differences Algorithm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A05227-1408-4D19-93AE-BE330492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50" y="1825625"/>
            <a:ext cx="2308311" cy="2094453"/>
          </a:xfrm>
          <a:prstGeom prst="rect">
            <a:avLst/>
          </a:prstGeom>
        </p:spPr>
      </p:pic>
      <p:pic>
        <p:nvPicPr>
          <p:cNvPr id="6" name="Grafik 5" descr="Ein Bild, das Buch, drinnen, Regal, sitzend enthält.&#10;&#10;Automatisch generierte Beschreibung">
            <a:extLst>
              <a:ext uri="{FF2B5EF4-FFF2-40B4-BE49-F238E27FC236}">
                <a16:creationId xmlns:a16="http://schemas.microsoft.com/office/drawing/2014/main" id="{C8C06604-53B5-4C7F-9493-9E545B493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60" y="1825625"/>
            <a:ext cx="1744970" cy="20944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C442B2-C240-4AC2-94D0-1F558D4A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350" y="4082509"/>
            <a:ext cx="1511709" cy="209445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27992C2-B17A-4E45-B76A-05017C0F7983}"/>
              </a:ext>
            </a:extLst>
          </p:cNvPr>
          <p:cNvSpPr txBox="1"/>
          <p:nvPr/>
        </p:nvSpPr>
        <p:spPr>
          <a:xfrm>
            <a:off x="9210760" y="4143027"/>
            <a:ext cx="1744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Actual: “MTA 900 MÜLLER”</a:t>
            </a:r>
          </a:p>
          <a:p>
            <a:endParaRPr lang="en-US" dirty="0"/>
          </a:p>
          <a:p>
            <a:r>
              <a:rPr lang="en-US" dirty="0"/>
              <a:t>SSD: “HTA SQQ YVLLLR”</a:t>
            </a:r>
          </a:p>
          <a:p>
            <a:endParaRPr lang="en-US" dirty="0"/>
          </a:p>
          <a:p>
            <a:r>
              <a:rPr lang="en-US" dirty="0"/>
              <a:t>NCC: “LLL </a:t>
            </a:r>
            <a:r>
              <a:rPr lang="en-US" dirty="0" err="1"/>
              <a:t>LLL</a:t>
            </a:r>
            <a:r>
              <a:rPr lang="en-US" dirty="0"/>
              <a:t> FLJJR”</a:t>
            </a:r>
          </a:p>
        </p:txBody>
      </p:sp>
    </p:spTree>
    <p:extLst>
      <p:ext uri="{BB962C8B-B14F-4D97-AF65-F5344CB8AC3E}">
        <p14:creationId xmlns:p14="http://schemas.microsoft.com/office/powerpoint/2010/main" val="402742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8AC78-0277-47D3-AE74-C86E9082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A7F6B-3AA0-4C82-A58F-A0646AEA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Label Detection</a:t>
            </a:r>
          </a:p>
          <a:p>
            <a:pPr lvl="1"/>
            <a:r>
              <a:rPr lang="en-US" sz="1400" dirty="0"/>
              <a:t>Some labels aren’t rectangles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Some labels are too dark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Some labels are very thin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False positives</a:t>
            </a:r>
          </a:p>
          <a:p>
            <a:r>
              <a:rPr lang="en-US" sz="1800" dirty="0"/>
              <a:t>Perspective Correction</a:t>
            </a:r>
          </a:p>
          <a:p>
            <a:pPr lvl="1"/>
            <a:r>
              <a:rPr lang="en-US" sz="1400" dirty="0"/>
              <a:t>Wrong line detection bloated RAM</a:t>
            </a:r>
          </a:p>
          <a:p>
            <a:r>
              <a:rPr lang="en-US" sz="1800" dirty="0"/>
              <a:t>Preprocessing OCR</a:t>
            </a:r>
          </a:p>
          <a:p>
            <a:pPr lvl="1"/>
            <a:r>
              <a:rPr lang="en-US" sz="1400" dirty="0"/>
              <a:t>Sorting and Segmenting Words</a:t>
            </a:r>
          </a:p>
          <a:p>
            <a:r>
              <a:rPr lang="en-US" sz="1800" dirty="0"/>
              <a:t>OCR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Resolution of letters is small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NCC padding might be a problem (giving too many L’s)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SSD isn’t the most precise algorithm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981D2B-603C-4238-9106-1B63F5187883}"/>
              </a:ext>
            </a:extLst>
          </p:cNvPr>
          <p:cNvSpPr txBox="1"/>
          <p:nvPr/>
        </p:nvSpPr>
        <p:spPr>
          <a:xfrm>
            <a:off x="7270687" y="5019130"/>
            <a:ext cx="408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 still a problem</a:t>
            </a:r>
          </a:p>
          <a:p>
            <a:r>
              <a:rPr lang="en-US" dirty="0"/>
              <a:t>X solved</a:t>
            </a:r>
          </a:p>
        </p:txBody>
      </p:sp>
    </p:spTree>
    <p:extLst>
      <p:ext uri="{BB962C8B-B14F-4D97-AF65-F5344CB8AC3E}">
        <p14:creationId xmlns:p14="http://schemas.microsoft.com/office/powerpoint/2010/main" val="38837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1C463-1C2F-4839-A9A9-05DD1473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0516D-806D-491E-B500-3D43A0BB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Which patterns do we have to recognize?</a:t>
            </a:r>
          </a:p>
          <a:p>
            <a:pPr lvl="2"/>
            <a:r>
              <a:rPr lang="en-US" dirty="0"/>
              <a:t>Shelves -&gt; Labels -&gt; Blobs (Potential characters) -&gt; Characters</a:t>
            </a:r>
          </a:p>
          <a:p>
            <a:pPr lvl="1"/>
            <a:r>
              <a:rPr lang="en-US" dirty="0"/>
              <a:t>How does the image have to be transformed, to enable a good label detection</a:t>
            </a:r>
          </a:p>
          <a:p>
            <a:pPr lvl="2"/>
            <a:r>
              <a:rPr lang="en-US" dirty="0"/>
              <a:t>Gauss-Filter</a:t>
            </a:r>
          </a:p>
          <a:p>
            <a:pPr lvl="2"/>
            <a:r>
              <a:rPr lang="en-US" dirty="0"/>
              <a:t>Convolution Kernel for Harris </a:t>
            </a:r>
            <a:r>
              <a:rPr lang="en-US" dirty="0" err="1"/>
              <a:t>choosen</a:t>
            </a:r>
            <a:r>
              <a:rPr lang="en-US" dirty="0"/>
              <a:t> bigger</a:t>
            </a:r>
          </a:p>
          <a:p>
            <a:pPr lvl="1"/>
            <a:r>
              <a:rPr lang="en-US" dirty="0"/>
              <a:t>What indexing is useful, and how do we make the results human-readable?</a:t>
            </a:r>
          </a:p>
          <a:p>
            <a:pPr lvl="2"/>
            <a:r>
              <a:rPr lang="en-US" dirty="0"/>
              <a:t>We use a </a:t>
            </a:r>
            <a:r>
              <a:rPr lang="en-US" dirty="0" err="1"/>
              <a:t>Matlab</a:t>
            </a:r>
            <a:r>
              <a:rPr lang="en-US" dirty="0"/>
              <a:t> struct for the data, which is being transformed into a .json format</a:t>
            </a:r>
          </a:p>
          <a:p>
            <a:pPr lvl="2"/>
            <a:r>
              <a:rPr lang="en-US" dirty="0"/>
              <a:t>Additionally the labels and words are sorted from top left to bottom right</a:t>
            </a:r>
          </a:p>
          <a:p>
            <a:pPr lvl="1"/>
            <a:r>
              <a:rPr lang="en-US" dirty="0"/>
              <a:t>Which pre-processing do we need for the OCR to work properly?</a:t>
            </a:r>
          </a:p>
          <a:p>
            <a:pPr lvl="2"/>
            <a:r>
              <a:rPr lang="en-US" dirty="0"/>
              <a:t>Binarizing, Dilation, </a:t>
            </a:r>
            <a:r>
              <a:rPr lang="en-US" dirty="0" err="1"/>
              <a:t>Regionprops</a:t>
            </a:r>
            <a:r>
              <a:rPr lang="en-US" dirty="0"/>
              <a:t>, Slicing, Segmentation into Patches/Blobs											 </a:t>
            </a:r>
          </a:p>
        </p:txBody>
      </p:sp>
    </p:spTree>
    <p:extLst>
      <p:ext uri="{BB962C8B-B14F-4D97-AF65-F5344CB8AC3E}">
        <p14:creationId xmlns:p14="http://schemas.microsoft.com/office/powerpoint/2010/main" val="82912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8E48B-8021-4864-92AF-BEAAABF6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91A98-9850-4E37-9812-6556259C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How many books/labels do we recognize in average?</a:t>
            </a:r>
          </a:p>
          <a:p>
            <a:pPr lvl="2"/>
            <a:r>
              <a:rPr lang="en-US" dirty="0"/>
              <a:t>About ~80%</a:t>
            </a:r>
          </a:p>
          <a:p>
            <a:pPr lvl="1"/>
            <a:r>
              <a:rPr lang="de-DE" dirty="0"/>
              <a:t>Welche Auflösung ist notwendig, um akzeptable Ergebnisse zu erzielen?</a:t>
            </a:r>
          </a:p>
          <a:p>
            <a:pPr lvl="2"/>
            <a:r>
              <a:rPr lang="en-US" dirty="0"/>
              <a:t>3024x2432 minimum</a:t>
            </a:r>
          </a:p>
          <a:p>
            <a:pPr lvl="1"/>
            <a:r>
              <a:rPr lang="en-US" dirty="0"/>
              <a:t>How does the tilting of the image affect the label detection</a:t>
            </a:r>
          </a:p>
          <a:p>
            <a:pPr lvl="2"/>
            <a:r>
              <a:rPr lang="en-US" dirty="0"/>
              <a:t>Through image straightening we ensure, that there are only minimal changes in the OCR</a:t>
            </a:r>
          </a:p>
          <a:p>
            <a:pPr lvl="2"/>
            <a:r>
              <a:rPr lang="en-US" dirty="0"/>
              <a:t>The more tilting there is the better the resolution must be</a:t>
            </a:r>
          </a:p>
          <a:p>
            <a:pPr lvl="1"/>
            <a:r>
              <a:rPr lang="en-US" dirty="0"/>
              <a:t>How does the degree of fullness of the shelves affect the label detection</a:t>
            </a:r>
          </a:p>
          <a:p>
            <a:pPr lvl="2"/>
            <a:r>
              <a:rPr lang="en-US" dirty="0"/>
              <a:t>Less background is good as we get less false positives</a:t>
            </a:r>
          </a:p>
          <a:p>
            <a:pPr lvl="2"/>
            <a:r>
              <a:rPr lang="en-US" dirty="0"/>
              <a:t>Thin books could be seen as one big label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A712C-E3B0-4C59-9B72-1B55249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C71535-36B2-43A7-A039-D407ADFB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Used Dataset: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of the labels detected: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in json: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GB" dirty="0"/>
              <a:t>{"wordOne":"BAU","wordTwo":"107","author":"SCHNLTDL","bounds":[3428,2462,3603,2727]},</a:t>
            </a:r>
            <a:br>
              <a:rPr lang="en-GB" dirty="0"/>
            </a:br>
            <a:endParaRPr lang="en-US" dirty="0"/>
          </a:p>
        </p:txBody>
      </p:sp>
      <p:pic>
        <p:nvPicPr>
          <p:cNvPr id="5" name="Grafik 4" descr="Ein Bild, das Regal, sitzend, Bibliothek, Buch enthält.&#10;&#10;Automatisch generierte Beschreibung">
            <a:extLst>
              <a:ext uri="{FF2B5EF4-FFF2-40B4-BE49-F238E27FC236}">
                <a16:creationId xmlns:a16="http://schemas.microsoft.com/office/drawing/2014/main" id="{DAD1F5C2-D31A-497A-88B1-738A7CF5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78" y="1378190"/>
            <a:ext cx="1954255" cy="14656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3C3D6E-4178-461E-A4BF-489211A4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78" y="3235828"/>
            <a:ext cx="1388569" cy="1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6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1DFDB2C-8C9C-401F-92F4-8A1B7758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E42BC0F-CD61-4E3A-AFAD-CAC017F4A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Breitbild</PresentationFormat>
  <Paragraphs>89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lib-indexer</vt:lpstr>
      <vt:lpstr>Final Prerequisites</vt:lpstr>
      <vt:lpstr>Pipeline</vt:lpstr>
      <vt:lpstr>Problems</vt:lpstr>
      <vt:lpstr>Evaluation</vt:lpstr>
      <vt:lpstr>Evaluation</vt:lpstr>
      <vt:lpstr>Result 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lib-indexer</dc:title>
  <dc:creator>Aleksandar Vucenovic</dc:creator>
  <cp:lastModifiedBy>Aleksandar Vucenovic</cp:lastModifiedBy>
  <cp:revision>14</cp:revision>
  <dcterms:created xsi:type="dcterms:W3CDTF">2020-01-05T16:06:21Z</dcterms:created>
  <dcterms:modified xsi:type="dcterms:W3CDTF">2020-01-05T17:55:38Z</dcterms:modified>
</cp:coreProperties>
</file>