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Titillium Web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B37E4D-DBCE-4A9D-B661-CDB311E50AF8}">
  <a:tblStyle styleId="{DDB37E4D-DBCE-4A9D-B661-CDB311E50A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TitilliumWeb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TitilliumWeb-italic.fntdata"/><Relationship Id="rId14" Type="http://schemas.openxmlformats.org/officeDocument/2006/relationships/font" Target="fonts/TitilliumWeb-bold.fntdata"/><Relationship Id="rId16" Type="http://schemas.openxmlformats.org/officeDocument/2006/relationships/font" Target="fonts/TitilliumWeb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c335096c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c335096c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c335096c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c335096c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antoine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c335096c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c335096c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Tobias je pense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c092e46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c092e46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c335096c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c335096c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P-ARM</a:t>
            </a:r>
            <a:endParaRPr sz="7200"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GaBiBoBu</a:t>
            </a:r>
            <a:endParaRPr sz="12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GA</a:t>
            </a:r>
            <a:r>
              <a:rPr lang="fr"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UDET Benoit - </a:t>
            </a:r>
            <a:r>
              <a:rPr lang="fr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BI</a:t>
            </a:r>
            <a:r>
              <a:rPr lang="fr"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LLEQUIN Thomas - </a:t>
            </a:r>
            <a:r>
              <a:rPr lang="fr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BO</a:t>
            </a:r>
            <a:r>
              <a:rPr lang="fr"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NIFAY Tobias - </a:t>
            </a:r>
            <a:r>
              <a:rPr lang="fr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BU</a:t>
            </a:r>
            <a:r>
              <a:rPr lang="fr"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QUET Antoine</a:t>
            </a:r>
            <a:endParaRPr sz="1200"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>
            <a:off x="2677200" y="2958075"/>
            <a:ext cx="37896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‹#›</a:t>
            </a:fld>
            <a:endParaRPr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408100" cy="44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Titillium Web"/>
                <a:ea typeface="Titillium Web"/>
                <a:cs typeface="Titillium Web"/>
                <a:sym typeface="Titillium Web"/>
              </a:rPr>
              <a:t>Sommaire</a:t>
            </a:r>
            <a:endParaRPr sz="3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tillium Web"/>
              <a:buChar char="-"/>
            </a:pPr>
            <a:r>
              <a:rPr lang="fr" sz="3000">
                <a:latin typeface="Titillium Web"/>
                <a:ea typeface="Titillium Web"/>
                <a:cs typeface="Titillium Web"/>
                <a:sym typeface="Titillium Web"/>
              </a:rPr>
              <a:t>C &amp; </a:t>
            </a:r>
            <a:r>
              <a:rPr lang="fr" sz="3000">
                <a:latin typeface="Titillium Web"/>
                <a:ea typeface="Titillium Web"/>
                <a:cs typeface="Titillium Web"/>
                <a:sym typeface="Titillium Web"/>
              </a:rPr>
              <a:t>Assembleur</a:t>
            </a:r>
            <a:endParaRPr sz="3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tillium Web"/>
              <a:buChar char="-"/>
            </a:pPr>
            <a:r>
              <a:rPr lang="fr" sz="3000">
                <a:latin typeface="Titillium Web"/>
                <a:ea typeface="Titillium Web"/>
                <a:cs typeface="Titillium Web"/>
                <a:sym typeface="Titillium Web"/>
              </a:rPr>
              <a:t>Logisim</a:t>
            </a:r>
            <a:endParaRPr sz="3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tillium Web"/>
              <a:buChar char="-"/>
            </a:pPr>
            <a:r>
              <a:rPr lang="fr" sz="3000">
                <a:latin typeface="Titillium Web"/>
                <a:ea typeface="Titillium Web"/>
                <a:cs typeface="Titillium Web"/>
                <a:sym typeface="Titillium Web"/>
              </a:rPr>
              <a:t>Tests</a:t>
            </a:r>
            <a:endParaRPr sz="3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tillium Web"/>
              <a:buChar char="-"/>
            </a:pPr>
            <a:r>
              <a:rPr lang="fr" sz="3000">
                <a:latin typeface="Titillium Web"/>
                <a:ea typeface="Titillium Web"/>
                <a:cs typeface="Titillium Web"/>
                <a:sym typeface="Titillium Web"/>
              </a:rPr>
              <a:t>Organisation</a:t>
            </a:r>
            <a:endParaRPr sz="3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‹#›</a:t>
            </a:fld>
            <a:endParaRPr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-971300" y="1567325"/>
            <a:ext cx="91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ils sachent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‹#›</a:t>
            </a:fld>
            <a:endParaRPr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0" y="-76200"/>
            <a:ext cx="18102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C &amp; Assembleur</a:t>
            </a:r>
            <a:endParaRPr sz="1800"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71" name="Google Shape;71;p15"/>
          <p:cNvCxnSpPr/>
          <p:nvPr/>
        </p:nvCxnSpPr>
        <p:spPr>
          <a:xfrm flipH="1" rot="10800000">
            <a:off x="1592367" y="-61483"/>
            <a:ext cx="353100" cy="382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5"/>
          <p:cNvCxnSpPr/>
          <p:nvPr/>
        </p:nvCxnSpPr>
        <p:spPr>
          <a:xfrm rot="10800000">
            <a:off x="-257433" y="316400"/>
            <a:ext cx="1849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5"/>
          <p:cNvSpPr/>
          <p:nvPr/>
        </p:nvSpPr>
        <p:spPr>
          <a:xfrm>
            <a:off x="355325" y="463075"/>
            <a:ext cx="2237100" cy="3971400"/>
          </a:xfrm>
          <a:prstGeom prst="roundRect">
            <a:avLst>
              <a:gd fmla="val 4604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run:</a:t>
            </a:r>
            <a:endParaRPr sz="11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.fnstart</a:t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.pad   #96</a:t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sub</a:t>
            </a: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sp, #96</a:t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@APP</a:t>
            </a:r>
            <a:endParaRPr sz="11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sub</a:t>
            </a: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sp, #508</a:t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@NO_APP</a:t>
            </a:r>
            <a:endParaRPr sz="11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@APP</a:t>
            </a:r>
            <a:endParaRPr sz="11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sub</a:t>
            </a: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sp, #452</a:t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@NO_APP</a:t>
            </a:r>
            <a:endParaRPr sz="11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movs</a:t>
            </a: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r0, #5</a:t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r0, [sp, #8]</a:t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movs</a:t>
            </a: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r0, #6</a:t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r0, [sp, #4]</a:t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ldr</a:t>
            </a: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r0, [sp, #8]</a:t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ldr</a:t>
            </a: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r1, [sp, #4]</a:t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muls</a:t>
            </a: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r1, r0, r1</a:t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r1, [sp]</a:t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ldr</a:t>
            </a: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r0, [sp]</a:t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r0, [sp, #36]</a:t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.</a:t>
            </a:r>
            <a:r>
              <a:rPr lang="fr" sz="1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LBB0_1</a:t>
            </a:r>
            <a:endParaRPr sz="11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1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LBB0_1</a:t>
            </a: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4292850" y="2494900"/>
            <a:ext cx="4701600" cy="626400"/>
          </a:xfrm>
          <a:prstGeom prst="roundRect">
            <a:avLst>
              <a:gd fmla="val 4604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v2.0 raw</a:t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b098 b0ff b0f1 2005 9002 2006 9001 9802 9901 4341 9100 9800 9009 e7fe e7fe e7fd</a:t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2823263" y="908550"/>
            <a:ext cx="1161900" cy="27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676975" y="463575"/>
            <a:ext cx="18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 rot="5400000">
            <a:off x="6364075" y="3392800"/>
            <a:ext cx="559200" cy="27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1700" y="3657000"/>
            <a:ext cx="1203951" cy="120395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5966725" y="4659925"/>
            <a:ext cx="13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Logisim.exe</a:t>
            </a:r>
            <a:endParaRPr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2850" y="428638"/>
            <a:ext cx="4701637" cy="1238217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1" name="Google Shape;81;p15"/>
          <p:cNvSpPr/>
          <p:nvPr/>
        </p:nvSpPr>
        <p:spPr>
          <a:xfrm rot="5400000">
            <a:off x="6364075" y="1945000"/>
            <a:ext cx="559200" cy="27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342775" y="4327192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simple_mul.s</a:t>
            </a:r>
            <a:endParaRPr i="1"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305175" y="1583992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Main.java</a:t>
            </a:r>
            <a:endParaRPr i="1"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305175" y="3031792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result.bin</a:t>
            </a:r>
            <a:endParaRPr i="1"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3543175" y="834425"/>
            <a:ext cx="2237100" cy="1984200"/>
          </a:xfrm>
          <a:prstGeom prst="roundRect">
            <a:avLst>
              <a:gd fmla="val 4604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#include “parm”</a:t>
            </a:r>
            <a:endParaRPr sz="1100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fr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fr" sz="11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5;</a:t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fr" sz="11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6;</a:t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fr" sz="11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a*b;</a:t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RES </a:t>
            </a:r>
            <a:r>
              <a:rPr lang="fr" sz="11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c;</a:t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>
            <a:off x="4382125" y="3229850"/>
            <a:ext cx="559200" cy="27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445050" y="3850375"/>
            <a:ext cx="8253900" cy="382500"/>
          </a:xfrm>
          <a:prstGeom prst="roundRect">
            <a:avLst>
              <a:gd fmla="val 4604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clang-8 </a:t>
            </a: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-S -target arm-none-eabi -mcp=cortex-m0 -O0 -mthumb -nostdlib -I./include simple_mul.c</a:t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3543175" y="2726992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simple_mul.c</a:t>
            </a:r>
            <a:endParaRPr i="1"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‹#›</a:t>
            </a:fld>
            <a:endParaRPr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0" y="-76200"/>
            <a:ext cx="18102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Logisim</a:t>
            </a:r>
            <a:endParaRPr sz="1800"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95" name="Google Shape;95;p16"/>
          <p:cNvCxnSpPr/>
          <p:nvPr/>
        </p:nvCxnSpPr>
        <p:spPr>
          <a:xfrm flipH="1" rot="10800000">
            <a:off x="859800" y="-61483"/>
            <a:ext cx="353100" cy="382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6"/>
          <p:cNvCxnSpPr/>
          <p:nvPr/>
        </p:nvCxnSpPr>
        <p:spPr>
          <a:xfrm rot="10800000">
            <a:off x="-457200" y="316400"/>
            <a:ext cx="1317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549" y="1311725"/>
            <a:ext cx="1988100" cy="3200776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8" name="Google Shape;98;p16"/>
          <p:cNvSpPr txBox="1"/>
          <p:nvPr/>
        </p:nvSpPr>
        <p:spPr>
          <a:xfrm>
            <a:off x="929800" y="754375"/>
            <a:ext cx="164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Calcul simple: 5*6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à partir d’un “.bin”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5618863" y="1509725"/>
            <a:ext cx="10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Calculator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5654" y="2101208"/>
            <a:ext cx="5722825" cy="16218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‹#›</a:t>
            </a:fld>
            <a:endParaRPr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0" y="-76200"/>
            <a:ext cx="18102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Tests</a:t>
            </a:r>
            <a:endParaRPr sz="1800"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07" name="Google Shape;107;p17"/>
          <p:cNvCxnSpPr/>
          <p:nvPr/>
        </p:nvCxnSpPr>
        <p:spPr>
          <a:xfrm flipH="1" rot="10800000">
            <a:off x="631200" y="-61483"/>
            <a:ext cx="353100" cy="382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7"/>
          <p:cNvCxnSpPr/>
          <p:nvPr/>
        </p:nvCxnSpPr>
        <p:spPr>
          <a:xfrm rot="10800000">
            <a:off x="-685800" y="316400"/>
            <a:ext cx="1317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7"/>
          <p:cNvSpPr/>
          <p:nvPr/>
        </p:nvSpPr>
        <p:spPr>
          <a:xfrm>
            <a:off x="506775" y="772525"/>
            <a:ext cx="2885400" cy="3821400"/>
          </a:xfrm>
          <a:prstGeom prst="roundRect">
            <a:avLst>
              <a:gd fmla="val 4604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movs r0, #0</a:t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movs r1, #1</a:t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movs r2, #170</a:t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movs r3, #255</a:t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lsls</a:t>
            </a: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r4, r2, #1</a:t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@r4</a:t>
            </a: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value should be 340, 154 </a:t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lsrs</a:t>
            </a: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r5, r2, #1</a:t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@r5</a:t>
            </a: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value should be 85, 55 </a:t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subs</a:t>
            </a: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r6, r0, #5</a:t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asrs</a:t>
            </a: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r6, r6, #1</a:t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@r6</a:t>
            </a: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value should be -3 ou FFFFFFFD</a:t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adds</a:t>
            </a: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r7, r6, r1 </a:t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@r7</a:t>
            </a:r>
            <a:r>
              <a:rPr lang="fr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value should be -2, FFFFFFFE </a:t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7175" y="1376363"/>
            <a:ext cx="2076450" cy="2390775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1" name="Google Shape;111;p17"/>
          <p:cNvSpPr/>
          <p:nvPr/>
        </p:nvSpPr>
        <p:spPr>
          <a:xfrm>
            <a:off x="3853713" y="2544025"/>
            <a:ext cx="1161900" cy="27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506775" y="4508107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1-4_instructions.s</a:t>
            </a:r>
            <a:endParaRPr i="1"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‹#›</a:t>
            </a:fld>
            <a:endParaRPr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0" y="-76200"/>
            <a:ext cx="18102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Organisation</a:t>
            </a:r>
            <a:endParaRPr sz="1800"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19" name="Google Shape;119;p18"/>
          <p:cNvCxnSpPr/>
          <p:nvPr/>
        </p:nvCxnSpPr>
        <p:spPr>
          <a:xfrm flipH="1" rot="10800000">
            <a:off x="1339075" y="-61483"/>
            <a:ext cx="353100" cy="382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8"/>
          <p:cNvCxnSpPr/>
          <p:nvPr/>
        </p:nvCxnSpPr>
        <p:spPr>
          <a:xfrm rot="10800000">
            <a:off x="-14825" y="309200"/>
            <a:ext cx="1353900" cy="7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21" name="Google Shape;121;p18"/>
          <p:cNvGraphicFramePr/>
          <p:nvPr/>
        </p:nvGraphicFramePr>
        <p:xfrm>
          <a:off x="407125" y="465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{DDB37E4D-DBCE-4A9D-B661-CDB311E50AF8}</a:tableStyleId>
              </a:tblPr>
              <a:tblGrid>
                <a:gridCol w="1346000"/>
                <a:gridCol w="1169400"/>
                <a:gridCol w="1169400"/>
                <a:gridCol w="1169400"/>
                <a:gridCol w="1169400"/>
                <a:gridCol w="2306150"/>
              </a:tblGrid>
              <a:tr h="41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Séances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S2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S3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S4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S5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Après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ALU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ALL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ALL</a:t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BdR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Benoît</a:t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Benoît</a:t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Mémoire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Tobias</a:t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Tobias</a:t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Contrôleur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ALL</a:t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ALL</a:t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ALL</a:t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Assembleur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Antoine et Tobias</a:t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Antoine et Tobias</a:t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Code C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Antoine</a:t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Tests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ALL</a:t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Thomas et Benoit</a:t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Benoît et Tobias</a:t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Intégration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Benoît et Tobias</a:t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Présentation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Antoine et Thomas</a:t>
                      </a:r>
                      <a:endParaRPr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