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CE94-C469-4D79-9374-3DFB570DDD46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A4822-8F4A-4BFD-94C4-E8CBD9B4F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1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Highway network</a:t>
            </a:r>
            <a:r>
              <a:rPr lang="zh-CN" altLang="en-US" dirty="0" smtClean="0"/>
              <a:t>的计算收缩了边，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的计算收缩了点，总体上来说每个点的度是缓慢增加的。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A4822-8F4A-4BFD-94C4-E8CBD9B4F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8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6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4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6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4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5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0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0DEB-509D-4D1D-A6CE-7E43CFEA28D5}" type="datetimeFigureOut">
              <a:rPr lang="zh-CN" altLang="en-US" smtClean="0"/>
              <a:t>2014/10/15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Highway Hierarchies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一种最短路径搜索算法的构建与查询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2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公路层次的构造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算法总述</a:t>
            </a:r>
            <a:endParaRPr lang="en-US" altLang="zh-CN" dirty="0" smtClean="0"/>
          </a:p>
          <a:p>
            <a:r>
              <a:rPr lang="zh-CN" altLang="en-US" dirty="0" smtClean="0"/>
              <a:t>计算高速公路网（</a:t>
            </a:r>
            <a:r>
              <a:rPr lang="en-US" altLang="zh-CN" dirty="0" smtClean="0"/>
              <a:t>Highway Network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计算高速公路核心（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算法总述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对于一个图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来说，它的</a:t>
                </a:r>
                <a:r>
                  <a:rPr lang="en-US" altLang="zh-CN" dirty="0"/>
                  <a:t>highway hierarchy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，我们可以通过下述方法求得各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层的网络图，我们定义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即是原本的网络图，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第一步，我们计算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 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dirty="0"/>
                  <a:t>：根据给定的</a:t>
                </a:r>
                <a:r>
                  <a:rPr lang="en-US" altLang="zh-CN" dirty="0"/>
                  <a:t>neighborhood radii</a:t>
                </a:r>
                <a:r>
                  <a:rPr lang="zh-CN" altLang="en-US" dirty="0"/>
                  <a:t>，我们计算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highway </a:t>
                </a:r>
                <a:r>
                  <a:rPr lang="en-US" altLang="zh-CN" dirty="0" smtClean="0"/>
                  <a:t>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第二步，我们计算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1 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dirty="0"/>
                  <a:t>：先找出所有的</a:t>
                </a:r>
                <a:r>
                  <a:rPr lang="en-US" altLang="zh-CN" dirty="0"/>
                  <a:t>bypassed nodes</a:t>
                </a:r>
                <a:r>
                  <a:rPr lang="zh-CN" altLang="en-US" dirty="0"/>
                  <a:t>，再计算出第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层的</a:t>
                </a:r>
                <a:r>
                  <a:rPr lang="en-US" altLang="zh-CN" dirty="0" smtClean="0"/>
                  <a:t>core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具体的总述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我们要明确上述的每一步我们需要得到了什么：</a:t>
                </a:r>
              </a:p>
              <a:p>
                <a:r>
                  <a:rPr lang="zh-CN" altLang="en-US" dirty="0"/>
                  <a:t>第一步，从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，我们先计算出所有在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</a:t>
                </a:r>
                <a:r>
                  <a:rPr lang="zh-CN" altLang="en-US" dirty="0"/>
                  <a:t>的边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然后我们就可以得到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中构成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最小子集。</a:t>
                </a:r>
              </a:p>
              <a:p>
                <a:r>
                  <a:rPr lang="zh-CN" altLang="en-US" dirty="0"/>
                  <a:t>第二步，从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，我们先计算出所有的</a:t>
                </a:r>
                <a:r>
                  <a:rPr lang="en-US" altLang="zh-CN" dirty="0"/>
                  <a:t>bypassed nodes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，再计算出所有的捷径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，那么我们就能得到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backslash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cup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。将</a:t>
                </a:r>
                <a:r>
                  <a:rPr lang="en-US" altLang="zh-CN" dirty="0" err="1"/>
                  <a:t>G_l</a:t>
                </a:r>
                <a:r>
                  <a:rPr lang="zh-CN" altLang="en-US" dirty="0"/>
                  <a:t>中所有属于</a:t>
                </a:r>
                <a:r>
                  <a:rPr lang="en-US" altLang="zh-CN" dirty="0"/>
                  <a:t>core</a:t>
                </a:r>
                <a:r>
                  <a:rPr lang="zh-CN" altLang="en-US" dirty="0"/>
                  <a:t>的点都去掉则得到了省略点的部分（</a:t>
                </a:r>
                <a:r>
                  <a:rPr lang="en-US" altLang="zh-CN" i="1" dirty="0"/>
                  <a:t>components of bypassed nodes</a:t>
                </a:r>
                <a:r>
                  <a:rPr lang="zh-CN" altLang="en-US" dirty="0"/>
                  <a:t>）。</a:t>
                </a:r>
              </a:p>
              <a:p>
                <a:r>
                  <a:rPr lang="zh-CN" altLang="en-US" dirty="0"/>
                  <a:t>最后我们得到一个简单的图</a:t>
                </a:r>
                <a:r>
                  <a:rPr lang="en-US" altLang="zh-CN" dirty="0"/>
                  <a:t>\</a:t>
                </a:r>
                <a:r>
                  <a:rPr lang="en-US" altLang="zh-CN" dirty="0" err="1"/>
                  <a:t>varsigma</a:t>
                </a:r>
                <a:r>
                  <a:rPr lang="en-US" altLang="zh-CN" dirty="0"/>
                  <a:t> = (V,E \cup \cup _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1^LS_i)</a:t>
                </a:r>
                <a:r>
                  <a:rPr lang="zh-CN" altLang="en-US" dirty="0"/>
                  <a:t>，在这幅图中，所有的点和边在不同的网络层次都有着它自身的信息。对于边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来说，</a:t>
                </a:r>
                <a:r>
                  <a:rPr lang="en-US" altLang="zh-CN" dirty="0"/>
                  <a:t>l(e) = \max (</a:t>
                </a:r>
                <a:r>
                  <a:rPr lang="en-US" altLang="zh-CN" dirty="0" err="1"/>
                  <a:t>l|e</a:t>
                </a:r>
                <a:r>
                  <a:rPr lang="en-US" altLang="zh-CN" dirty="0"/>
                  <a:t> \in </a:t>
                </a:r>
                <a:r>
                  <a:rPr lang="en-US" altLang="zh-CN" dirty="0" err="1"/>
                  <a:t>E_l</a:t>
                </a:r>
                <a:r>
                  <a:rPr lang="en-US" altLang="zh-CN" dirty="0"/>
                  <a:t> \cup </a:t>
                </a:r>
                <a:r>
                  <a:rPr lang="en-US" altLang="zh-CN" dirty="0" err="1"/>
                  <a:t>S_l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一些基本的寻路算法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广度优先搜索（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O(|V|+|E|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经典的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O(|V|^2)</a:t>
            </a:r>
          </a:p>
          <a:p>
            <a:r>
              <a:rPr lang="zh-CN" altLang="en-US" dirty="0"/>
              <a:t>二叉</a:t>
            </a:r>
            <a:r>
              <a:rPr lang="zh-CN" altLang="en-US" dirty="0" smtClean="0"/>
              <a:t>堆的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O((|V|+|E|)log(|V|))</a:t>
            </a:r>
          </a:p>
          <a:p>
            <a:r>
              <a:rPr lang="en-US" altLang="zh-CN" dirty="0" smtClean="0"/>
              <a:t>Fibonacci</a:t>
            </a:r>
            <a:r>
              <a:rPr lang="zh-CN" altLang="en-US" dirty="0" smtClean="0"/>
              <a:t>堆的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O(|E|+|</a:t>
            </a:r>
            <a:r>
              <a:rPr lang="en-US" altLang="zh-CN" dirty="0" err="1" smtClean="0"/>
              <a:t>V|log|V</a:t>
            </a:r>
            <a:r>
              <a:rPr lang="en-US" altLang="zh-CN" dirty="0" smtClean="0"/>
              <a:t>|)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*</a:t>
            </a:r>
            <a:r>
              <a:rPr lang="zh-CN" altLang="en-US" dirty="0" smtClean="0"/>
              <a:t>算法：复杂度与估价函数有关</a:t>
            </a:r>
            <a:endParaRPr lang="en-US" altLang="zh-CN" dirty="0" smtClean="0"/>
          </a:p>
          <a:p>
            <a:r>
              <a:rPr lang="zh-CN" altLang="en-US" dirty="0" smtClean="0"/>
              <a:t>各种双向优化的算法：只能降低部分搜索的时间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746913" y="5240740"/>
            <a:ext cx="975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整个西欧的公路网有</a:t>
            </a:r>
            <a:r>
              <a:rPr lang="en-US" altLang="zh-CN" dirty="0" smtClean="0">
                <a:solidFill>
                  <a:srgbClr val="FF0000"/>
                </a:solidFill>
              </a:rPr>
              <a:t>1800</a:t>
            </a:r>
            <a:r>
              <a:rPr lang="zh-CN" altLang="en-US" dirty="0" smtClean="0">
                <a:solidFill>
                  <a:srgbClr val="FF0000"/>
                </a:solidFill>
              </a:rPr>
              <a:t>万个节点，使用上述算法肯定是无法满足最短路径查找的需求！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lgo2.iti.kit.edu/schultes/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42" y="2266207"/>
            <a:ext cx="2428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97039" y="786858"/>
            <a:ext cx="6769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Route Planning in Road Networks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897039" y="2266207"/>
            <a:ext cx="8915400" cy="2046486"/>
          </a:xfrm>
        </p:spPr>
        <p:txBody>
          <a:bodyPr/>
          <a:lstStyle/>
          <a:p>
            <a:r>
              <a:rPr lang="en-US" altLang="zh-CN" dirty="0"/>
              <a:t>Highway </a:t>
            </a:r>
            <a:r>
              <a:rPr lang="en-US" altLang="zh-CN" dirty="0" smtClean="0"/>
              <a:t>Hierarchies</a:t>
            </a:r>
            <a:r>
              <a:rPr lang="zh-CN" altLang="en-US" dirty="0" smtClean="0"/>
              <a:t>（公路层次算法）</a:t>
            </a:r>
            <a:endParaRPr lang="en-US" altLang="zh-CN" dirty="0"/>
          </a:p>
          <a:p>
            <a:r>
              <a:rPr lang="en-US" altLang="zh-CN" dirty="0" smtClean="0"/>
              <a:t>Highway-Node Routing</a:t>
            </a:r>
          </a:p>
          <a:p>
            <a:r>
              <a:rPr lang="en-US" altLang="zh-CN" dirty="0"/>
              <a:t>Many-to-Many Shortest </a:t>
            </a:r>
            <a:r>
              <a:rPr lang="en-US" altLang="zh-CN" dirty="0" smtClean="0"/>
              <a:t>Paths</a:t>
            </a:r>
            <a:endParaRPr lang="en-US" altLang="zh-CN" dirty="0"/>
          </a:p>
          <a:p>
            <a:r>
              <a:rPr lang="en-US" altLang="zh-CN" dirty="0"/>
              <a:t>Transit-Node </a:t>
            </a:r>
            <a:r>
              <a:rPr lang="en-US" altLang="zh-CN" dirty="0" smtClean="0"/>
              <a:t>Routing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97039" y="4735773"/>
            <a:ext cx="9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对于几百万顶点的交通图，只需要进行几十分钟的预处理，就能将每次最短路径的查询时间降到</a:t>
            </a:r>
            <a:r>
              <a:rPr lang="en-US" altLang="zh-CN" dirty="0" smtClean="0">
                <a:solidFill>
                  <a:srgbClr val="FF0000"/>
                </a:solidFill>
              </a:rPr>
              <a:t>1s</a:t>
            </a:r>
            <a:r>
              <a:rPr lang="zh-CN" altLang="en-US" dirty="0" smtClean="0">
                <a:solidFill>
                  <a:srgbClr val="FF0000"/>
                </a:solidFill>
              </a:rPr>
              <a:t>一下！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公路层次算法（</a:t>
            </a:r>
            <a:r>
              <a:rPr lang="en-US" altLang="zh-CN" dirty="0" smtClean="0"/>
              <a:t>Highway Hierarchies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算法的主要思想</a:t>
            </a:r>
            <a:endParaRPr lang="en-US" altLang="zh-CN" dirty="0" smtClean="0"/>
          </a:p>
          <a:p>
            <a:r>
              <a:rPr lang="zh-CN" altLang="en-US" dirty="0" smtClean="0"/>
              <a:t>名词定义</a:t>
            </a:r>
            <a:endParaRPr lang="en-US" altLang="zh-CN" dirty="0" smtClean="0"/>
          </a:p>
          <a:p>
            <a:r>
              <a:rPr lang="zh-CN" altLang="en-US" dirty="0" smtClean="0"/>
              <a:t>公路层次的构造</a:t>
            </a:r>
            <a:endParaRPr lang="en-US" altLang="zh-CN" dirty="0" smtClean="0"/>
          </a:p>
          <a:p>
            <a:r>
              <a:rPr lang="zh-CN" altLang="en-US" dirty="0" smtClean="0"/>
              <a:t>最短路径的查询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52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11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我们在实际生活中寻路时，基本上遵循着这样一套简单的规则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寻找</a:t>
            </a:r>
            <a:r>
              <a:rPr lang="zh-CN" altLang="en-US" dirty="0"/>
              <a:t>一条可以通向目的地的高速公路，</a:t>
            </a:r>
            <a:r>
              <a:rPr lang="zh-CN" altLang="en-US" dirty="0" smtClean="0"/>
              <a:t>进入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高速公路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这条高速公路上行驶直至离目的点很近</a:t>
            </a:r>
            <a:r>
              <a:rPr lang="zh-CN" altLang="en-US" dirty="0" smtClean="0"/>
              <a:t>时，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我们离开高速公路</a:t>
            </a:r>
            <a:endParaRPr lang="en-US" altLang="zh-CN" dirty="0" smtClean="0"/>
          </a:p>
          <a:p>
            <a:r>
              <a:rPr lang="zh-CN" altLang="en-US" dirty="0" smtClean="0"/>
              <a:t>寻找一条通向目的地的公路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97" y="2620370"/>
            <a:ext cx="4378016" cy="423763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589212" y="4783539"/>
            <a:ext cx="5119498" cy="241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比如右图：北航主校区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北航沙河校区：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学院路</a:t>
            </a:r>
            <a:endParaRPr lang="en-US" altLang="zh-CN" dirty="0" smtClean="0"/>
          </a:p>
          <a:p>
            <a:r>
              <a:rPr lang="zh-CN" altLang="en-US" dirty="0" smtClean="0"/>
              <a:t>京藏高速</a:t>
            </a:r>
            <a:endParaRPr lang="en-US" altLang="zh-CN" dirty="0" smtClean="0"/>
          </a:p>
          <a:p>
            <a:r>
              <a:rPr lang="zh-CN" altLang="en-US" dirty="0"/>
              <a:t>百沙路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112991" y="6537278"/>
            <a:ext cx="395785" cy="1364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614011" y="3152633"/>
            <a:ext cx="284329" cy="8416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一些商用的寻路算法的主要思想也是基于上述思想，即：</a:t>
            </a:r>
          </a:p>
          <a:p>
            <a:pPr fontAlgn="base"/>
            <a:r>
              <a:rPr lang="zh-CN" altLang="en-US" dirty="0"/>
              <a:t>同时在源点和终点周围一定距离（比如</a:t>
            </a:r>
            <a:r>
              <a:rPr lang="en-US" altLang="zh-CN" dirty="0"/>
              <a:t>20 km</a:t>
            </a:r>
            <a:r>
              <a:rPr lang="zh-CN" altLang="en-US" dirty="0"/>
              <a:t>）中搜索所有</a:t>
            </a:r>
            <a:r>
              <a:rPr lang="zh-CN" altLang="en-US" dirty="0" smtClean="0"/>
              <a:t>路线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同时</a:t>
            </a:r>
            <a:r>
              <a:rPr lang="zh-CN" altLang="en-US" dirty="0"/>
              <a:t>在源点和终点周围一定距离（比如</a:t>
            </a:r>
            <a:r>
              <a:rPr lang="en-US" altLang="zh-CN" dirty="0"/>
              <a:t>100 km</a:t>
            </a:r>
            <a:r>
              <a:rPr lang="zh-CN" altLang="en-US" dirty="0"/>
              <a:t>）中只搜索国道（</a:t>
            </a:r>
            <a:r>
              <a:rPr lang="en-US" altLang="zh-CN" dirty="0"/>
              <a:t>notion roads</a:t>
            </a:r>
            <a:r>
              <a:rPr lang="zh-CN" altLang="en-US" dirty="0"/>
              <a:t>）和高速公路（</a:t>
            </a:r>
            <a:r>
              <a:rPr lang="en-US" altLang="zh-CN" dirty="0"/>
              <a:t>motorways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再</a:t>
            </a:r>
            <a:r>
              <a:rPr lang="zh-CN" altLang="en-US" dirty="0"/>
              <a:t>在离源点和终点周围更远的距离中只搜索高速公路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公路</a:t>
            </a:r>
            <a:r>
              <a:rPr lang="zh-CN" altLang="en-US" dirty="0" smtClean="0"/>
              <a:t>层次算法的</a:t>
            </a:r>
            <a:r>
              <a:rPr lang="zh-CN" altLang="en-US" dirty="0"/>
              <a:t>主要思想和上述思想相差不大，也是将公路网分层再进行查询。</a:t>
            </a:r>
          </a:p>
        </p:txBody>
      </p:sp>
    </p:spTree>
    <p:extLst>
      <p:ext uri="{BB962C8B-B14F-4D97-AF65-F5344CB8AC3E}">
        <p14:creationId xmlns:p14="http://schemas.microsoft.com/office/powerpoint/2010/main" val="41106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70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局部区域（</a:t>
            </a:r>
            <a:r>
              <a:rPr lang="en-US" altLang="zh-CN" b="1" i="1" dirty="0"/>
              <a:t>local area</a:t>
            </a:r>
            <a:r>
              <a:rPr lang="zh-CN" altLang="en-US" dirty="0"/>
              <a:t>）：对于公路网络中的每个顶点</a:t>
            </a:r>
            <a:r>
              <a:rPr lang="en-US" altLang="zh-CN" dirty="0"/>
              <a:t>u</a:t>
            </a:r>
            <a:r>
              <a:rPr lang="zh-CN" altLang="en-US" dirty="0"/>
              <a:t>，我们设定一个邻近半径（</a:t>
            </a:r>
            <a:r>
              <a:rPr lang="en-US" altLang="zh-CN" i="1" dirty="0"/>
              <a:t>neighborhood radius</a:t>
            </a:r>
            <a:r>
              <a:rPr lang="zh-CN" altLang="en-US" dirty="0"/>
              <a:t>）</a:t>
            </a:r>
            <a:r>
              <a:rPr lang="en-US" altLang="zh-CN" dirty="0"/>
              <a:t>H</a:t>
            </a:r>
            <a:r>
              <a:rPr lang="zh-CN" altLang="en-US" dirty="0"/>
              <a:t>，所有离</a:t>
            </a:r>
            <a:r>
              <a:rPr lang="en-US" altLang="zh-CN" dirty="0"/>
              <a:t>u</a:t>
            </a:r>
            <a:r>
              <a:rPr lang="zh-CN" altLang="en-US" dirty="0"/>
              <a:t>的最短距离不超过</a:t>
            </a:r>
            <a:r>
              <a:rPr lang="en-US" altLang="zh-CN" dirty="0"/>
              <a:t>H</a:t>
            </a:r>
            <a:r>
              <a:rPr lang="zh-CN" altLang="en-US" dirty="0"/>
              <a:t>的点称作</a:t>
            </a:r>
            <a:r>
              <a:rPr lang="en-US" altLang="zh-CN" dirty="0"/>
              <a:t>u</a:t>
            </a:r>
            <a:r>
              <a:rPr lang="zh-CN" altLang="en-US" dirty="0"/>
              <a:t>的邻居（</a:t>
            </a:r>
            <a:r>
              <a:rPr lang="en-US" altLang="zh-CN" i="1" dirty="0"/>
              <a:t>neighborhood</a:t>
            </a:r>
            <a:r>
              <a:rPr lang="zh-CN" altLang="en-US" dirty="0"/>
              <a:t>）。通常来说</a:t>
            </a:r>
            <a:r>
              <a:rPr lang="en-US" altLang="zh-CN" dirty="0"/>
              <a:t>H</a:t>
            </a:r>
            <a:r>
              <a:rPr lang="zh-CN" altLang="en-US" dirty="0"/>
              <a:t>是一个可调参数，对于不同的公路网络拥有不同的</a:t>
            </a:r>
            <a:r>
              <a:rPr lang="en-US" altLang="zh-CN" dirty="0"/>
              <a:t>H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高速公路网（</a:t>
            </a:r>
            <a:r>
              <a:rPr lang="en-US" altLang="zh-CN" b="1" i="1" dirty="0"/>
              <a:t>highway network</a:t>
            </a:r>
            <a:r>
              <a:rPr lang="zh-CN" altLang="en-US" b="1" dirty="0"/>
              <a:t>）</a:t>
            </a:r>
            <a:r>
              <a:rPr lang="zh-CN" altLang="en-US" dirty="0"/>
              <a:t>：对于网络中的一条边</a:t>
            </a:r>
            <a:r>
              <a:rPr lang="en-US" altLang="zh-CN" dirty="0"/>
              <a:t>e=(u, v) ∈ E </a:t>
            </a:r>
            <a:r>
              <a:rPr lang="zh-CN" altLang="en-US" dirty="0"/>
              <a:t>，如果</a:t>
            </a:r>
            <a:r>
              <a:rPr lang="en-US" altLang="zh-CN" dirty="0"/>
              <a:t>e</a:t>
            </a:r>
            <a:r>
              <a:rPr lang="zh-CN" altLang="en-US" dirty="0"/>
              <a:t>在图中某两个点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的最短路上，即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的最短路包括</a:t>
            </a:r>
            <a:r>
              <a:rPr lang="en-US" altLang="zh-CN" dirty="0"/>
              <a:t>e</a:t>
            </a:r>
            <a:r>
              <a:rPr lang="zh-CN" altLang="en-US" dirty="0"/>
              <a:t>，且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不全都是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i="1" dirty="0"/>
              <a:t>neighborhood</a:t>
            </a:r>
            <a:r>
              <a:rPr lang="zh-CN" altLang="en-US" dirty="0"/>
              <a:t>。那么我们称</a:t>
            </a:r>
            <a:r>
              <a:rPr lang="en-US" altLang="zh-CN" dirty="0"/>
              <a:t>e</a:t>
            </a:r>
            <a:r>
              <a:rPr lang="zh-CN" altLang="en-US" dirty="0"/>
              <a:t>在</a:t>
            </a:r>
            <a:r>
              <a:rPr lang="en-US" altLang="zh-CN" i="1" dirty="0"/>
              <a:t>highway network</a:t>
            </a:r>
            <a:r>
              <a:rPr lang="zh-CN" altLang="en-US" dirty="0"/>
              <a:t>中。</a:t>
            </a:r>
            <a:endParaRPr lang="en-US" altLang="zh-CN" dirty="0" smtClean="0"/>
          </a:p>
        </p:txBody>
      </p:sp>
      <p:pic>
        <p:nvPicPr>
          <p:cNvPr id="2052" name="Picture 4" descr="High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4503761"/>
            <a:ext cx="7319062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13192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收缩</a:t>
            </a:r>
            <a:r>
              <a:rPr lang="zh-CN" altLang="en-US" b="1" dirty="0" smtClean="0"/>
              <a:t>的</a:t>
            </a:r>
            <a:r>
              <a:rPr lang="zh-CN" altLang="en-US" b="1" dirty="0"/>
              <a:t>高速公路（</a:t>
            </a:r>
            <a:r>
              <a:rPr lang="en-US" altLang="zh-CN" b="1" i="1" dirty="0"/>
              <a:t>contracted highway network</a:t>
            </a:r>
            <a:r>
              <a:rPr lang="zh-CN" altLang="en-US" b="1" dirty="0"/>
              <a:t>）</a:t>
            </a:r>
            <a:r>
              <a:rPr lang="zh-CN" altLang="en-US" dirty="0"/>
              <a:t>：在</a:t>
            </a:r>
            <a:r>
              <a:rPr lang="en-US" altLang="zh-CN" dirty="0"/>
              <a:t>Highway</a:t>
            </a:r>
            <a:r>
              <a:rPr lang="zh-CN" altLang="en-US" dirty="0"/>
              <a:t>中，包含了很多度很小的顶点，这些点（</a:t>
            </a:r>
            <a:r>
              <a:rPr lang="en-US" altLang="zh-CN" i="1" dirty="0"/>
              <a:t>bypassed nodes</a:t>
            </a:r>
            <a:r>
              <a:rPr lang="zh-CN" altLang="en-US" dirty="0"/>
              <a:t>）在寻路中没有任何作用，所以我们把它们删除，并添加上捷径（</a:t>
            </a:r>
            <a:r>
              <a:rPr lang="en-US" altLang="zh-CN" i="1" dirty="0"/>
              <a:t>shortcuts</a:t>
            </a:r>
            <a:r>
              <a:rPr lang="zh-CN" altLang="en-US" dirty="0"/>
              <a:t>），也就是</a:t>
            </a:r>
            <a:r>
              <a:rPr lang="zh-CN" altLang="en-US" dirty="0" smtClean="0"/>
              <a:t>将高速公路的多条边</a:t>
            </a:r>
            <a:r>
              <a:rPr lang="zh-CN" altLang="en-US" dirty="0"/>
              <a:t>简化成一条边。我们把简化后的高速公路称作</a:t>
            </a:r>
            <a:r>
              <a:rPr lang="en-US" altLang="zh-CN" i="1" dirty="0"/>
              <a:t>contracted highway network</a:t>
            </a:r>
            <a:r>
              <a:rPr lang="zh-CN" altLang="en-US" dirty="0"/>
              <a:t>，也可以称作</a:t>
            </a:r>
            <a:r>
              <a:rPr lang="en-US" altLang="zh-CN" i="1" dirty="0"/>
              <a:t>core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3074" name="Picture 2" descr="Figure 2.简化的高速公路即将高速公路中度小的点（bypassed nodes）删去，在添加捷径（shortcuts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681486"/>
            <a:ext cx="73247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875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高速公路网络结构（</a:t>
            </a:r>
            <a:r>
              <a:rPr lang="en-US" altLang="zh-CN" b="1" i="1" dirty="0"/>
              <a:t>highway hierarchy</a:t>
            </a:r>
            <a:r>
              <a:rPr lang="zh-CN" altLang="en-US" b="1" dirty="0"/>
              <a:t>）：</a:t>
            </a:r>
            <a:r>
              <a:rPr lang="en-US" altLang="zh-CN" dirty="0"/>
              <a:t>core</a:t>
            </a:r>
            <a:r>
              <a:rPr lang="zh-CN" altLang="en-US" dirty="0"/>
              <a:t>是可以递归计算的，也就是说，当我们计算出原公路网络的</a:t>
            </a:r>
            <a:r>
              <a:rPr lang="en-US" altLang="zh-CN" dirty="0"/>
              <a:t>core</a:t>
            </a:r>
            <a:r>
              <a:rPr lang="zh-CN" altLang="en-US" dirty="0"/>
              <a:t>后，可以再此基础上再计算该网络的</a:t>
            </a:r>
            <a:r>
              <a:rPr lang="en-US" altLang="zh-CN" dirty="0"/>
              <a:t>core……</a:t>
            </a:r>
            <a:r>
              <a:rPr lang="zh-CN" altLang="en-US" dirty="0"/>
              <a:t>我们把原本的公路网络称作第</a:t>
            </a:r>
            <a:r>
              <a:rPr lang="en-US" altLang="zh-CN" dirty="0"/>
              <a:t>0</a:t>
            </a:r>
            <a:r>
              <a:rPr lang="zh-CN" altLang="en-US" dirty="0"/>
              <a:t>层网络（</a:t>
            </a:r>
            <a:r>
              <a:rPr lang="en-US" altLang="zh-CN" i="1" dirty="0"/>
              <a:t>level 0</a:t>
            </a:r>
            <a:r>
              <a:rPr lang="zh-CN" altLang="en-US" dirty="0"/>
              <a:t>），从原网络中计算出的</a:t>
            </a:r>
            <a:r>
              <a:rPr lang="en-US" altLang="zh-CN" dirty="0"/>
              <a:t>core</a:t>
            </a:r>
            <a:r>
              <a:rPr lang="zh-CN" altLang="en-US" dirty="0"/>
              <a:t>称作第</a:t>
            </a:r>
            <a:r>
              <a:rPr lang="en-US" altLang="zh-CN" dirty="0"/>
              <a:t>1</a:t>
            </a:r>
            <a:r>
              <a:rPr lang="zh-CN" altLang="en-US" dirty="0"/>
              <a:t>层网络（</a:t>
            </a:r>
            <a:r>
              <a:rPr lang="en-US" altLang="zh-CN" i="1" dirty="0"/>
              <a:t>level 1</a:t>
            </a:r>
            <a:r>
              <a:rPr lang="zh-CN" altLang="en-US" dirty="0"/>
              <a:t>）等等。</a:t>
            </a:r>
          </a:p>
        </p:txBody>
      </p:sp>
      <p:pic>
        <p:nvPicPr>
          <p:cNvPr id="4098" name="Picture 2" descr="Figure 3.林堡市附近的highwa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324198"/>
            <a:ext cx="6681953" cy="35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743</Words>
  <Application>Microsoft Office PowerPoint</Application>
  <PresentationFormat>宽屏</PresentationFormat>
  <Paragraphs>62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幼圆</vt:lpstr>
      <vt:lpstr>Arial</vt:lpstr>
      <vt:lpstr>Calibri</vt:lpstr>
      <vt:lpstr>Cambria Math</vt:lpstr>
      <vt:lpstr>Century Gothic</vt:lpstr>
      <vt:lpstr>Wingdings</vt:lpstr>
      <vt:lpstr>Wingdings 3</vt:lpstr>
      <vt:lpstr>丝状</vt:lpstr>
      <vt:lpstr>Highway Hierarchies</vt:lpstr>
      <vt:lpstr>一些基本的寻路算法</vt:lpstr>
      <vt:lpstr>PowerPoint 演示文稿</vt:lpstr>
      <vt:lpstr>公路层次算法（Highway Hierarchies）</vt:lpstr>
      <vt:lpstr>主要思想</vt:lpstr>
      <vt:lpstr>主要思想</vt:lpstr>
      <vt:lpstr>名词定义</vt:lpstr>
      <vt:lpstr>名词定义</vt:lpstr>
      <vt:lpstr>名词定义</vt:lpstr>
      <vt:lpstr>公路层次的构造</vt:lpstr>
      <vt:lpstr>算法总述</vt:lpstr>
      <vt:lpstr>更具体的总述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最后我们得到了什么</dc:title>
  <dc:creator>lucien wang</dc:creator>
  <cp:lastModifiedBy>lucien wang</cp:lastModifiedBy>
  <cp:revision>17</cp:revision>
  <dcterms:created xsi:type="dcterms:W3CDTF">2014-10-13T10:58:47Z</dcterms:created>
  <dcterms:modified xsi:type="dcterms:W3CDTF">2014-10-15T10:13:07Z</dcterms:modified>
</cp:coreProperties>
</file>