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6E9"/>
    <a:srgbClr val="EDF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5" autoAdjust="0"/>
    <p:restoredTop sz="91906" autoAdjust="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1CE94-C469-4D79-9374-3DFB570DDD46}" type="datetimeFigureOut">
              <a:rPr lang="zh-CN" altLang="en-US" smtClean="0"/>
              <a:t>2014/10/24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A4822-8F4A-4BFD-94C4-E8CBD9B4F1A2}" type="slidenum">
              <a:rPr lang="zh-CN" altLang="en-US" smtClean="0"/>
              <a:t>‹#›</a:t>
            </a:fld>
            <a:endParaRPr lang="zh-CN" altLang="en-US"/>
          </a:p>
        </p:txBody>
      </p:sp>
    </p:spTree>
    <p:extLst>
      <p:ext uri="{BB962C8B-B14F-4D97-AF65-F5344CB8AC3E}">
        <p14:creationId xmlns:p14="http://schemas.microsoft.com/office/powerpoint/2010/main" val="208771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Highway network</a:t>
            </a:r>
            <a:r>
              <a:rPr lang="zh-CN" altLang="en-US" dirty="0" smtClean="0"/>
              <a:t>不需要遍历所有的最短路！</a:t>
            </a:r>
            <a:endParaRPr lang="zh-CN" altLang="en-US" dirty="0"/>
          </a:p>
        </p:txBody>
      </p:sp>
      <p:sp>
        <p:nvSpPr>
          <p:cNvPr id="4" name="灯片编号占位符 3"/>
          <p:cNvSpPr>
            <a:spLocks noGrp="1"/>
          </p:cNvSpPr>
          <p:nvPr>
            <p:ph type="sldNum" sz="quarter" idx="10"/>
          </p:nvPr>
        </p:nvSpPr>
        <p:spPr/>
        <p:txBody>
          <a:bodyPr/>
          <a:lstStyle/>
          <a:p>
            <a:fld id="{114A4822-8F4A-4BFD-94C4-E8CBD9B4F1A2}" type="slidenum">
              <a:rPr lang="zh-CN" altLang="en-US" smtClean="0"/>
              <a:t>7</a:t>
            </a:fld>
            <a:endParaRPr lang="zh-CN" altLang="en-US"/>
          </a:p>
        </p:txBody>
      </p:sp>
    </p:spTree>
    <p:extLst>
      <p:ext uri="{BB962C8B-B14F-4D97-AF65-F5344CB8AC3E}">
        <p14:creationId xmlns:p14="http://schemas.microsoft.com/office/powerpoint/2010/main" val="287518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Highway network</a:t>
            </a:r>
            <a:r>
              <a:rPr lang="zh-CN" altLang="en-US" dirty="0" smtClean="0"/>
              <a:t>的计算收缩了边，</a:t>
            </a:r>
            <a:r>
              <a:rPr lang="en-US" altLang="zh-CN" dirty="0" smtClean="0"/>
              <a:t>core</a:t>
            </a:r>
            <a:r>
              <a:rPr lang="zh-CN" altLang="en-US" dirty="0" smtClean="0"/>
              <a:t>的计算收缩了点，总体上来说每个点的度是缓慢增加的。</a:t>
            </a:r>
            <a:endParaRPr lang="zh-CN" altLang="en-US" dirty="0"/>
          </a:p>
        </p:txBody>
      </p:sp>
      <p:sp>
        <p:nvSpPr>
          <p:cNvPr id="4" name="灯片编号占位符 3"/>
          <p:cNvSpPr>
            <a:spLocks noGrp="1"/>
          </p:cNvSpPr>
          <p:nvPr>
            <p:ph type="sldNum" sz="quarter" idx="10"/>
          </p:nvPr>
        </p:nvSpPr>
        <p:spPr/>
        <p:txBody>
          <a:bodyPr/>
          <a:lstStyle/>
          <a:p>
            <a:fld id="{114A4822-8F4A-4BFD-94C4-E8CBD9B4F1A2}" type="slidenum">
              <a:rPr lang="zh-CN" altLang="en-US" smtClean="0"/>
              <a:t>8</a:t>
            </a:fld>
            <a:endParaRPr lang="zh-CN" altLang="en-US"/>
          </a:p>
        </p:txBody>
      </p:sp>
    </p:spTree>
    <p:extLst>
      <p:ext uri="{BB962C8B-B14F-4D97-AF65-F5344CB8AC3E}">
        <p14:creationId xmlns:p14="http://schemas.microsoft.com/office/powerpoint/2010/main" val="285888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乍一看</a:t>
            </a:r>
            <a:r>
              <a:rPr lang="en-US" altLang="zh-CN" dirty="0" smtClean="0"/>
              <a:t>Highway</a:t>
            </a:r>
            <a:r>
              <a:rPr lang="en-US" altLang="zh-CN" baseline="0" dirty="0" smtClean="0"/>
              <a:t> Network</a:t>
            </a:r>
            <a:r>
              <a:rPr lang="zh-CN" altLang="en-US" baseline="0" dirty="0" smtClean="0"/>
              <a:t>的构造需要对每个点进行</a:t>
            </a:r>
            <a:r>
              <a:rPr lang="en-US" altLang="zh-CN" baseline="0" dirty="0" err="1" smtClean="0"/>
              <a:t>Dijkstra</a:t>
            </a:r>
            <a:r>
              <a:rPr lang="zh-CN" altLang="en-US" baseline="0" dirty="0" smtClean="0"/>
              <a:t>算法，其实不需要！</a:t>
            </a:r>
            <a:endParaRPr lang="zh-CN" altLang="en-US" dirty="0"/>
          </a:p>
        </p:txBody>
      </p:sp>
      <p:sp>
        <p:nvSpPr>
          <p:cNvPr id="4" name="灯片编号占位符 3"/>
          <p:cNvSpPr>
            <a:spLocks noGrp="1"/>
          </p:cNvSpPr>
          <p:nvPr>
            <p:ph type="sldNum" sz="quarter" idx="10"/>
          </p:nvPr>
        </p:nvSpPr>
        <p:spPr/>
        <p:txBody>
          <a:bodyPr/>
          <a:lstStyle/>
          <a:p>
            <a:fld id="{114A4822-8F4A-4BFD-94C4-E8CBD9B4F1A2}" type="slidenum">
              <a:rPr lang="zh-CN" altLang="en-US" smtClean="0"/>
              <a:t>14</a:t>
            </a:fld>
            <a:endParaRPr lang="zh-CN" altLang="en-US"/>
          </a:p>
        </p:txBody>
      </p:sp>
    </p:spTree>
    <p:extLst>
      <p:ext uri="{BB962C8B-B14F-4D97-AF65-F5344CB8AC3E}">
        <p14:creationId xmlns:p14="http://schemas.microsoft.com/office/powerpoint/2010/main" val="278255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算法只能升层次，不能降层次！</a:t>
            </a:r>
            <a:endParaRPr lang="zh-CN" altLang="en-US" dirty="0"/>
          </a:p>
        </p:txBody>
      </p:sp>
      <p:sp>
        <p:nvSpPr>
          <p:cNvPr id="4" name="灯片编号占位符 3"/>
          <p:cNvSpPr>
            <a:spLocks noGrp="1"/>
          </p:cNvSpPr>
          <p:nvPr>
            <p:ph type="sldNum" sz="quarter" idx="10"/>
          </p:nvPr>
        </p:nvSpPr>
        <p:spPr/>
        <p:txBody>
          <a:bodyPr/>
          <a:lstStyle/>
          <a:p>
            <a:fld id="{114A4822-8F4A-4BFD-94C4-E8CBD9B4F1A2}" type="slidenum">
              <a:rPr lang="zh-CN" altLang="en-US" smtClean="0"/>
              <a:t>37</a:t>
            </a:fld>
            <a:endParaRPr lang="zh-CN" altLang="en-US"/>
          </a:p>
        </p:txBody>
      </p:sp>
    </p:spTree>
    <p:extLst>
      <p:ext uri="{BB962C8B-B14F-4D97-AF65-F5344CB8AC3E}">
        <p14:creationId xmlns:p14="http://schemas.microsoft.com/office/powerpoint/2010/main" val="366301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27459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284066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E9B45-6BD1-4075-AB7F-7942243466CA}"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43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285376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E9B45-6BD1-4075-AB7F-7942243466CA}"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14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2236554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4201104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44810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171588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89138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184862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306952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158783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205984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334534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200DEB-509D-4D1D-A6CE-7E43CFEA28D5}" type="datetimeFigureOut">
              <a:rPr lang="zh-CN" altLang="en-US" smtClean="0"/>
              <a:t>2014/10/24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13760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200DEB-509D-4D1D-A6CE-7E43CFEA28D5}" type="datetimeFigureOut">
              <a:rPr lang="zh-CN" altLang="en-US" smtClean="0"/>
              <a:t>2014/10/24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CE9B45-6BD1-4075-AB7F-7942243466CA}" type="slidenum">
              <a:rPr lang="zh-CN" altLang="en-US" smtClean="0"/>
              <a:t>‹#›</a:t>
            </a:fld>
            <a:endParaRPr lang="zh-CN" altLang="en-US"/>
          </a:p>
        </p:txBody>
      </p:sp>
    </p:spTree>
    <p:extLst>
      <p:ext uri="{BB962C8B-B14F-4D97-AF65-F5344CB8AC3E}">
        <p14:creationId xmlns:p14="http://schemas.microsoft.com/office/powerpoint/2010/main" val="1863327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ucienevans.com/wp-content/uploads/2014/08/a-partion-shortest-path-DAG.png"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lucienevans.com/wp-content/uploads/2014/08/example-of-phase-1.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ucienevans.com/wp-content/uploads/2014/08/a-partion-shortest-path-DAG.png"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lucienevans.com/wp-content/uploads/2014/08/example-of-computer-Highway.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lucienevans.com/wp-content/uploads/2014/10/Query-1.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lucienevans.com/wp-content/uploads/2014/10/Query-2.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lucienevans.com/wp-content/uploads/2014/10/%E6%8D%95%E8%8E%B7.png"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www.lucienevans.com/wp-content/uploads/2014/10/Query-4.p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Highway Hierarchies</a:t>
            </a:r>
            <a:endParaRPr lang="zh-CN" altLang="en-US" dirty="0"/>
          </a:p>
        </p:txBody>
      </p:sp>
      <p:sp>
        <p:nvSpPr>
          <p:cNvPr id="3" name="副标题 2"/>
          <p:cNvSpPr>
            <a:spLocks noGrp="1"/>
          </p:cNvSpPr>
          <p:nvPr>
            <p:ph type="subTitle" idx="1"/>
          </p:nvPr>
        </p:nvSpPr>
        <p:spPr/>
        <p:txBody>
          <a:bodyPr/>
          <a:lstStyle/>
          <a:p>
            <a:r>
              <a:rPr lang="zh-CN" altLang="en-US" dirty="0" smtClean="0"/>
              <a:t>一种最短路径搜索算法的构建与查询</a:t>
            </a:r>
            <a:endParaRPr lang="zh-CN" altLang="en-US" dirty="0"/>
          </a:p>
        </p:txBody>
      </p:sp>
    </p:spTree>
    <p:extLst>
      <p:ext uri="{BB962C8B-B14F-4D97-AF65-F5344CB8AC3E}">
        <p14:creationId xmlns:p14="http://schemas.microsoft.com/office/powerpoint/2010/main" val="219529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公路层次的构造</a:t>
            </a:r>
            <a:endParaRPr lang="zh-CN" altLang="en-US" dirty="0"/>
          </a:p>
        </p:txBody>
      </p:sp>
      <p:sp>
        <p:nvSpPr>
          <p:cNvPr id="3" name="内容占位符 2"/>
          <p:cNvSpPr>
            <a:spLocks noGrp="1"/>
          </p:cNvSpPr>
          <p:nvPr>
            <p:ph idx="1"/>
          </p:nvPr>
        </p:nvSpPr>
        <p:spPr/>
        <p:txBody>
          <a:bodyPr/>
          <a:lstStyle/>
          <a:p>
            <a:r>
              <a:rPr lang="zh-CN" altLang="en-US" dirty="0" smtClean="0"/>
              <a:t>算法总述</a:t>
            </a:r>
            <a:endParaRPr lang="en-US" altLang="zh-CN" dirty="0" smtClean="0"/>
          </a:p>
          <a:p>
            <a:r>
              <a:rPr lang="zh-CN" altLang="en-US" dirty="0" smtClean="0"/>
              <a:t>计算高速公路网（</a:t>
            </a:r>
            <a:r>
              <a:rPr lang="en-US" altLang="zh-CN" dirty="0" smtClean="0"/>
              <a:t>Highway Network</a:t>
            </a:r>
            <a:r>
              <a:rPr lang="zh-CN" altLang="en-US" dirty="0" smtClean="0"/>
              <a:t>）</a:t>
            </a:r>
            <a:endParaRPr lang="en-US" altLang="zh-CN" dirty="0" smtClean="0"/>
          </a:p>
          <a:p>
            <a:pPr lvl="1"/>
            <a:r>
              <a:rPr lang="zh-CN" altLang="en-US" dirty="0"/>
              <a:t>构建局部最短路径有向无环</a:t>
            </a:r>
            <a:r>
              <a:rPr lang="zh-CN" altLang="en-US" dirty="0" smtClean="0"/>
              <a:t>图</a:t>
            </a:r>
            <a:endParaRPr lang="en-US" altLang="zh-CN" dirty="0" smtClean="0"/>
          </a:p>
          <a:p>
            <a:pPr lvl="1"/>
            <a:r>
              <a:rPr lang="zh-CN" altLang="en-US" dirty="0"/>
              <a:t>选择属于</a:t>
            </a:r>
            <a:r>
              <a:rPr lang="en-US" altLang="zh-CN" dirty="0"/>
              <a:t>Highway</a:t>
            </a:r>
            <a:r>
              <a:rPr lang="zh-CN" altLang="en-US" dirty="0"/>
              <a:t>的边</a:t>
            </a:r>
            <a:endParaRPr lang="en-US" altLang="zh-CN" dirty="0" smtClean="0"/>
          </a:p>
          <a:p>
            <a:r>
              <a:rPr lang="zh-CN" altLang="en-US" dirty="0" smtClean="0"/>
              <a:t>计算高速公路核心（</a:t>
            </a:r>
            <a:r>
              <a:rPr lang="en-US" altLang="zh-CN" dirty="0" smtClean="0"/>
              <a:t>core</a:t>
            </a:r>
            <a:r>
              <a:rPr lang="zh-CN" altLang="en-US" dirty="0" smtClean="0"/>
              <a:t>）</a:t>
            </a:r>
            <a:endParaRPr lang="zh-CN" altLang="en-US" dirty="0"/>
          </a:p>
        </p:txBody>
      </p:sp>
    </p:spTree>
    <p:extLst>
      <p:ext uri="{BB962C8B-B14F-4D97-AF65-F5344CB8AC3E}">
        <p14:creationId xmlns:p14="http://schemas.microsoft.com/office/powerpoint/2010/main" val="377098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算法总述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对于一个图</a:t>
                </a:r>
                <a:r>
                  <a:rPr lang="en-US" altLang="zh-CN" dirty="0"/>
                  <a:t>G</a:t>
                </a:r>
                <a:r>
                  <a:rPr lang="zh-CN" altLang="en-US" dirty="0"/>
                  <a:t>来说，它的</a:t>
                </a:r>
                <a:r>
                  <a:rPr lang="en-US" altLang="zh-CN" dirty="0"/>
                  <a:t>highway hierarchy</a:t>
                </a:r>
                <a:r>
                  <a:rPr lang="zh-CN" altLang="en-US" dirty="0" smtClean="0"/>
                  <a:t>是</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a:latin typeface="Cambria Math" panose="02040503050406030204" pitchFamily="18" charset="0"/>
                          </a:rPr>
                          <m:t>3</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𝐿</m:t>
                        </m:r>
                      </m:sub>
                    </m:sSub>
                  </m:oMath>
                </a14:m>
                <a:r>
                  <a:rPr lang="zh-CN" altLang="en-US" dirty="0" smtClean="0"/>
                  <a:t>，</a:t>
                </a:r>
                <a:r>
                  <a:rPr lang="zh-CN" altLang="en-US" dirty="0"/>
                  <a:t>我们可以通过下述方法求得各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𝑖</m:t>
                        </m:r>
                      </m:sub>
                    </m:sSub>
                  </m:oMath>
                </a14:m>
                <a:r>
                  <a:rPr lang="en-US" altLang="zh-CN" dirty="0" smtClean="0"/>
                  <a:t>:</a:t>
                </a:r>
                <a:endParaRPr lang="en-US" altLang="zh-CN" dirty="0"/>
              </a:p>
              <a:p>
                <a:r>
                  <a:rPr lang="zh-CN" altLang="en-US" dirty="0"/>
                  <a:t>对于第</a:t>
                </a:r>
                <a:r>
                  <a:rPr lang="en-US" altLang="zh-CN" dirty="0"/>
                  <a:t>0</a:t>
                </a:r>
                <a:r>
                  <a:rPr lang="zh-CN" altLang="en-US" dirty="0"/>
                  <a:t>层的网络图，我们定义</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Sub>
                    <m:r>
                      <a:rPr lang="en-US" altLang="zh-CN" i="1" dirty="0" smtClean="0">
                        <a:latin typeface="Cambria Math" panose="02040503050406030204" pitchFamily="18" charset="0"/>
                      </a:rPr>
                      <m:t>=</m:t>
                    </m:r>
                    <m:d>
                      <m:dPr>
                        <m:ctrlPr>
                          <a:rPr lang="en-US" altLang="zh-CN" i="1" dirty="0" smtClean="0">
                            <a:latin typeface="Cambria Math" panose="02040503050406030204" pitchFamily="18" charset="0"/>
                          </a:rPr>
                        </m:ctrlPr>
                      </m:dPr>
                      <m:e>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up>
                            <m:r>
                              <a:rPr lang="en-US" altLang="zh-CN"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Sub>
                      </m:e>
                    </m:d>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Sub>
                  </m:oMath>
                </a14:m>
                <a:r>
                  <a:rPr lang="zh-CN" altLang="en-US" dirty="0"/>
                  <a:t>即是原本的网络图，</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up>
                        <m:r>
                          <a:rPr lang="en-US" altLang="zh-CN"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0</m:t>
                        </m:r>
                      </m:sub>
                    </m:sSub>
                  </m:oMath>
                </a14:m>
                <a:endParaRPr lang="en-US" altLang="zh-CN" dirty="0"/>
              </a:p>
              <a:p>
                <a:r>
                  <a:rPr lang="zh-CN" altLang="en-US" dirty="0"/>
                  <a:t>第一步，我们</a:t>
                </a:r>
                <a:r>
                  <a:rPr lang="zh-CN" altLang="en-US" dirty="0" smtClean="0"/>
                  <a:t>计算</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𝐺</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𝑙</m:t>
                            </m:r>
                            <m:r>
                              <a:rPr lang="zh-CN" altLang="en-US">
                                <a:latin typeface="Cambria Math" panose="02040503050406030204" pitchFamily="18" charset="0"/>
                              </a:rPr>
                              <m:t>+1</m:t>
                            </m:r>
                          </m:sub>
                        </m:sSub>
                        <m:r>
                          <a:rPr lang="zh-CN" altLang="en-US">
                            <a:latin typeface="Cambria Math" panose="02040503050406030204" pitchFamily="18" charset="0"/>
                          </a:rPr>
                          <m:t>,0≤</m:t>
                        </m:r>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𝐿</m:t>
                        </m:r>
                      </m:e>
                    </m:d>
                  </m:oMath>
                </a14:m>
                <a:r>
                  <a:rPr lang="zh-CN" altLang="en-US" dirty="0" smtClean="0"/>
                  <a:t>：</a:t>
                </a:r>
                <a:r>
                  <a:rPr lang="zh-CN" altLang="en-US" dirty="0"/>
                  <a:t>根据给定的</a:t>
                </a:r>
                <a:r>
                  <a:rPr lang="en-US" altLang="zh-CN" dirty="0"/>
                  <a:t>neighborhood radii</a:t>
                </a:r>
                <a:r>
                  <a:rPr lang="zh-CN" altLang="en-US" dirty="0"/>
                  <a:t>，我们计算</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𝑙</m:t>
                        </m:r>
                      </m:sub>
                      <m:sup>
                        <m:r>
                          <a:rPr lang="en-US" altLang="zh-CN" i="1" dirty="0" smtClean="0">
                            <a:latin typeface="Cambria Math" panose="02040503050406030204" pitchFamily="18" charset="0"/>
                          </a:rPr>
                          <m:t>′</m:t>
                        </m:r>
                      </m:sup>
                    </m:sSubSup>
                  </m:oMath>
                </a14:m>
                <a:r>
                  <a:rPr lang="zh-CN" altLang="en-US" dirty="0"/>
                  <a:t>的</a:t>
                </a:r>
                <a:r>
                  <a:rPr lang="en-US" altLang="zh-CN" dirty="0"/>
                  <a:t>highway </a:t>
                </a:r>
                <a:r>
                  <a:rPr lang="en-US" altLang="zh-CN" dirty="0" smtClean="0"/>
                  <a:t>network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sub>
                    </m:sSub>
                  </m:oMath>
                </a14:m>
                <a:endParaRPr lang="en-US" altLang="zh-CN" dirty="0"/>
              </a:p>
              <a:p>
                <a:r>
                  <a:rPr lang="zh-CN" altLang="en-US" dirty="0"/>
                  <a:t>第二步，我们</a:t>
                </a:r>
                <a:r>
                  <a:rPr lang="zh-CN" altLang="en-US" dirty="0" smtClean="0"/>
                  <a:t>计算</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𝐺</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,1≤</m:t>
                        </m:r>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𝐿</m:t>
                        </m:r>
                      </m:e>
                    </m:d>
                  </m:oMath>
                </a14:m>
                <a:r>
                  <a:rPr lang="zh-CN" altLang="en-US" dirty="0" smtClean="0"/>
                  <a:t>：</a:t>
                </a:r>
                <a:r>
                  <a:rPr lang="zh-CN" altLang="en-US" dirty="0"/>
                  <a:t>先找出所有的</a:t>
                </a:r>
                <a:r>
                  <a:rPr lang="en-US" altLang="zh-CN" dirty="0"/>
                  <a:t>bypassed nodes</a:t>
                </a:r>
                <a:r>
                  <a:rPr lang="zh-CN" altLang="en-US" dirty="0"/>
                  <a:t>，再计算出第</a:t>
                </a:r>
                <a:r>
                  <a:rPr lang="en-US" altLang="zh-CN" dirty="0"/>
                  <a:t>l</a:t>
                </a:r>
                <a:r>
                  <a:rPr lang="zh-CN" altLang="en-US" dirty="0"/>
                  <a:t>层的</a:t>
                </a:r>
                <a:r>
                  <a:rPr lang="en-US" altLang="zh-CN" dirty="0" smtClean="0"/>
                  <a:t>core </a:t>
                </a:r>
                <a14:m>
                  <m:oMath xmlns:m="http://schemas.openxmlformats.org/officeDocument/2006/math">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𝐺</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16" t="-1129"/>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33779226"/>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046"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28746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a:t>
            </a:r>
            <a:r>
              <a:rPr lang="zh-CN" altLang="en-US" dirty="0" smtClean="0"/>
              <a:t>具体的总述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zh-CN" altLang="en-US" dirty="0" smtClean="0"/>
                  <a:t>我们要明确上述的每一步我们需要得到了什么：</a:t>
                </a:r>
              </a:p>
              <a:p>
                <a:r>
                  <a:rPr lang="zh-CN" altLang="en-US" dirty="0"/>
                  <a:t>第一步，</a:t>
                </a:r>
                <a:r>
                  <a:rPr lang="zh-CN" altLang="en-US" dirty="0" smtClean="0"/>
                  <a:t>从</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𝐺</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𝐸</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e>
                    </m:d>
                  </m:oMath>
                </a14:m>
                <a:r>
                  <a:rPr lang="zh-CN" altLang="en-US" dirty="0" smtClean="0"/>
                  <a:t>，</a:t>
                </a:r>
                <a:r>
                  <a:rPr lang="zh-CN" altLang="en-US" dirty="0"/>
                  <a:t>我们先计算出所有在</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+1</m:t>
                        </m:r>
                      </m:sub>
                    </m:sSub>
                  </m:oMath>
                </a14:m>
                <a:r>
                  <a:rPr lang="zh-CN" altLang="en-US" dirty="0" smtClean="0"/>
                  <a:t>中</a:t>
                </a:r>
                <a:r>
                  <a:rPr lang="zh-CN" altLang="en-US" dirty="0"/>
                  <a:t>的边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+1</m:t>
                        </m:r>
                      </m:sub>
                    </m:sSub>
                  </m:oMath>
                </a14:m>
                <a:r>
                  <a:rPr lang="zh-CN" altLang="en-US" dirty="0" smtClean="0"/>
                  <a:t>，</a:t>
                </a:r>
                <a:r>
                  <a:rPr lang="zh-CN" altLang="en-US" dirty="0"/>
                  <a:t>然后我们就可以得到</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+1</m:t>
                        </m:r>
                      </m:sub>
                    </m:sSub>
                  </m:oMath>
                </a14:m>
                <a:r>
                  <a:rPr lang="en-US" altLang="zh-CN" dirty="0" smtClean="0"/>
                  <a:t>——</a:t>
                </a:r>
                <a:r>
                  <a:rPr lang="zh-CN" altLang="en-US" dirty="0"/>
                  <a:t>在</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𝑙</m:t>
                        </m:r>
                      </m:sub>
                      <m:sup>
                        <m:r>
                          <a:rPr lang="en-US" altLang="zh-CN" i="1" dirty="0" smtClean="0">
                            <a:latin typeface="Cambria Math" panose="02040503050406030204" pitchFamily="18" charset="0"/>
                          </a:rPr>
                          <m:t>′</m:t>
                        </m:r>
                      </m:sup>
                    </m:sSubSup>
                  </m:oMath>
                </a14:m>
                <a:r>
                  <a:rPr lang="zh-CN" altLang="en-US" dirty="0"/>
                  <a:t>中构成</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+1</m:t>
                        </m:r>
                      </m:sub>
                    </m:sSub>
                  </m:oMath>
                </a14:m>
                <a:r>
                  <a:rPr lang="zh-CN" altLang="en-US" dirty="0" smtClean="0"/>
                  <a:t>的</a:t>
                </a:r>
                <a:r>
                  <a:rPr lang="zh-CN" altLang="en-US" dirty="0"/>
                  <a:t>最小子集</a:t>
                </a:r>
                <a:r>
                  <a:rPr lang="zh-CN" altLang="en-US" dirty="0" smtClean="0"/>
                  <a:t>。</a:t>
                </a:r>
              </a:p>
              <a:p>
                <a:r>
                  <a:rPr lang="zh-CN" altLang="en-US" dirty="0" smtClean="0"/>
                  <a:t>第二步，从</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𝑙</m:t>
                            </m:r>
                          </m:sub>
                        </m:sSub>
                      </m:e>
                    </m:d>
                  </m:oMath>
                </a14:m>
                <a:r>
                  <a:rPr lang="zh-CN" altLang="en-US" dirty="0" smtClean="0"/>
                  <a:t>，</a:t>
                </a:r>
                <a:r>
                  <a:rPr lang="zh-CN" altLang="en-US" dirty="0"/>
                  <a:t>我们先计算出所有的</a:t>
                </a:r>
                <a:r>
                  <a:rPr lang="en-US" altLang="zh-CN" dirty="0"/>
                  <a:t>bypassed nodes</a:t>
                </a:r>
                <a:r>
                  <a:rPr lang="en-US" altLang="zh-CN" dirty="0" smtClean="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𝑙</m:t>
                        </m:r>
                      </m:sub>
                    </m:sSub>
                  </m:oMath>
                </a14:m>
                <a:r>
                  <a:rPr lang="zh-CN" altLang="en-US" dirty="0" smtClean="0"/>
                  <a:t>，</a:t>
                </a:r>
                <a:r>
                  <a:rPr lang="zh-CN" altLang="en-US" dirty="0"/>
                  <a:t>再计算出所有的捷径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𝑆</m:t>
                        </m:r>
                      </m:e>
                      <m:sub>
                        <m:r>
                          <a:rPr lang="en-US" altLang="zh-CN" i="1" dirty="0" smtClean="0">
                            <a:latin typeface="Cambria Math" panose="02040503050406030204" pitchFamily="18" charset="0"/>
                          </a:rPr>
                          <m:t>𝑙</m:t>
                        </m:r>
                      </m:sub>
                    </m:sSub>
                  </m:oMath>
                </a14:m>
                <a:r>
                  <a:rPr lang="zh-CN" altLang="en-US" dirty="0"/>
                  <a:t>，那么我们就能得到</a:t>
                </a:r>
                <a14:m>
                  <m:oMath xmlns:m="http://schemas.openxmlformats.org/officeDocument/2006/math">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𝑙</m:t>
                        </m:r>
                      </m:sub>
                    </m:sSub>
                    <m:r>
                      <a:rPr lang="zh-CN" altLang="en-US" b="0" i="1" smtClean="0">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𝐸</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oMath>
                </a14:m>
                <a:r>
                  <a:rPr lang="zh-CN" altLang="en-US" dirty="0"/>
                  <a:t>。将</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𝑙</m:t>
                        </m:r>
                      </m:sub>
                    </m:sSub>
                  </m:oMath>
                </a14:m>
                <a:r>
                  <a:rPr lang="zh-CN" altLang="en-US" dirty="0"/>
                  <a:t>中所有属于</a:t>
                </a:r>
                <a:r>
                  <a:rPr lang="en-US" altLang="zh-CN" dirty="0"/>
                  <a:t>core</a:t>
                </a:r>
                <a:r>
                  <a:rPr lang="zh-CN" altLang="en-US" dirty="0"/>
                  <a:t>的点都去掉则得到了省略点的部分（</a:t>
                </a:r>
                <a:r>
                  <a:rPr lang="en-US" altLang="zh-CN" i="1" dirty="0"/>
                  <a:t>components of bypassed nodes</a:t>
                </a:r>
                <a:r>
                  <a:rPr lang="zh-CN" altLang="en-US" dirty="0"/>
                  <a:t>）。</a:t>
                </a:r>
              </a:p>
              <a:p>
                <a:r>
                  <a:rPr lang="zh-CN" altLang="en-US" dirty="0"/>
                  <a:t>最后我们得到一个简单的</a:t>
                </a:r>
                <a:r>
                  <a:rPr lang="zh-CN" altLang="en-US" dirty="0" smtClean="0"/>
                  <a:t>图</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𝜍</m:t>
                        </m:r>
                        <m:r>
                          <a:rPr lang="zh-CN" altLang="en-US">
                            <a:latin typeface="Cambria Math" panose="02040503050406030204" pitchFamily="18" charset="0"/>
                          </a:rPr>
                          <m:t>=(</m:t>
                        </m:r>
                        <m:r>
                          <a:rPr lang="zh-CN" altLang="en-US" i="1">
                            <a:latin typeface="Cambria Math" panose="02040503050406030204" pitchFamily="18" charset="0"/>
                          </a:rPr>
                          <m:t>𝑉</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a:latin typeface="Cambria Math" panose="02040503050406030204" pitchFamily="18" charset="0"/>
                              </a:rPr>
                              <m:t>∪</m:t>
                            </m:r>
                          </m:e>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𝐿</m:t>
                            </m:r>
                          </m:sup>
                        </m:sSubSup>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oMath>
                </a14:m>
                <a:r>
                  <a:rPr lang="zh-CN" altLang="en-US" dirty="0" smtClean="0"/>
                  <a:t>，</a:t>
                </a:r>
                <a:r>
                  <a:rPr lang="zh-CN" altLang="en-US" dirty="0"/>
                  <a:t>在这幅图中，所有的点和边在不同的网络层次都有着它自身的信息。对于边</a:t>
                </a:r>
                <a:r>
                  <a:rPr lang="en-US" altLang="zh-CN" dirty="0"/>
                  <a:t>e</a:t>
                </a:r>
                <a:r>
                  <a:rPr lang="zh-CN" altLang="en-US" dirty="0"/>
                  <a:t>来说</a:t>
                </a:r>
                <a:r>
                  <a:rPr lang="zh-CN" altLang="en-US" dirty="0" smtClean="0"/>
                  <a:t>，</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𝑒</m:t>
                        </m:r>
                        <m:r>
                          <a:rPr lang="zh-CN" altLang="en-US">
                            <a:latin typeface="Cambria Math" panose="02040503050406030204" pitchFamily="18" charset="0"/>
                          </a:rPr>
                          <m:t>)=</m:t>
                        </m:r>
                        <m:r>
                          <m:rPr>
                            <m:sty m:val="p"/>
                          </m:rPr>
                          <a:rPr lang="zh-CN" altLang="en-US">
                            <a:latin typeface="Cambria Math" panose="02040503050406030204" pitchFamily="18" charset="0"/>
                          </a:rPr>
                          <m:t>max</m:t>
                        </m:r>
                        <m:r>
                          <a:rPr lang="zh-CN" altLang="en-US">
                            <a:latin typeface="Cambria Math" panose="02040503050406030204" pitchFamily="18" charset="0"/>
                          </a:rPr>
                          <m:t>(</m:t>
                        </m:r>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𝑒</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e>
                    </m:d>
                  </m:oMath>
                </a14:m>
                <a:r>
                  <a:rPr lang="zh-CN" altLang="en-US" dirty="0" smtClean="0"/>
                  <a:t>。</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1129" r="-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848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r>
              <a:rPr lang="en-US" altLang="zh-CN" dirty="0" smtClean="0"/>
              <a:t>Highway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1988024"/>
              </a:xfrm>
            </p:spPr>
            <p:txBody>
              <a:bodyPr>
                <a:normAutofit/>
              </a:bodyPr>
              <a:lstStyle/>
              <a:p>
                <a:r>
                  <a:rPr lang="en-US" altLang="zh-CN" sz="1700" b="1" dirty="0"/>
                  <a:t>Dijkstra</a:t>
                </a:r>
                <a:r>
                  <a:rPr lang="zh-CN" altLang="en-US" sz="1700" b="1" dirty="0"/>
                  <a:t>秩（</a:t>
                </a:r>
                <a:r>
                  <a:rPr lang="en-US" altLang="zh-CN" sz="1700" b="1" dirty="0" err="1"/>
                  <a:t>Dijkstra</a:t>
                </a:r>
                <a:r>
                  <a:rPr lang="en-US" altLang="zh-CN" sz="1700" b="1" dirty="0"/>
                  <a:t> rank</a:t>
                </a:r>
                <a:r>
                  <a:rPr lang="zh-CN" altLang="en-US" sz="1700" b="1" dirty="0" smtClean="0"/>
                  <a:t>）</a:t>
                </a:r>
                <a:r>
                  <a:rPr lang="zh-CN" altLang="en-US" sz="1700" dirty="0" smtClean="0"/>
                  <a:t>我们</a:t>
                </a:r>
                <a:r>
                  <a:rPr lang="zh-CN" altLang="en-US" sz="1700" dirty="0"/>
                  <a:t>规定</a:t>
                </a:r>
                <a:r>
                  <a:rPr lang="en-US" altLang="zh-CN" sz="1700" dirty="0" err="1"/>
                  <a:t>Dijkstra</a:t>
                </a:r>
                <a:r>
                  <a:rPr lang="zh-CN" altLang="en-US" sz="1700" dirty="0"/>
                  <a:t>算法中第</a:t>
                </a:r>
                <a:r>
                  <a:rPr lang="en-US" altLang="zh-CN" sz="1700" dirty="0"/>
                  <a:t>k</a:t>
                </a:r>
                <a:r>
                  <a:rPr lang="zh-CN" altLang="en-US" sz="1700" dirty="0" smtClean="0"/>
                  <a:t>个遍历到的</a:t>
                </a:r>
                <a:r>
                  <a:rPr lang="zh-CN" altLang="en-US" sz="1700" dirty="0"/>
                  <a:t>点的</a:t>
                </a:r>
                <a:r>
                  <a:rPr lang="en-US" altLang="zh-CN" sz="1700" dirty="0" err="1"/>
                  <a:t>Dijkstra</a:t>
                </a:r>
                <a:r>
                  <a:rPr lang="zh-CN" altLang="en-US" sz="1700" dirty="0"/>
                  <a:t>秩为</a:t>
                </a:r>
                <a:r>
                  <a:rPr lang="en-US" altLang="zh-CN" sz="1700" dirty="0"/>
                  <a:t>k</a:t>
                </a:r>
                <a:r>
                  <a:rPr lang="zh-CN" altLang="en-US" sz="1700" dirty="0"/>
                  <a:t>。</a:t>
                </a:r>
                <a:endParaRPr lang="en-US" altLang="zh-CN" sz="1700" dirty="0"/>
              </a:p>
              <a:p>
                <a:r>
                  <a:rPr lang="zh-CN" altLang="en-US" sz="1700" b="1" dirty="0" smtClean="0"/>
                  <a:t>邻近半径（</a:t>
                </a:r>
                <a:r>
                  <a:rPr lang="en-US" altLang="zh-CN" sz="1700" b="1" dirty="0" smtClean="0"/>
                  <a:t>Neighborhood Radii</a:t>
                </a:r>
                <a:r>
                  <a:rPr lang="zh-CN" altLang="en-US" sz="1700" b="1" dirty="0" smtClean="0"/>
                  <a:t>）</a:t>
                </a:r>
                <a:r>
                  <a:rPr lang="zh-CN" altLang="en-US" sz="1700" dirty="0" smtClean="0"/>
                  <a:t>我们</a:t>
                </a:r>
                <a:r>
                  <a:rPr lang="zh-CN" altLang="en-US" sz="1700" dirty="0"/>
                  <a:t>将公路网络图都看作无向图。对于一个给定的参数</a:t>
                </a:r>
                <a14:m>
                  <m:oMath xmlns:m="http://schemas.openxmlformats.org/officeDocument/2006/math">
                    <m:sSub>
                      <m:sSubPr>
                        <m:ctrlPr>
                          <a:rPr lang="zh-CN" altLang="en-US" sz="1700" i="1">
                            <a:latin typeface="Cambria Math" panose="02040503050406030204" pitchFamily="18" charset="0"/>
                          </a:rPr>
                        </m:ctrlPr>
                      </m:sSubPr>
                      <m:e>
                        <m:r>
                          <a:rPr lang="zh-CN" altLang="en-US" sz="1700">
                            <a:latin typeface="Cambria Math" panose="02040503050406030204" pitchFamily="18" charset="0"/>
                          </a:rPr>
                          <m:t>𝐻</m:t>
                        </m:r>
                      </m:e>
                      <m:sub>
                        <m:r>
                          <a:rPr lang="zh-CN" altLang="en-US" sz="1700">
                            <a:latin typeface="Cambria Math" panose="02040503050406030204" pitchFamily="18" charset="0"/>
                          </a:rPr>
                          <m:t>𝑙</m:t>
                        </m:r>
                      </m:sub>
                    </m:sSub>
                  </m:oMath>
                </a14:m>
                <a:r>
                  <a:rPr lang="zh-CN" altLang="en-US" sz="1700" dirty="0"/>
                  <a:t>，对于一点</a:t>
                </a:r>
                <a14:m>
                  <m:oMath xmlns:m="http://schemas.openxmlformats.org/officeDocument/2006/math">
                    <m:r>
                      <a:rPr lang="en-US" altLang="zh-CN" sz="1700" dirty="0">
                        <a:latin typeface="Cambria Math" panose="02040503050406030204" pitchFamily="18" charset="0"/>
                      </a:rPr>
                      <m:t>𝑢</m:t>
                    </m:r>
                  </m:oMath>
                </a14:m>
                <a:r>
                  <a:rPr lang="zh-CN" altLang="en-US" sz="1700" dirty="0"/>
                  <a:t>，若</a:t>
                </a:r>
                <a14:m>
                  <m:oMath xmlns:m="http://schemas.openxmlformats.org/officeDocument/2006/math">
                    <m:r>
                      <a:rPr lang="zh-CN" altLang="en-US" sz="1700">
                        <a:latin typeface="Cambria Math" panose="02040503050406030204" pitchFamily="18" charset="0"/>
                      </a:rPr>
                      <m:t>𝑢</m:t>
                    </m:r>
                    <m:r>
                      <a:rPr lang="zh-CN" altLang="en-US" sz="1700">
                        <a:latin typeface="Cambria Math" panose="02040503050406030204" pitchFamily="18" charset="0"/>
                      </a:rPr>
                      <m:t>∈</m:t>
                    </m:r>
                    <m:sSub>
                      <m:sSubPr>
                        <m:ctrlPr>
                          <a:rPr lang="zh-CN" altLang="en-US" sz="1700" i="1">
                            <a:latin typeface="Cambria Math" panose="02040503050406030204" pitchFamily="18" charset="0"/>
                          </a:rPr>
                        </m:ctrlPr>
                      </m:sSubPr>
                      <m:e>
                        <m:sSup>
                          <m:sSupPr>
                            <m:ctrlPr>
                              <a:rPr lang="zh-CN" altLang="en-US" sz="1700" i="1">
                                <a:latin typeface="Cambria Math" panose="02040503050406030204" pitchFamily="18" charset="0"/>
                              </a:rPr>
                            </m:ctrlPr>
                          </m:sSupPr>
                          <m:e>
                            <m:r>
                              <a:rPr lang="zh-CN" altLang="en-US" sz="1700">
                                <a:latin typeface="Cambria Math" panose="02040503050406030204" pitchFamily="18" charset="0"/>
                              </a:rPr>
                              <m:t>𝑉</m:t>
                            </m:r>
                          </m:e>
                          <m:sup>
                            <m:r>
                              <a:rPr lang="zh-CN" altLang="en-US" sz="1700">
                                <a:latin typeface="Cambria Math" panose="02040503050406030204" pitchFamily="18" charset="0"/>
                              </a:rPr>
                              <m:t>′</m:t>
                            </m:r>
                          </m:sup>
                        </m:sSup>
                      </m:e>
                      <m:sub>
                        <m:r>
                          <a:rPr lang="zh-CN" altLang="en-US" sz="1700">
                            <a:latin typeface="Cambria Math" panose="02040503050406030204" pitchFamily="18" charset="0"/>
                          </a:rPr>
                          <m:t>𝑙</m:t>
                        </m:r>
                      </m:sub>
                    </m:sSub>
                  </m:oMath>
                </a14:m>
                <a:r>
                  <a:rPr lang="zh-CN" altLang="en-US" sz="1700" dirty="0"/>
                  <a:t>，那么该点的邻近半径为</a:t>
                </a:r>
                <a14:m>
                  <m:oMath xmlns:m="http://schemas.openxmlformats.org/officeDocument/2006/math">
                    <m:d>
                      <m:dPr>
                        <m:begChr m:val=""/>
                        <m:ctrlPr>
                          <a:rPr lang="zh-CN" altLang="en-US" sz="1700" i="1">
                            <a:latin typeface="Cambria Math" panose="02040503050406030204" pitchFamily="18" charset="0"/>
                          </a:rPr>
                        </m:ctrlPr>
                      </m:dPr>
                      <m:e>
                        <m:sSubSup>
                          <m:sSubSupPr>
                            <m:ctrlPr>
                              <a:rPr lang="zh-CN" altLang="en-US" sz="1700" i="1">
                                <a:latin typeface="Cambria Math" panose="02040503050406030204" pitchFamily="18" charset="0"/>
                              </a:rPr>
                            </m:ctrlPr>
                          </m:sSubSupPr>
                          <m:e>
                            <m:r>
                              <a:rPr lang="zh-CN" altLang="en-US" sz="1700">
                                <a:latin typeface="Cambria Math" panose="02040503050406030204" pitchFamily="18" charset="0"/>
                              </a:rPr>
                              <m:t>𝑟</m:t>
                            </m:r>
                          </m:e>
                          <m:sub>
                            <m:r>
                              <a:rPr lang="zh-CN" altLang="en-US" sz="1700">
                                <a:latin typeface="Cambria Math" panose="02040503050406030204" pitchFamily="18" charset="0"/>
                              </a:rPr>
                              <m:t>𝑙</m:t>
                            </m:r>
                          </m:sub>
                          <m:sup>
                            <m:r>
                              <a:rPr lang="zh-CN" altLang="en-US" sz="1700">
                                <a:latin typeface="Cambria Math" panose="02040503050406030204" pitchFamily="18" charset="0"/>
                              </a:rPr>
                              <m:t>→</m:t>
                            </m:r>
                          </m:sup>
                        </m:sSubSup>
                        <m:r>
                          <a:rPr lang="zh-CN" altLang="en-US" sz="1700">
                            <a:latin typeface="Cambria Math" panose="02040503050406030204" pitchFamily="18" charset="0"/>
                          </a:rPr>
                          <m:t>(</m:t>
                        </m:r>
                        <m:r>
                          <a:rPr lang="zh-CN" altLang="en-US" sz="1700">
                            <a:latin typeface="Cambria Math" panose="02040503050406030204" pitchFamily="18" charset="0"/>
                          </a:rPr>
                          <m:t>𝑢</m:t>
                        </m:r>
                        <m:r>
                          <a:rPr lang="zh-CN" altLang="en-US" sz="1700">
                            <a:latin typeface="Cambria Math" panose="02040503050406030204" pitchFamily="18" charset="0"/>
                          </a:rPr>
                          <m:t>)=</m:t>
                        </m:r>
                        <m:sSubSup>
                          <m:sSubSupPr>
                            <m:ctrlPr>
                              <a:rPr lang="zh-CN" altLang="en-US" sz="1700" i="1">
                                <a:latin typeface="Cambria Math" panose="02040503050406030204" pitchFamily="18" charset="0"/>
                              </a:rPr>
                            </m:ctrlPr>
                          </m:sSubSupPr>
                          <m:e>
                            <m:r>
                              <a:rPr lang="zh-CN" altLang="en-US" sz="1700">
                                <a:latin typeface="Cambria Math" panose="02040503050406030204" pitchFamily="18" charset="0"/>
                              </a:rPr>
                              <m:t>𝑟</m:t>
                            </m:r>
                          </m:e>
                          <m:sub>
                            <m:r>
                              <a:rPr lang="zh-CN" altLang="en-US" sz="1700">
                                <a:latin typeface="Cambria Math" panose="02040503050406030204" pitchFamily="18" charset="0"/>
                              </a:rPr>
                              <m:t>𝑙</m:t>
                            </m:r>
                          </m:sub>
                          <m:sup>
                            <m:r>
                              <a:rPr lang="zh-CN" altLang="en-US" sz="1700">
                                <a:latin typeface="Cambria Math" panose="02040503050406030204" pitchFamily="18" charset="0"/>
                              </a:rPr>
                              <m:t>←</m:t>
                            </m:r>
                          </m:sup>
                        </m:sSubSup>
                        <m:r>
                          <a:rPr lang="zh-CN" altLang="en-US" sz="1700">
                            <a:latin typeface="Cambria Math" panose="02040503050406030204" pitchFamily="18" charset="0"/>
                          </a:rPr>
                          <m:t>(</m:t>
                        </m:r>
                        <m:r>
                          <a:rPr lang="zh-CN" altLang="en-US" sz="1700">
                            <a:latin typeface="Cambria Math" panose="02040503050406030204" pitchFamily="18" charset="0"/>
                          </a:rPr>
                          <m:t>𝑢</m:t>
                        </m:r>
                        <m:r>
                          <a:rPr lang="zh-CN" altLang="en-US" sz="1700">
                            <a:latin typeface="Cambria Math" panose="02040503050406030204" pitchFamily="18" charset="0"/>
                          </a:rPr>
                          <m:t>)=</m:t>
                        </m:r>
                        <m:sSubSup>
                          <m:sSubSupPr>
                            <m:ctrlPr>
                              <a:rPr lang="zh-CN" altLang="en-US" sz="1700" i="1">
                                <a:latin typeface="Cambria Math" panose="02040503050406030204" pitchFamily="18" charset="0"/>
                              </a:rPr>
                            </m:ctrlPr>
                          </m:sSubSupPr>
                          <m:e>
                            <m:r>
                              <a:rPr lang="zh-CN" altLang="en-US" sz="1700">
                                <a:latin typeface="Cambria Math" panose="02040503050406030204" pitchFamily="18" charset="0"/>
                              </a:rPr>
                              <m:t>𝑑</m:t>
                            </m:r>
                          </m:e>
                          <m:sub>
                            <m:r>
                              <a:rPr lang="zh-CN" altLang="en-US" sz="1700">
                                <a:latin typeface="Cambria Math" panose="02040503050406030204" pitchFamily="18" charset="0"/>
                              </a:rPr>
                              <m:t>𝑙</m:t>
                            </m:r>
                          </m:sub>
                          <m:sup>
                            <m:r>
                              <a:rPr lang="zh-CN" altLang="en-US" sz="1700">
                                <a:latin typeface="Cambria Math" panose="02040503050406030204" pitchFamily="18" charset="0"/>
                              </a:rPr>
                              <m:t>↔</m:t>
                            </m:r>
                          </m:sup>
                        </m:sSubSup>
                        <m:r>
                          <a:rPr lang="zh-CN" altLang="en-US" sz="1700">
                            <a:latin typeface="Cambria Math" panose="02040503050406030204" pitchFamily="18" charset="0"/>
                          </a:rPr>
                          <m:t>(</m:t>
                        </m:r>
                        <m:r>
                          <a:rPr lang="zh-CN" altLang="en-US" sz="1700">
                            <a:latin typeface="Cambria Math" panose="02040503050406030204" pitchFamily="18" charset="0"/>
                          </a:rPr>
                          <m:t>𝑢</m:t>
                        </m:r>
                        <m:r>
                          <a:rPr lang="zh-CN" altLang="en-US" sz="1700">
                            <a:latin typeface="Cambria Math" panose="02040503050406030204" pitchFamily="18" charset="0"/>
                          </a:rPr>
                          <m:t>,</m:t>
                        </m:r>
                        <m:r>
                          <a:rPr lang="zh-CN" altLang="en-US" sz="1700">
                            <a:latin typeface="Cambria Math" panose="02040503050406030204" pitchFamily="18" charset="0"/>
                          </a:rPr>
                          <m:t>𝑣</m:t>
                        </m:r>
                      </m:e>
                    </m:d>
                  </m:oMath>
                </a14:m>
                <a:r>
                  <a:rPr lang="zh-CN" altLang="en-US" sz="1700" dirty="0"/>
                  <a:t>，其中</a:t>
                </a:r>
                <a14:m>
                  <m:oMath xmlns:m="http://schemas.openxmlformats.org/officeDocument/2006/math">
                    <m:r>
                      <a:rPr lang="en-US" altLang="zh-CN" sz="1700" dirty="0">
                        <a:latin typeface="Cambria Math" panose="02040503050406030204" pitchFamily="18" charset="0"/>
                      </a:rPr>
                      <m:t>𝑣</m:t>
                    </m:r>
                  </m:oMath>
                </a14:m>
                <a:r>
                  <a:rPr lang="zh-CN" altLang="en-US" sz="1700" dirty="0"/>
                  <a:t>在</a:t>
                </a:r>
                <a14:m>
                  <m:oMath xmlns:m="http://schemas.openxmlformats.org/officeDocument/2006/math">
                    <m:r>
                      <a:rPr lang="en-US" altLang="zh-CN" sz="1700" dirty="0">
                        <a:latin typeface="Cambria Math" panose="02040503050406030204" pitchFamily="18" charset="0"/>
                      </a:rPr>
                      <m:t>𝑢</m:t>
                    </m:r>
                  </m:oMath>
                </a14:m>
                <a:r>
                  <a:rPr lang="zh-CN" altLang="en-US" sz="1700" dirty="0"/>
                  <a:t>的</a:t>
                </a:r>
                <a:r>
                  <a:rPr lang="en-US" altLang="zh-CN" sz="1700" dirty="0"/>
                  <a:t>SSSP</a:t>
                </a:r>
                <a:r>
                  <a:rPr lang="zh-CN" altLang="en-US" sz="1700" dirty="0"/>
                  <a:t>（单源最短路径）中的</a:t>
                </a:r>
                <a:r>
                  <a:rPr lang="en-US" altLang="zh-CN" sz="1700" dirty="0" err="1"/>
                  <a:t>Dijkstra</a:t>
                </a:r>
                <a:r>
                  <a:rPr lang="en-US" altLang="zh-CN" sz="1700" dirty="0"/>
                  <a:t> rank</a:t>
                </a:r>
                <a:r>
                  <a:rPr lang="zh-CN" altLang="en-US" sz="1700" dirty="0"/>
                  <a:t>是</a:t>
                </a:r>
                <a14:m>
                  <m:oMath xmlns:m="http://schemas.openxmlformats.org/officeDocument/2006/math">
                    <m:sSub>
                      <m:sSubPr>
                        <m:ctrlPr>
                          <a:rPr lang="en-US" altLang="zh-CN" sz="1700" i="1" dirty="0">
                            <a:latin typeface="Cambria Math" panose="02040503050406030204" pitchFamily="18" charset="0"/>
                          </a:rPr>
                        </m:ctrlPr>
                      </m:sSubPr>
                      <m:e>
                        <m:r>
                          <a:rPr lang="en-US" altLang="zh-CN" sz="1700" dirty="0">
                            <a:latin typeface="Cambria Math" panose="02040503050406030204" pitchFamily="18" charset="0"/>
                          </a:rPr>
                          <m:t>𝐻</m:t>
                        </m:r>
                      </m:e>
                      <m:sub>
                        <m:r>
                          <a:rPr lang="en-US" altLang="zh-CN" sz="1700" dirty="0">
                            <a:latin typeface="Cambria Math" panose="02040503050406030204" pitchFamily="18" charset="0"/>
                          </a:rPr>
                          <m:t>𝑙</m:t>
                        </m:r>
                      </m:sub>
                    </m:sSub>
                  </m:oMath>
                </a14:m>
                <a:r>
                  <a:rPr lang="zh-CN" altLang="en-US" sz="1700" dirty="0"/>
                  <a:t>，是若</a:t>
                </a:r>
                <a14:m>
                  <m:oMath xmlns:m="http://schemas.openxmlformats.org/officeDocument/2006/math">
                    <m:r>
                      <a:rPr lang="zh-CN" altLang="en-US" sz="1700">
                        <a:latin typeface="Cambria Math" panose="02040503050406030204" pitchFamily="18" charset="0"/>
                      </a:rPr>
                      <m:t>𝑢</m:t>
                    </m:r>
                    <m:r>
                      <a:rPr lang="zh-CN" altLang="en-US" sz="1700">
                        <a:latin typeface="Cambria Math" panose="02040503050406030204" pitchFamily="18" charset="0"/>
                      </a:rPr>
                      <m:t>∉</m:t>
                    </m:r>
                    <m:sSub>
                      <m:sSubPr>
                        <m:ctrlPr>
                          <a:rPr lang="zh-CN" altLang="en-US" sz="1700" i="1">
                            <a:latin typeface="Cambria Math" panose="02040503050406030204" pitchFamily="18" charset="0"/>
                          </a:rPr>
                        </m:ctrlPr>
                      </m:sSubPr>
                      <m:e>
                        <m:sSup>
                          <m:sSupPr>
                            <m:ctrlPr>
                              <a:rPr lang="zh-CN" altLang="en-US" sz="1700" i="1">
                                <a:latin typeface="Cambria Math" panose="02040503050406030204" pitchFamily="18" charset="0"/>
                              </a:rPr>
                            </m:ctrlPr>
                          </m:sSupPr>
                          <m:e>
                            <m:r>
                              <a:rPr lang="zh-CN" altLang="en-US" sz="1700">
                                <a:latin typeface="Cambria Math" panose="02040503050406030204" pitchFamily="18" charset="0"/>
                              </a:rPr>
                              <m:t>𝑉</m:t>
                            </m:r>
                          </m:e>
                          <m:sup>
                            <m:r>
                              <a:rPr lang="zh-CN" altLang="en-US" sz="1700">
                                <a:latin typeface="Cambria Math" panose="02040503050406030204" pitchFamily="18" charset="0"/>
                              </a:rPr>
                              <m:t>′</m:t>
                            </m:r>
                          </m:sup>
                        </m:sSup>
                      </m:e>
                      <m:sub>
                        <m:r>
                          <a:rPr lang="zh-CN" altLang="en-US" sz="1700">
                            <a:latin typeface="Cambria Math" panose="02040503050406030204" pitchFamily="18" charset="0"/>
                          </a:rPr>
                          <m:t>𝑙</m:t>
                        </m:r>
                      </m:sub>
                    </m:sSub>
                  </m:oMath>
                </a14:m>
                <a:r>
                  <a:rPr lang="zh-CN" altLang="en-US" sz="1700" dirty="0"/>
                  <a:t>，那么该点的邻近半径为</a:t>
                </a:r>
                <a14:m>
                  <m:oMath xmlns:m="http://schemas.openxmlformats.org/officeDocument/2006/math">
                    <m:sSubSup>
                      <m:sSubSupPr>
                        <m:ctrlPr>
                          <a:rPr lang="zh-CN" altLang="en-US" sz="1700" i="1">
                            <a:latin typeface="Cambria Math" panose="02040503050406030204" pitchFamily="18" charset="0"/>
                          </a:rPr>
                        </m:ctrlPr>
                      </m:sSubSupPr>
                      <m:e>
                        <m:r>
                          <a:rPr lang="zh-CN" altLang="en-US" sz="1700">
                            <a:latin typeface="Cambria Math" panose="02040503050406030204" pitchFamily="18" charset="0"/>
                          </a:rPr>
                          <m:t>𝑟</m:t>
                        </m:r>
                      </m:e>
                      <m:sub>
                        <m:r>
                          <a:rPr lang="zh-CN" altLang="en-US" sz="1700">
                            <a:latin typeface="Cambria Math" panose="02040503050406030204" pitchFamily="18" charset="0"/>
                          </a:rPr>
                          <m:t>𝑙</m:t>
                        </m:r>
                      </m:sub>
                      <m:sup>
                        <m:r>
                          <a:rPr lang="zh-CN" altLang="en-US" sz="1700">
                            <a:latin typeface="Cambria Math" panose="02040503050406030204" pitchFamily="18" charset="0"/>
                          </a:rPr>
                          <m:t>→</m:t>
                        </m:r>
                      </m:sup>
                    </m:sSubSup>
                    <m:r>
                      <a:rPr lang="zh-CN" altLang="en-US" sz="1700">
                        <a:latin typeface="Cambria Math" panose="02040503050406030204" pitchFamily="18" charset="0"/>
                      </a:rPr>
                      <m:t>(</m:t>
                    </m:r>
                    <m:r>
                      <a:rPr lang="zh-CN" altLang="en-US" sz="1700">
                        <a:latin typeface="Cambria Math" panose="02040503050406030204" pitchFamily="18" charset="0"/>
                      </a:rPr>
                      <m:t>𝑢</m:t>
                    </m:r>
                    <m:r>
                      <a:rPr lang="zh-CN" altLang="en-US" sz="1700">
                        <a:latin typeface="Cambria Math" panose="02040503050406030204" pitchFamily="18" charset="0"/>
                      </a:rPr>
                      <m:t>)=</m:t>
                    </m:r>
                    <m:sSubSup>
                      <m:sSubSupPr>
                        <m:ctrlPr>
                          <a:rPr lang="zh-CN" altLang="en-US" sz="1700" i="1">
                            <a:latin typeface="Cambria Math" panose="02040503050406030204" pitchFamily="18" charset="0"/>
                          </a:rPr>
                        </m:ctrlPr>
                      </m:sSubSupPr>
                      <m:e>
                        <m:r>
                          <a:rPr lang="zh-CN" altLang="en-US" sz="1700">
                            <a:latin typeface="Cambria Math" panose="02040503050406030204" pitchFamily="18" charset="0"/>
                          </a:rPr>
                          <m:t>𝑟</m:t>
                        </m:r>
                      </m:e>
                      <m:sub>
                        <m:r>
                          <a:rPr lang="zh-CN" altLang="en-US" sz="1700">
                            <a:latin typeface="Cambria Math" panose="02040503050406030204" pitchFamily="18" charset="0"/>
                          </a:rPr>
                          <m:t>𝑙</m:t>
                        </m:r>
                      </m:sub>
                      <m:sup>
                        <m:r>
                          <a:rPr lang="zh-CN" altLang="en-US" sz="1700">
                            <a:latin typeface="Cambria Math" panose="02040503050406030204" pitchFamily="18" charset="0"/>
                          </a:rPr>
                          <m:t>←</m:t>
                        </m:r>
                      </m:sup>
                    </m:sSubSup>
                    <m:r>
                      <a:rPr lang="zh-CN" altLang="en-US" sz="1700">
                        <a:latin typeface="Cambria Math" panose="02040503050406030204" pitchFamily="18" charset="0"/>
                      </a:rPr>
                      <m:t>(</m:t>
                    </m:r>
                    <m:r>
                      <a:rPr lang="zh-CN" altLang="en-US" sz="1700">
                        <a:latin typeface="Cambria Math" panose="02040503050406030204" pitchFamily="18" charset="0"/>
                      </a:rPr>
                      <m:t>𝑢</m:t>
                    </m:r>
                    <m:r>
                      <a:rPr lang="zh-CN" altLang="en-US" sz="1700">
                        <a:latin typeface="Cambria Math" panose="02040503050406030204" pitchFamily="18" charset="0"/>
                      </a:rPr>
                      <m:t>)=∞</m:t>
                    </m:r>
                  </m:oMath>
                </a14:m>
                <a:r>
                  <a:rPr lang="zh-CN" altLang="en-US" sz="1700"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1988024"/>
              </a:xfrm>
              <a:blipFill rotWithShape="0">
                <a:blip r:embed="rId2"/>
                <a:stretch>
                  <a:fillRect l="-342" t="-1227" r="-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202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Highway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2028967"/>
              </a:xfrm>
            </p:spPr>
            <p:txBody>
              <a:bodyPr>
                <a:noAutofit/>
              </a:bodyPr>
              <a:lstStyle/>
              <a:p>
                <a:pPr marL="0" indent="0">
                  <a:buNone/>
                </a:pPr>
                <a:r>
                  <a:rPr lang="zh-CN" altLang="en-US" dirty="0"/>
                  <a:t>为了</a:t>
                </a:r>
                <a:r>
                  <a:rPr lang="zh-CN" altLang="en-US" dirty="0" smtClean="0"/>
                  <a:t>构建</a:t>
                </a:r>
                <a14:m>
                  <m:oMath xmlns:m="http://schemas.openxmlformats.org/officeDocument/2006/math">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𝐺</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oMath>
                </a14:m>
                <a:r>
                  <a:rPr lang="zh-CN" altLang="en-US" dirty="0" smtClean="0"/>
                  <a:t>的</a:t>
                </a:r>
                <a:r>
                  <a:rPr lang="en-US" altLang="zh-CN" dirty="0"/>
                  <a:t>highway </a:t>
                </a:r>
                <a:r>
                  <a:rPr lang="en-US" altLang="zh-CN" dirty="0" smtClean="0"/>
                  <a:t>network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𝑙</m:t>
                        </m:r>
                        <m:r>
                          <a:rPr lang="zh-CN" altLang="en-US">
                            <a:latin typeface="Cambria Math" panose="02040503050406030204" pitchFamily="18" charset="0"/>
                          </a:rPr>
                          <m:t>+1</m:t>
                        </m:r>
                      </m:sub>
                    </m:sSub>
                  </m:oMath>
                </a14:m>
                <a:r>
                  <a:rPr lang="zh-CN" altLang="en-US" dirty="0" smtClean="0"/>
                  <a:t>，</a:t>
                </a:r>
                <a:r>
                  <a:rPr lang="zh-CN" altLang="en-US" dirty="0"/>
                  <a:t>对于图中的每个</a:t>
                </a:r>
                <a:r>
                  <a:rPr lang="zh-CN" altLang="en-US" dirty="0" smtClean="0"/>
                  <a:t>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𝑆</m:t>
                        </m:r>
                      </m:e>
                      <m:sub>
                        <m:r>
                          <a:rPr lang="en-US" altLang="zh-CN" i="1" dirty="0" smtClean="0">
                            <a:latin typeface="Cambria Math" panose="02040503050406030204" pitchFamily="18" charset="0"/>
                          </a:rPr>
                          <m:t>0</m:t>
                        </m:r>
                      </m:sub>
                    </m:sSub>
                  </m:oMath>
                </a14:m>
                <a:r>
                  <a:rPr lang="zh-CN" altLang="en-US" dirty="0" smtClean="0"/>
                  <a:t>我们</a:t>
                </a:r>
                <a:r>
                  <a:rPr lang="zh-CN" altLang="en-US" dirty="0"/>
                  <a:t>需要做两件事</a:t>
                </a:r>
                <a:r>
                  <a:rPr lang="zh-CN" altLang="en-US" dirty="0" smtClean="0"/>
                  <a:t>：</a:t>
                </a:r>
                <a:endParaRPr lang="en-US" altLang="zh-CN" dirty="0" smtClean="0"/>
              </a:p>
              <a:p>
                <a:r>
                  <a:rPr lang="zh-CN" altLang="en-US" dirty="0" smtClean="0"/>
                  <a:t>构建</a:t>
                </a:r>
                <a:r>
                  <a:rPr lang="zh-CN" altLang="en-US" dirty="0"/>
                  <a:t>它的局部最短路径有向无环图（</a:t>
                </a:r>
                <a:r>
                  <a:rPr lang="en-US" altLang="zh-CN" i="1" dirty="0"/>
                  <a:t>a Partial Shortest-Path DAG</a:t>
                </a:r>
                <a:r>
                  <a:rPr lang="zh-CN" altLang="en-US" dirty="0"/>
                  <a:t>）</a:t>
                </a:r>
                <a:r>
                  <a:rPr lang="en-US" altLang="zh-CN" dirty="0" smtClean="0"/>
                  <a:t>B</a:t>
                </a:r>
                <a:endParaRPr lang="en-US" altLang="zh-CN" dirty="0"/>
              </a:p>
              <a:p>
                <a:r>
                  <a:rPr lang="zh-CN" altLang="en-US" dirty="0" smtClean="0"/>
                  <a:t>遍历</a:t>
                </a:r>
                <a:r>
                  <a:rPr lang="en-US" altLang="zh-CN" dirty="0"/>
                  <a:t>B</a:t>
                </a:r>
                <a:r>
                  <a:rPr lang="zh-CN" altLang="en-US" dirty="0"/>
                  <a:t>中每个叶子节点到源点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oMath>
                </a14:m>
                <a:r>
                  <a:rPr lang="zh-CN" altLang="en-US" dirty="0"/>
                  <a:t>的边，判断它是否属于</a:t>
                </a:r>
                <a:r>
                  <a:rPr lang="en-US" altLang="zh-CN" dirty="0"/>
                  <a:t>highway network</a:t>
                </a:r>
                <a:r>
                  <a:rPr lang="zh-CN" altLang="en-US" dirty="0" smtClean="0"/>
                  <a:t>。</a:t>
                </a:r>
                <a:endParaRPr lang="en-US" altLang="zh-CN" dirty="0" smtClean="0"/>
              </a:p>
              <a:p>
                <a:pPr marL="0" indent="0">
                  <a:buNone/>
                </a:pPr>
                <a:r>
                  <a:rPr lang="zh-CN" altLang="en-US" dirty="0" smtClean="0"/>
                  <a:t>我们</a:t>
                </a:r>
                <a:r>
                  <a:rPr lang="zh-CN" altLang="en-US" dirty="0"/>
                  <a:t>可以通过以</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oMath>
                </a14:m>
                <a:r>
                  <a:rPr lang="zh-CN" altLang="en-US" dirty="0"/>
                  <a:t>为源点的单源最短路径（</a:t>
                </a:r>
                <a:r>
                  <a:rPr lang="en-US" altLang="zh-CN" dirty="0"/>
                  <a:t>SSSP</a:t>
                </a:r>
                <a:r>
                  <a:rPr lang="zh-CN" altLang="en-US" dirty="0"/>
                  <a:t>）来它的构建局部最短路径有向无环</a:t>
                </a:r>
                <a:r>
                  <a:rPr lang="zh-CN" altLang="en-US" dirty="0" smtClean="0"/>
                  <a:t>图</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2028967"/>
              </a:xfrm>
              <a:blipFill rotWithShape="0">
                <a:blip r:embed="rId3"/>
                <a:stretch>
                  <a:fillRect l="-616" t="-2102" r="-3078"/>
                </a:stretch>
              </a:blipFill>
            </p:spPr>
            <p:txBody>
              <a:bodyPr/>
              <a:lstStyle/>
              <a:p>
                <a:r>
                  <a:rPr lang="zh-CN" altLang="en-US">
                    <a:noFill/>
                  </a:rPr>
                  <a:t> </a:t>
                </a:r>
              </a:p>
            </p:txBody>
          </p:sp>
        </mc:Fallback>
      </mc:AlternateContent>
      <p:sp>
        <p:nvSpPr>
          <p:cNvPr id="4" name="文本框 3"/>
          <p:cNvSpPr txBox="1"/>
          <p:nvPr/>
        </p:nvSpPr>
        <p:spPr>
          <a:xfrm>
            <a:off x="2589212" y="4644438"/>
            <a:ext cx="8475260" cy="369332"/>
          </a:xfrm>
          <a:prstGeom prst="rect">
            <a:avLst/>
          </a:prstGeom>
          <a:noFill/>
        </p:spPr>
        <p:txBody>
          <a:bodyPr wrap="square" rtlCol="0">
            <a:spAutoFit/>
          </a:bodyPr>
          <a:lstStyle/>
          <a:p>
            <a:r>
              <a:rPr lang="zh-CN" altLang="en-US" dirty="0" smtClean="0">
                <a:solidFill>
                  <a:schemeClr val="tx1">
                    <a:lumMod val="75000"/>
                    <a:lumOff val="25000"/>
                  </a:schemeClr>
                </a:solidFill>
              </a:rPr>
              <a:t>上述算法找出的所有边</a:t>
            </a:r>
            <a:r>
              <a:rPr lang="zh-CN" altLang="en-US" dirty="0">
                <a:solidFill>
                  <a:schemeClr val="tx1">
                    <a:lumMod val="75000"/>
                    <a:lumOff val="25000"/>
                  </a:schemeClr>
                </a:solidFill>
              </a:rPr>
              <a:t>即构成整幅图的</a:t>
            </a:r>
            <a:r>
              <a:rPr lang="en-US" altLang="zh-CN" dirty="0">
                <a:solidFill>
                  <a:schemeClr val="tx1">
                    <a:lumMod val="75000"/>
                    <a:lumOff val="25000"/>
                  </a:schemeClr>
                </a:solidFill>
              </a:rPr>
              <a:t>Highway network</a:t>
            </a:r>
            <a:r>
              <a:rPr lang="zh-CN" altLang="en-US" dirty="0">
                <a:solidFill>
                  <a:schemeClr val="tx1">
                    <a:lumMod val="75000"/>
                    <a:lumOff val="25000"/>
                  </a:schemeClr>
                </a:solidFill>
              </a:rPr>
              <a:t>。</a:t>
            </a:r>
          </a:p>
        </p:txBody>
      </p:sp>
    </p:spTree>
    <p:extLst>
      <p:ext uri="{BB962C8B-B14F-4D97-AF65-F5344CB8AC3E}">
        <p14:creationId xmlns:p14="http://schemas.microsoft.com/office/powerpoint/2010/main" val="159360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构建局部最短路径有向无环</a:t>
            </a:r>
            <a:r>
              <a:rPr lang="zh-CN" altLang="en-US" dirty="0" smtClean="0"/>
              <a:t>图</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对于图</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𝑙</m:t>
                        </m:r>
                      </m:sub>
                      <m:sup>
                        <m:r>
                          <a:rPr lang="en-US" altLang="zh-CN" i="1" dirty="0" smtClean="0">
                            <a:latin typeface="Cambria Math" panose="02040503050406030204" pitchFamily="18" charset="0"/>
                          </a:rPr>
                          <m:t>′</m:t>
                        </m:r>
                      </m:sup>
                    </m:sSubSup>
                  </m:oMath>
                </a14:m>
                <a:r>
                  <a:rPr lang="zh-CN" altLang="en-US" dirty="0" smtClean="0"/>
                  <a:t>中</a:t>
                </a:r>
                <a:r>
                  <a:rPr lang="zh-CN" altLang="en-US" dirty="0"/>
                  <a:t>的每个</a:t>
                </a:r>
                <a:r>
                  <a:rPr lang="zh-CN" altLang="en-US" dirty="0" smtClean="0"/>
                  <a:t>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 </m:t>
                    </m:r>
                  </m:oMath>
                </a14:m>
                <a:r>
                  <a:rPr lang="zh-CN" altLang="en-US" dirty="0" smtClean="0"/>
                  <a:t>，</a:t>
                </a:r>
                <a:r>
                  <a:rPr lang="zh-CN" altLang="en-US" dirty="0"/>
                  <a:t>我们求它的</a:t>
                </a:r>
                <a:r>
                  <a:rPr lang="en-US" altLang="zh-CN" dirty="0"/>
                  <a:t>SSSP</a:t>
                </a:r>
                <a:r>
                  <a:rPr lang="zh-CN" altLang="en-US" dirty="0"/>
                  <a:t>，我们规定每一个点都有一个状态</a:t>
                </a:r>
                <a:r>
                  <a:rPr lang="en-US" altLang="zh-CN" i="1" dirty="0"/>
                  <a:t>active</a:t>
                </a:r>
                <a:r>
                  <a:rPr lang="zh-CN" altLang="en-US" dirty="0"/>
                  <a:t>或者</a:t>
                </a:r>
                <a:r>
                  <a:rPr lang="en-US" altLang="zh-CN" i="1" dirty="0"/>
                  <a:t>passive</a:t>
                </a:r>
                <a:r>
                  <a:rPr lang="zh-CN" altLang="en-US" dirty="0"/>
                  <a:t>，一个</a:t>
                </a:r>
                <a:r>
                  <a:rPr lang="zh-CN" altLang="en-US" dirty="0" smtClean="0"/>
                  <a:t>点插入队列时的</a:t>
                </a:r>
                <a:r>
                  <a:rPr lang="zh-CN" altLang="en-US" dirty="0"/>
                  <a:t>状态为</a:t>
                </a:r>
                <a:r>
                  <a:rPr lang="en-US" altLang="zh-CN" dirty="0"/>
                  <a:t>active</a:t>
                </a:r>
                <a:r>
                  <a:rPr lang="zh-CN" altLang="en-US" dirty="0"/>
                  <a:t>当且仅当它的所有父节点（从源点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oMath>
                </a14:m>
                <a:r>
                  <a:rPr lang="zh-CN" altLang="en-US" dirty="0"/>
                  <a:t>到该点有可能</a:t>
                </a:r>
                <a:r>
                  <a:rPr lang="zh-CN" altLang="en-US" dirty="0" smtClean="0"/>
                  <a:t>不止</a:t>
                </a:r>
                <a:r>
                  <a:rPr lang="zh-CN" altLang="en-US" dirty="0"/>
                  <a:t>一条最短路径）都是</a:t>
                </a:r>
                <a:r>
                  <a:rPr lang="en-US" altLang="zh-CN" dirty="0"/>
                  <a:t>active</a:t>
                </a:r>
                <a:r>
                  <a:rPr lang="zh-CN" altLang="en-US" dirty="0"/>
                  <a:t>，如果它满足</a:t>
                </a:r>
              </a:p>
              <a:p>
                <a:pPr marL="0" indent="0">
                  <a:buNone/>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𝑠h𝑜𝑟𝑡𝑒𝑠𝑡</m:t>
                      </m:r>
                      <m:r>
                        <a:rPr lang="en-US" altLang="zh-CN" b="0" i="1" smtClean="0">
                          <a:latin typeface="Cambria Math" panose="02040503050406030204" pitchFamily="18" charset="0"/>
                        </a:rPr>
                        <m:t> </m:t>
                      </m:r>
                      <m:r>
                        <a:rPr lang="zh-CN" altLang="en-US" i="1">
                          <a:latin typeface="Cambria Math" panose="02040503050406030204" pitchFamily="18" charset="0"/>
                        </a:rPr>
                        <m:t>𝑝𝑎𝑡h</m:t>
                      </m:r>
                      <m:r>
                        <a:rPr lang="en-US" altLang="zh-CN" b="0" i="1" smtClean="0">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𝑃</m:t>
                          </m:r>
                        </m:e>
                        <m:sup>
                          <m:r>
                            <a:rPr lang="zh-CN" altLang="en-US">
                              <a:latin typeface="Cambria Math" panose="02040503050406030204" pitchFamily="18" charset="0"/>
                            </a:rPr>
                            <m:t>′</m:t>
                          </m:r>
                        </m:sup>
                      </m:sSup>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𝑝</m:t>
                          </m:r>
                        </m:e>
                      </m:d>
                      <m:r>
                        <a:rPr lang="zh-CN" altLang="en-US">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𝑙</m:t>
                          </m:r>
                        </m:sub>
                        <m:sup>
                          <m:r>
                            <a:rPr lang="en-US" altLang="zh-CN" i="1" smtClean="0">
                              <a:latin typeface="Cambria Math" panose="02040503050406030204" pitchFamily="18" charset="0"/>
                              <a:ea typeface="Cambria Math" panose="02040503050406030204" pitchFamily="18" charset="0"/>
                            </a:rPr>
                            <m:t>→</m:t>
                          </m:r>
                        </m:sup>
                      </m:sSubSup>
                      <m:r>
                        <a:rPr lang="zh-CN" altLang="en-US" i="1" smtClean="0">
                          <a:latin typeface="Cambria Math" panose="02040503050406030204" pitchFamily="18" charset="0"/>
                        </a:rPr>
                        <m:t> </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𝑃</m:t>
                          </m:r>
                        </m:e>
                        <m:sup>
                          <m:r>
                            <a:rPr lang="zh-CN" altLang="en-US">
                              <a:latin typeface="Cambria Math" panose="02040503050406030204" pitchFamily="18" charset="0"/>
                            </a:rPr>
                            <m:t>′</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)|≤1</m:t>
                      </m:r>
                    </m:oMath>
                  </m:oMathPara>
                </a14:m>
                <a:endParaRPr lang="en-US" altLang="zh-CN" dirty="0" smtClean="0"/>
              </a:p>
              <a:p>
                <a:pPr marL="0" indent="0">
                  <a:buNone/>
                </a:pPr>
                <a:r>
                  <a:rPr lang="zh-CN" altLang="en-US" dirty="0" smtClean="0"/>
                  <a:t>，</a:t>
                </a:r>
                <a:r>
                  <a:rPr lang="zh-CN" altLang="en-US" dirty="0"/>
                  <a:t>那么它</a:t>
                </a:r>
                <a:r>
                  <a:rPr lang="zh-CN" altLang="en-US" dirty="0" smtClean="0"/>
                  <a:t>的最终状态</a:t>
                </a:r>
                <a:r>
                  <a:rPr lang="zh-CN" altLang="en-US" dirty="0"/>
                  <a:t>就是</a:t>
                </a:r>
                <a:r>
                  <a:rPr lang="en-US" altLang="zh-CN" dirty="0"/>
                  <a:t>passive</a:t>
                </a:r>
                <a:r>
                  <a:rPr lang="zh-CN" altLang="en-US" dirty="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1290"/>
                </a:stretch>
              </a:blipFill>
            </p:spPr>
            <p:txBody>
              <a:bodyPr/>
              <a:lstStyle/>
              <a:p>
                <a:r>
                  <a:rPr lang="zh-CN" altLang="en-US">
                    <a:noFill/>
                  </a:rPr>
                  <a:t> </a:t>
                </a:r>
              </a:p>
            </p:txBody>
          </p:sp>
        </mc:Fallback>
      </mc:AlternateContent>
      <p:pic>
        <p:nvPicPr>
          <p:cNvPr id="3074" name="Picture 2" descr="a partion shortest-path DA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4022411"/>
            <a:ext cx="7905750" cy="2247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文本框 5"/>
              <p:cNvSpPr txBox="1"/>
              <p:nvPr/>
            </p:nvSpPr>
            <p:spPr>
              <a:xfrm>
                <a:off x="2589212" y="6373504"/>
                <a:ext cx="8465475" cy="369332"/>
              </a:xfrm>
              <a:prstGeom prst="rect">
                <a:avLst/>
              </a:prstGeom>
              <a:noFill/>
            </p:spPr>
            <p:txBody>
              <a:bodyPr wrap="square" rtlCol="0">
                <a:spAutoFit/>
              </a:bodyPr>
              <a:lstStyle/>
              <a:p>
                <a:r>
                  <a:rPr lang="zh-CN" altLang="en-US" dirty="0"/>
                  <a:t>一般来说</a:t>
                </a:r>
                <a:r>
                  <a:rPr lang="zh-CN" altLang="en-US"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1</m:t>
                        </m:r>
                      </m:sub>
                    </m:sSub>
                  </m:oMath>
                </a14:m>
                <a:r>
                  <a:rPr lang="zh-CN" altLang="en-US" dirty="0" smtClean="0"/>
                  <a:t>选择</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到</a:t>
                </a:r>
                <a:r>
                  <a:rPr lang="en-US" altLang="zh-CN" dirty="0"/>
                  <a:t>p</a:t>
                </a:r>
                <a:r>
                  <a:rPr lang="zh-CN" altLang="en-US" dirty="0"/>
                  <a:t>最短路上的第一个顶点。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2589212" y="6373504"/>
                <a:ext cx="8465475" cy="369332"/>
              </a:xfrm>
              <a:prstGeom prst="rect">
                <a:avLst/>
              </a:prstGeom>
              <a:blipFill rotWithShape="0">
                <a:blip r:embed="rId5"/>
                <a:stretch>
                  <a:fillRect l="-648" t="-13333"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782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构建局部最短路径有向无环图</a:t>
            </a:r>
          </a:p>
        </p:txBody>
      </p:sp>
      <p:pic>
        <p:nvPicPr>
          <p:cNvPr id="4098" name="Picture 2" descr="http://www.lucienevans.com/wp-content/uploads/2014/08/example-of-phase-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25" y="1799123"/>
            <a:ext cx="6701200" cy="36707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592925" y="5606351"/>
            <a:ext cx="7753350" cy="646331"/>
          </a:xfrm>
          <a:prstGeom prst="rect">
            <a:avLst/>
          </a:prstGeom>
          <a:noFill/>
        </p:spPr>
        <p:txBody>
          <a:bodyPr wrap="square" rtlCol="0">
            <a:spAutoFit/>
          </a:bodyPr>
          <a:lstStyle/>
          <a:p>
            <a:r>
              <a:rPr lang="zh-CN" altLang="en-US" dirty="0"/>
              <a:t>当图中所有</a:t>
            </a:r>
            <a:r>
              <a:rPr lang="en-US" altLang="zh-CN" dirty="0"/>
              <a:t>active</a:t>
            </a:r>
            <a:r>
              <a:rPr lang="zh-CN" altLang="en-US" dirty="0"/>
              <a:t>的点都被遍历过后，我们就得到了某一点的局部最短路径有向无环图</a:t>
            </a:r>
            <a:r>
              <a:rPr lang="en-US" altLang="zh-CN" dirty="0"/>
              <a:t>B</a:t>
            </a:r>
            <a:endParaRPr lang="zh-CN" altLang="en-US" dirty="0"/>
          </a:p>
        </p:txBody>
      </p:sp>
    </p:spTree>
    <p:extLst>
      <p:ext uri="{BB962C8B-B14F-4D97-AF65-F5344CB8AC3E}">
        <p14:creationId xmlns:p14="http://schemas.microsoft.com/office/powerpoint/2010/main" val="379256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772952"/>
          </a:xfrm>
        </p:spPr>
        <p:txBody>
          <a:bodyPr/>
          <a:lstStyle/>
          <a:p>
            <a:r>
              <a:rPr lang="zh-CN" altLang="en-US" dirty="0"/>
              <a:t>构建局部最短路径有向无环图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92925" y="3784979"/>
                <a:ext cx="8915400" cy="2711355"/>
              </a:xfrm>
            </p:spPr>
            <p:txBody>
              <a:bodyPr>
                <a:normAutofit/>
              </a:bodyPr>
              <a:lstStyle/>
              <a:p>
                <a:r>
                  <a:rPr lang="zh-CN" altLang="en-US" dirty="0" smtClean="0"/>
                  <a:t>对于每个属于</a:t>
                </a:r>
                <a:r>
                  <a:rPr lang="en-US" altLang="zh-CN" dirty="0"/>
                  <a:t>B</a:t>
                </a:r>
                <a:r>
                  <a:rPr lang="zh-CN" altLang="en-US" dirty="0"/>
                  <a:t>的</a:t>
                </a:r>
                <a:r>
                  <a:rPr lang="zh-CN" altLang="en-US" dirty="0" smtClean="0"/>
                  <a:t>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a:t>
                </a:r>
                <a:r>
                  <a:rPr lang="zh-CN" altLang="en-US" dirty="0"/>
                  <a:t>我们定义一个边界距离（</a:t>
                </a:r>
                <a:r>
                  <a:rPr lang="en-US" altLang="zh-CN" dirty="0"/>
                  <a:t>border distance </a:t>
                </a:r>
                <a:r>
                  <a:rPr lang="zh-CN" altLang="en-US" dirty="0"/>
                  <a:t>）</a:t>
                </a:r>
                <a:r>
                  <a:rPr lang="en-US" altLang="zh-CN" dirty="0"/>
                  <a:t>b(x) </a:t>
                </a:r>
                <a:r>
                  <a:rPr lang="zh-CN" altLang="en-US" dirty="0"/>
                  <a:t>和一个参考距离（</a:t>
                </a:r>
                <a:r>
                  <a:rPr lang="en-US" altLang="zh-CN" dirty="0"/>
                  <a:t>reference distance</a:t>
                </a:r>
                <a:r>
                  <a:rPr lang="zh-CN" altLang="en-US" dirty="0"/>
                  <a:t>）</a:t>
                </a:r>
                <a:r>
                  <a:rPr lang="en-US" altLang="zh-CN" dirty="0"/>
                  <a:t>a(x)</a:t>
                </a:r>
                <a:r>
                  <a:rPr lang="zh-CN" altLang="en-US" dirty="0" smtClean="0"/>
                  <a:t>。</a:t>
                </a:r>
                <a:endParaRPr lang="zh-CN" altLang="en-US" dirty="0"/>
              </a:p>
              <a:p>
                <a:r>
                  <a:rPr lang="zh-CN" altLang="en-US" dirty="0"/>
                  <a:t>边界距离</a:t>
                </a:r>
                <a:r>
                  <a:rPr lang="en-US" altLang="zh-CN" dirty="0"/>
                  <a:t>b(x)</a:t>
                </a:r>
                <a:r>
                  <a:rPr lang="zh-CN" altLang="en-US" dirty="0"/>
                  <a:t>就是从源点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0</m:t>
                        </m:r>
                      </m:sub>
                    </m:sSub>
                  </m:oMath>
                </a14:m>
                <a:r>
                  <a:rPr lang="zh-CN" altLang="en-US" dirty="0"/>
                  <a:t>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b="0" i="1" dirty="0" smtClean="0">
                            <a:latin typeface="Cambria Math" panose="02040503050406030204" pitchFamily="18" charset="0"/>
                          </a:rPr>
                          <m:t>1</m:t>
                        </m:r>
                      </m:sub>
                    </m:sSub>
                  </m:oMath>
                </a14:m>
                <a:r>
                  <a:rPr lang="zh-CN" altLang="en-US" dirty="0"/>
                  <a:t>邻居的边界的距离。这个距离随着</a:t>
                </a:r>
                <a:r>
                  <a:rPr lang="en-US" altLang="zh-CN" dirty="0"/>
                  <a:t>SSSP</a:t>
                </a:r>
                <a:r>
                  <a:rPr lang="zh-CN" altLang="en-US" dirty="0"/>
                  <a:t>的构建，沿着路径继承下来。这样就可以寻找到最短路径上第一个</a:t>
                </a:r>
                <a:r>
                  <a:rPr lang="zh-CN" altLang="en-US" dirty="0" smtClean="0"/>
                  <a:t>不在</a:t>
                </a:r>
                <a14:m>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e>
                    </m:d>
                  </m:oMath>
                </a14:m>
                <a:r>
                  <a:rPr lang="zh-CN" altLang="en-US" dirty="0" smtClean="0"/>
                  <a:t>内</a:t>
                </a:r>
                <a:r>
                  <a:rPr lang="zh-CN" altLang="en-US" dirty="0"/>
                  <a:t>的</a:t>
                </a:r>
                <a:r>
                  <a:rPr lang="zh-CN" altLang="en-US" dirty="0" smtClean="0"/>
                  <a:t>点</a:t>
                </a:r>
                <a14:m>
                  <m:oMath xmlns:m="http://schemas.openxmlformats.org/officeDocument/2006/math">
                    <m:r>
                      <a:rPr lang="en-US" altLang="zh-CN" i="1" dirty="0" smtClean="0">
                        <a:latin typeface="Cambria Math" panose="02040503050406030204" pitchFamily="18" charset="0"/>
                      </a:rPr>
                      <m:t>𝜔</m:t>
                    </m:r>
                  </m:oMath>
                </a14:m>
                <a:r>
                  <a:rPr lang="zh-CN" altLang="en-US" dirty="0" smtClean="0"/>
                  <a:t>（</a:t>
                </a:r>
                <a:r>
                  <a:rPr lang="zh-CN" altLang="en-US" dirty="0"/>
                  <a:t>如</a:t>
                </a:r>
                <a:r>
                  <a:rPr lang="en-US" altLang="zh-CN" dirty="0"/>
                  <a:t>Figure4</a:t>
                </a:r>
                <a:r>
                  <a:rPr lang="zh-CN" altLang="en-US" dirty="0"/>
                  <a:t>中所示），它的父</a:t>
                </a:r>
                <a:r>
                  <a:rPr lang="zh-CN" altLang="en-US" dirty="0" smtClean="0"/>
                  <a:t>节点</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𝑣</m:t>
                        </m:r>
                      </m:e>
                    </m:acc>
                  </m:oMath>
                </a14:m>
                <a:r>
                  <a:rPr lang="zh-CN" altLang="en-US" dirty="0" smtClean="0"/>
                  <a:t>是</a:t>
                </a:r>
                <a:r>
                  <a:rPr lang="zh-CN" altLang="en-US" dirty="0"/>
                  <a:t>最后一个</a:t>
                </a:r>
                <a:r>
                  <a:rPr lang="zh-CN" altLang="en-US" dirty="0" smtClean="0"/>
                  <a:t>在</a:t>
                </a:r>
                <a14:m>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e>
                    </m:d>
                  </m:oMath>
                </a14:m>
                <a:r>
                  <a:rPr lang="zh-CN" altLang="en-US" dirty="0" smtClean="0"/>
                  <a:t>内</a:t>
                </a:r>
                <a:r>
                  <a:rPr lang="zh-CN" altLang="en-US" dirty="0"/>
                  <a:t>的点。为了</a:t>
                </a:r>
                <a:r>
                  <a:rPr lang="zh-CN" altLang="en-US" dirty="0" smtClean="0"/>
                  <a:t>确认</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𝑣</m:t>
                        </m:r>
                      </m:e>
                    </m:acc>
                  </m:oMath>
                </a14:m>
                <a:r>
                  <a:rPr lang="zh-CN" altLang="en-US" dirty="0" smtClean="0"/>
                  <a:t>是</a:t>
                </a:r>
                <a:r>
                  <a:rPr lang="zh-CN" altLang="en-US" dirty="0"/>
                  <a:t>唯一一个</a:t>
                </a:r>
                <a:r>
                  <a:rPr lang="zh-CN" altLang="en-US" dirty="0" smtClean="0"/>
                  <a:t>属于</a:t>
                </a:r>
                <a14:m>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1</m:t>
                            </m:r>
                          </m:sub>
                        </m:sSub>
                        <m:r>
                          <a:rPr lang="zh-CN" altLang="en-US">
                            <a:latin typeface="Cambria Math" panose="02040503050406030204" pitchFamily="18" charset="0"/>
                          </a:rPr>
                          <m:t>)∩</m:t>
                        </m:r>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的</a:t>
                </a:r>
                <a:r>
                  <a:rPr lang="zh-CN" altLang="en-US" dirty="0"/>
                  <a:t>点，我们还要</a:t>
                </a:r>
                <a:r>
                  <a:rPr lang="zh-CN" altLang="en-US" dirty="0" smtClean="0"/>
                  <a:t>检查</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𝑣</m:t>
                        </m:r>
                      </m:e>
                    </m:acc>
                  </m:oMath>
                </a14:m>
                <a:r>
                  <a:rPr lang="zh-CN" altLang="en-US" dirty="0" smtClean="0"/>
                  <a:t>的</a:t>
                </a:r>
                <a:r>
                  <a:rPr lang="zh-CN" altLang="en-US" dirty="0"/>
                  <a:t>父节点</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𝑢</m:t>
                        </m:r>
                      </m:e>
                    </m:acc>
                  </m:oMath>
                </a14:m>
                <a:r>
                  <a:rPr lang="zh-CN" altLang="en-US" dirty="0"/>
                  <a:t>是否</a:t>
                </a:r>
                <a:r>
                  <a:rPr lang="zh-CN" altLang="en-US" dirty="0" smtClean="0"/>
                  <a:t>属于</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r>
                      <a:rPr lang="en-US" altLang="zh-CN" b="0" i="0" smtClean="0">
                        <a:latin typeface="Cambria Math" panose="02040503050406030204" pitchFamily="18" charset="0"/>
                      </a:rPr>
                      <m:t>)</m:t>
                    </m:r>
                  </m:oMath>
                </a14:m>
                <a:r>
                  <a:rPr lang="zh-CN" altLang="en-US" dirty="0" smtClean="0"/>
                  <a:t>，</a:t>
                </a:r>
                <a:r>
                  <a:rPr lang="zh-CN" altLang="en-US" dirty="0"/>
                  <a:t>我们将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0</m:t>
                        </m:r>
                      </m:sub>
                    </m:sSub>
                  </m:oMath>
                </a14:m>
                <a:r>
                  <a:rPr lang="zh-CN" altLang="en-US" dirty="0"/>
                  <a:t>到</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𝑢</m:t>
                        </m:r>
                      </m:e>
                    </m:acc>
                  </m:oMath>
                </a14:m>
                <a:r>
                  <a:rPr lang="zh-CN" altLang="en-US" dirty="0"/>
                  <a:t>的相对</a:t>
                </a:r>
                <a:r>
                  <a:rPr lang="zh-CN" altLang="en-US" dirty="0" smtClean="0"/>
                  <a:t>距离</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𝑢</m:t>
                            </m:r>
                          </m:e>
                        </m:acc>
                      </m:e>
                    </m:d>
                  </m:oMath>
                </a14:m>
                <a:r>
                  <a:rPr lang="zh-CN" altLang="en-US" dirty="0" smtClean="0"/>
                  <a:t>作为</a:t>
                </a:r>
                <a:r>
                  <a:rPr lang="en-US" altLang="zh-CN" dirty="0"/>
                  <a:t>a(x)</a:t>
                </a:r>
                <a:r>
                  <a:rPr lang="zh-CN" altLang="en-US" dirty="0"/>
                  <a:t>传递给点</a:t>
                </a:r>
                <a14:m>
                  <m:oMath xmlns:m="http://schemas.openxmlformats.org/officeDocument/2006/math">
                    <m:r>
                      <a:rPr lang="en-US" altLang="zh-CN" i="1" dirty="0">
                        <a:latin typeface="Cambria Math" panose="02040503050406030204" pitchFamily="18" charset="0"/>
                      </a:rPr>
                      <m:t>𝜔</m:t>
                    </m:r>
                    <m:r>
                      <a:rPr lang="en-US" altLang="zh-CN" i="1" dirty="0">
                        <a:latin typeface="Cambria Math" panose="02040503050406030204" pitchFamily="18" charset="0"/>
                      </a:rPr>
                      <m:t> </m:t>
                    </m:r>
                  </m:oMath>
                </a14:m>
                <a:r>
                  <a:rPr lang="zh-CN" altLang="en-US" dirty="0"/>
                  <a:t>。</a:t>
                </a:r>
                <a:r>
                  <a:rPr lang="zh-CN" altLang="en-US" dirty="0" smtClean="0"/>
                  <a:t>通过</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𝑢</m:t>
                            </m:r>
                          </m:e>
                        </m:acc>
                      </m:e>
                    </m:d>
                    <m:r>
                      <a:rPr lang="zh-CN" altLang="en-US" i="1">
                        <a:latin typeface="Cambria Math" panose="02040503050406030204" pitchFamily="18" charset="0"/>
                      </a:rPr>
                      <m:t> </m:t>
                    </m:r>
                  </m:oMath>
                </a14:m>
                <a:r>
                  <a:rPr lang="zh-CN" altLang="en-US" dirty="0" smtClean="0"/>
                  <a:t>，</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和</a:t>
                </a:r>
                <a14:m>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a:t>
                </a:r>
                <a:r>
                  <a:rPr lang="zh-CN" altLang="en-US" dirty="0"/>
                  <a:t>我们很容易就能知道</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𝑢</m:t>
                        </m:r>
                      </m:e>
                    </m:acc>
                  </m:oMath>
                </a14:m>
                <a:r>
                  <a:rPr lang="zh-CN" altLang="en-US" dirty="0"/>
                  <a:t>是否属于</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a:t>
                </a:r>
                <a:r>
                  <a:rPr lang="en-US" altLang="zh-CN" dirty="0"/>
                  <a:t>PS</a:t>
                </a:r>
                <a:r>
                  <a:rPr lang="zh-CN" altLang="en-US" dirty="0"/>
                  <a:t>：如果从</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0</m:t>
                        </m:r>
                      </m:sub>
                    </m:sSub>
                  </m:oMath>
                </a14:m>
                <a:r>
                  <a:rPr lang="zh-CN" altLang="en-US" dirty="0"/>
                  <a:t>到</a:t>
                </a:r>
                <a:r>
                  <a:rPr lang="en-US" altLang="zh-CN" dirty="0"/>
                  <a:t>x</a:t>
                </a:r>
                <a:r>
                  <a:rPr lang="zh-CN" altLang="en-US" dirty="0"/>
                  <a:t>有多条最短路径，则选择最长的</a:t>
                </a:r>
                <a:r>
                  <a:rPr lang="en-US" altLang="zh-CN" dirty="0"/>
                  <a:t>a(x)</a:t>
                </a:r>
                <a:r>
                  <a:rPr lang="zh-CN" altLang="en-US" dirty="0"/>
                  <a:t>和</a:t>
                </a:r>
                <a:r>
                  <a:rPr lang="en-US" altLang="zh-CN" dirty="0"/>
                  <a:t>b(x)</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92925" y="3784979"/>
                <a:ext cx="8915400" cy="2711355"/>
              </a:xfrm>
              <a:blipFill rotWithShape="0">
                <a:blip r:embed="rId2"/>
                <a:stretch>
                  <a:fillRect l="-478" t="-1798" r="-547" b="-4494"/>
                </a:stretch>
              </a:blipFill>
            </p:spPr>
            <p:txBody>
              <a:bodyPr/>
              <a:lstStyle/>
              <a:p>
                <a:r>
                  <a:rPr lang="zh-CN" altLang="en-US">
                    <a:noFill/>
                  </a:rPr>
                  <a:t> </a:t>
                </a:r>
              </a:p>
            </p:txBody>
          </p:sp>
        </mc:Fallback>
      </mc:AlternateContent>
      <p:pic>
        <p:nvPicPr>
          <p:cNvPr id="5" name="Picture 2" descr="a partion shortest-path DA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925" y="1616976"/>
            <a:ext cx="6851326" cy="194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04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构建局部最短路径有向无环图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1905000"/>
                <a:ext cx="8915400" cy="4386618"/>
              </a:xfrm>
            </p:spPr>
            <p:txBody>
              <a:bodyPr>
                <a:noAutofit/>
              </a:bodyPr>
              <a:lstStyle/>
              <a:p>
                <a:r>
                  <a:rPr lang="zh-CN" altLang="en-US" dirty="0" smtClean="0"/>
                  <a:t>定义</a:t>
                </a:r>
                <a14:m>
                  <m:oMath xmlns:m="http://schemas.openxmlformats.org/officeDocument/2006/math">
                    <m:r>
                      <a:rPr lang="en-US" altLang="zh-CN" i="1" dirty="0" smtClean="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smtClean="0"/>
                  <a:t>为</a:t>
                </a:r>
                <a:r>
                  <a:rPr lang="en-US" altLang="zh-CN" dirty="0"/>
                  <a:t>x</a:t>
                </a:r>
                <a:r>
                  <a:rPr lang="zh-CN" altLang="en-US" dirty="0"/>
                  <a:t>在</a:t>
                </a:r>
                <a:r>
                  <a:rPr lang="en-US" altLang="zh-CN" dirty="0"/>
                  <a:t>B</a:t>
                </a:r>
                <a:r>
                  <a:rPr lang="zh-CN" altLang="en-US" dirty="0"/>
                  <a:t>中的所有父节点集合。</a:t>
                </a:r>
              </a:p>
              <a:p>
                <a:r>
                  <a:rPr lang="zh-CN" altLang="en-US" dirty="0"/>
                  <a:t>对于根</a:t>
                </a:r>
                <a:r>
                  <a:rPr lang="zh-CN" altLang="en-US" dirty="0" smtClean="0"/>
                  <a:t>节点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a:t>
                </a:r>
                <a14:m>
                  <m:oMath xmlns:m="http://schemas.openxmlformats.org/officeDocument/2006/math">
                    <m:r>
                      <a:rPr lang="en-US" altLang="zh-CN" i="1" dirty="0" smtClean="0">
                        <a:latin typeface="Cambria Math" panose="02040503050406030204" pitchFamily="18" charset="0"/>
                      </a:rPr>
                      <m:t>℘</m:t>
                    </m:r>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e>
                    </m:d>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a:t>
                </a:r>
                <a14:m>
                  <m:oMath xmlns:m="http://schemas.openxmlformats.org/officeDocument/2006/math">
                    <m:r>
                      <a:rPr lang="en-US" altLang="zh-CN" i="1" dirty="0" smtClean="0">
                        <a:latin typeface="Cambria Math" panose="02040503050406030204" pitchFamily="18" charset="0"/>
                      </a:rPr>
                      <m:t>𝑏</m:t>
                    </m:r>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e>
                    </m:d>
                    <m:r>
                      <a:rPr lang="en-US" altLang="zh-CN" i="1" dirty="0">
                        <a:latin typeface="Cambria Math" panose="02040503050406030204" pitchFamily="18" charset="0"/>
                      </a:rPr>
                      <m:t>= </m:t>
                    </m:r>
                    <m:r>
                      <a:rPr lang="en-US" altLang="zh-CN" i="1" dirty="0" smtClean="0">
                        <a:latin typeface="Cambria Math" panose="02040503050406030204" pitchFamily="18" charset="0"/>
                      </a:rPr>
                      <m:t>0</m:t>
                    </m:r>
                  </m:oMath>
                </a14:m>
                <a:r>
                  <a:rPr lang="zh-CN" altLang="en-US" dirty="0" smtClean="0"/>
                  <a:t>，</a:t>
                </a:r>
                <a14:m>
                  <m:oMath xmlns:m="http://schemas.openxmlformats.org/officeDocument/2006/math">
                    <m:r>
                      <a:rPr lang="en-US" altLang="zh-CN" i="1" dirty="0" smtClean="0">
                        <a:latin typeface="Cambria Math" panose="02040503050406030204" pitchFamily="18" charset="0"/>
                      </a:rPr>
                      <m:t>𝑎</m:t>
                    </m:r>
                    <m:d>
                      <m:dPr>
                        <m:ctrlPr>
                          <a:rPr lang="en-US" altLang="zh-CN" i="1" dirty="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0</m:t>
                            </m:r>
                          </m:sub>
                        </m:sSub>
                      </m:e>
                    </m:d>
                    <m:r>
                      <a:rPr lang="en-US" altLang="zh-CN" i="1" dirty="0">
                        <a:latin typeface="Cambria Math" panose="02040503050406030204" pitchFamily="18" charset="0"/>
                      </a:rPr>
                      <m:t>= ∞</m:t>
                    </m:r>
                  </m:oMath>
                </a14:m>
                <a:r>
                  <a:rPr lang="zh-CN" altLang="en-US" dirty="0" smtClean="0"/>
                  <a:t>。</a:t>
                </a:r>
                <a:endParaRPr lang="zh-CN" altLang="en-US" dirty="0"/>
              </a:p>
              <a:p>
                <a:r>
                  <a:rPr lang="zh-CN" altLang="en-US" dirty="0"/>
                  <a:t>对于</a:t>
                </a:r>
                <a:r>
                  <a:rPr lang="zh-CN" altLang="en-US" dirty="0" smtClean="0"/>
                  <a:t>节点</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a:t>
                </a:r>
                <a:r>
                  <a:rPr lang="zh-CN" altLang="en-US" dirty="0"/>
                  <a:t>且其父节点的状态是</a:t>
                </a:r>
                <a:r>
                  <a:rPr lang="en-US" altLang="zh-CN" dirty="0" smtClean="0"/>
                  <a:t>active</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𝑏</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e>
                                </m:d>
                              </m:e>
                            </m:mr>
                            <m:mr>
                              <m:e>
                                <m:r>
                                  <a:rPr lang="zh-CN" altLang="en-US">
                                    <a:latin typeface="Cambria Math" panose="02040503050406030204" pitchFamily="18" charset="0"/>
                                  </a:rPr>
                                  <m:t>0,</m:t>
                                </m:r>
                                <m:r>
                                  <a:rPr lang="zh-CN" altLang="en-US" i="1">
                                    <a:latin typeface="Cambria Math" panose="02040503050406030204" pitchFamily="18" charset="0"/>
                                  </a:rPr>
                                  <m:t>𝑜𝑡h𝑒𝑟𝑤𝑖𝑠𝑒</m:t>
                                </m:r>
                              </m:e>
                            </m:mr>
                          </m:m>
                        </m:e>
                      </m:d>
                    </m:oMath>
                  </m:oMathPara>
                </a14:m>
                <a:endParaRPr lang="zh-CN" altLang="en-US" dirty="0"/>
              </a:p>
              <a:p>
                <a:pPr marL="0" indent="0">
                  <a:buNone/>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m:rPr>
                              <m:sty m:val="p"/>
                            </m:rPr>
                            <a:rPr lang="zh-CN" altLang="en-US">
                              <a:latin typeface="Cambria Math" panose="02040503050406030204" pitchFamily="18" charset="0"/>
                            </a:rPr>
                            <m:t>max</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𝑏</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e>
                      </m:d>
                    </m:oMath>
                  </m:oMathPara>
                </a14:m>
                <a:endParaRPr lang="zh-CN" alt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𝑎</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m:rPr>
                              <m:sty m:val="p"/>
                            </m:rPr>
                            <a:rPr lang="zh-CN" altLang="en-US">
                              <a:latin typeface="Cambria Math" panose="02040503050406030204" pitchFamily="18" charset="0"/>
                            </a:rPr>
                            <m:t>max</m:t>
                          </m:r>
                          <m:r>
                            <a:rPr lang="zh-CN" altLang="en-US">
                              <a:latin typeface="Cambria Math" panose="02040503050406030204" pitchFamily="18" charset="0"/>
                            </a:rPr>
                            <m:t>{</m:t>
                          </m:r>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e>
                      </m:d>
                    </m:oMath>
                  </m:oMathPara>
                </a14:m>
                <a:endParaRPr lang="zh-CN" altLang="en-US" dirty="0"/>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𝑚𝑎𝑥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)&gt;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𝑥</m:t>
                                    </m:r>
                                  </m:e>
                                </m:d>
                              </m:e>
                            </m:mr>
                            <m:mr>
                              <m:e>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𝑜𝑡h𝑒𝑟𝑤𝑖𝑠𝑒</m:t>
                                </m:r>
                              </m:e>
                            </m:mr>
                          </m:m>
                        </m:e>
                      </m:d>
                    </m:oMath>
                  </m:oMathPara>
                </a14:m>
                <a:endParaRPr lang="en-US" altLang="zh-CN" dirty="0" smtClean="0"/>
              </a:p>
              <a:p>
                <a:r>
                  <a:rPr lang="zh-CN" altLang="en-US" dirty="0" smtClean="0"/>
                  <a:t>判断</a:t>
                </a:r>
                <a:r>
                  <a:rPr lang="en-US" altLang="zh-CN" dirty="0"/>
                  <a:t>x</a:t>
                </a:r>
                <a:r>
                  <a:rPr lang="zh-CN" altLang="en-US" dirty="0"/>
                  <a:t>点的状态是否是</a:t>
                </a:r>
                <a:r>
                  <a:rPr lang="en-US" altLang="zh-CN" dirty="0"/>
                  <a:t>passive</a:t>
                </a:r>
                <a:r>
                  <a:rPr lang="zh-CN" altLang="en-US" dirty="0"/>
                  <a:t>：</a:t>
                </a:r>
                <a:r>
                  <a:rPr lang="zh-CN" altLang="en-US" dirty="0" smtClean="0"/>
                  <a:t>若</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𝑙</m:t>
                            </m:r>
                          </m:sub>
                          <m:sup>
                            <m:r>
                              <a:rPr lang="en-US" altLang="zh-CN" i="1">
                                <a:latin typeface="Cambria Math" panose="02040503050406030204" pitchFamily="18" charset="0"/>
                                <a:ea typeface="Cambria Math" panose="02040503050406030204" pitchFamily="18" charset="0"/>
                              </a:rPr>
                              <m:t>←</m:t>
                            </m:r>
                          </m:sup>
                        </m:sSubSup>
                        <m:r>
                          <a:rPr lang="zh-CN" altLang="en-US" i="1" smtClean="0">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a:t>
                </a:r>
                <a:r>
                  <a:rPr lang="zh-CN" altLang="en-US" dirty="0"/>
                  <a:t>则</a:t>
                </a:r>
                <a:r>
                  <a:rPr lang="en-US" altLang="zh-CN" dirty="0"/>
                  <a:t>x</a:t>
                </a:r>
                <a:r>
                  <a:rPr lang="zh-CN" altLang="en-US" dirty="0"/>
                  <a:t>点的状态时</a:t>
                </a:r>
                <a:r>
                  <a:rPr lang="en-US" altLang="zh-CN" dirty="0"/>
                  <a:t>passive</a:t>
                </a:r>
                <a:r>
                  <a:rPr lang="zh-CN" altLang="en-US" dirty="0"/>
                  <a:t>。</a:t>
                </a:r>
              </a:p>
              <a:p>
                <a:r>
                  <a:rPr lang="zh-CN" altLang="en-US" dirty="0"/>
                  <a:t>若节点都遍历完，所有</a:t>
                </a:r>
                <a:r>
                  <a:rPr lang="zh-CN" altLang="en-US" dirty="0" smtClean="0"/>
                  <a:t>状态</a:t>
                </a:r>
                <a:r>
                  <a:rPr lang="zh-CN" altLang="en-US" dirty="0"/>
                  <a:t>是</a:t>
                </a:r>
                <a:r>
                  <a:rPr lang="en-US" altLang="zh-CN" dirty="0" smtClean="0"/>
                  <a:t>active</a:t>
                </a:r>
                <a:r>
                  <a:rPr lang="zh-CN" altLang="en-US" dirty="0"/>
                  <a:t>的节点都</a:t>
                </a:r>
                <a:r>
                  <a:rPr lang="zh-CN" altLang="en-US" dirty="0" smtClean="0"/>
                  <a:t>属于</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的</a:t>
                </a:r>
                <a:r>
                  <a:rPr lang="zh-CN" altLang="en-US" dirty="0"/>
                  <a:t>局部最短路径</a:t>
                </a:r>
                <a:r>
                  <a:rPr lang="en-US" altLang="zh-CN" dirty="0"/>
                  <a:t>DAG</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1905000"/>
                <a:ext cx="8915400" cy="4386618"/>
              </a:xfrm>
              <a:blipFill rotWithShape="0">
                <a:blip r:embed="rId2"/>
                <a:stretch>
                  <a:fillRect l="-479" t="-11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线形标注 1 3"/>
              <p:cNvSpPr/>
              <p:nvPr/>
            </p:nvSpPr>
            <p:spPr>
              <a:xfrm>
                <a:off x="9605474" y="2222695"/>
                <a:ext cx="1899138" cy="963195"/>
              </a:xfrm>
              <a:prstGeom prst="borderCallout1">
                <a:avLst>
                  <a:gd name="adj1" fmla="val 50329"/>
                  <a:gd name="adj2" fmla="val 556"/>
                  <a:gd name="adj3" fmla="val 148816"/>
                  <a:gd name="adj4" fmla="val -49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0</m:t>
                        </m:r>
                      </m:sub>
                    </m:sSub>
                  </m:oMath>
                </a14:m>
                <a:r>
                  <a:rPr lang="zh-CN" altLang="en-US" dirty="0" smtClean="0"/>
                  <a:t>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b="0" i="1" dirty="0" smtClean="0">
                            <a:latin typeface="Cambria Math" panose="02040503050406030204" pitchFamily="18" charset="0"/>
                          </a:rPr>
                          <m:t>1</m:t>
                        </m:r>
                      </m:sub>
                    </m:sSub>
                  </m:oMath>
                </a14:m>
                <a:r>
                  <a:rPr lang="zh-CN" altLang="en-US" dirty="0" smtClean="0"/>
                  <a:t>邻居边界的距离向下传递</a:t>
                </a:r>
                <a:endParaRPr lang="zh-CN" altLang="en-US" dirty="0"/>
              </a:p>
            </p:txBody>
          </p:sp>
        </mc:Choice>
        <mc:Fallback xmlns="">
          <p:sp>
            <p:nvSpPr>
              <p:cNvPr id="4" name="线形标注 1 3"/>
              <p:cNvSpPr>
                <a:spLocks noRot="1" noChangeAspect="1" noMove="1" noResize="1" noEditPoints="1" noAdjustHandles="1" noChangeArrowheads="1" noChangeShapeType="1" noTextEdit="1"/>
              </p:cNvSpPr>
              <p:nvPr/>
            </p:nvSpPr>
            <p:spPr>
              <a:xfrm>
                <a:off x="9605474" y="2222695"/>
                <a:ext cx="1899138" cy="963195"/>
              </a:xfrm>
              <a:prstGeom prst="borderCallout1">
                <a:avLst>
                  <a:gd name="adj1" fmla="val 50329"/>
                  <a:gd name="adj2" fmla="val 556"/>
                  <a:gd name="adj3" fmla="val 148816"/>
                  <a:gd name="adj4" fmla="val -49444"/>
                </a:avLst>
              </a:prstGeom>
              <a:blipFill rotWithShape="0">
                <a:blip r:embed="rId3"/>
                <a:stretch>
                  <a:fillRect t="-1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线形标注 1 4"/>
              <p:cNvSpPr/>
              <p:nvPr/>
            </p:nvSpPr>
            <p:spPr>
              <a:xfrm>
                <a:off x="9748910" y="3503585"/>
                <a:ext cx="2039816" cy="534572"/>
              </a:xfrm>
              <a:prstGeom prst="borderCallout1">
                <a:avLst>
                  <a:gd name="adj1" fmla="val 55592"/>
                  <a:gd name="adj2" fmla="val -58"/>
                  <a:gd name="adj3" fmla="val 128289"/>
                  <a:gd name="adj4" fmla="val -3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出了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b="0" i="1" dirty="0" smtClean="0">
                            <a:latin typeface="Cambria Math" panose="02040503050406030204" pitchFamily="18" charset="0"/>
                          </a:rPr>
                          <m:t>1</m:t>
                        </m:r>
                      </m:sub>
                    </m:sSub>
                  </m:oMath>
                </a14:m>
                <a:r>
                  <a:rPr lang="zh-CN" altLang="en-US" dirty="0" smtClean="0"/>
                  <a:t>的邻居范围</a:t>
                </a:r>
                <a:endParaRPr lang="zh-CN" altLang="en-US" dirty="0"/>
              </a:p>
            </p:txBody>
          </p:sp>
        </mc:Choice>
        <mc:Fallback xmlns="">
          <p:sp>
            <p:nvSpPr>
              <p:cNvPr id="5" name="线形标注 1 4"/>
              <p:cNvSpPr>
                <a:spLocks noRot="1" noChangeAspect="1" noMove="1" noResize="1" noEditPoints="1" noAdjustHandles="1" noChangeArrowheads="1" noChangeShapeType="1" noTextEdit="1"/>
              </p:cNvSpPr>
              <p:nvPr/>
            </p:nvSpPr>
            <p:spPr>
              <a:xfrm>
                <a:off x="9748910" y="3503585"/>
                <a:ext cx="2039816" cy="534572"/>
              </a:xfrm>
              <a:prstGeom prst="borderCallout1">
                <a:avLst>
                  <a:gd name="adj1" fmla="val 55592"/>
                  <a:gd name="adj2" fmla="val -58"/>
                  <a:gd name="adj3" fmla="val 128289"/>
                  <a:gd name="adj4" fmla="val -3850"/>
                </a:avLst>
              </a:prstGeom>
              <a:blipFill rotWithShape="0">
                <a:blip r:embed="rId4"/>
                <a:stretch>
                  <a:fillRect r="-285"/>
                </a:stretch>
              </a:blipFill>
            </p:spPr>
            <p:txBody>
              <a:bodyPr/>
              <a:lstStyle/>
              <a:p>
                <a:r>
                  <a:rPr lang="zh-CN" altLang="en-US">
                    <a:noFill/>
                  </a:rPr>
                  <a:t> </a:t>
                </a:r>
              </a:p>
            </p:txBody>
          </p:sp>
        </mc:Fallback>
      </mc:AlternateContent>
      <p:sp>
        <p:nvSpPr>
          <p:cNvPr id="6" name="矩形 5"/>
          <p:cNvSpPr/>
          <p:nvPr/>
        </p:nvSpPr>
        <p:spPr>
          <a:xfrm>
            <a:off x="5008098" y="3643532"/>
            <a:ext cx="4079631" cy="28135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9087729" y="4203413"/>
            <a:ext cx="1736737" cy="26336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线形标注 1 7"/>
              <p:cNvSpPr/>
              <p:nvPr/>
            </p:nvSpPr>
            <p:spPr>
              <a:xfrm>
                <a:off x="1758839" y="3503585"/>
                <a:ext cx="2039816" cy="534572"/>
              </a:xfrm>
              <a:prstGeom prst="borderCallout1">
                <a:avLst>
                  <a:gd name="adj1" fmla="val 50329"/>
                  <a:gd name="adj2" fmla="val 99252"/>
                  <a:gd name="adj3" fmla="val 144078"/>
                  <a:gd name="adj4" fmla="val 1209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𝑢</m:t>
                            </m:r>
                          </m:e>
                        </m:acc>
                      </m:e>
                    </m:d>
                    <m:r>
                      <a:rPr lang="zh-CN" altLang="en-US" i="1">
                        <a:latin typeface="Cambria Math" panose="02040503050406030204" pitchFamily="18" charset="0"/>
                      </a:rPr>
                      <m:t> </m:t>
                    </m:r>
                  </m:oMath>
                </a14:m>
                <a:endParaRPr lang="zh-CN" altLang="en-US" dirty="0"/>
              </a:p>
            </p:txBody>
          </p:sp>
        </mc:Choice>
        <mc:Fallback xmlns="">
          <p:sp>
            <p:nvSpPr>
              <p:cNvPr id="8" name="线形标注 1 7"/>
              <p:cNvSpPr>
                <a:spLocks noRot="1" noChangeAspect="1" noMove="1" noResize="1" noEditPoints="1" noAdjustHandles="1" noChangeArrowheads="1" noChangeShapeType="1" noTextEdit="1"/>
              </p:cNvSpPr>
              <p:nvPr/>
            </p:nvSpPr>
            <p:spPr>
              <a:xfrm>
                <a:off x="1758839" y="3503585"/>
                <a:ext cx="2039816" cy="534572"/>
              </a:xfrm>
              <a:prstGeom prst="borderCallout1">
                <a:avLst>
                  <a:gd name="adj1" fmla="val 50329"/>
                  <a:gd name="adj2" fmla="val 99252"/>
                  <a:gd name="adj3" fmla="val 144078"/>
                  <a:gd name="adj4" fmla="val 120978"/>
                </a:avLst>
              </a:prstGeom>
              <a:blipFill rotWithShape="0">
                <a:blip r:embed="rId5"/>
                <a:stretch>
                  <a:fillRect t="-43411" b="-47287"/>
                </a:stretch>
              </a:blipFill>
            </p:spPr>
            <p:txBody>
              <a:bodyPr/>
              <a:lstStyle/>
              <a:p>
                <a:r>
                  <a:rPr lang="zh-CN" altLang="en-US">
                    <a:noFill/>
                  </a:rPr>
                  <a:t> </a:t>
                </a:r>
              </a:p>
            </p:txBody>
          </p:sp>
        </mc:Fallback>
      </mc:AlternateContent>
      <p:sp>
        <p:nvSpPr>
          <p:cNvPr id="9" name="矩形 8"/>
          <p:cNvSpPr/>
          <p:nvPr/>
        </p:nvSpPr>
        <p:spPr>
          <a:xfrm>
            <a:off x="4234375" y="4228721"/>
            <a:ext cx="3615397" cy="23806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0829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构建局部最短路径有向无环图</a:t>
            </a:r>
          </a:p>
        </p:txBody>
      </p:sp>
      <mc:AlternateContent xmlns:mc="http://schemas.openxmlformats.org/markup-compatibility/2006" xmlns:a14="http://schemas.microsoft.com/office/drawing/2010/main">
        <mc:Choice Requires="a14">
          <p:sp>
            <p:nvSpPr>
              <p:cNvPr id="5" name="文本框 4"/>
              <p:cNvSpPr txBox="1"/>
              <p:nvPr/>
            </p:nvSpPr>
            <p:spPr>
              <a:xfrm>
                <a:off x="2039814" y="1412630"/>
                <a:ext cx="8947054" cy="21590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𝑏</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e>
                                </m:d>
                              </m:e>
                            </m:mr>
                            <m:mr>
                              <m:e>
                                <m:r>
                                  <a:rPr lang="zh-CN" altLang="en-US">
                                    <a:latin typeface="Cambria Math" panose="02040503050406030204" pitchFamily="18" charset="0"/>
                                  </a:rPr>
                                  <m:t>0,</m:t>
                                </m:r>
                                <m:r>
                                  <a:rPr lang="zh-CN" altLang="en-US" i="1">
                                    <a:latin typeface="Cambria Math" panose="02040503050406030204" pitchFamily="18" charset="0"/>
                                  </a:rPr>
                                  <m:t>𝑜𝑡h𝑒𝑟𝑤𝑖𝑠𝑒</m:t>
                                </m:r>
                              </m:e>
                            </m:mr>
                          </m:m>
                        </m:e>
                      </m:d>
                    </m:oMath>
                  </m:oMathPara>
                </a14:m>
                <a:endParaRPr lang="zh-CN" altLang="en-US" dirty="0"/>
              </a:p>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m:rPr>
                              <m:sty m:val="p"/>
                            </m:rPr>
                            <a:rPr lang="zh-CN" altLang="en-US">
                              <a:latin typeface="Cambria Math" panose="02040503050406030204" pitchFamily="18" charset="0"/>
                            </a:rPr>
                            <m:t>max</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𝑏</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e>
                      </m:d>
                    </m:oMath>
                  </m:oMathPara>
                </a14:m>
                <a:endParaRPr lang="zh-CN" altLang="en-US" dirty="0"/>
              </a:p>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𝑎</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m:rPr>
                              <m:sty m:val="p"/>
                            </m:rPr>
                            <a:rPr lang="zh-CN" altLang="en-US">
                              <a:latin typeface="Cambria Math" panose="02040503050406030204" pitchFamily="18" charset="0"/>
                            </a:rPr>
                            <m:t>max</m:t>
                          </m:r>
                          <m:r>
                            <a:rPr lang="zh-CN" altLang="en-US">
                              <a:latin typeface="Cambria Math" panose="02040503050406030204" pitchFamily="18" charset="0"/>
                            </a:rPr>
                            <m:t>{</m:t>
                          </m:r>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e>
                      </m:d>
                    </m:oMath>
                  </m:oMathPara>
                </a14:m>
                <a:endParaRPr lang="zh-CN" altLang="en-US" dirty="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𝑚𝑎𝑥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)&gt;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𝑥</m:t>
                                    </m:r>
                                  </m:e>
                                </m:d>
                              </m:e>
                            </m:mr>
                            <m:mr>
                              <m:e>
                                <m:r>
                                  <a:rPr lang="zh-CN" altLang="en-US" i="1">
                                    <a:latin typeface="Cambria Math" panose="02040503050406030204" pitchFamily="18" charset="0"/>
                                  </a:rPr>
                                  <m:t>𝑎</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𝑜𝑡h𝑒𝑟𝑤𝑖𝑠𝑒</m:t>
                                </m:r>
                              </m:e>
                            </m:mr>
                          </m:m>
                        </m:e>
                      </m:d>
                    </m:oMath>
                  </m:oMathPara>
                </a14:m>
                <a:endParaRPr lang="en-US" altLang="zh-CN" dirty="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039814" y="1412630"/>
                <a:ext cx="8947054" cy="21590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3887836968"/>
                  </p:ext>
                </p:extLst>
              </p:nvPr>
            </p:nvGraphicFramePr>
            <p:xfrm>
              <a:off x="8765138" y="3362178"/>
              <a:ext cx="1653735" cy="2904923"/>
            </p:xfrm>
            <a:graphic>
              <a:graphicData uri="http://schemas.openxmlformats.org/drawingml/2006/table">
                <a:tbl>
                  <a:tblPr firstRow="1" bandRow="1">
                    <a:tableStyleId>{5C22544A-7EE6-4342-B048-85BDC9FD1C3A}</a:tableStyleId>
                  </a:tblPr>
                  <a:tblGrid>
                    <a:gridCol w="551245"/>
                    <a:gridCol w="551245"/>
                    <a:gridCol w="551245"/>
                  </a:tblGrid>
                  <a:tr h="414989">
                    <a:tc>
                      <a:txBody>
                        <a:bodyPr/>
                        <a:lstStyle/>
                        <a:p>
                          <a:pPr algn="ctr"/>
                          <a:r>
                            <a:rPr lang="zh-CN" altLang="en-US" dirty="0" smtClean="0"/>
                            <a:t>点</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tr>
                  <a:tr h="414989">
                    <a:tc>
                      <a:txBody>
                        <a:bodyPr/>
                        <a:lstStyle/>
                        <a:p>
                          <a:r>
                            <a:rPr lang="en-US" altLang="zh-CN" dirty="0" smtClean="0"/>
                            <a:t>S</a:t>
                          </a:r>
                          <a:endParaRPr lang="zh-CN" altLang="en-US" dirty="0"/>
                        </a:p>
                      </a:txBody>
                      <a:tcPr/>
                    </a:tc>
                    <a:tc>
                      <a:txBody>
                        <a:bodyPr/>
                        <a:lstStyle/>
                        <a:p>
                          <a:r>
                            <a:rPr lang="en-US" altLang="zh-CN" dirty="0" smtClean="0"/>
                            <a:t>0</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a:txBody>
                      <a:tcPr/>
                    </a:tc>
                  </a:tr>
                  <a:tr h="414989">
                    <a:tc>
                      <a:txBody>
                        <a:bodyPr/>
                        <a:lstStyle/>
                        <a:p>
                          <a:r>
                            <a:rPr lang="en-US" altLang="zh-CN" dirty="0" smtClean="0"/>
                            <a:t>A</a:t>
                          </a:r>
                          <a:endParaRPr lang="zh-CN" altLang="en-US" dirty="0"/>
                        </a:p>
                      </a:txBody>
                      <a:tcPr/>
                    </a:tc>
                    <a:tc>
                      <a:txBody>
                        <a:bodyPr/>
                        <a:lstStyle/>
                        <a:p>
                          <a:r>
                            <a:rPr lang="en-US" altLang="zh-CN" dirty="0" smtClean="0"/>
                            <a:t>11</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a:txBody>
                      <a:tcPr/>
                    </a:tc>
                  </a:tr>
                  <a:tr h="414989">
                    <a:tc>
                      <a:txBody>
                        <a:bodyPr/>
                        <a:lstStyle/>
                        <a:p>
                          <a:r>
                            <a:rPr lang="en-US" altLang="zh-CN" dirty="0" smtClean="0"/>
                            <a:t>B</a:t>
                          </a:r>
                          <a:endParaRPr lang="zh-CN" altLang="en-US" dirty="0"/>
                        </a:p>
                      </a:txBody>
                      <a:tcPr/>
                    </a:tc>
                    <a:tc>
                      <a:txBody>
                        <a:bodyPr/>
                        <a:lstStyle/>
                        <a:p>
                          <a:r>
                            <a:rPr lang="en-US" altLang="zh-CN" dirty="0" smtClean="0"/>
                            <a:t>11</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a:txBody>
                      <a:tcPr/>
                    </a:tc>
                  </a:tr>
                  <a:tr h="414989">
                    <a:tc>
                      <a:txBody>
                        <a:bodyPr/>
                        <a:lstStyle/>
                        <a:p>
                          <a:r>
                            <a:rPr lang="en-US" altLang="zh-CN" dirty="0" smtClean="0"/>
                            <a:t>D</a:t>
                          </a:r>
                          <a:endParaRPr lang="zh-CN" altLang="en-US" dirty="0"/>
                        </a:p>
                      </a:txBody>
                      <a:tcPr/>
                    </a:tc>
                    <a:tc>
                      <a:txBody>
                        <a:bodyPr/>
                        <a:lstStyle/>
                        <a:p>
                          <a:r>
                            <a:rPr lang="en-US" altLang="zh-CN" dirty="0" smtClean="0"/>
                            <a:t>11</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a:txBody>
                      <a:tcPr/>
                    </a:tc>
                  </a:tr>
                  <a:tr h="414989">
                    <a:tc>
                      <a:txBody>
                        <a:bodyPr/>
                        <a:lstStyle/>
                        <a:p>
                          <a:r>
                            <a:rPr lang="en-US" altLang="zh-CN" dirty="0" smtClean="0"/>
                            <a:t>C</a:t>
                          </a:r>
                          <a:endParaRPr lang="zh-CN" altLang="en-US" dirty="0"/>
                        </a:p>
                      </a:txBody>
                      <a:tcPr/>
                    </a:tc>
                    <a:tc>
                      <a:txBody>
                        <a:bodyPr/>
                        <a:lstStyle/>
                        <a:p>
                          <a:r>
                            <a:rPr lang="en-US" altLang="zh-CN" dirty="0" smtClean="0"/>
                            <a:t>11</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a:txBody>
                      <a:tcPr/>
                    </a:tc>
                  </a:tr>
                  <a:tr h="414989">
                    <a:tc>
                      <a:txBody>
                        <a:bodyPr/>
                        <a:lstStyle/>
                        <a:p>
                          <a:r>
                            <a:rPr lang="en-US" altLang="zh-CN" dirty="0" smtClean="0"/>
                            <a:t>E</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7</a:t>
                          </a:r>
                          <a:endParaRPr lang="zh-CN" altLang="en-US" dirty="0"/>
                        </a:p>
                      </a:txBody>
                      <a:tcPr/>
                    </a:tc>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3887836968"/>
                  </p:ext>
                </p:extLst>
              </p:nvPr>
            </p:nvGraphicFramePr>
            <p:xfrm>
              <a:off x="8765138" y="3362178"/>
              <a:ext cx="1653735" cy="2904923"/>
            </p:xfrm>
            <a:graphic>
              <a:graphicData uri="http://schemas.openxmlformats.org/drawingml/2006/table">
                <a:tbl>
                  <a:tblPr firstRow="1" bandRow="1">
                    <a:tableStyleId>{5C22544A-7EE6-4342-B048-85BDC9FD1C3A}</a:tableStyleId>
                  </a:tblPr>
                  <a:tblGrid>
                    <a:gridCol w="551245"/>
                    <a:gridCol w="551245"/>
                    <a:gridCol w="551245"/>
                  </a:tblGrid>
                  <a:tr h="414989">
                    <a:tc>
                      <a:txBody>
                        <a:bodyPr/>
                        <a:lstStyle/>
                        <a:p>
                          <a:pPr algn="ctr"/>
                          <a:r>
                            <a:rPr lang="zh-CN" altLang="en-US" dirty="0" smtClean="0"/>
                            <a:t>点</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tr>
                  <a:tr h="414989">
                    <a:tc>
                      <a:txBody>
                        <a:bodyPr/>
                        <a:lstStyle/>
                        <a:p>
                          <a:r>
                            <a:rPr lang="en-US" altLang="zh-CN" dirty="0" smtClean="0"/>
                            <a:t>S</a:t>
                          </a:r>
                          <a:endParaRPr lang="zh-CN" altLang="en-US" dirty="0"/>
                        </a:p>
                      </a:txBody>
                      <a:tcPr/>
                    </a:tc>
                    <a:tc>
                      <a:txBody>
                        <a:bodyPr/>
                        <a:lstStyle/>
                        <a:p>
                          <a:r>
                            <a:rPr lang="en-US" altLang="zh-CN" dirty="0" smtClean="0"/>
                            <a:t>0</a:t>
                          </a:r>
                          <a:endParaRPr lang="zh-CN" altLang="en-US" dirty="0"/>
                        </a:p>
                      </a:txBody>
                      <a:tcPr/>
                    </a:tc>
                    <a:tc>
                      <a:txBody>
                        <a:bodyPr/>
                        <a:lstStyle/>
                        <a:p>
                          <a:endParaRPr lang="zh-CN"/>
                        </a:p>
                      </a:txBody>
                      <a:tcPr>
                        <a:blipFill rotWithShape="0">
                          <a:blip r:embed="rId4"/>
                          <a:stretch>
                            <a:fillRect l="-201099" t="-108696" r="-4396" b="-504348"/>
                          </a:stretch>
                        </a:blipFill>
                      </a:tcPr>
                    </a:tc>
                  </a:tr>
                  <a:tr h="414989">
                    <a:tc>
                      <a:txBody>
                        <a:bodyPr/>
                        <a:lstStyle/>
                        <a:p>
                          <a:r>
                            <a:rPr lang="en-US" altLang="zh-CN" dirty="0" smtClean="0"/>
                            <a:t>A</a:t>
                          </a:r>
                          <a:endParaRPr lang="zh-CN" altLang="en-US" dirty="0"/>
                        </a:p>
                      </a:txBody>
                      <a:tcPr/>
                    </a:tc>
                    <a:tc>
                      <a:txBody>
                        <a:bodyPr/>
                        <a:lstStyle/>
                        <a:p>
                          <a:r>
                            <a:rPr lang="en-US" altLang="zh-CN" dirty="0" smtClean="0"/>
                            <a:t>11</a:t>
                          </a:r>
                          <a:endParaRPr lang="zh-CN" altLang="en-US" dirty="0"/>
                        </a:p>
                      </a:txBody>
                      <a:tcPr/>
                    </a:tc>
                    <a:tc>
                      <a:txBody>
                        <a:bodyPr/>
                        <a:lstStyle/>
                        <a:p>
                          <a:endParaRPr lang="zh-CN"/>
                        </a:p>
                      </a:txBody>
                      <a:tcPr>
                        <a:blipFill rotWithShape="0">
                          <a:blip r:embed="rId4"/>
                          <a:stretch>
                            <a:fillRect l="-201099" t="-211765" r="-4396" b="-411765"/>
                          </a:stretch>
                        </a:blipFill>
                      </a:tcPr>
                    </a:tc>
                  </a:tr>
                  <a:tr h="414989">
                    <a:tc>
                      <a:txBody>
                        <a:bodyPr/>
                        <a:lstStyle/>
                        <a:p>
                          <a:r>
                            <a:rPr lang="en-US" altLang="zh-CN" dirty="0" smtClean="0"/>
                            <a:t>B</a:t>
                          </a:r>
                          <a:endParaRPr lang="zh-CN" altLang="en-US" dirty="0"/>
                        </a:p>
                      </a:txBody>
                      <a:tcPr/>
                    </a:tc>
                    <a:tc>
                      <a:txBody>
                        <a:bodyPr/>
                        <a:lstStyle/>
                        <a:p>
                          <a:r>
                            <a:rPr lang="en-US" altLang="zh-CN" dirty="0" smtClean="0"/>
                            <a:t>11</a:t>
                          </a:r>
                          <a:endParaRPr lang="zh-CN" altLang="en-US" dirty="0"/>
                        </a:p>
                      </a:txBody>
                      <a:tcPr/>
                    </a:tc>
                    <a:tc>
                      <a:txBody>
                        <a:bodyPr/>
                        <a:lstStyle/>
                        <a:p>
                          <a:endParaRPr lang="zh-CN"/>
                        </a:p>
                      </a:txBody>
                      <a:tcPr>
                        <a:blipFill rotWithShape="0">
                          <a:blip r:embed="rId4"/>
                          <a:stretch>
                            <a:fillRect l="-201099" t="-311765" r="-4396" b="-311765"/>
                          </a:stretch>
                        </a:blipFill>
                      </a:tcPr>
                    </a:tc>
                  </a:tr>
                  <a:tr h="414989">
                    <a:tc>
                      <a:txBody>
                        <a:bodyPr/>
                        <a:lstStyle/>
                        <a:p>
                          <a:r>
                            <a:rPr lang="en-US" altLang="zh-CN" dirty="0" smtClean="0"/>
                            <a:t>D</a:t>
                          </a:r>
                          <a:endParaRPr lang="zh-CN" altLang="en-US" dirty="0"/>
                        </a:p>
                      </a:txBody>
                      <a:tcPr/>
                    </a:tc>
                    <a:tc>
                      <a:txBody>
                        <a:bodyPr/>
                        <a:lstStyle/>
                        <a:p>
                          <a:r>
                            <a:rPr lang="en-US" altLang="zh-CN" dirty="0" smtClean="0"/>
                            <a:t>11</a:t>
                          </a:r>
                          <a:endParaRPr lang="zh-CN" altLang="en-US" dirty="0"/>
                        </a:p>
                      </a:txBody>
                      <a:tcPr/>
                    </a:tc>
                    <a:tc>
                      <a:txBody>
                        <a:bodyPr/>
                        <a:lstStyle/>
                        <a:p>
                          <a:endParaRPr lang="zh-CN"/>
                        </a:p>
                      </a:txBody>
                      <a:tcPr>
                        <a:blipFill rotWithShape="0">
                          <a:blip r:embed="rId4"/>
                          <a:stretch>
                            <a:fillRect l="-201099" t="-411765" r="-4396" b="-211765"/>
                          </a:stretch>
                        </a:blipFill>
                      </a:tcPr>
                    </a:tc>
                  </a:tr>
                  <a:tr h="414989">
                    <a:tc>
                      <a:txBody>
                        <a:bodyPr/>
                        <a:lstStyle/>
                        <a:p>
                          <a:r>
                            <a:rPr lang="en-US" altLang="zh-CN" dirty="0" smtClean="0"/>
                            <a:t>C</a:t>
                          </a:r>
                          <a:endParaRPr lang="zh-CN" altLang="en-US" dirty="0"/>
                        </a:p>
                      </a:txBody>
                      <a:tcPr/>
                    </a:tc>
                    <a:tc>
                      <a:txBody>
                        <a:bodyPr/>
                        <a:lstStyle/>
                        <a:p>
                          <a:r>
                            <a:rPr lang="en-US" altLang="zh-CN" dirty="0" smtClean="0"/>
                            <a:t>11</a:t>
                          </a:r>
                          <a:endParaRPr lang="zh-CN" altLang="en-US" dirty="0"/>
                        </a:p>
                      </a:txBody>
                      <a:tcPr/>
                    </a:tc>
                    <a:tc>
                      <a:txBody>
                        <a:bodyPr/>
                        <a:lstStyle/>
                        <a:p>
                          <a:endParaRPr lang="zh-CN"/>
                        </a:p>
                      </a:txBody>
                      <a:tcPr>
                        <a:blipFill rotWithShape="0">
                          <a:blip r:embed="rId4"/>
                          <a:stretch>
                            <a:fillRect l="-201099" t="-504348" r="-4396" b="-108696"/>
                          </a:stretch>
                        </a:blipFill>
                      </a:tcPr>
                    </a:tc>
                  </a:tr>
                  <a:tr h="414989">
                    <a:tc>
                      <a:txBody>
                        <a:bodyPr/>
                        <a:lstStyle/>
                        <a:p>
                          <a:r>
                            <a:rPr lang="en-US" altLang="zh-CN" dirty="0" smtClean="0"/>
                            <a:t>E</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7</a:t>
                          </a:r>
                          <a:endParaRPr lang="zh-CN" altLang="en-US" dirty="0"/>
                        </a:p>
                      </a:txBody>
                      <a:tcPr/>
                    </a:tc>
                  </a:tr>
                </a:tbl>
              </a:graphicData>
            </a:graphic>
          </p:graphicFrame>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2925" y="3302801"/>
            <a:ext cx="6229228" cy="3371645"/>
          </a:xfrm>
          <a:prstGeom prst="rect">
            <a:avLst/>
          </a:prstGeom>
        </p:spPr>
      </p:pic>
    </p:spTree>
    <p:extLst>
      <p:ext uri="{BB962C8B-B14F-4D97-AF65-F5344CB8AC3E}">
        <p14:creationId xmlns:p14="http://schemas.microsoft.com/office/powerpoint/2010/main" val="2959211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一些基本的寻路算法</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n</a:t>
            </a:r>
            <a:r>
              <a:rPr lang="zh-CN" altLang="en-US" dirty="0" smtClean="0"/>
              <a:t>个点，</a:t>
            </a:r>
            <a:r>
              <a:rPr lang="en-US" altLang="zh-CN" dirty="0" smtClean="0"/>
              <a:t>m</a:t>
            </a:r>
            <a:r>
              <a:rPr lang="zh-CN" altLang="en-US" dirty="0" smtClean="0"/>
              <a:t>条边的图</a:t>
            </a:r>
            <a:endParaRPr lang="en-US" altLang="zh-CN" dirty="0" smtClean="0"/>
          </a:p>
          <a:p>
            <a:r>
              <a:rPr lang="zh-CN" altLang="en-US" dirty="0" smtClean="0"/>
              <a:t>广度优先搜索（</a:t>
            </a:r>
            <a:r>
              <a:rPr lang="en-US" altLang="zh-CN" dirty="0" smtClean="0"/>
              <a:t>BFS</a:t>
            </a:r>
            <a:r>
              <a:rPr lang="zh-CN" altLang="en-US" dirty="0" smtClean="0"/>
              <a:t>）：</a:t>
            </a:r>
            <a:r>
              <a:rPr lang="en-US" altLang="zh-CN" dirty="0" smtClean="0"/>
              <a:t>O(n + m</a:t>
            </a:r>
            <a:r>
              <a:rPr lang="zh-CN" altLang="en-US" dirty="0" smtClean="0"/>
              <a:t>）</a:t>
            </a:r>
            <a:endParaRPr lang="en-US" altLang="zh-CN" dirty="0" smtClean="0"/>
          </a:p>
          <a:p>
            <a:r>
              <a:rPr lang="zh-CN" altLang="en-US" dirty="0" smtClean="0"/>
              <a:t>经典的</a:t>
            </a:r>
            <a:r>
              <a:rPr lang="en-US" altLang="zh-CN" dirty="0" err="1" smtClean="0"/>
              <a:t>Dijkstra</a:t>
            </a:r>
            <a:r>
              <a:rPr lang="zh-CN" altLang="en-US" dirty="0" smtClean="0"/>
              <a:t>算法：</a:t>
            </a:r>
            <a:r>
              <a:rPr lang="en-US" altLang="zh-CN" dirty="0" smtClean="0"/>
              <a:t>O(n ^ 2)</a:t>
            </a:r>
          </a:p>
          <a:p>
            <a:r>
              <a:rPr lang="zh-CN" altLang="en-US" dirty="0"/>
              <a:t>二叉</a:t>
            </a:r>
            <a:r>
              <a:rPr lang="zh-CN" altLang="en-US" dirty="0" smtClean="0"/>
              <a:t>堆的</a:t>
            </a:r>
            <a:r>
              <a:rPr lang="en-US" altLang="zh-CN" dirty="0" err="1" smtClean="0"/>
              <a:t>Dijkstra</a:t>
            </a:r>
            <a:r>
              <a:rPr lang="zh-CN" altLang="en-US" dirty="0" smtClean="0"/>
              <a:t>算法：</a:t>
            </a:r>
            <a:r>
              <a:rPr lang="en-US" altLang="zh-CN" dirty="0" smtClean="0"/>
              <a:t>O((n + m)log(n))</a:t>
            </a:r>
          </a:p>
          <a:p>
            <a:r>
              <a:rPr lang="en-US" altLang="zh-CN" dirty="0" smtClean="0"/>
              <a:t>Fibonacci</a:t>
            </a:r>
            <a:r>
              <a:rPr lang="zh-CN" altLang="en-US" dirty="0" smtClean="0"/>
              <a:t>堆的</a:t>
            </a:r>
            <a:r>
              <a:rPr lang="en-US" altLang="zh-CN" dirty="0" err="1" smtClean="0"/>
              <a:t>Dijkstra</a:t>
            </a:r>
            <a:r>
              <a:rPr lang="zh-CN" altLang="en-US" dirty="0" smtClean="0"/>
              <a:t>算法：</a:t>
            </a:r>
            <a:r>
              <a:rPr lang="en-US" altLang="zh-CN" dirty="0" smtClean="0"/>
              <a:t>O(m + </a:t>
            </a:r>
            <a:r>
              <a:rPr lang="en-US" altLang="zh-CN" dirty="0" err="1" smtClean="0"/>
              <a:t>nlogn</a:t>
            </a:r>
            <a:r>
              <a:rPr lang="en-US" altLang="zh-CN" dirty="0" smtClean="0"/>
              <a:t>)</a:t>
            </a:r>
          </a:p>
          <a:p>
            <a:r>
              <a:rPr lang="en-US" altLang="zh-CN" dirty="0"/>
              <a:t>A</a:t>
            </a:r>
            <a:r>
              <a:rPr lang="en-US" altLang="zh-CN" dirty="0" smtClean="0"/>
              <a:t>*</a:t>
            </a:r>
            <a:r>
              <a:rPr lang="zh-CN" altLang="en-US" dirty="0" smtClean="0"/>
              <a:t>算法：复杂度与估价函数有关</a:t>
            </a:r>
            <a:endParaRPr lang="en-US" altLang="zh-CN" dirty="0" smtClean="0"/>
          </a:p>
          <a:p>
            <a:r>
              <a:rPr lang="zh-CN" altLang="en-US" dirty="0" smtClean="0"/>
              <a:t>各种双向优化的算法：只能降低部分搜索的时间</a:t>
            </a:r>
            <a:endParaRPr lang="en-US" altLang="zh-CN" dirty="0" smtClean="0"/>
          </a:p>
        </p:txBody>
      </p:sp>
      <p:sp>
        <p:nvSpPr>
          <p:cNvPr id="6" name="文本框 5"/>
          <p:cNvSpPr txBox="1"/>
          <p:nvPr/>
        </p:nvSpPr>
        <p:spPr>
          <a:xfrm>
            <a:off x="1746913" y="5240740"/>
            <a:ext cx="9757699" cy="369332"/>
          </a:xfrm>
          <a:prstGeom prst="rect">
            <a:avLst/>
          </a:prstGeom>
          <a:noFill/>
        </p:spPr>
        <p:txBody>
          <a:bodyPr wrap="square" rtlCol="0">
            <a:spAutoFit/>
          </a:bodyPr>
          <a:lstStyle/>
          <a:p>
            <a:r>
              <a:rPr lang="zh-CN" altLang="en-US" dirty="0" smtClean="0">
                <a:solidFill>
                  <a:srgbClr val="FF0000"/>
                </a:solidFill>
              </a:rPr>
              <a:t>对于</a:t>
            </a:r>
            <a:r>
              <a:rPr lang="zh-CN" altLang="en-US" dirty="0">
                <a:solidFill>
                  <a:srgbClr val="FF0000"/>
                </a:solidFill>
              </a:rPr>
              <a:t>上千</a:t>
            </a:r>
            <a:r>
              <a:rPr lang="zh-CN" altLang="en-US" dirty="0" smtClean="0">
                <a:solidFill>
                  <a:srgbClr val="FF0000"/>
                </a:solidFill>
              </a:rPr>
              <a:t>万个节点的网络，使用上述算法肯定是无法满足最短路径查找的需求！</a:t>
            </a:r>
            <a:endParaRPr lang="zh-CN" altLang="en-US" dirty="0">
              <a:solidFill>
                <a:srgbClr val="FF0000"/>
              </a:solidFill>
            </a:endParaRPr>
          </a:p>
        </p:txBody>
      </p:sp>
    </p:spTree>
    <p:extLst>
      <p:ext uri="{BB962C8B-B14F-4D97-AF65-F5344CB8AC3E}">
        <p14:creationId xmlns:p14="http://schemas.microsoft.com/office/powerpoint/2010/main" val="643126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选择属于</a:t>
            </a:r>
            <a:r>
              <a:rPr lang="en-US" altLang="zh-CN" dirty="0"/>
              <a:t>Highway</a:t>
            </a:r>
            <a:r>
              <a:rPr lang="zh-CN" altLang="en-US" dirty="0"/>
              <a:t>的边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a:t>一条</a:t>
                </a:r>
                <a:r>
                  <a:rPr lang="zh-CN" altLang="en-US" dirty="0" smtClean="0"/>
                  <a:t>边</a:t>
                </a:r>
                <a14:m>
                  <m:oMath xmlns:m="http://schemas.openxmlformats.org/officeDocument/2006/math">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e>
                    </m:d>
                  </m:oMath>
                </a14:m>
                <a:r>
                  <a:rPr lang="zh-CN" altLang="en-US" dirty="0" smtClean="0"/>
                  <a:t>如果</a:t>
                </a:r>
                <a:r>
                  <a:rPr lang="zh-CN" altLang="en-US" dirty="0"/>
                  <a:t>满足下述条件则属于</a:t>
                </a:r>
                <a:r>
                  <a:rPr lang="en-US" altLang="zh-CN" dirty="0"/>
                  <a:t>Highway</a:t>
                </a:r>
                <a:r>
                  <a:rPr lang="zh-CN" altLang="en-US" dirty="0"/>
                  <a:t>：</a:t>
                </a:r>
              </a:p>
              <a:p>
                <a14:m>
                  <m:oMath xmlns:m="http://schemas.openxmlformats.org/officeDocument/2006/math">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e>
                    </m:d>
                  </m:oMath>
                </a14:m>
                <a:r>
                  <a:rPr lang="zh-CN" altLang="en-US" dirty="0" smtClean="0"/>
                  <a:t>在</a:t>
                </a:r>
                <a:r>
                  <a:rPr lang="zh-CN" altLang="en-US" dirty="0"/>
                  <a:t>第一步中所得到的局部最短路径</a:t>
                </a:r>
                <a:r>
                  <a:rPr lang="en-US" altLang="zh-CN" dirty="0"/>
                  <a:t>DAG</a:t>
                </a:r>
                <a:r>
                  <a:rPr lang="zh-CN" altLang="en-US" dirty="0"/>
                  <a:t>中，也</a:t>
                </a:r>
                <a:r>
                  <a:rPr lang="zh-CN" altLang="en-US" dirty="0" smtClean="0"/>
                  <a:t>即</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smtClean="0">
                        <a:latin typeface="Cambria Math" panose="02040503050406030204" pitchFamily="18" charset="0"/>
                      </a:rPr>
                      <m:t>)</m:t>
                    </m:r>
                  </m:oMath>
                </a14:m>
                <a:r>
                  <a:rPr lang="zh-CN" altLang="en-US" dirty="0" smtClean="0"/>
                  <a:t>在</a:t>
                </a:r>
                <a:r>
                  <a:rPr lang="zh-CN" altLang="en-US" dirty="0"/>
                  <a:t>某</a:t>
                </a:r>
                <a:r>
                  <a:rPr lang="zh-CN" altLang="en-US" dirty="0" smtClean="0"/>
                  <a:t>一点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0</m:t>
                        </m:r>
                      </m:sub>
                    </m:sSub>
                  </m:oMath>
                </a14:m>
                <a:r>
                  <a:rPr lang="zh-CN" altLang="en-US" dirty="0" smtClean="0"/>
                  <a:t>到</a:t>
                </a:r>
                <a14:m>
                  <m:oMath xmlns:m="http://schemas.openxmlformats.org/officeDocument/2006/math">
                    <m:r>
                      <a:rPr lang="en-US" altLang="zh-CN" i="1" dirty="0" smtClean="0">
                        <a:latin typeface="Cambria Math" panose="02040503050406030204" pitchFamily="18" charset="0"/>
                      </a:rPr>
                      <m:t>𝑝</m:t>
                    </m:r>
                  </m:oMath>
                </a14:m>
                <a:r>
                  <a:rPr lang="zh-CN" altLang="en-US" dirty="0" smtClean="0"/>
                  <a:t>的</a:t>
                </a:r>
                <a:r>
                  <a:rPr lang="zh-CN" altLang="en-US" dirty="0"/>
                  <a:t>最短</a:t>
                </a:r>
                <a:r>
                  <a:rPr lang="zh-CN" altLang="en-US" dirty="0" smtClean="0"/>
                  <a:t>路径</a:t>
                </a:r>
                <a14:m>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𝑣</m:t>
                        </m:r>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上</a:t>
                </a:r>
                <a:r>
                  <a:rPr lang="zh-CN" altLang="en-US" dirty="0"/>
                  <a:t>。</a:t>
                </a:r>
              </a:p>
              <a:p>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𝑣</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e>
                    </m:d>
                  </m:oMath>
                </a14:m>
                <a:r>
                  <a:rPr lang="zh-CN" altLang="en-US" dirty="0" smtClean="0"/>
                  <a:t>且</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smtClean="0"/>
                  <a:t>。</a:t>
                </a:r>
                <a:endParaRPr lang="zh-CN" altLang="en-US" dirty="0"/>
              </a:p>
              <a:p>
                <a:pPr marL="0" indent="0">
                  <a:buNone/>
                </a:pPr>
                <a:r>
                  <a:rPr lang="zh-CN" altLang="en-US" dirty="0"/>
                  <a:t>我们对第一步中所得到的局部最短路径</a:t>
                </a:r>
                <a:r>
                  <a:rPr lang="en-US" altLang="zh-CN" dirty="0"/>
                  <a:t>DAG</a:t>
                </a:r>
                <a:r>
                  <a:rPr lang="zh-CN" altLang="en-US" dirty="0"/>
                  <a:t>中每一条边进行判断，即可得到</a:t>
                </a:r>
                <a:r>
                  <a:rPr lang="en-US" altLang="zh-CN" dirty="0"/>
                  <a:t>Highway</a:t>
                </a:r>
                <a:r>
                  <a:rPr lang="zh-CN" altLang="en-US"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1129" r="-1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918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选择属于</a:t>
            </a:r>
            <a:r>
              <a:rPr lang="en-US" altLang="zh-CN" dirty="0"/>
              <a:t>Highway</a:t>
            </a:r>
            <a:r>
              <a:rPr lang="zh-CN" altLang="en-US" dirty="0"/>
              <a:t>的边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3052549"/>
              </a:xfrm>
            </p:spPr>
            <p:txBody>
              <a:bodyPr>
                <a:normAutofit/>
              </a:bodyPr>
              <a:lstStyle/>
              <a:p>
                <a:pPr marL="0" indent="0">
                  <a:buNone/>
                </a:pPr>
                <a:r>
                  <a:rPr lang="zh-CN" altLang="en-US" dirty="0" smtClean="0"/>
                  <a:t>对于</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m:t>
                    </m:r>
                  </m:oMath>
                </a14:m>
                <a:r>
                  <a:rPr lang="zh-CN" altLang="en-US" dirty="0" smtClean="0"/>
                  <a:t>，</a:t>
                </a:r>
                <a:r>
                  <a:rPr lang="zh-CN" altLang="en-US" dirty="0"/>
                  <a:t>我们</a:t>
                </a:r>
                <a:r>
                  <a:rPr lang="zh-CN" altLang="en-US" dirty="0" smtClean="0"/>
                  <a:t>定义</a:t>
                </a:r>
                <a14:m>
                  <m:oMath xmlns:m="http://schemas.openxmlformats.org/officeDocument/2006/math">
                    <m:r>
                      <a:rPr lang="en-US" altLang="zh-CN" i="1" dirty="0" smtClean="0">
                        <a:latin typeface="Cambria Math" panose="02040503050406030204" pitchFamily="18" charset="0"/>
                      </a:rPr>
                      <m:t>𝛽</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oMath>
                </a14:m>
                <a:r>
                  <a:rPr lang="zh-CN" altLang="en-US" dirty="0" smtClean="0"/>
                  <a:t>为由</a:t>
                </a:r>
                <a:r>
                  <a:rPr lang="en-US" altLang="zh-CN" dirty="0"/>
                  <a:t>u</a:t>
                </a:r>
                <a:r>
                  <a:rPr lang="zh-CN" altLang="en-US" dirty="0"/>
                  <a:t>及其后裔构成的集合。定义</a:t>
                </a:r>
                <a:r>
                  <a:rPr lang="zh-CN" altLang="en-US" dirty="0" smtClean="0"/>
                  <a:t>松弛变量</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min</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𝜔</m:t>
                                </m:r>
                                <m:r>
                                  <a:rPr lang="zh-CN" altLang="en-US">
                                    <a:latin typeface="Cambria Math" panose="02040503050406030204" pitchFamily="18" charset="0"/>
                                  </a:rPr>
                                  <m:t>∈</m:t>
                                </m:r>
                                <m:r>
                                  <a:rPr lang="zh-CN" altLang="en-US" i="1">
                                    <a:latin typeface="Cambria Math" panose="02040503050406030204" pitchFamily="18" charset="0"/>
                                  </a:rPr>
                                  <m:t>𝛽</m:t>
                                </m:r>
                                <m:r>
                                  <a:rPr lang="zh-CN" altLang="en-US">
                                    <a:latin typeface="Cambria Math" panose="02040503050406030204" pitchFamily="18" charset="0"/>
                                  </a:rPr>
                                  <m:t>(</m:t>
                                </m:r>
                                <m:r>
                                  <a:rPr lang="zh-CN" altLang="en-US" i="1">
                                    <a:latin typeface="Cambria Math" panose="02040503050406030204" pitchFamily="18" charset="0"/>
                                  </a:rPr>
                                  <m:t>𝑢</m:t>
                                </m:r>
                              </m:e>
                            </m:d>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𝜔</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𝜔</m:t>
                        </m:r>
                        <m:r>
                          <a:rPr lang="zh-CN" altLang="en-US">
                            <a:latin typeface="Cambria Math" panose="02040503050406030204" pitchFamily="18" charset="0"/>
                          </a:rPr>
                          <m:t>)</m:t>
                        </m:r>
                      </m:e>
                    </m:d>
                  </m:oMath>
                </a14:m>
                <a:r>
                  <a:rPr lang="zh-CN" altLang="en-US" dirty="0" smtClean="0"/>
                  <a:t>。</a:t>
                </a:r>
                <a:endParaRPr lang="en-US" altLang="zh-CN" dirty="0" smtClean="0"/>
              </a:p>
              <a:p>
                <a:pPr marL="0" indent="0">
                  <a:buNone/>
                </a:pPr>
                <a:r>
                  <a:rPr lang="zh-CN" altLang="en-US" dirty="0" smtClean="0"/>
                  <a:t>很</a:t>
                </a:r>
                <a:r>
                  <a:rPr lang="zh-CN" altLang="en-US" dirty="0"/>
                  <a:t>显然，对于一个叶子节点</a:t>
                </a:r>
                <a:r>
                  <a:rPr lang="en-US" altLang="zh-CN" dirty="0"/>
                  <a:t>b</a:t>
                </a:r>
                <a:r>
                  <a:rPr lang="zh-CN" altLang="en-US" dirty="0"/>
                  <a:t>来说</a:t>
                </a:r>
                <a:r>
                  <a:rPr lang="zh-CN" altLang="en-US" dirty="0" smtClean="0"/>
                  <a:t>，</a:t>
                </a:r>
                <a14:m>
                  <m:oMath xmlns:m="http://schemas.openxmlformats.org/officeDocument/2006/math">
                    <m:r>
                      <a:rPr lang="en-US" altLang="zh-CN" i="1" dirty="0" smtClean="0">
                        <a:latin typeface="Cambria Math" panose="02040503050406030204" pitchFamily="18" charset="0"/>
                      </a:rPr>
                      <m:t>𝛽</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𝑏</m:t>
                        </m:r>
                      </m:e>
                    </m:d>
                    <m:r>
                      <a:rPr lang="en-US" altLang="zh-CN" i="1" dirty="0">
                        <a:latin typeface="Cambria Math" panose="02040503050406030204" pitchFamily="18" charset="0"/>
                      </a:rPr>
                      <m:t>= </m:t>
                    </m:r>
                    <m:r>
                      <a:rPr lang="en-US" altLang="zh-CN" i="1" dirty="0">
                        <a:latin typeface="Cambria Math" panose="02040503050406030204" pitchFamily="18" charset="0"/>
                      </a:rPr>
                      <m:t>𝑏</m:t>
                    </m:r>
                    <m:r>
                      <a:rPr lang="en-US" altLang="zh-CN" i="1" dirty="0">
                        <a:latin typeface="Cambria Math" panose="02040503050406030204" pitchFamily="18" charset="0"/>
                      </a:rPr>
                      <m:t> </m:t>
                    </m:r>
                  </m:oMath>
                </a14:m>
                <a:r>
                  <a:rPr lang="zh-CN" altLang="en-US" dirty="0" smtClean="0"/>
                  <a:t>，</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𝑏</m:t>
                        </m:r>
                      </m:e>
                    </m:d>
                  </m:oMath>
                </a14:m>
                <a:r>
                  <a:rPr lang="zh-CN" altLang="en-US" dirty="0" smtClean="0"/>
                  <a:t>。</a:t>
                </a:r>
                <a:endParaRPr lang="zh-CN" altLang="en-US" dirty="0"/>
              </a:p>
              <a:p>
                <a:pPr marL="0" indent="0">
                  <a:buNone/>
                </a:pPr>
                <a:r>
                  <a:rPr lang="zh-CN" altLang="en-US" dirty="0"/>
                  <a:t>对于一个中间节点</a:t>
                </a:r>
                <a:r>
                  <a:rPr lang="en-US" altLang="zh-CN" dirty="0"/>
                  <a:t>u</a:t>
                </a:r>
                <a:r>
                  <a:rPr lang="zh-CN" altLang="en-US" dirty="0"/>
                  <a:t>来说，我们可以通过它的所有孩子</a:t>
                </a:r>
                <a:r>
                  <a:rPr lang="zh-CN" altLang="en-US" dirty="0" smtClean="0"/>
                  <a:t>节点</a:t>
                </a:r>
                <a14:m>
                  <m:oMath xmlns:m="http://schemas.openxmlformats.org/officeDocument/2006/math">
                    <m:r>
                      <a:rPr lang="en-US" altLang="zh-CN" i="1" dirty="0" smtClean="0">
                        <a:latin typeface="Cambria Math" panose="02040503050406030204" pitchFamily="18" charset="0"/>
                      </a:rPr>
                      <m:t>𝛾</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oMath>
                </a14:m>
                <a:r>
                  <a:rPr lang="zh-CN" altLang="en-US" dirty="0" smtClean="0"/>
                  <a:t>得到</a:t>
                </a:r>
                <a14:m>
                  <m:oMath xmlns:m="http://schemas.openxmlformats.org/officeDocument/2006/math">
                    <m:r>
                      <m:rPr>
                        <m:sty m:val="p"/>
                      </m:rPr>
                      <a:rPr lang="en-US" altLang="zh-CN" i="0" dirty="0" smtClean="0">
                        <a:latin typeface="Cambria Math" panose="02040503050406030204" pitchFamily="18" charset="0"/>
                      </a:rPr>
                      <m:t>Δ</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oMath>
                </a14:m>
                <a:r>
                  <a:rPr lang="zh-CN" altLang="en-US" dirty="0" smtClean="0"/>
                  <a:t>：</a:t>
                </a:r>
                <a:endParaRPr lang="zh-CN" altLang="en-US" dirty="0"/>
              </a:p>
              <a:p>
                <a:pPr marL="0" indent="0">
                  <a:buNone/>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m:rPr>
                              <m:sty m:val="p"/>
                            </m:rPr>
                            <a:rPr lang="zh-CN" altLang="en-US">
                              <a:latin typeface="Cambria Math" panose="02040503050406030204" pitchFamily="18" charset="0"/>
                            </a:rPr>
                            <m:t>min</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min</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a:latin typeface="Cambria Math" panose="02040503050406030204" pitchFamily="18" charset="0"/>
                                    </a:rPr>
                                    <m:t>∈</m:t>
                                  </m:r>
                                  <m:r>
                                    <a:rPr lang="zh-CN" altLang="en-US" i="1">
                                      <a:latin typeface="Cambria Math" panose="02040503050406030204" pitchFamily="18" charset="0"/>
                                    </a:rPr>
                                    <m:t>𝛾</m:t>
                                  </m:r>
                                  <m:r>
                                    <a:rPr lang="zh-CN" altLang="en-US">
                                      <a:latin typeface="Cambria Math" panose="02040503050406030204" pitchFamily="18" charset="0"/>
                                    </a:rPr>
                                    <m:t>(</m:t>
                                  </m:r>
                                  <m:r>
                                    <a:rPr lang="zh-CN" altLang="en-US" i="1">
                                      <a:latin typeface="Cambria Math" panose="02040503050406030204" pitchFamily="18" charset="0"/>
                                    </a:rPr>
                                    <m:t>𝑢</m:t>
                                  </m:r>
                                </m:e>
                              </m:d>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𝑐</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e>
                      </m:d>
                    </m:oMath>
                  </m:oMathPara>
                </a14:m>
                <a:endParaRPr lang="zh-CN" altLang="en-US" dirty="0"/>
              </a:p>
              <a:p>
                <a:pPr marL="0" indent="0">
                  <a:buNone/>
                </a:pPr>
                <a:r>
                  <a:rPr lang="zh-CN" altLang="en-US" dirty="0" smtClean="0"/>
                  <a:t>其中</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𝑐</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𝑐</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𝑐</m:t>
                        </m:r>
                      </m:e>
                    </m:d>
                  </m:oMath>
                </a14:m>
                <a:r>
                  <a:rPr lang="zh-CN" altLang="en-US" dirty="0" smtClean="0"/>
                  <a:t>。</a:t>
                </a:r>
              </a:p>
              <a:p>
                <a:pPr marL="0" indent="0">
                  <a:buNone/>
                </a:pPr>
                <a:r>
                  <a:rPr lang="zh-CN" altLang="en-US" dirty="0" smtClean="0"/>
                  <a:t>所以</a:t>
                </a:r>
                <a:r>
                  <a:rPr lang="zh-CN" altLang="en-US" dirty="0"/>
                  <a:t>我们可以递归的计算各点的松弛变量。</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3052549"/>
              </a:xfrm>
              <a:blipFill rotWithShape="0">
                <a:blip r:embed="rId2"/>
                <a:stretch>
                  <a:fillRect l="-616" t="-12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506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选择属于</a:t>
            </a:r>
            <a:r>
              <a:rPr lang="en-US" altLang="zh-CN" dirty="0"/>
              <a:t>Highway</a:t>
            </a:r>
            <a:r>
              <a:rPr lang="zh-CN" altLang="en-US" dirty="0"/>
              <a:t>的边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对于</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 ∈</m:t>
                    </m:r>
                    <m:r>
                      <a:rPr lang="en-US" altLang="zh-CN" i="1" dirty="0" smtClean="0">
                        <a:latin typeface="Cambria Math" panose="02040503050406030204" pitchFamily="18" charset="0"/>
                      </a:rPr>
                      <m:t>𝐵</m:t>
                    </m:r>
                  </m:oMath>
                </a14:m>
                <a:r>
                  <a:rPr lang="zh-CN" altLang="en-US" dirty="0" smtClean="0"/>
                  <a:t>，</a:t>
                </a:r>
                <a14:m>
                  <m:oMath xmlns:m="http://schemas.openxmlformats.org/officeDocument/2006/math">
                    <m:r>
                      <m:rPr>
                        <m:sty m:val="p"/>
                      </m:rPr>
                      <a:rPr lang="en-US" altLang="zh-CN" i="0" dirty="0" smtClean="0">
                        <a:latin typeface="Cambria Math" panose="02040503050406030204" pitchFamily="18" charset="0"/>
                      </a:rPr>
                      <m:t>Δ</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 </m:t>
                    </m:r>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𝑟</m:t>
                        </m:r>
                      </m:e>
                      <m:sub>
                        <m:r>
                          <a:rPr lang="en-US" altLang="zh-CN" b="0" i="1" dirty="0" smtClean="0">
                            <a:latin typeface="Cambria Math" panose="02040503050406030204" pitchFamily="18" charset="0"/>
                          </a:rPr>
                          <m:t>𝑙</m:t>
                        </m:r>
                      </m:sub>
                      <m:sup>
                        <m:r>
                          <a:rPr lang="en-US" altLang="zh-CN" i="1" dirty="0">
                            <a:latin typeface="Cambria Math" panose="02040503050406030204" pitchFamily="18" charset="0"/>
                            <a:ea typeface="Cambria Math" panose="02040503050406030204" pitchFamily="18" charset="0"/>
                          </a:rPr>
                          <m:t>←</m:t>
                        </m:r>
                      </m:sup>
                    </m:sSub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oMath>
                </a14:m>
                <a:r>
                  <a:rPr lang="zh-CN" altLang="en-US" dirty="0" smtClean="0"/>
                  <a:t>。</a:t>
                </a:r>
                <a:endParaRPr lang="zh-CN" altLang="en-US" dirty="0"/>
              </a:p>
              <a:p>
                <a:r>
                  <a:rPr lang="zh-CN" altLang="en-US" dirty="0"/>
                  <a:t>按第一步</a:t>
                </a:r>
                <a:r>
                  <a:rPr lang="en-US" altLang="zh-CN" dirty="0" err="1"/>
                  <a:t>Dijkstra</a:t>
                </a:r>
                <a:r>
                  <a:rPr lang="zh-CN" altLang="en-US" dirty="0"/>
                  <a:t>算法顺序反向遍历各点</a:t>
                </a:r>
                <a14:m>
                  <m:oMath xmlns:m="http://schemas.openxmlformats.org/officeDocument/2006/math">
                    <m:r>
                      <a:rPr lang="zh-CN" altLang="en-US" i="1">
                        <a:latin typeface="Cambria Math" panose="02040503050406030204" pitchFamily="18" charset="0"/>
                      </a:rPr>
                      <m:t>𝑢</m:t>
                    </m:r>
                  </m:oMath>
                </a14:m>
                <a:r>
                  <a:rPr lang="zh-CN" altLang="en-US" dirty="0" smtClean="0"/>
                  <a:t>，若</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e>
                    </m:d>
                  </m:oMath>
                </a14:m>
                <a:r>
                  <a:rPr lang="zh-CN" altLang="en-US" dirty="0"/>
                  <a:t>则结束算法，</a:t>
                </a:r>
                <a:r>
                  <a:rPr lang="zh-CN" altLang="en-US" dirty="0" smtClean="0"/>
                  <a:t>若</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𝑁</m:t>
                            </m:r>
                          </m:e>
                          <m:sub>
                            <m:r>
                              <a:rPr lang="zh-CN" altLang="en-US" i="1">
                                <a:latin typeface="Cambria Math" panose="02040503050406030204" pitchFamily="18" charset="0"/>
                              </a:rPr>
                              <m:t>𝑙</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a:latin typeface="Cambria Math" panose="02040503050406030204" pitchFamily="18" charset="0"/>
                              </a:rPr>
                              <m:t>0</m:t>
                            </m:r>
                          </m:sub>
                        </m:sSub>
                      </m:e>
                    </m:d>
                  </m:oMath>
                </a14:m>
                <a:r>
                  <a:rPr lang="zh-CN" altLang="en-US" dirty="0" smtClean="0"/>
                  <a:t>则</a:t>
                </a:r>
                <a:r>
                  <a:rPr lang="zh-CN" altLang="en-US" dirty="0"/>
                  <a:t>进入第</a:t>
                </a:r>
                <a:r>
                  <a:rPr lang="en-US" altLang="zh-CN" dirty="0"/>
                  <a:t>4</a:t>
                </a:r>
                <a:r>
                  <a:rPr lang="zh-CN" altLang="en-US" dirty="0"/>
                  <a:t>步。</a:t>
                </a:r>
              </a:p>
              <a:p>
                <a:r>
                  <a:rPr lang="zh-CN" altLang="en-US" dirty="0" smtClean="0"/>
                  <a:t>计算</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𝑢</m:t>
                            </m:r>
                          </m:sub>
                        </m:sSub>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𝑙</m:t>
                            </m:r>
                          </m:sub>
                        </m:sSub>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𝑢</m:t>
                        </m:r>
                      </m:e>
                    </m:d>
                  </m:oMath>
                </a14:m>
                <a:r>
                  <a:rPr lang="zh-CN" altLang="en-US" dirty="0" smtClean="0"/>
                  <a:t>，</a:t>
                </a:r>
                <a:r>
                  <a:rPr lang="en-US" altLang="zh-CN" dirty="0"/>
                  <a:t>p</a:t>
                </a:r>
                <a:r>
                  <a:rPr lang="zh-CN" altLang="en-US" dirty="0"/>
                  <a:t>是</a:t>
                </a:r>
                <a:r>
                  <a:rPr lang="en-US" altLang="zh-CN" dirty="0"/>
                  <a:t>u</a:t>
                </a:r>
                <a:r>
                  <a:rPr lang="zh-CN" altLang="en-US" dirty="0"/>
                  <a:t>的父节点，</a:t>
                </a:r>
                <a:r>
                  <a:rPr lang="zh-CN" altLang="en-US" dirty="0" smtClean="0"/>
                  <a:t>若</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𝑢</m:t>
                        </m:r>
                      </m:sub>
                    </m:sSub>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)&lt;0</m:t>
                    </m:r>
                  </m:oMath>
                </a14:m>
                <a:r>
                  <a:rPr lang="zh-CN" altLang="en-US" dirty="0" smtClean="0"/>
                  <a:t>，</a:t>
                </a:r>
                <a:r>
                  <a:rPr lang="zh-CN" altLang="en-US" dirty="0"/>
                  <a:t>那么</a:t>
                </a:r>
                <a:r>
                  <a:rPr lang="zh-CN" altLang="en-US" dirty="0" smtClean="0"/>
                  <a:t>边</a:t>
                </a:r>
                <a14:m>
                  <m:oMath xmlns:m="http://schemas.openxmlformats.org/officeDocument/2006/math">
                    <m:d>
                      <m:dPr>
                        <m:end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𝑙</m:t>
                            </m:r>
                            <m:r>
                              <a:rPr lang="zh-CN" altLang="en-US">
                                <a:latin typeface="Cambria Math" panose="02040503050406030204" pitchFamily="18" charset="0"/>
                              </a:rPr>
                              <m:t>+1</m:t>
                            </m:r>
                          </m:sub>
                        </m:sSub>
                      </m:e>
                    </m:d>
                  </m:oMath>
                </a14:m>
                <a:r>
                  <a:rPr lang="zh-CN" altLang="en-US" dirty="0" smtClean="0"/>
                  <a:t>，</a:t>
                </a:r>
                <a:r>
                  <a:rPr lang="zh-CN" altLang="en-US" dirty="0"/>
                  <a:t>否则若</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𝑢</m:t>
                            </m:r>
                          </m:sub>
                        </m:sSub>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)&lt;</m:t>
                        </m:r>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a:t>， </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r>
                          <a:rPr lang="zh-CN" altLang="en-US">
                            <a:latin typeface="Cambria Math" panose="02040503050406030204" pitchFamily="18" charset="0"/>
                          </a:rPr>
                          <m:t>(</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𝑢</m:t>
                            </m:r>
                          </m:sub>
                        </m:sSub>
                        <m:r>
                          <a:rPr lang="zh-CN" altLang="en-US">
                            <a:latin typeface="Cambria Math" panose="02040503050406030204" pitchFamily="18" charset="0"/>
                          </a:rPr>
                          <m:t>(</m:t>
                        </m:r>
                        <m:r>
                          <a:rPr lang="zh-CN" altLang="en-US" i="1">
                            <a:latin typeface="Cambria Math" panose="02040503050406030204" pitchFamily="18" charset="0"/>
                          </a:rPr>
                          <m:t>𝑝</m:t>
                        </m:r>
                      </m:e>
                    </m:d>
                  </m:oMath>
                </a14:m>
                <a:r>
                  <a:rPr lang="zh-CN" altLang="en-US" dirty="0"/>
                  <a:t>，返回第</a:t>
                </a:r>
                <a:r>
                  <a:rPr lang="en-US" altLang="zh-CN" dirty="0"/>
                  <a:t>3</a:t>
                </a:r>
                <a:r>
                  <a:rPr lang="zh-CN" altLang="en-US" dirty="0"/>
                  <a:t>步。</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79" t="-1290" r="-2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1831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选择属于</a:t>
            </a:r>
            <a:r>
              <a:rPr lang="en-US" altLang="zh-CN" dirty="0"/>
              <a:t>Highway</a:t>
            </a:r>
            <a:r>
              <a:rPr lang="zh-CN" altLang="en-US" dirty="0"/>
              <a:t>的边</a:t>
            </a:r>
          </a:p>
        </p:txBody>
      </p:sp>
      <p:pic>
        <p:nvPicPr>
          <p:cNvPr id="3074" name="Picture 2" descr="http://www.lucienevans.com/wp-content/uploads/2014/08/example-of-computer-Highway.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25" y="1905000"/>
            <a:ext cx="7848600"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2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r>
              <a:rPr lang="en-US" altLang="zh-CN" dirty="0" smtClean="0"/>
              <a:t>Highway</a:t>
            </a:r>
            <a:r>
              <a:rPr lang="zh-CN" altLang="en-US" dirty="0" smtClean="0"/>
              <a:t>的</a:t>
            </a:r>
            <a:r>
              <a:rPr lang="en-US" altLang="zh-CN" dirty="0" smtClean="0"/>
              <a:t>core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en-US" altLang="zh-CN" dirty="0"/>
                  <a:t>Highway core</a:t>
                </a:r>
                <a:r>
                  <a:rPr lang="zh-CN" altLang="en-US" dirty="0"/>
                  <a:t>的计算能够大幅度降低建立</a:t>
                </a:r>
                <a:r>
                  <a:rPr lang="en-US" altLang="zh-CN" dirty="0"/>
                  <a:t>Highway </a:t>
                </a:r>
                <a:r>
                  <a:rPr lang="en-US" altLang="zh-CN" dirty="0" smtClean="0"/>
                  <a:t>Hierarchies</a:t>
                </a:r>
                <a:r>
                  <a:rPr lang="zh-CN" altLang="en-US" smtClean="0"/>
                  <a:t>的时间！</a:t>
                </a:r>
                <a:r>
                  <a:rPr lang="zh-CN" altLang="en-US" dirty="0"/>
                  <a:t>可以让我们使用更小</a:t>
                </a:r>
                <a:r>
                  <a:rPr lang="zh-CN" altLang="en-US" dirty="0" smtClean="0"/>
                  <a:t>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𝐻</m:t>
                        </m:r>
                      </m:e>
                      <m:sub>
                        <m:r>
                          <a:rPr lang="en-US" altLang="zh-CN" i="1" dirty="0" smtClean="0">
                            <a:latin typeface="Cambria Math" panose="02040503050406030204" pitchFamily="18" charset="0"/>
                          </a:rPr>
                          <m:t>𝑙</m:t>
                        </m:r>
                      </m:sub>
                    </m:sSub>
                  </m:oMath>
                </a14:m>
                <a:r>
                  <a:rPr lang="zh-CN" altLang="en-US" dirty="0" smtClean="0"/>
                  <a:t>而</a:t>
                </a:r>
                <a:r>
                  <a:rPr lang="zh-CN" altLang="en-US" dirty="0"/>
                  <a:t>不会影响</a:t>
                </a:r>
                <a:r>
                  <a:rPr lang="en-US" altLang="zh-CN" dirty="0"/>
                  <a:t>Highway</a:t>
                </a:r>
                <a:r>
                  <a:rPr lang="zh-CN" altLang="en-US" dirty="0"/>
                  <a:t>的收缩速率。但另一方面，由于捷径的添加，使得整个图的平均每点的度数增加，这也就意味着查询时最短路径的搜索会变慢，所以我们要谨慎的选择绕过的点（</a:t>
                </a:r>
                <a:r>
                  <a:rPr lang="en-US" altLang="zh-CN" dirty="0"/>
                  <a:t>bypass </a:t>
                </a:r>
                <a:r>
                  <a:rPr lang="en-US" altLang="zh-CN" dirty="0" smtClean="0"/>
                  <a:t>nodes</a:t>
                </a:r>
                <a:r>
                  <a:rPr lang="zh-CN" altLang="en-US"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72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Highway</a:t>
            </a:r>
            <a:r>
              <a:rPr lang="zh-CN" altLang="en-US" dirty="0"/>
              <a:t>的</a:t>
            </a:r>
            <a:r>
              <a:rPr lang="en-US" altLang="zh-CN" dirty="0"/>
              <a:t>core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376382"/>
              </a:xfrm>
            </p:spPr>
            <p:txBody>
              <a:bodyPr>
                <a:normAutofit/>
              </a:bodyPr>
              <a:lstStyle/>
              <a:p>
                <a:pPr marL="0" indent="0">
                  <a:buNone/>
                </a:pPr>
                <a:r>
                  <a:rPr lang="zh-CN" altLang="en-US" dirty="0"/>
                  <a:t>我们规定当</a:t>
                </a:r>
              </a:p>
              <a:p>
                <a:pPr marL="0" indent="0" algn="ctr">
                  <a:buNone/>
                </a:pPr>
                <a14:m>
                  <m:oMath xmlns:m="http://schemas.openxmlformats.org/officeDocument/2006/math">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𝑠h𝑜𝑟𝑡𝑐𝑢𝑡𝑠</m:t>
                        </m:r>
                        <m:r>
                          <a:rPr lang="zh-CN" altLang="en-US">
                            <a:latin typeface="Cambria Math" panose="02040503050406030204" pitchFamily="18" charset="0"/>
                          </a:rPr>
                          <m:t>≤</m:t>
                        </m:r>
                        <m:r>
                          <a:rPr lang="zh-CN" altLang="en-US" i="1">
                            <a:latin typeface="Cambria Math" panose="02040503050406030204" pitchFamily="18" charset="0"/>
                          </a:rPr>
                          <m:t>𝑐</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deg</m:t>
                            </m:r>
                          </m:e>
                          <m:sub>
                            <m:r>
                              <a:rPr lang="zh-CN" altLang="en-US" i="1">
                                <a:latin typeface="Cambria Math" panose="02040503050406030204" pitchFamily="18" charset="0"/>
                              </a:rPr>
                              <m:t>𝑖𝑛</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deg</m:t>
                            </m:r>
                          </m:e>
                          <m:sub>
                            <m:r>
                              <a:rPr lang="zh-CN" altLang="en-US" i="1">
                                <a:latin typeface="Cambria Math" panose="02040503050406030204" pitchFamily="18" charset="0"/>
                              </a:rPr>
                              <m:t>𝑜𝑢𝑡</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e>
                    </m:d>
                  </m:oMath>
                </a14:m>
                <a:r>
                  <a:rPr lang="en-US" altLang="zh-CN" dirty="0" smtClean="0"/>
                  <a:t>……</a:t>
                </a:r>
                <a:r>
                  <a:rPr lang="zh-CN" altLang="en-US" dirty="0"/>
                  <a:t>（*）时，</a:t>
                </a:r>
              </a:p>
              <a:p>
                <a:pPr marL="0" indent="0">
                  <a:buNone/>
                </a:pPr>
                <a:r>
                  <a:rPr lang="zh-CN" altLang="en-US" dirty="0"/>
                  <a:t>我们绕过</a:t>
                </a:r>
                <a:r>
                  <a:rPr lang="en-US" altLang="zh-CN" dirty="0"/>
                  <a:t>u</a:t>
                </a:r>
                <a:r>
                  <a:rPr lang="zh-CN" altLang="en-US" dirty="0"/>
                  <a:t>，其中</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𝑠h𝑜𝑟𝑡𝑐𝑢𝑡𝑠</m:t>
                    </m:r>
                  </m:oMath>
                </a14:m>
                <a:r>
                  <a:rPr lang="zh-CN" altLang="en-US" dirty="0"/>
                  <a:t>是去掉</a:t>
                </a:r>
                <a:r>
                  <a:rPr lang="en-US" altLang="zh-CN" dirty="0"/>
                  <a:t>u</a:t>
                </a:r>
                <a:r>
                  <a:rPr lang="zh-CN" altLang="en-US" dirty="0"/>
                  <a:t>后需要添加的捷径数</a:t>
                </a:r>
                <a:r>
                  <a:rPr lang="zh-CN" altLang="en-US" dirty="0" smtClean="0"/>
                  <a:t>；</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deg</m:t>
                            </m:r>
                          </m:e>
                          <m:sub>
                            <m:r>
                              <a:rPr lang="zh-CN" altLang="en-US" i="1">
                                <a:latin typeface="Cambria Math" panose="02040503050406030204" pitchFamily="18" charset="0"/>
                              </a:rPr>
                              <m:t>𝑖𝑛</m:t>
                            </m:r>
                          </m:sub>
                        </m:sSub>
                        <m:r>
                          <a:rPr lang="zh-CN" altLang="en-US">
                            <a:latin typeface="Cambria Math" panose="02040503050406030204" pitchFamily="18" charset="0"/>
                          </a:rPr>
                          <m:t>(</m:t>
                        </m:r>
                        <m:r>
                          <a:rPr lang="zh-CN" altLang="en-US" i="1">
                            <a:latin typeface="Cambria Math" panose="02040503050406030204" pitchFamily="18" charset="0"/>
                          </a:rPr>
                          <m:t>𝑢</m:t>
                        </m:r>
                      </m:e>
                    </m:d>
                  </m:oMath>
                </a14:m>
                <a:r>
                  <a:rPr lang="zh-CN" altLang="en-US" dirty="0" smtClean="0"/>
                  <a:t>和</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deg</m:t>
                            </m:r>
                          </m:e>
                          <m:sub>
                            <m:r>
                              <a:rPr lang="zh-CN" altLang="en-US" i="1">
                                <a:latin typeface="Cambria Math" panose="02040503050406030204" pitchFamily="18" charset="0"/>
                              </a:rPr>
                              <m:t>𝑜𝑢𝑡</m:t>
                            </m:r>
                          </m:sub>
                        </m:sSub>
                        <m:r>
                          <a:rPr lang="zh-CN" altLang="en-US">
                            <a:latin typeface="Cambria Math" panose="02040503050406030204" pitchFamily="18" charset="0"/>
                          </a:rPr>
                          <m:t>(</m:t>
                        </m:r>
                        <m:r>
                          <a:rPr lang="zh-CN" altLang="en-US" i="1">
                            <a:latin typeface="Cambria Math" panose="02040503050406030204" pitchFamily="18" charset="0"/>
                          </a:rPr>
                          <m:t>𝑢</m:t>
                        </m:r>
                      </m:e>
                    </m:d>
                  </m:oMath>
                </a14:m>
                <a:r>
                  <a:rPr lang="zh-CN" altLang="en-US" dirty="0"/>
                  <a:t>分别表示</a:t>
                </a:r>
                <a:r>
                  <a:rPr lang="en-US" altLang="zh-CN" dirty="0"/>
                  <a:t>u</a:t>
                </a:r>
                <a:r>
                  <a:rPr lang="zh-CN" altLang="en-US" dirty="0"/>
                  <a:t>的入度和出度；</a:t>
                </a:r>
                <a:r>
                  <a:rPr lang="en-US" altLang="zh-CN" dirty="0"/>
                  <a:t>c</a:t>
                </a:r>
                <a:r>
                  <a:rPr lang="zh-CN" altLang="en-US" dirty="0"/>
                  <a:t>是可变参数，可以通过改变它来改变</a:t>
                </a:r>
                <a:r>
                  <a:rPr lang="en-US" altLang="zh-CN" dirty="0"/>
                  <a:t>Highway</a:t>
                </a:r>
                <a:r>
                  <a:rPr lang="zh-CN" altLang="en-US" dirty="0"/>
                  <a:t>收缩率。</a:t>
                </a:r>
              </a:p>
              <a:p>
                <a:pPr marL="0" indent="0">
                  <a:buNone/>
                </a:pPr>
                <a:r>
                  <a:rPr lang="zh-CN" altLang="en-US" dirty="0"/>
                  <a:t>算法</a:t>
                </a:r>
                <a:r>
                  <a:rPr lang="zh-CN" altLang="en-US" dirty="0" smtClean="0"/>
                  <a:t>：</a:t>
                </a:r>
                <a:endParaRPr lang="zh-CN" altLang="en-US" dirty="0"/>
              </a:p>
              <a:p>
                <a:r>
                  <a:rPr lang="zh-CN" altLang="en-US" dirty="0" smtClean="0"/>
                  <a:t>将</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𝑙</m:t>
                        </m:r>
                      </m:sub>
                    </m:sSub>
                  </m:oMath>
                </a14:m>
                <a:r>
                  <a:rPr lang="zh-CN" altLang="en-US" dirty="0" smtClean="0"/>
                  <a:t>内</a:t>
                </a:r>
                <a:r>
                  <a:rPr lang="zh-CN" altLang="en-US" dirty="0"/>
                  <a:t>所有点初始化为一个栈。</a:t>
                </a:r>
              </a:p>
              <a:p>
                <a:r>
                  <a:rPr lang="zh-CN" altLang="en-US" dirty="0"/>
                  <a:t>若栈不为空我们进入第</a:t>
                </a:r>
                <a:r>
                  <a:rPr lang="en-US" altLang="zh-CN" dirty="0"/>
                  <a:t>3</a:t>
                </a:r>
                <a:r>
                  <a:rPr lang="zh-CN" altLang="en-US" dirty="0"/>
                  <a:t>步，若栈为空结束算法。</a:t>
                </a:r>
              </a:p>
              <a:p>
                <a:r>
                  <a:rPr lang="zh-CN" altLang="en-US" dirty="0"/>
                  <a:t>栈顶元素</a:t>
                </a:r>
                <a:r>
                  <a:rPr lang="en-US" altLang="zh-CN" dirty="0"/>
                  <a:t>u</a:t>
                </a:r>
                <a:r>
                  <a:rPr lang="zh-CN" altLang="en-US" dirty="0"/>
                  <a:t>出栈，判断其是否应该被绕过，若（*）成立则进入第</a:t>
                </a:r>
                <a:r>
                  <a:rPr lang="en-US" altLang="zh-CN" dirty="0"/>
                  <a:t>4</a:t>
                </a:r>
                <a:r>
                  <a:rPr lang="zh-CN" altLang="en-US" dirty="0"/>
                  <a:t>步；若不成立则返回第</a:t>
                </a:r>
                <a:r>
                  <a:rPr lang="en-US" altLang="zh-CN" dirty="0"/>
                  <a:t>2</a:t>
                </a:r>
                <a:r>
                  <a:rPr lang="zh-CN" altLang="en-US" dirty="0"/>
                  <a:t>步。</a:t>
                </a:r>
              </a:p>
              <a:p>
                <a:r>
                  <a:rPr lang="zh-CN" altLang="en-US" dirty="0"/>
                  <a:t>移除</a:t>
                </a:r>
                <a:r>
                  <a:rPr lang="en-US" altLang="zh-CN" dirty="0"/>
                  <a:t>u</a:t>
                </a:r>
                <a:r>
                  <a:rPr lang="zh-CN" altLang="en-US" dirty="0"/>
                  <a:t>，并添加相应的捷径，遍历所有捷径对应的终点，若其已出栈则再压入栈中，返回第</a:t>
                </a:r>
                <a:r>
                  <a:rPr lang="en-US" altLang="zh-CN" dirty="0"/>
                  <a:t>2</a:t>
                </a:r>
                <a:r>
                  <a:rPr lang="zh-CN" altLang="en-US" dirty="0"/>
                  <a:t>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376382"/>
              </a:xfrm>
              <a:blipFill rotWithShape="0">
                <a:blip r:embed="rId2"/>
                <a:stretch>
                  <a:fillRect l="-616" t="-975"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513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a:t>
            </a:r>
            <a:r>
              <a:rPr lang="zh-CN" altLang="en-US" dirty="0" smtClean="0"/>
              <a:t>路径查询</a:t>
            </a:r>
            <a:endParaRPr lang="zh-CN" altLang="en-US" dirty="0"/>
          </a:p>
        </p:txBody>
      </p:sp>
      <p:sp>
        <p:nvSpPr>
          <p:cNvPr id="3" name="内容占位符 2"/>
          <p:cNvSpPr>
            <a:spLocks noGrp="1"/>
          </p:cNvSpPr>
          <p:nvPr>
            <p:ph idx="1"/>
          </p:nvPr>
        </p:nvSpPr>
        <p:spPr/>
        <p:txBody>
          <a:bodyPr/>
          <a:lstStyle/>
          <a:p>
            <a:r>
              <a:rPr lang="zh-CN" altLang="en-US" dirty="0" smtClean="0"/>
              <a:t>基本思想</a:t>
            </a:r>
            <a:endParaRPr lang="en-US" altLang="zh-CN" dirty="0" smtClean="0"/>
          </a:p>
          <a:p>
            <a:r>
              <a:rPr lang="zh-CN" altLang="en-US" dirty="0" smtClean="0"/>
              <a:t>基本算法</a:t>
            </a:r>
            <a:endParaRPr lang="en-US" altLang="zh-CN" dirty="0" smtClean="0"/>
          </a:p>
          <a:p>
            <a:r>
              <a:rPr lang="zh-CN" altLang="en-US" dirty="0" smtClean="0"/>
              <a:t>算法优化</a:t>
            </a:r>
            <a:endParaRPr lang="en-US" altLang="zh-CN" dirty="0" smtClean="0"/>
          </a:p>
          <a:p>
            <a:r>
              <a:rPr lang="zh-CN" altLang="en-US" dirty="0" smtClean="0"/>
              <a:t>最短路径输出</a:t>
            </a:r>
            <a:endParaRPr lang="zh-CN" altLang="en-US" dirty="0"/>
          </a:p>
        </p:txBody>
      </p:sp>
    </p:spTree>
    <p:extLst>
      <p:ext uri="{BB962C8B-B14F-4D97-AF65-F5344CB8AC3E}">
        <p14:creationId xmlns:p14="http://schemas.microsoft.com/office/powerpoint/2010/main" val="2938687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基本思想</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公路层次查询算法（</a:t>
                </a:r>
                <a:r>
                  <a:rPr lang="en-US" altLang="zh-CN" i="1" dirty="0"/>
                  <a:t>highway query algorithm</a:t>
                </a:r>
                <a:r>
                  <a:rPr lang="zh-CN" altLang="en-US" dirty="0"/>
                  <a:t>）是双向</a:t>
                </a:r>
                <a:r>
                  <a:rPr lang="en-US" altLang="zh-CN" dirty="0" err="1"/>
                  <a:t>Dijkstra</a:t>
                </a:r>
                <a:r>
                  <a:rPr lang="zh-CN" altLang="en-US" dirty="0"/>
                  <a:t>算法的一个</a:t>
                </a:r>
                <a:r>
                  <a:rPr lang="zh-CN" altLang="en-US" dirty="0" smtClean="0"/>
                  <a:t>变体。</a:t>
                </a:r>
                <a:endParaRPr lang="en-US" altLang="zh-CN" dirty="0" smtClean="0"/>
              </a:p>
              <a:p>
                <a:r>
                  <a:rPr lang="zh-CN" altLang="en-US" dirty="0"/>
                  <a:t>对于搜索时的每个点来说，除了包含起点到它的距离（</a:t>
                </a:r>
                <a:r>
                  <a:rPr lang="en-US" altLang="zh-CN" dirty="0" err="1"/>
                  <a:t>Dijkstra</a:t>
                </a:r>
                <a:r>
                  <a:rPr lang="zh-CN" altLang="en-US" dirty="0"/>
                  <a:t>算法所需的数据）之外，还要包含搜索到它时的网络层次以及它到当前搜索边界的距离（</a:t>
                </a:r>
                <a:r>
                  <a:rPr lang="en-US" altLang="zh-CN" i="1" dirty="0"/>
                  <a:t>the gap to the ‘next applicable neighborhood border’</a:t>
                </a:r>
                <a:r>
                  <a:rPr lang="zh-CN" altLang="en-US" dirty="0" smtClean="0"/>
                  <a:t>）：</a:t>
                </a:r>
                <a:endParaRPr lang="en-US" altLang="zh-CN" dirty="0" smtClean="0"/>
              </a:p>
              <a:p>
                <a:pPr lvl="1"/>
                <a:r>
                  <a:rPr lang="zh-CN" altLang="en-US" dirty="0"/>
                  <a:t>对每</a:t>
                </a:r>
                <a:r>
                  <a:rPr lang="zh-CN" altLang="en-US" dirty="0" smtClean="0"/>
                  <a:t>一</a:t>
                </a:r>
                <a14:m>
                  <m:oMath xmlns:m="http://schemas.openxmlformats.org/officeDocument/2006/math">
                    <m:r>
                      <a:rPr lang="en-US" altLang="zh-CN" i="1" dirty="0" smtClean="0">
                        <a:latin typeface="Cambria Math" panose="02040503050406030204" pitchFamily="18" charset="0"/>
                      </a:rPr>
                      <m:t>𝑙</m:t>
                    </m:r>
                  </m:oMath>
                </a14:m>
                <a:r>
                  <a:rPr lang="zh-CN" altLang="en-US" dirty="0" smtClean="0"/>
                  <a:t>层</a:t>
                </a:r>
                <a:r>
                  <a:rPr lang="zh-CN" altLang="en-US" dirty="0"/>
                  <a:t>第一个搜索的</a:t>
                </a:r>
                <a:r>
                  <a:rPr lang="zh-CN" altLang="en-US" dirty="0" smtClean="0"/>
                  <a:t>点</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𝑖</m:t>
                        </m:r>
                      </m:sub>
                    </m:sSub>
                  </m:oMath>
                </a14:m>
                <a:r>
                  <a:rPr lang="zh-CN" altLang="en-US" dirty="0" smtClean="0"/>
                  <a:t>来说</a:t>
                </a:r>
                <a:r>
                  <a:rPr lang="zh-CN" altLang="en-US" dirty="0"/>
                  <a:t>，它的</a:t>
                </a:r>
                <a:r>
                  <a:rPr lang="en-US" altLang="zh-CN" dirty="0"/>
                  <a:t>gap</a:t>
                </a:r>
                <a:r>
                  <a:rPr lang="zh-CN" altLang="en-US" dirty="0"/>
                  <a:t>等于它的邻居半径（</a:t>
                </a:r>
                <a:r>
                  <a:rPr lang="en-US" altLang="zh-CN" dirty="0"/>
                  <a:t>neighborhood radius</a:t>
                </a:r>
                <a:r>
                  <a:rPr lang="zh-CN" altLang="en-US" dirty="0"/>
                  <a:t>）。</a:t>
                </a:r>
              </a:p>
              <a:p>
                <a:pPr lvl="1"/>
                <a:r>
                  <a:rPr lang="zh-CN" altLang="en-US" dirty="0"/>
                  <a:t>对其他的</a:t>
                </a:r>
                <a:r>
                  <a:rPr lang="zh-CN" altLang="en-US" dirty="0" smtClean="0"/>
                  <a:t>点</a:t>
                </a:r>
                <a14:m>
                  <m:oMath xmlns:m="http://schemas.openxmlformats.org/officeDocument/2006/math">
                    <m:r>
                      <a:rPr lang="en-US" altLang="zh-CN" i="1" dirty="0" smtClean="0">
                        <a:latin typeface="Cambria Math" panose="02040503050406030204" pitchFamily="18" charset="0"/>
                      </a:rPr>
                      <m:t>𝑣</m:t>
                    </m:r>
                  </m:oMath>
                </a14:m>
                <a:r>
                  <a:rPr lang="zh-CN" altLang="en-US" dirty="0" smtClean="0"/>
                  <a:t>来说</a:t>
                </a:r>
                <a:r>
                  <a:rPr lang="zh-CN" altLang="en-US" dirty="0"/>
                  <a:t>，它的</a:t>
                </a:r>
                <a:r>
                  <a:rPr lang="en-US" altLang="zh-CN" dirty="0"/>
                  <a:t>gap</a:t>
                </a:r>
                <a:r>
                  <a:rPr lang="zh-CN" altLang="en-US" dirty="0"/>
                  <a:t>等于它的父</a:t>
                </a:r>
                <a:r>
                  <a:rPr lang="zh-CN" altLang="en-US" dirty="0" smtClean="0"/>
                  <a:t>节点</a:t>
                </a:r>
                <a14:m>
                  <m:oMath xmlns:m="http://schemas.openxmlformats.org/officeDocument/2006/math">
                    <m:r>
                      <a:rPr lang="en-US" altLang="zh-CN" i="1" dirty="0" smtClean="0">
                        <a:latin typeface="Cambria Math" panose="02040503050406030204" pitchFamily="18" charset="0"/>
                      </a:rPr>
                      <m:t>𝑢</m:t>
                    </m:r>
                  </m:oMath>
                </a14:m>
                <a:r>
                  <a:rPr lang="zh-CN" altLang="en-US" dirty="0" smtClean="0"/>
                  <a:t>的</a:t>
                </a:r>
                <a:r>
                  <a:rPr lang="en-US" altLang="zh-CN" dirty="0"/>
                  <a:t>gap</a:t>
                </a:r>
                <a:r>
                  <a:rPr lang="zh-CN" altLang="en-US" dirty="0" smtClean="0"/>
                  <a:t>减去</a:t>
                </a:r>
                <a14:m>
                  <m:oMath xmlns:m="http://schemas.openxmlformats.org/officeDocument/2006/math">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e>
                    </m:d>
                  </m:oMath>
                </a14:m>
                <a:r>
                  <a:rPr lang="zh-CN" altLang="en-US" dirty="0" smtClean="0"/>
                  <a:t>的长度</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2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816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基本思想</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3236890"/>
              </a:xfrm>
            </p:spPr>
            <p:txBody>
              <a:bodyPr>
                <a:normAutofit/>
              </a:bodyPr>
              <a:lstStyle/>
              <a:p>
                <a:pPr marL="0" indent="0">
                  <a:buNone/>
                </a:pPr>
                <a:r>
                  <a:rPr lang="zh-CN" altLang="en-US" dirty="0"/>
                  <a:t>当</a:t>
                </a:r>
                <a14:m>
                  <m:oMath xmlns:m="http://schemas.openxmlformats.org/officeDocument/2006/math">
                    <m:r>
                      <a:rPr lang="en-US" altLang="zh-CN" dirty="0">
                        <a:latin typeface="Cambria Math" panose="02040503050406030204" pitchFamily="18" charset="0"/>
                      </a:rPr>
                      <m:t>𝑣</m:t>
                    </m:r>
                  </m:oMath>
                </a14:m>
                <a:r>
                  <a:rPr lang="zh-CN" altLang="en-US" dirty="0"/>
                  <a:t>的</a:t>
                </a:r>
                <a:r>
                  <a:rPr lang="en-US" altLang="zh-CN" dirty="0"/>
                  <a:t>gap</a:t>
                </a:r>
                <a:r>
                  <a:rPr lang="zh-CN" altLang="en-US" dirty="0"/>
                  <a:t>大于等于</a:t>
                </a:r>
                <a:r>
                  <a:rPr lang="en-US" altLang="zh-CN" dirty="0"/>
                  <a:t>0</a:t>
                </a:r>
                <a:r>
                  <a:rPr lang="zh-CN" altLang="en-US" dirty="0"/>
                  <a:t>时，说明我们仍然在</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𝑠</m:t>
                        </m:r>
                      </m:e>
                      <m:sub>
                        <m:r>
                          <a:rPr lang="en-US" altLang="zh-CN" dirty="0">
                            <a:latin typeface="Cambria Math" panose="02040503050406030204" pitchFamily="18" charset="0"/>
                          </a:rPr>
                          <m:t>𝑖</m:t>
                        </m:r>
                      </m:sub>
                    </m:sSub>
                  </m:oMath>
                </a14:m>
                <a:r>
                  <a:rPr lang="zh-CN" altLang="en-US" dirty="0"/>
                  <a:t>的邻居内进行搜索，这时我们只需继续经典的</a:t>
                </a:r>
                <a:r>
                  <a:rPr lang="en-US" altLang="zh-CN" dirty="0" err="1"/>
                  <a:t>Dijkstra</a:t>
                </a:r>
                <a:r>
                  <a:rPr lang="zh-CN" altLang="en-US" dirty="0"/>
                  <a:t>算法即可；当一个点</a:t>
                </a:r>
                <a14:m>
                  <m:oMath xmlns:m="http://schemas.openxmlformats.org/officeDocument/2006/math">
                    <m:r>
                      <a:rPr lang="en-US" altLang="zh-CN" dirty="0">
                        <a:latin typeface="Cambria Math" panose="02040503050406030204" pitchFamily="18" charset="0"/>
                      </a:rPr>
                      <m:t>𝑣</m:t>
                    </m:r>
                  </m:oMath>
                </a14:m>
                <a:r>
                  <a:rPr lang="zh-CN" altLang="en-US" dirty="0"/>
                  <a:t>的</a:t>
                </a:r>
                <a:r>
                  <a:rPr lang="en-US" altLang="zh-CN" dirty="0"/>
                  <a:t>gap</a:t>
                </a:r>
                <a:r>
                  <a:rPr lang="zh-CN" altLang="en-US" dirty="0"/>
                  <a:t>小于</a:t>
                </a:r>
                <a:r>
                  <a:rPr lang="en-US" altLang="zh-CN" dirty="0"/>
                  <a:t>0</a:t>
                </a:r>
                <a:r>
                  <a:rPr lang="zh-CN" altLang="en-US" dirty="0"/>
                  <a:t>时，我们可以判断它已经不在</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𝑠</m:t>
                        </m:r>
                      </m:e>
                      <m:sub>
                        <m:r>
                          <a:rPr lang="en-US" altLang="zh-CN" dirty="0">
                            <a:latin typeface="Cambria Math" panose="02040503050406030204" pitchFamily="18" charset="0"/>
                          </a:rPr>
                          <m:t>𝑖</m:t>
                        </m:r>
                      </m:sub>
                    </m:sSub>
                  </m:oMath>
                </a14:m>
                <a:r>
                  <a:rPr lang="zh-CN" altLang="en-US" dirty="0"/>
                  <a:t>的邻居里了，这时将</a:t>
                </a:r>
                <a14:m>
                  <m:oMath xmlns:m="http://schemas.openxmlformats.org/officeDocument/2006/math">
                    <m:r>
                      <a:rPr lang="en-US" altLang="zh-CN" dirty="0">
                        <a:latin typeface="Cambria Math" panose="02040503050406030204" pitchFamily="18" charset="0"/>
                      </a:rPr>
                      <m:t>𝑣</m:t>
                    </m:r>
                  </m:oMath>
                </a14:m>
                <a:r>
                  <a:rPr lang="zh-CN" altLang="en-US" dirty="0"/>
                  <a:t>的父节点</a:t>
                </a:r>
                <a14:m>
                  <m:oMath xmlns:m="http://schemas.openxmlformats.org/officeDocument/2006/math">
                    <m:r>
                      <a:rPr lang="en-US" altLang="zh-CN">
                        <a:latin typeface="Cambria Math" panose="02040503050406030204" pitchFamily="18" charset="0"/>
                      </a:rPr>
                      <m:t>𝑢</m:t>
                    </m:r>
                  </m:oMath>
                </a14:m>
                <a:r>
                  <a:rPr lang="zh-CN" altLang="en-US" dirty="0"/>
                  <a:t>称作进入上一层网络的入口。对于</a:t>
                </a:r>
                <a14:m>
                  <m:oMath xmlns:m="http://schemas.openxmlformats.org/officeDocument/2006/math">
                    <m:r>
                      <a:rPr lang="en-US" altLang="zh-CN" dirty="0">
                        <a:latin typeface="Cambria Math" panose="02040503050406030204" pitchFamily="18" charset="0"/>
                      </a:rPr>
                      <m:t>𝑣</m:t>
                    </m:r>
                  </m:oMath>
                </a14:m>
                <a:r>
                  <a:rPr lang="zh-CN" altLang="en-US" dirty="0"/>
                  <a:t>来说，它有可能在第</a:t>
                </a:r>
                <a14:m>
                  <m:oMath xmlns:m="http://schemas.openxmlformats.org/officeDocument/2006/math">
                    <m:r>
                      <a:rPr lang="en-US" altLang="zh-CN">
                        <a:latin typeface="Cambria Math" panose="02040503050406030204" pitchFamily="18" charset="0"/>
                      </a:rPr>
                      <m:t>𝑙</m:t>
                    </m:r>
                  </m:oMath>
                </a14:m>
                <a:r>
                  <a:rPr lang="zh-CN" altLang="en-US" dirty="0"/>
                  <a:t>层网络中，也有可能在第</a:t>
                </a:r>
                <a14:m>
                  <m:oMath xmlns:m="http://schemas.openxmlformats.org/officeDocument/2006/math">
                    <m:r>
                      <a:rPr lang="en-US" altLang="zh-CN">
                        <a:latin typeface="Cambria Math" panose="02040503050406030204" pitchFamily="18" charset="0"/>
                      </a:rPr>
                      <m:t>𝑙</m:t>
                    </m:r>
                    <m:r>
                      <a:rPr lang="en-US" altLang="zh-CN">
                        <a:latin typeface="Cambria Math" panose="02040503050406030204" pitchFamily="18" charset="0"/>
                      </a:rPr>
                      <m:t>+</m:t>
                    </m:r>
                    <m:r>
                      <a:rPr lang="en-US" altLang="zh-CN">
                        <a:latin typeface="Cambria Math" panose="02040503050406030204" pitchFamily="18" charset="0"/>
                      </a:rPr>
                      <m:t>𝑘</m:t>
                    </m:r>
                  </m:oMath>
                </a14:m>
                <a:r>
                  <a:rPr lang="zh-CN" altLang="en-US" dirty="0"/>
                  <a:t>（</a:t>
                </a:r>
                <a:r>
                  <a:rPr lang="en-US" altLang="zh-CN" dirty="0"/>
                  <a:t>k&gt;0</a:t>
                </a:r>
                <a:r>
                  <a:rPr lang="zh-CN" altLang="en-US" dirty="0"/>
                  <a:t>）层网络，这需要看</a:t>
                </a:r>
                <a14:m>
                  <m:oMath xmlns:m="http://schemas.openxmlformats.org/officeDocument/2006/math">
                    <m:d>
                      <m:dPr>
                        <m:ctrlPr>
                          <a:rPr lang="en-US" altLang="zh-CN" i="1" dirty="0">
                            <a:latin typeface="Cambria Math" panose="02040503050406030204" pitchFamily="18" charset="0"/>
                          </a:rPr>
                        </m:ctrlPr>
                      </m:dPr>
                      <m:e>
                        <m:r>
                          <a:rPr lang="en-US" altLang="zh-CN" dirty="0" err="1">
                            <a:latin typeface="Cambria Math" panose="02040503050406030204" pitchFamily="18" charset="0"/>
                          </a:rPr>
                          <m:t>𝑢</m:t>
                        </m:r>
                        <m:r>
                          <a:rPr lang="en-US" altLang="zh-CN" dirty="0" err="1">
                            <a:latin typeface="Cambria Math" panose="02040503050406030204" pitchFamily="18" charset="0"/>
                          </a:rPr>
                          <m:t>,</m:t>
                        </m:r>
                        <m:r>
                          <a:rPr lang="en-US" altLang="zh-CN" dirty="0" err="1">
                            <a:latin typeface="Cambria Math" panose="02040503050406030204" pitchFamily="18" charset="0"/>
                          </a:rPr>
                          <m:t>𝑣</m:t>
                        </m:r>
                      </m:e>
                    </m:d>
                  </m:oMath>
                </a14:m>
                <a:r>
                  <a:rPr lang="zh-CN" altLang="en-US" dirty="0"/>
                  <a:t>所在的网络层次：</a:t>
                </a:r>
              </a:p>
              <a:p>
                <a:r>
                  <a:rPr lang="zh-CN" altLang="en-US" dirty="0"/>
                  <a:t>如果</a:t>
                </a:r>
                <a14:m>
                  <m:oMath xmlns:m="http://schemas.openxmlformats.org/officeDocument/2006/math">
                    <m:d>
                      <m:dPr>
                        <m:ctrlPr>
                          <a:rPr lang="en-US" altLang="zh-CN" i="1" dirty="0">
                            <a:latin typeface="Cambria Math" panose="02040503050406030204" pitchFamily="18" charset="0"/>
                          </a:rPr>
                        </m:ctrlPr>
                      </m:dPr>
                      <m:e>
                        <m:r>
                          <a:rPr lang="en-US" altLang="zh-CN" dirty="0" err="1">
                            <a:latin typeface="Cambria Math" panose="02040503050406030204" pitchFamily="18" charset="0"/>
                          </a:rPr>
                          <m:t>𝑢</m:t>
                        </m:r>
                        <m:r>
                          <a:rPr lang="en-US" altLang="zh-CN" dirty="0" err="1">
                            <a:latin typeface="Cambria Math" panose="02040503050406030204" pitchFamily="18" charset="0"/>
                          </a:rPr>
                          <m:t>,</m:t>
                        </m:r>
                        <m:r>
                          <a:rPr lang="en-US" altLang="zh-CN" dirty="0" err="1">
                            <a:latin typeface="Cambria Math" panose="02040503050406030204" pitchFamily="18" charset="0"/>
                          </a:rPr>
                          <m:t>𝑣</m:t>
                        </m:r>
                      </m:e>
                    </m:d>
                  </m:oMath>
                </a14:m>
                <a:r>
                  <a:rPr lang="zh-CN" altLang="en-US" dirty="0"/>
                  <a:t>在第</a:t>
                </a:r>
                <a14:m>
                  <m:oMath xmlns:m="http://schemas.openxmlformats.org/officeDocument/2006/math">
                    <m:r>
                      <a:rPr lang="en-US" altLang="zh-CN" dirty="0">
                        <a:latin typeface="Cambria Math" panose="02040503050406030204" pitchFamily="18" charset="0"/>
                      </a:rPr>
                      <m:t>𝑙</m:t>
                    </m:r>
                  </m:oMath>
                </a14:m>
                <a:r>
                  <a:rPr lang="zh-CN" altLang="en-US" dirty="0"/>
                  <a:t>层网络，我们将不对</a:t>
                </a:r>
                <a14:m>
                  <m:oMath xmlns:m="http://schemas.openxmlformats.org/officeDocument/2006/math">
                    <m:r>
                      <a:rPr lang="en-US" altLang="zh-CN" dirty="0">
                        <a:latin typeface="Cambria Math" panose="02040503050406030204" pitchFamily="18" charset="0"/>
                      </a:rPr>
                      <m:t>𝑣</m:t>
                    </m:r>
                  </m:oMath>
                </a14:m>
                <a:r>
                  <a:rPr lang="zh-CN" altLang="en-US" dirty="0"/>
                  <a:t>进行松弛。这是因为我们的算法是双向的，而</a:t>
                </a:r>
                <a:r>
                  <a:rPr lang="en-US" altLang="zh-CN" dirty="0"/>
                  <a:t>Highway Hierarchies</a:t>
                </a:r>
                <a:r>
                  <a:rPr lang="zh-CN" altLang="en-US" dirty="0"/>
                  <a:t>的计算保证最短路的边的层次都是足够高的，所以我们不需要关心那些不在邻居范围内的低层次的点。这就是算法的约束</a:t>
                </a:r>
                <a:r>
                  <a:rPr lang="en-US" altLang="zh-CN" dirty="0"/>
                  <a:t>1</a:t>
                </a:r>
                <a:r>
                  <a:rPr lang="zh-CN" altLang="en-US" dirty="0"/>
                  <a:t>！</a:t>
                </a:r>
              </a:p>
              <a:p>
                <a:r>
                  <a:rPr lang="zh-CN" altLang="en-US" dirty="0"/>
                  <a:t>如果</a:t>
                </a:r>
                <a14:m>
                  <m:oMath xmlns:m="http://schemas.openxmlformats.org/officeDocument/2006/math">
                    <m:d>
                      <m:dPr>
                        <m:ctrlPr>
                          <a:rPr lang="en-US" altLang="zh-CN" i="1" dirty="0">
                            <a:latin typeface="Cambria Math" panose="02040503050406030204" pitchFamily="18" charset="0"/>
                          </a:rPr>
                        </m:ctrlPr>
                      </m:dPr>
                      <m:e>
                        <m:r>
                          <a:rPr lang="en-US" altLang="zh-CN" dirty="0" err="1">
                            <a:latin typeface="Cambria Math" panose="02040503050406030204" pitchFamily="18" charset="0"/>
                          </a:rPr>
                          <m:t>𝑢</m:t>
                        </m:r>
                        <m:r>
                          <a:rPr lang="en-US" altLang="zh-CN" dirty="0" err="1">
                            <a:latin typeface="Cambria Math" panose="02040503050406030204" pitchFamily="18" charset="0"/>
                          </a:rPr>
                          <m:t>,</m:t>
                        </m:r>
                        <m:r>
                          <a:rPr lang="en-US" altLang="zh-CN" dirty="0" err="1">
                            <a:latin typeface="Cambria Math" panose="02040503050406030204" pitchFamily="18" charset="0"/>
                          </a:rPr>
                          <m:t>𝑣</m:t>
                        </m:r>
                      </m:e>
                    </m:d>
                  </m:oMath>
                </a14:m>
                <a:r>
                  <a:rPr lang="zh-CN" altLang="en-US" dirty="0"/>
                  <a:t>在第</a:t>
                </a:r>
                <a14:m>
                  <m:oMath xmlns:m="http://schemas.openxmlformats.org/officeDocument/2006/math">
                    <m:r>
                      <a:rPr lang="en-US" altLang="zh-CN">
                        <a:latin typeface="Cambria Math" panose="02040503050406030204" pitchFamily="18" charset="0"/>
                      </a:rPr>
                      <m:t>𝑙</m:t>
                    </m:r>
                    <m:r>
                      <a:rPr lang="en-US" altLang="zh-CN">
                        <a:latin typeface="Cambria Math" panose="02040503050406030204" pitchFamily="18" charset="0"/>
                      </a:rPr>
                      <m:t>+</m:t>
                    </m:r>
                    <m:r>
                      <a:rPr lang="en-US" altLang="zh-CN">
                        <a:latin typeface="Cambria Math" panose="02040503050406030204" pitchFamily="18" charset="0"/>
                      </a:rPr>
                      <m:t>𝑘</m:t>
                    </m:r>
                  </m:oMath>
                </a14:m>
                <a:r>
                  <a:rPr lang="zh-CN" altLang="en-US" dirty="0"/>
                  <a:t>层网络，那么我们将</a:t>
                </a:r>
                <a14:m>
                  <m:oMath xmlns:m="http://schemas.openxmlformats.org/officeDocument/2006/math">
                    <m:r>
                      <a:rPr lang="en-US" altLang="zh-CN" dirty="0">
                        <a:latin typeface="Cambria Math" panose="02040503050406030204" pitchFamily="18" charset="0"/>
                      </a:rPr>
                      <m:t>𝑣</m:t>
                    </m:r>
                  </m:oMath>
                </a14:m>
                <a:r>
                  <a:rPr lang="zh-CN" altLang="en-US" dirty="0"/>
                  <a:t>的</a:t>
                </a:r>
                <a:r>
                  <a:rPr lang="en-US" altLang="zh-CN" dirty="0"/>
                  <a:t>gap</a:t>
                </a:r>
                <a:r>
                  <a:rPr lang="zh-CN" altLang="en-US" dirty="0"/>
                  <a:t>置为</a:t>
                </a:r>
                <a14:m>
                  <m:oMath xmlns:m="http://schemas.openxmlformats.org/officeDocument/2006/math">
                    <m:r>
                      <a:rPr lang="en-US" altLang="zh-CN" dirty="0">
                        <a:latin typeface="Cambria Math" panose="02040503050406030204" pitchFamily="18" charset="0"/>
                      </a:rPr>
                      <m:t>𝑣</m:t>
                    </m:r>
                  </m:oMath>
                </a14:m>
                <a:r>
                  <a:rPr lang="zh-CN" altLang="en-US" dirty="0"/>
                  <a:t>到</a:t>
                </a:r>
                <a14:m>
                  <m:oMath xmlns:m="http://schemas.openxmlformats.org/officeDocument/2006/math">
                    <m:r>
                      <a:rPr lang="en-US" altLang="zh-CN" dirty="0">
                        <a:latin typeface="Cambria Math" panose="02040503050406030204" pitchFamily="18" charset="0"/>
                      </a:rPr>
                      <m:t>𝑢</m:t>
                    </m:r>
                  </m:oMath>
                </a14:m>
                <a:r>
                  <a:rPr lang="zh-CN" altLang="en-US" dirty="0"/>
                  <a:t>邻居边界的距离，然后继续在第</a:t>
                </a:r>
                <a14:m>
                  <m:oMath xmlns:m="http://schemas.openxmlformats.org/officeDocument/2006/math">
                    <m:r>
                      <a:rPr lang="en-US" altLang="zh-CN">
                        <a:latin typeface="Cambria Math" panose="02040503050406030204" pitchFamily="18" charset="0"/>
                      </a:rPr>
                      <m:t>𝑙</m:t>
                    </m:r>
                    <m:r>
                      <a:rPr lang="en-US" altLang="zh-CN">
                        <a:latin typeface="Cambria Math" panose="02040503050406030204" pitchFamily="18" charset="0"/>
                      </a:rPr>
                      <m:t>+</m:t>
                    </m:r>
                    <m:r>
                      <a:rPr lang="en-US" altLang="zh-CN">
                        <a:latin typeface="Cambria Math" panose="02040503050406030204" pitchFamily="18" charset="0"/>
                      </a:rPr>
                      <m:t>𝑘</m:t>
                    </m:r>
                  </m:oMath>
                </a14:m>
                <a:r>
                  <a:rPr lang="zh-CN" altLang="en-US" dirty="0"/>
                  <a:t>层网络中进行</a:t>
                </a:r>
                <a:r>
                  <a:rPr lang="en-US" altLang="zh-CN" dirty="0" err="1"/>
                  <a:t>Dijkstra</a:t>
                </a:r>
                <a:r>
                  <a:rPr lang="zh-CN" altLang="en-US" dirty="0"/>
                  <a:t>算法。</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3236890"/>
              </a:xfrm>
              <a:blipFill rotWithShape="0">
                <a:blip r:embed="rId2"/>
                <a:stretch>
                  <a:fillRect l="-616" t="-1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2544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基本思想</a:t>
            </a:r>
          </a:p>
        </p:txBody>
      </p:sp>
      <p:pic>
        <p:nvPicPr>
          <p:cNvPr id="2050" name="Picture 2" descr="Query 1">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2925" y="1905000"/>
            <a:ext cx="7887801" cy="327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lgo2.iti.kit.edu/schultes/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742" y="2266207"/>
            <a:ext cx="2428875" cy="162877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897039" y="786858"/>
            <a:ext cx="6769289" cy="1077218"/>
          </a:xfrm>
          <a:prstGeom prst="rect">
            <a:avLst/>
          </a:prstGeom>
          <a:noFill/>
        </p:spPr>
        <p:txBody>
          <a:bodyPr wrap="square" rtlCol="0">
            <a:spAutoFit/>
          </a:bodyPr>
          <a:lstStyle/>
          <a:p>
            <a:r>
              <a:rPr lang="en-US" altLang="zh-CN" sz="3200" dirty="0"/>
              <a:t>Route Planning in Road Networks</a:t>
            </a:r>
            <a:br>
              <a:rPr lang="en-US" altLang="zh-CN" sz="3200" dirty="0"/>
            </a:br>
            <a:endParaRPr lang="zh-CN" altLang="en-US" sz="3200" dirty="0"/>
          </a:p>
        </p:txBody>
      </p:sp>
      <p:sp>
        <p:nvSpPr>
          <p:cNvPr id="6" name="内容占位符 2"/>
          <p:cNvSpPr>
            <a:spLocks noGrp="1"/>
          </p:cNvSpPr>
          <p:nvPr>
            <p:ph idx="1"/>
          </p:nvPr>
        </p:nvSpPr>
        <p:spPr>
          <a:xfrm>
            <a:off x="1897039" y="2266207"/>
            <a:ext cx="8915400" cy="2046486"/>
          </a:xfrm>
        </p:spPr>
        <p:txBody>
          <a:bodyPr/>
          <a:lstStyle/>
          <a:p>
            <a:r>
              <a:rPr lang="en-US" altLang="zh-CN" dirty="0"/>
              <a:t>Highway </a:t>
            </a:r>
            <a:r>
              <a:rPr lang="en-US" altLang="zh-CN" dirty="0" smtClean="0"/>
              <a:t>Hierarchies</a:t>
            </a:r>
            <a:r>
              <a:rPr lang="zh-CN" altLang="en-US" dirty="0" smtClean="0"/>
              <a:t>（公路层次算法）</a:t>
            </a:r>
            <a:endParaRPr lang="en-US" altLang="zh-CN" dirty="0"/>
          </a:p>
          <a:p>
            <a:r>
              <a:rPr lang="en-US" altLang="zh-CN" dirty="0" smtClean="0"/>
              <a:t>Highway-Node Routing</a:t>
            </a:r>
          </a:p>
          <a:p>
            <a:r>
              <a:rPr lang="en-US" altLang="zh-CN" dirty="0"/>
              <a:t>Many-to-Many Shortest </a:t>
            </a:r>
            <a:r>
              <a:rPr lang="en-US" altLang="zh-CN" dirty="0" smtClean="0"/>
              <a:t>Paths</a:t>
            </a:r>
            <a:endParaRPr lang="en-US" altLang="zh-CN" dirty="0"/>
          </a:p>
          <a:p>
            <a:r>
              <a:rPr lang="en-US" altLang="zh-CN" dirty="0"/>
              <a:t>Transit-Node </a:t>
            </a:r>
            <a:r>
              <a:rPr lang="en-US" altLang="zh-CN" dirty="0" smtClean="0"/>
              <a:t>Routing</a:t>
            </a:r>
            <a:endParaRPr lang="en-US" altLang="zh-CN" dirty="0"/>
          </a:p>
          <a:p>
            <a:endParaRPr lang="en-US" altLang="zh-CN" dirty="0" smtClean="0"/>
          </a:p>
        </p:txBody>
      </p:sp>
      <p:sp>
        <p:nvSpPr>
          <p:cNvPr id="5" name="文本框 4"/>
          <p:cNvSpPr txBox="1"/>
          <p:nvPr/>
        </p:nvSpPr>
        <p:spPr>
          <a:xfrm>
            <a:off x="1897039" y="4735773"/>
            <a:ext cx="9171295" cy="646331"/>
          </a:xfrm>
          <a:prstGeom prst="rect">
            <a:avLst/>
          </a:prstGeom>
          <a:noFill/>
        </p:spPr>
        <p:txBody>
          <a:bodyPr wrap="square" rtlCol="0">
            <a:spAutoFit/>
          </a:bodyPr>
          <a:lstStyle/>
          <a:p>
            <a:r>
              <a:rPr lang="zh-CN" altLang="en-US" dirty="0" smtClean="0">
                <a:solidFill>
                  <a:srgbClr val="FF0000"/>
                </a:solidFill>
              </a:rPr>
              <a:t>对于几百万顶点的交通图，只需要进行几十分钟的预处理，就能将每次最短路径的查询时间降到</a:t>
            </a:r>
            <a:r>
              <a:rPr lang="en-US" altLang="zh-CN" dirty="0" smtClean="0">
                <a:solidFill>
                  <a:srgbClr val="FF0000"/>
                </a:solidFill>
              </a:rPr>
              <a:t>1s</a:t>
            </a:r>
            <a:r>
              <a:rPr lang="zh-CN" altLang="en-US" dirty="0" smtClean="0">
                <a:solidFill>
                  <a:srgbClr val="FF0000"/>
                </a:solidFill>
              </a:rPr>
              <a:t>一下！</a:t>
            </a:r>
            <a:endParaRPr lang="zh-CN" altLang="en-US" dirty="0">
              <a:solidFill>
                <a:srgbClr val="FF0000"/>
              </a:solidFill>
            </a:endParaRPr>
          </a:p>
        </p:txBody>
      </p:sp>
    </p:spTree>
    <p:extLst>
      <p:ext uri="{BB962C8B-B14F-4D97-AF65-F5344CB8AC3E}">
        <p14:creationId xmlns:p14="http://schemas.microsoft.com/office/powerpoint/2010/main" val="1010818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基本思想</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mn-ea"/>
                  </a:rPr>
                  <a:t>除此之外，我们还要解决一个问题：</a:t>
                </a:r>
                <a14:m>
                  <m:oMath xmlns:m="http://schemas.openxmlformats.org/officeDocument/2006/math">
                    <m:r>
                      <a:rPr lang="en-US" altLang="zh-CN" b="0" i="1" smtClean="0">
                        <a:latin typeface="Cambria Math" panose="02040503050406030204" pitchFamily="18" charset="0"/>
                      </a:rPr>
                      <m:t>𝑙</m:t>
                    </m:r>
                  </m:oMath>
                </a14:m>
                <a:r>
                  <a:rPr lang="zh-CN" altLang="en-US" dirty="0" smtClean="0">
                    <a:latin typeface="+mn-ea"/>
                  </a:rPr>
                  <a:t>层</a:t>
                </a:r>
                <a:r>
                  <a:rPr lang="zh-CN" altLang="en-US" dirty="0">
                    <a:latin typeface="+mn-ea"/>
                  </a:rPr>
                  <a:t>的入口不在该层网络的核心内，而是一个绕过的点（</a:t>
                </a:r>
                <a:r>
                  <a:rPr lang="en-US" altLang="zh-CN" dirty="0">
                    <a:latin typeface="+mn-ea"/>
                  </a:rPr>
                  <a:t>bypassed nodes</a:t>
                </a:r>
                <a:r>
                  <a:rPr lang="zh-CN" altLang="en-US" dirty="0">
                    <a:latin typeface="+mn-ea"/>
                  </a:rPr>
                  <a:t>）。这时候算法会在</a:t>
                </a:r>
                <a:r>
                  <a:rPr lang="en-US" altLang="zh-CN" dirty="0">
                    <a:latin typeface="+mn-ea"/>
                  </a:rPr>
                  <a:t>bypassed nodes</a:t>
                </a:r>
                <a:r>
                  <a:rPr lang="zh-CN" altLang="en-US" dirty="0">
                    <a:latin typeface="+mn-ea"/>
                  </a:rPr>
                  <a:t>中继续进行直到</a:t>
                </a:r>
                <a:r>
                  <a:rPr lang="zh-CN" altLang="en-US" dirty="0" smtClean="0">
                    <a:latin typeface="+mn-ea"/>
                  </a:rPr>
                  <a:t>第</a:t>
                </a:r>
                <a14:m>
                  <m:oMath xmlns:m="http://schemas.openxmlformats.org/officeDocument/2006/math">
                    <m:r>
                      <a:rPr lang="en-US" altLang="zh-CN" i="1">
                        <a:latin typeface="Cambria Math" panose="02040503050406030204" pitchFamily="18" charset="0"/>
                      </a:rPr>
                      <m:t>𝑙</m:t>
                    </m:r>
                  </m:oMath>
                </a14:m>
                <a:r>
                  <a:rPr lang="zh-CN" altLang="en-US" dirty="0" smtClean="0">
                    <a:latin typeface="+mn-ea"/>
                  </a:rPr>
                  <a:t>层</a:t>
                </a:r>
                <a:r>
                  <a:rPr lang="zh-CN" altLang="en-US" dirty="0">
                    <a:latin typeface="+mn-ea"/>
                  </a:rPr>
                  <a:t>的核心点</a:t>
                </a:r>
                <a14:m>
                  <m:oMath xmlns:m="http://schemas.openxmlformats.org/officeDocument/2006/math">
                    <m:r>
                      <a:rPr lang="en-US" altLang="zh-CN" i="1">
                        <a:latin typeface="Cambria Math" panose="02040503050406030204" pitchFamily="18" charset="0"/>
                      </a:rPr>
                      <m:t>𝑢</m:t>
                    </m:r>
                  </m:oMath>
                </a14:m>
                <a:r>
                  <a:rPr lang="zh-CN" altLang="en-US" dirty="0">
                    <a:latin typeface="+mn-ea"/>
                  </a:rPr>
                  <a:t>到达</a:t>
                </a:r>
                <a:r>
                  <a:rPr lang="zh-CN" altLang="en-US" dirty="0" smtClean="0">
                    <a:latin typeface="+mn-ea"/>
                  </a:rPr>
                  <a:t>，</a:t>
                </a:r>
                <a14:m>
                  <m:oMath xmlns:m="http://schemas.openxmlformats.org/officeDocument/2006/math">
                    <m:r>
                      <a:rPr lang="en-US" altLang="zh-CN" b="0" i="1" smtClean="0">
                        <a:latin typeface="Cambria Math" panose="02040503050406030204" pitchFamily="18" charset="0"/>
                      </a:rPr>
                      <m:t>𝑢</m:t>
                    </m:r>
                  </m:oMath>
                </a14:m>
                <a:r>
                  <a:rPr lang="zh-CN" altLang="en-US" dirty="0" smtClean="0">
                    <a:latin typeface="+mn-ea"/>
                  </a:rPr>
                  <a:t>的</a:t>
                </a:r>
                <a:r>
                  <a:rPr lang="en-US" altLang="zh-CN" dirty="0">
                    <a:latin typeface="+mn-ea"/>
                  </a:rPr>
                  <a:t>gap</a:t>
                </a:r>
                <a:r>
                  <a:rPr lang="zh-CN" altLang="en-US" dirty="0">
                    <a:latin typeface="+mn-ea"/>
                  </a:rPr>
                  <a:t>置为</a:t>
                </a:r>
                <a14:m>
                  <m:oMath xmlns:m="http://schemas.openxmlformats.org/officeDocument/2006/math">
                    <m:r>
                      <a:rPr lang="en-US" altLang="zh-CN" i="1">
                        <a:latin typeface="Cambria Math" panose="02040503050406030204" pitchFamily="18" charset="0"/>
                      </a:rPr>
                      <m:t>𝑢</m:t>
                    </m:r>
                  </m:oMath>
                </a14:m>
                <a:r>
                  <a:rPr lang="zh-CN" altLang="en-US" dirty="0">
                    <a:latin typeface="+mn-ea"/>
                  </a:rPr>
                  <a:t>在网络</a:t>
                </a:r>
                <a:r>
                  <a:rPr lang="zh-CN" altLang="en-US" dirty="0" smtClean="0">
                    <a:latin typeface="+mn-ea"/>
                  </a:rPr>
                  <a:t>层次</a:t>
                </a:r>
                <a14:m>
                  <m:oMath xmlns:m="http://schemas.openxmlformats.org/officeDocument/2006/math">
                    <m:r>
                      <a:rPr lang="en-US" altLang="zh-CN" b="0" i="1" smtClean="0">
                        <a:latin typeface="Cambria Math" panose="02040503050406030204" pitchFamily="18" charset="0"/>
                      </a:rPr>
                      <m:t>𝑙</m:t>
                    </m:r>
                  </m:oMath>
                </a14:m>
                <a:r>
                  <a:rPr lang="zh-CN" altLang="en-US" dirty="0" smtClean="0">
                    <a:latin typeface="+mn-ea"/>
                  </a:rPr>
                  <a:t>中</a:t>
                </a:r>
                <a:r>
                  <a:rPr lang="zh-CN" altLang="en-US" dirty="0">
                    <a:latin typeface="+mn-ea"/>
                  </a:rPr>
                  <a:t>的邻居半径。注意：在</a:t>
                </a:r>
                <a14:m>
                  <m:oMath xmlns:m="http://schemas.openxmlformats.org/officeDocument/2006/math">
                    <m:r>
                      <a:rPr lang="en-US" altLang="zh-CN" i="1">
                        <a:latin typeface="Cambria Math" panose="02040503050406030204" pitchFamily="18" charset="0"/>
                      </a:rPr>
                      <m:t>𝑢</m:t>
                    </m:r>
                  </m:oMath>
                </a14:m>
                <a:r>
                  <a:rPr lang="zh-CN" altLang="en-US" dirty="0">
                    <a:latin typeface="+mn-ea"/>
                  </a:rPr>
                  <a:t>没到达之前，</a:t>
                </a:r>
                <a:r>
                  <a:rPr lang="en-US" altLang="zh-CN" dirty="0">
                    <a:latin typeface="+mn-ea"/>
                  </a:rPr>
                  <a:t>bypassed nodes</a:t>
                </a:r>
                <a:r>
                  <a:rPr lang="zh-CN" altLang="en-US" dirty="0">
                    <a:latin typeface="+mn-ea"/>
                  </a:rPr>
                  <a:t>的</a:t>
                </a:r>
                <a:r>
                  <a:rPr lang="en-US" altLang="zh-CN" dirty="0">
                    <a:latin typeface="+mn-ea"/>
                  </a:rPr>
                  <a:t>gap</a:t>
                </a:r>
                <a:r>
                  <a:rPr lang="zh-CN" altLang="en-US" dirty="0">
                    <a:latin typeface="+mn-ea"/>
                  </a:rPr>
                  <a:t>都是无穷大的。</a:t>
                </a:r>
              </a:p>
              <a:p>
                <a:r>
                  <a:rPr lang="zh-CN" altLang="en-US" dirty="0"/>
                  <a:t>在网络核心中我们仍然进行</a:t>
                </a:r>
                <a:r>
                  <a:rPr lang="en-US" altLang="zh-CN" dirty="0" err="1"/>
                  <a:t>Dijkstra</a:t>
                </a:r>
                <a:r>
                  <a:rPr lang="zh-CN" altLang="en-US" dirty="0"/>
                  <a:t>算法，但是要注意一点：当</a:t>
                </a:r>
                <a:r>
                  <a:rPr lang="zh-CN" altLang="en-US" dirty="0" smtClean="0"/>
                  <a:t>一点</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m:t>
                    </m:r>
                    <m:sSubSup>
                      <m:sSubSupPr>
                        <m:ctrlPr>
                          <a:rPr lang="en-US" altLang="zh-CN" i="1" dirty="0" err="1" smtClean="0">
                            <a:latin typeface="Cambria Math" panose="02040503050406030204" pitchFamily="18" charset="0"/>
                          </a:rPr>
                        </m:ctrlPr>
                      </m:sSubSupPr>
                      <m:e>
                        <m:r>
                          <a:rPr lang="en-US" altLang="zh-CN" i="1" dirty="0" err="1" smtClean="0">
                            <a:latin typeface="Cambria Math" panose="02040503050406030204" pitchFamily="18" charset="0"/>
                          </a:rPr>
                          <m:t>𝑉</m:t>
                        </m:r>
                      </m:e>
                      <m:sub>
                        <m:r>
                          <a:rPr lang="en-US" altLang="zh-CN" i="1" dirty="0" err="1" smtClean="0">
                            <a:latin typeface="Cambria Math" panose="02040503050406030204" pitchFamily="18" charset="0"/>
                          </a:rPr>
                          <m:t>𝑙</m:t>
                        </m:r>
                      </m:sub>
                      <m:sup>
                        <m:r>
                          <a:rPr lang="en-US" altLang="zh-CN" i="1" dirty="0" smtClean="0">
                            <a:latin typeface="Cambria Math" panose="02040503050406030204" pitchFamily="18" charset="0"/>
                          </a:rPr>
                          <m:t>′</m:t>
                        </m:r>
                      </m:sup>
                    </m:sSubSup>
                  </m:oMath>
                </a14:m>
                <a:r>
                  <a:rPr lang="zh-CN" altLang="en-US" dirty="0" smtClean="0"/>
                  <a:t>被</a:t>
                </a:r>
                <a:r>
                  <a:rPr lang="zh-CN" altLang="en-US" dirty="0"/>
                  <a:t>搜索过了，任何一条指向一个</a:t>
                </a:r>
                <a:r>
                  <a:rPr lang="en-US" altLang="zh-CN" dirty="0"/>
                  <a:t>bypassed </a:t>
                </a:r>
                <a:r>
                  <a:rPr lang="en-US" altLang="zh-CN" dirty="0" smtClean="0"/>
                  <a:t>node </a:t>
                </a:r>
                <a14:m>
                  <m:oMath xmlns:m="http://schemas.openxmlformats.org/officeDocument/2006/math">
                    <m:r>
                      <a:rPr lang="zh-CN" altLang="en-US" i="1">
                        <a:latin typeface="Cambria Math" panose="02040503050406030204" pitchFamily="18" charset="0"/>
                      </a:rPr>
                      <m:t>𝑣</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𝑙</m:t>
                        </m:r>
                      </m:sub>
                    </m:sSub>
                  </m:oMath>
                </a14:m>
                <a:r>
                  <a:rPr lang="zh-CN" altLang="en-US" dirty="0" smtClean="0"/>
                  <a:t>的</a:t>
                </a:r>
                <a:r>
                  <a:rPr lang="zh-CN" altLang="en-US" dirty="0"/>
                  <a:t>边都不会被松弛；也就是说，当我们进入一个网络核心时，就不会再离开这个核心（除非要进入上一层网络</a:t>
                </a:r>
                <a:r>
                  <a:rPr lang="zh-CN" altLang="en-US" dirty="0" smtClean="0"/>
                  <a:t>）（约束 </a:t>
                </a:r>
                <a:r>
                  <a:rPr lang="en-US" altLang="zh-CN" dirty="0" smtClean="0"/>
                  <a:t>2</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150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基本思想</a:t>
            </a:r>
          </a:p>
        </p:txBody>
      </p:sp>
      <p:pic>
        <p:nvPicPr>
          <p:cNvPr id="3074" name="Picture 2" descr="Query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2925" y="1905000"/>
            <a:ext cx="7830643" cy="308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6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对于图中每个点</a:t>
                </a:r>
                <a14:m>
                  <m:oMath xmlns:m="http://schemas.openxmlformats.org/officeDocument/2006/math">
                    <m:r>
                      <a:rPr lang="en-US" altLang="zh-CN" i="1">
                        <a:latin typeface="Cambria Math" panose="02040503050406030204" pitchFamily="18" charset="0"/>
                      </a:rPr>
                      <m:t>𝑢</m:t>
                    </m:r>
                  </m:oMath>
                </a14:m>
                <a:r>
                  <a:rPr lang="zh-CN" altLang="en-US" dirty="0"/>
                  <a:t>我们都定义一个</a:t>
                </a:r>
                <a:r>
                  <a:rPr lang="zh-CN" altLang="en-US" dirty="0" smtClean="0"/>
                  <a:t>三元组</a:t>
                </a:r>
                <a14:m>
                  <m:oMath xmlns:m="http://schemas.openxmlformats.org/officeDocument/2006/math">
                    <m:d>
                      <m:dPr>
                        <m:ctrlPr>
                          <a:rPr lang="zh-CN" altLang="en-US" i="1">
                            <a:latin typeface="Cambria Math" panose="02040503050406030204" pitchFamily="18" charset="0"/>
                          </a:rPr>
                        </m:ctrlPr>
                      </m:dPr>
                      <m:e>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𝑔𝑎𝑝</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e>
                    </m:d>
                  </m:oMath>
                </a14:m>
                <a:r>
                  <a:rPr lang="zh-CN" altLang="en-US" dirty="0" smtClean="0"/>
                  <a:t>，</a:t>
                </a:r>
                <a:r>
                  <a:rPr lang="zh-CN" altLang="en-US" dirty="0"/>
                  <a:t>并称之为</a:t>
                </a:r>
                <a14:m>
                  <m:oMath xmlns:m="http://schemas.openxmlformats.org/officeDocument/2006/math">
                    <m:r>
                      <a:rPr lang="en-US" altLang="zh-CN" i="1">
                        <a:latin typeface="Cambria Math" panose="02040503050406030204" pitchFamily="18" charset="0"/>
                      </a:rPr>
                      <m:t>𝑢</m:t>
                    </m:r>
                  </m:oMath>
                </a14:m>
                <a:r>
                  <a:rPr lang="zh-CN" altLang="en-US" dirty="0"/>
                  <a:t>的键（</a:t>
                </a:r>
                <a:r>
                  <a:rPr lang="en-US" altLang="zh-CN" i="1" dirty="0"/>
                  <a:t>key</a:t>
                </a:r>
                <a:r>
                  <a:rPr lang="zh-CN" altLang="en-US" dirty="0" smtClean="0"/>
                  <a:t>）：</a:t>
                </a:r>
                <a:endParaRPr lang="en-US" altLang="zh-CN" dirty="0" smtClean="0"/>
              </a:p>
              <a:p>
                <a:pPr lvl="1"/>
                <a14:m>
                  <m:oMath xmlns:m="http://schemas.openxmlformats.org/officeDocument/2006/math">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oMath>
                </a14:m>
                <a:r>
                  <a:rPr lang="zh-CN" altLang="en-US" dirty="0" smtClean="0"/>
                  <a:t>表示</a:t>
                </a:r>
                <a:r>
                  <a:rPr lang="zh-CN" altLang="en-US" dirty="0"/>
                  <a:t>起点（或终点）到</a:t>
                </a:r>
                <a14:m>
                  <m:oMath xmlns:m="http://schemas.openxmlformats.org/officeDocument/2006/math">
                    <m:r>
                      <a:rPr lang="en-US" altLang="zh-CN" i="1">
                        <a:latin typeface="Cambria Math" panose="02040503050406030204" pitchFamily="18" charset="0"/>
                      </a:rPr>
                      <m:t>𝑢</m:t>
                    </m:r>
                  </m:oMath>
                </a14:m>
                <a:r>
                  <a:rPr lang="zh-CN" altLang="en-US" dirty="0"/>
                  <a:t>的距离；</a:t>
                </a:r>
                <a:endParaRPr lang="en-US" altLang="zh-CN" dirty="0" smtClean="0"/>
              </a:p>
              <a:p>
                <a:pPr lvl="1"/>
                <a14:m>
                  <m:oMath xmlns:m="http://schemas.openxmlformats.org/officeDocument/2006/math">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oMath>
                </a14:m>
                <a:r>
                  <a:rPr lang="zh-CN" altLang="en-US" dirty="0"/>
                  <a:t>表示搜索到</a:t>
                </a:r>
                <a14:m>
                  <m:oMath xmlns:m="http://schemas.openxmlformats.org/officeDocument/2006/math">
                    <m:r>
                      <a:rPr lang="en-US" altLang="zh-CN" i="1">
                        <a:latin typeface="Cambria Math" panose="02040503050406030204" pitchFamily="18" charset="0"/>
                      </a:rPr>
                      <m:t>𝑢</m:t>
                    </m:r>
                  </m:oMath>
                </a14:m>
                <a:r>
                  <a:rPr lang="zh-CN" altLang="en-US" dirty="0"/>
                  <a:t>时的网络层次；</a:t>
                </a:r>
                <a:endParaRPr lang="en-US" altLang="zh-CN" dirty="0" smtClean="0"/>
              </a:p>
              <a:p>
                <a:pPr lvl="1"/>
                <a14:m>
                  <m:oMath xmlns:m="http://schemas.openxmlformats.org/officeDocument/2006/math">
                    <m:r>
                      <a:rPr lang="zh-CN" altLang="en-US" i="1">
                        <a:latin typeface="Cambria Math" panose="02040503050406030204" pitchFamily="18" charset="0"/>
                      </a:rPr>
                      <m:t>𝑔𝑎𝑝</m:t>
                    </m:r>
                    <m:r>
                      <a:rPr lang="zh-CN" altLang="en-US">
                        <a:latin typeface="Cambria Math" panose="02040503050406030204" pitchFamily="18" charset="0"/>
                      </a:rPr>
                      <m:t>(</m:t>
                    </m:r>
                    <m:r>
                      <a:rPr lang="zh-CN" altLang="en-US" i="1">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表示</a:t>
                </a:r>
                <a14:m>
                  <m:oMath xmlns:m="http://schemas.openxmlformats.org/officeDocument/2006/math">
                    <m:r>
                      <a:rPr lang="en-US" altLang="zh-CN" i="1">
                        <a:latin typeface="Cambria Math" panose="02040503050406030204" pitchFamily="18" charset="0"/>
                      </a:rPr>
                      <m:t>𝑢</m:t>
                    </m:r>
                  </m:oMath>
                </a14:m>
                <a:r>
                  <a:rPr lang="zh-CN" altLang="en-US" dirty="0"/>
                  <a:t>到下一个邻居边界的距离</a:t>
                </a:r>
                <a:r>
                  <a:rPr lang="zh-CN" altLang="en-US" dirty="0" smtClean="0"/>
                  <a:t>。</a:t>
                </a:r>
                <a:endParaRPr lang="en-US" altLang="zh-CN" dirty="0" smtClean="0"/>
              </a:p>
              <a:p>
                <a:r>
                  <a:rPr lang="zh-CN" altLang="en-US" dirty="0" smtClean="0"/>
                  <a:t>在</a:t>
                </a:r>
                <a:r>
                  <a:rPr lang="zh-CN" altLang="en-US" dirty="0"/>
                  <a:t>优先队列中我们仅使用</a:t>
                </a:r>
                <a14:m>
                  <m:oMath xmlns:m="http://schemas.openxmlformats.org/officeDocument/2006/math">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oMath>
                </a14:m>
                <a:r>
                  <a:rPr lang="zh-CN" altLang="en-US" dirty="0"/>
                  <a:t>作为优先级的判断依据。</a:t>
                </a:r>
              </a:p>
              <a:p>
                <a:r>
                  <a:rPr lang="zh-CN" altLang="en-US" dirty="0"/>
                  <a:t>对于一个点来说，如果它有两个</a:t>
                </a:r>
                <a14:m>
                  <m:oMath xmlns:m="http://schemas.openxmlformats.org/officeDocument/2006/math">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oMath>
                </a14:m>
                <a:r>
                  <a:rPr lang="zh-CN" altLang="en-US" dirty="0"/>
                  <a:t>相同的</a:t>
                </a:r>
                <a:r>
                  <a:rPr lang="en-US" altLang="zh-CN" dirty="0"/>
                  <a:t>key</a:t>
                </a:r>
                <a:r>
                  <a:rPr lang="zh-CN" altLang="en-US" dirty="0"/>
                  <a:t>： </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𝑔𝑎𝑝</m:t>
                        </m:r>
                      </m:e>
                    </m:d>
                  </m:oMath>
                </a14:m>
                <a:r>
                  <a:rPr lang="zh-CN" altLang="en-US" dirty="0" smtClean="0"/>
                  <a:t>，</a:t>
                </a:r>
                <a14:m>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𝛿</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𝑙</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𝑔𝑎</m:t>
                        </m:r>
                        <m:sSup>
                          <m:sSupPr>
                            <m:ctrlPr>
                              <a:rPr lang="zh-CN" altLang="en-US" i="1">
                                <a:latin typeface="Cambria Math" panose="02040503050406030204" pitchFamily="18" charset="0"/>
                              </a:rPr>
                            </m:ctrlPr>
                          </m:sSupPr>
                          <m:e>
                            <m:r>
                              <a:rPr lang="zh-CN" altLang="en-US" i="1">
                                <a:latin typeface="Cambria Math" panose="02040503050406030204" pitchFamily="18" charset="0"/>
                              </a:rPr>
                              <m:t>𝑝</m:t>
                            </m:r>
                          </m:e>
                          <m:sup>
                            <m:r>
                              <a:rPr lang="zh-CN" altLang="en-US">
                                <a:latin typeface="Cambria Math" panose="02040503050406030204" pitchFamily="18" charset="0"/>
                              </a:rPr>
                              <m:t>′</m:t>
                            </m:r>
                          </m:sup>
                        </m:sSup>
                      </m:e>
                    </m:d>
                  </m:oMath>
                </a14:m>
                <a:r>
                  <a:rPr lang="zh-CN" altLang="en-US" dirty="0" smtClean="0"/>
                  <a:t>，</a:t>
                </a:r>
                <a:r>
                  <a:rPr lang="zh-CN" altLang="en-US" dirty="0"/>
                  <a:t>那么我们更希望使用</a:t>
                </a:r>
                <a14:m>
                  <m:oMath xmlns:m="http://schemas.openxmlformats.org/officeDocument/2006/math">
                    <m:r>
                      <a:rPr lang="zh-CN" altLang="en-US" i="1">
                        <a:latin typeface="Cambria Math" panose="02040503050406030204" pitchFamily="18" charset="0"/>
                      </a:rPr>
                      <m:t>𝑙</m:t>
                    </m:r>
                  </m:oMath>
                </a14:m>
                <a:r>
                  <a:rPr lang="zh-CN" altLang="en-US" dirty="0"/>
                  <a:t>更大，</a:t>
                </a:r>
                <a14:m>
                  <m:oMath xmlns:m="http://schemas.openxmlformats.org/officeDocument/2006/math">
                    <m:r>
                      <a:rPr lang="zh-CN" altLang="en-US" i="1">
                        <a:latin typeface="Cambria Math" panose="02040503050406030204" pitchFamily="18" charset="0"/>
                      </a:rPr>
                      <m:t>𝑔𝑎𝑝</m:t>
                    </m:r>
                  </m:oMath>
                </a14:m>
                <a:r>
                  <a:rPr lang="zh-CN" altLang="en-US" dirty="0"/>
                  <a:t>更小的</a:t>
                </a:r>
                <a:r>
                  <a:rPr lang="en-US" altLang="zh-CN" dirty="0"/>
                  <a:t>key</a:t>
                </a:r>
                <a:r>
                  <a:rPr lang="zh-CN" altLang="en-US" dirty="0"/>
                  <a:t>，也就是说</a:t>
                </a:r>
                <a:r>
                  <a:rPr lang="zh-CN" altLang="en-US" dirty="0" smtClean="0"/>
                  <a:t>若</a:t>
                </a:r>
                <a14:m>
                  <m:oMath xmlns:m="http://schemas.openxmlformats.org/officeDocument/2006/math">
                    <m:r>
                      <a:rPr lang="zh-CN" altLang="en-US" i="1">
                        <a:latin typeface="Cambria Math" panose="02040503050406030204" pitchFamily="18" charset="0"/>
                      </a:rPr>
                      <m:t>𝑙</m:t>
                    </m:r>
                    <m:r>
                      <a:rPr lang="zh-CN" altLang="en-US">
                        <a:latin typeface="Cambria Math" panose="02040503050406030204" pitchFamily="18" charset="0"/>
                      </a:rPr>
                      <m:t>&gt;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𝑙</m:t>
                        </m:r>
                      </m:e>
                      <m:sup>
                        <m:r>
                          <a:rPr lang="zh-CN" altLang="en-US">
                            <a:latin typeface="Cambria Math" panose="02040503050406030204" pitchFamily="18" charset="0"/>
                          </a:rPr>
                          <m:t>′</m:t>
                        </m:r>
                      </m:sup>
                    </m:sSup>
                  </m:oMath>
                </a14:m>
                <a:r>
                  <a:rPr lang="zh-CN" altLang="en-US" dirty="0" smtClean="0"/>
                  <a:t>或者</a:t>
                </a:r>
                <a14:m>
                  <m:oMath xmlns:m="http://schemas.openxmlformats.org/officeDocument/2006/math">
                    <m:r>
                      <a:rPr lang="zh-CN" altLang="en-US" i="1">
                        <a:latin typeface="Cambria Math" panose="02040503050406030204" pitchFamily="18" charset="0"/>
                      </a:rPr>
                      <m:t>𝑙</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𝑙</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𝑔𝑎𝑝</m:t>
                    </m:r>
                    <m:r>
                      <a:rPr lang="zh-CN" altLang="en-US">
                        <a:latin typeface="Cambria Math" panose="02040503050406030204" pitchFamily="18" charset="0"/>
                      </a:rPr>
                      <m:t>&lt;</m:t>
                    </m:r>
                    <m:r>
                      <a:rPr lang="zh-CN" altLang="en-US" i="1">
                        <a:latin typeface="Cambria Math" panose="02040503050406030204" pitchFamily="18" charset="0"/>
                      </a:rPr>
                      <m:t>𝑔𝑎</m:t>
                    </m:r>
                    <m:sSup>
                      <m:sSupPr>
                        <m:ctrlPr>
                          <a:rPr lang="zh-CN" altLang="en-US" i="1">
                            <a:latin typeface="Cambria Math" panose="02040503050406030204" pitchFamily="18" charset="0"/>
                          </a:rPr>
                        </m:ctrlPr>
                      </m:sSupPr>
                      <m:e>
                        <m:r>
                          <a:rPr lang="zh-CN" altLang="en-US" i="1">
                            <a:latin typeface="Cambria Math" panose="02040503050406030204" pitchFamily="18" charset="0"/>
                          </a:rPr>
                          <m:t>𝑝</m:t>
                        </m:r>
                      </m:e>
                      <m:sup>
                        <m:r>
                          <a:rPr lang="zh-CN" altLang="en-US">
                            <a:latin typeface="Cambria Math" panose="02040503050406030204" pitchFamily="18" charset="0"/>
                          </a:rPr>
                          <m:t>′</m:t>
                        </m:r>
                      </m:sup>
                    </m:sSup>
                  </m:oMath>
                </a14:m>
                <a:r>
                  <a:rPr lang="zh-CN" altLang="en-US" dirty="0" smtClean="0"/>
                  <a:t>，</a:t>
                </a:r>
                <a:r>
                  <a:rPr lang="zh-CN" altLang="en-US" dirty="0"/>
                  <a:t>我们选择</a:t>
                </a:r>
                <a:r>
                  <a:rPr lang="en-US" altLang="zh-CN" dirty="0"/>
                  <a:t>k</a:t>
                </a:r>
                <a:r>
                  <a:rPr lang="zh-CN" altLang="en-US" dirty="0"/>
                  <a:t>作为</a:t>
                </a:r>
                <a:r>
                  <a:rPr lang="en-US" altLang="zh-CN" dirty="0"/>
                  <a:t>key</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58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0600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算法描述</a:t>
            </a:r>
          </a:p>
        </p:txBody>
      </p:sp>
      <p:pic>
        <p:nvPicPr>
          <p:cNvPr id="4098" name="Picture 2" descr="捕获">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2925" y="1505754"/>
            <a:ext cx="4683638" cy="5056672"/>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000" dirty="0"/>
          </a:p>
        </p:txBody>
      </p:sp>
      <mc:AlternateContent xmlns:mc="http://schemas.openxmlformats.org/markup-compatibility/2006" xmlns:a14="http://schemas.microsoft.com/office/drawing/2010/main">
        <mc:Choice Requires="a14">
          <p:sp>
            <p:nvSpPr>
              <p:cNvPr id="9" name="内容占位符 2"/>
              <p:cNvSpPr>
                <a:spLocks noGrp="1"/>
              </p:cNvSpPr>
              <p:nvPr/>
            </p:nvSpPr>
            <p:spPr>
              <a:xfrm>
                <a:off x="7495504" y="1484610"/>
                <a:ext cx="4449114" cy="49419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Line 4</a:t>
                </a:r>
                <a:r>
                  <a:rPr lang="zh-CN" altLang="en-US" dirty="0"/>
                  <a:t>：算法的正确与否和这里选择正向队列或反向队列的策略无关，但是一个好的策略是能够加快算法的速度。</a:t>
                </a:r>
              </a:p>
              <a:p>
                <a:r>
                  <a:rPr lang="en-US" altLang="zh-CN" dirty="0"/>
                  <a:t>Line 7</a:t>
                </a:r>
                <a:r>
                  <a:rPr lang="zh-CN" altLang="en-US" dirty="0"/>
                  <a:t>：如果一个点的</a:t>
                </a:r>
                <a:r>
                  <a:rPr lang="en-US" altLang="zh-CN" dirty="0"/>
                  <a:t>gap</a:t>
                </a:r>
                <a:r>
                  <a:rPr lang="zh-CN" altLang="en-US" dirty="0" smtClean="0"/>
                  <a:t>为</a:t>
                </a:r>
                <a14:m>
                  <m:oMath xmlns:m="http://schemas.openxmlformats.org/officeDocument/2006/math">
                    <m:r>
                      <a:rPr lang="en-US" altLang="zh-CN" i="1" dirty="0" smtClean="0">
                        <a:latin typeface="Cambria Math" panose="02040503050406030204" pitchFamily="18" charset="0"/>
                      </a:rPr>
                      <m:t>∞</m:t>
                    </m:r>
                  </m:oMath>
                </a14:m>
                <a:r>
                  <a:rPr lang="zh-CN" altLang="en-US" dirty="0" smtClean="0"/>
                  <a:t>，</a:t>
                </a:r>
                <a:r>
                  <a:rPr lang="zh-CN" altLang="en-US" dirty="0"/>
                  <a:t>那么这个点要么是一个不在</a:t>
                </a:r>
                <a:r>
                  <a:rPr lang="en-US" altLang="zh-CN" dirty="0"/>
                  <a:t>core</a:t>
                </a:r>
                <a:r>
                  <a:rPr lang="zh-CN" altLang="en-US" dirty="0"/>
                  <a:t>中的点要么是第一个进入</a:t>
                </a:r>
                <a:r>
                  <a:rPr lang="en-US" altLang="zh-CN" dirty="0"/>
                  <a:t>core</a:t>
                </a:r>
                <a:r>
                  <a:rPr lang="zh-CN" altLang="en-US" dirty="0"/>
                  <a:t>中的点。所以不管该点是哪一种，这样的处理都能正确的计算该点的</a:t>
                </a:r>
                <a:r>
                  <a:rPr lang="en-US" altLang="zh-CN" dirty="0"/>
                  <a:t>gap</a:t>
                </a:r>
                <a:r>
                  <a:rPr lang="zh-CN" altLang="en-US" dirty="0"/>
                  <a:t>。</a:t>
                </a:r>
              </a:p>
              <a:p>
                <a:r>
                  <a:rPr lang="en-US" altLang="zh-CN" dirty="0"/>
                  <a:t>Line 9</a:t>
                </a:r>
                <a:r>
                  <a:rPr lang="zh-CN" altLang="en-US" dirty="0"/>
                  <a:t>：有可能这一步将网络层次上升几层。</a:t>
                </a:r>
              </a:p>
              <a:p>
                <a:r>
                  <a:rPr lang="en-US" altLang="zh-CN" dirty="0"/>
                  <a:t>Line 13</a:t>
                </a:r>
                <a:r>
                  <a:rPr lang="zh-CN" altLang="en-US" dirty="0"/>
                  <a:t>：如果改变</a:t>
                </a:r>
                <a:r>
                  <a:rPr lang="zh-CN" altLang="en-US" dirty="0" smtClean="0"/>
                  <a:t>了</a:t>
                </a:r>
                <a14:m>
                  <m:oMath xmlns:m="http://schemas.openxmlformats.org/officeDocument/2006/math">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 </m:t>
                    </m:r>
                  </m:oMath>
                </a14:m>
                <a:r>
                  <a:rPr lang="zh-CN" altLang="en-US" dirty="0" smtClean="0"/>
                  <a:t>，</a:t>
                </a:r>
                <a:r>
                  <a:rPr lang="zh-CN" altLang="en-US" dirty="0"/>
                  <a:t>则优先队列会改变，如果没有改变</a:t>
                </a:r>
                <a14:m>
                  <m:oMath xmlns:m="http://schemas.openxmlformats.org/officeDocument/2006/math">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oMath>
                </a14:m>
                <a:r>
                  <a:rPr lang="zh-CN" altLang="en-US" dirty="0"/>
                  <a:t>仅仅改变</a:t>
                </a:r>
                <a:r>
                  <a:rPr lang="zh-CN" altLang="en-US" dirty="0" smtClean="0"/>
                  <a:t>了</a:t>
                </a:r>
                <a14:m>
                  <m:oMath xmlns:m="http://schemas.openxmlformats.org/officeDocument/2006/math">
                    <m:r>
                      <a:rPr lang="zh-CN" altLang="en-US" i="1">
                        <a:latin typeface="Cambria Math" panose="02040503050406030204" pitchFamily="18" charset="0"/>
                      </a:rPr>
                      <m:t>𝑙</m:t>
                    </m:r>
                    <m:d>
                      <m:dPr>
                        <m:ctrlPr>
                          <a:rPr lang="zh-CN" altLang="en-US" i="1">
                            <a:latin typeface="Cambria Math" panose="02040503050406030204" pitchFamily="18" charset="0"/>
                          </a:rPr>
                        </m:ctrlPr>
                      </m:dPr>
                      <m:e>
                        <m:r>
                          <a:rPr lang="zh-CN" altLang="en-US" i="1">
                            <a:latin typeface="Cambria Math" panose="02040503050406030204" pitchFamily="18" charset="0"/>
                          </a:rPr>
                          <m:t>𝑢</m:t>
                        </m:r>
                      </m:e>
                    </m:d>
                  </m:oMath>
                </a14:m>
                <a:r>
                  <a:rPr lang="zh-CN" altLang="en-US" dirty="0" smtClean="0"/>
                  <a:t>和</a:t>
                </a:r>
                <a14:m>
                  <m:oMath xmlns:m="http://schemas.openxmlformats.org/officeDocument/2006/math">
                    <m:r>
                      <a:rPr lang="zh-CN" altLang="en-US" i="1">
                        <a:latin typeface="Cambria Math" panose="02040503050406030204" pitchFamily="18" charset="0"/>
                      </a:rPr>
                      <m:t>𝑔𝑎𝑝</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 </m:t>
                    </m:r>
                  </m:oMath>
                </a14:m>
                <a:r>
                  <a:rPr lang="zh-CN" altLang="en-US" dirty="0" smtClean="0"/>
                  <a:t>，</a:t>
                </a:r>
                <a:r>
                  <a:rPr lang="zh-CN" altLang="en-US" dirty="0"/>
                  <a:t>则优先队列不变。</a:t>
                </a:r>
              </a:p>
              <a:p>
                <a:r>
                  <a:rPr lang="zh-CN" altLang="en-US" dirty="0"/>
                  <a:t>如果我们</a:t>
                </a:r>
                <a:r>
                  <a:rPr lang="zh-CN" altLang="en-US" dirty="0" smtClean="0"/>
                  <a:t>将</a:t>
                </a:r>
                <a14:m>
                  <m:oMath xmlns:m="http://schemas.openxmlformats.org/officeDocument/2006/math">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zh-CN" altLang="en-US" i="1">
                            <a:latin typeface="Cambria Math" panose="02040503050406030204" pitchFamily="18" charset="0"/>
                          </a:rPr>
                          <m:t>𝑙</m:t>
                        </m:r>
                      </m:sub>
                    </m:sSub>
                  </m:oMath>
                </a14:m>
                <a:r>
                  <a:rPr lang="zh-CN" altLang="en-US" dirty="0" smtClean="0"/>
                  <a:t>，</a:t>
                </a:r>
                <a14:m>
                  <m:oMath xmlns:m="http://schemas.openxmlformats.org/officeDocument/2006/math">
                    <m:r>
                      <a:rPr lang="zh-CN" altLang="en-US" i="1">
                        <a:latin typeface="Cambria Math" panose="02040503050406030204" pitchFamily="18" charset="0"/>
                      </a:rPr>
                      <m:t>𝑣</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𝑙</m:t>
                        </m:r>
                      </m:sub>
                    </m:sSub>
                  </m:oMath>
                </a14:m>
                <a:r>
                  <a:rPr lang="zh-CN" altLang="en-US" dirty="0" smtClean="0"/>
                  <a:t>的边</a:t>
                </a:r>
                <a14:m>
                  <m:oMath xmlns:m="http://schemas.openxmlformats.org/officeDocument/2006/math">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e>
                    </m:d>
                  </m:oMath>
                </a14:m>
                <a:r>
                  <a:rPr lang="zh-CN" altLang="en-US" dirty="0" smtClean="0"/>
                  <a:t>的</a:t>
                </a:r>
                <a:r>
                  <a:rPr lang="zh-CN" altLang="en-US" dirty="0"/>
                  <a:t>层次下降</a:t>
                </a:r>
                <a:r>
                  <a:rPr lang="en-US" altLang="zh-CN" dirty="0"/>
                  <a:t>1</a:t>
                </a:r>
                <a:r>
                  <a:rPr lang="zh-CN" altLang="en-US" dirty="0"/>
                  <a:t>，约束</a:t>
                </a:r>
                <a:r>
                  <a:rPr lang="en-US" altLang="zh-CN" dirty="0"/>
                  <a:t>1</a:t>
                </a:r>
                <a:r>
                  <a:rPr lang="zh-CN" altLang="en-US" dirty="0"/>
                  <a:t>就会自动包括约束</a:t>
                </a:r>
                <a:r>
                  <a:rPr lang="en-US" altLang="zh-CN" dirty="0"/>
                  <a:t>2</a:t>
                </a:r>
                <a:r>
                  <a:rPr lang="zh-CN" altLang="en-US" dirty="0"/>
                  <a:t>。</a:t>
                </a:r>
              </a:p>
              <a:p>
                <a:endParaRPr lang="zh-CN" altLang="en-US" dirty="0"/>
              </a:p>
            </p:txBody>
          </p:sp>
        </mc:Choice>
        <mc:Fallback xmlns="">
          <p:sp>
            <p:nvSpPr>
              <p:cNvPr id="9" name="内容占位符 2"/>
              <p:cNvSpPr>
                <a:spLocks noGrp="1" noRot="1" noChangeAspect="1" noMove="1" noResize="1" noEditPoints="1" noAdjustHandles="1" noChangeArrowheads="1" noChangeShapeType="1" noTextEdit="1"/>
              </p:cNvSpPr>
              <p:nvPr/>
            </p:nvSpPr>
            <p:spPr>
              <a:xfrm>
                <a:off x="7495504" y="1484610"/>
                <a:ext cx="4449114" cy="4941948"/>
              </a:xfrm>
              <a:prstGeom prst="rect">
                <a:avLst/>
              </a:prstGeom>
              <a:blipFill rotWithShape="0">
                <a:blip r:embed="rId4"/>
                <a:stretch>
                  <a:fillRect l="-960" t="-988" r="-37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5559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算法优化</a:t>
            </a:r>
            <a:endParaRPr lang="zh-CN" altLang="en-US" dirty="0"/>
          </a:p>
        </p:txBody>
      </p:sp>
      <p:sp>
        <p:nvSpPr>
          <p:cNvPr id="3" name="内容占位符 2"/>
          <p:cNvSpPr>
            <a:spLocks noGrp="1"/>
          </p:cNvSpPr>
          <p:nvPr>
            <p:ph idx="1"/>
          </p:nvPr>
        </p:nvSpPr>
        <p:spPr>
          <a:xfrm>
            <a:off x="2589212" y="2133600"/>
            <a:ext cx="8915400" cy="1575515"/>
          </a:xfrm>
        </p:spPr>
        <p:txBody>
          <a:bodyPr/>
          <a:lstStyle/>
          <a:p>
            <a:r>
              <a:rPr lang="zh-CN" altLang="en-US" dirty="0"/>
              <a:t>重新排列顶点</a:t>
            </a:r>
          </a:p>
          <a:p>
            <a:r>
              <a:rPr lang="zh-CN" altLang="en-US" dirty="0"/>
              <a:t>预计算最高层网络</a:t>
            </a:r>
          </a:p>
          <a:p>
            <a:r>
              <a:rPr lang="zh-CN" altLang="en-US" dirty="0" smtClean="0"/>
              <a:t>修改算法</a:t>
            </a:r>
            <a:r>
              <a:rPr lang="zh-CN" altLang="en-US" dirty="0"/>
              <a:t>的终止</a:t>
            </a:r>
            <a:r>
              <a:rPr lang="zh-CN" altLang="en-US" dirty="0" smtClean="0"/>
              <a:t>条件</a:t>
            </a:r>
            <a:endParaRPr lang="zh-CN" altLang="en-US" dirty="0"/>
          </a:p>
        </p:txBody>
      </p:sp>
    </p:spTree>
    <p:extLst>
      <p:ext uri="{BB962C8B-B14F-4D97-AF65-F5344CB8AC3E}">
        <p14:creationId xmlns:p14="http://schemas.microsoft.com/office/powerpoint/2010/main" val="1695659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重新排列顶点</a:t>
            </a:r>
          </a:p>
        </p:txBody>
      </p:sp>
      <p:sp>
        <p:nvSpPr>
          <p:cNvPr id="3" name="内容占位符 2"/>
          <p:cNvSpPr>
            <a:spLocks noGrp="1"/>
          </p:cNvSpPr>
          <p:nvPr>
            <p:ph idx="1"/>
          </p:nvPr>
        </p:nvSpPr>
        <p:spPr/>
        <p:txBody>
          <a:bodyPr/>
          <a:lstStyle/>
          <a:p>
            <a:pPr marL="0" indent="0">
              <a:buNone/>
            </a:pPr>
            <a:r>
              <a:rPr lang="zh-CN" altLang="en-US" dirty="0"/>
              <a:t>为了提高算法效率，我们可以根据顶点所在</a:t>
            </a:r>
            <a:r>
              <a:rPr lang="en-US" altLang="zh-CN" dirty="0"/>
              <a:t>core</a:t>
            </a:r>
            <a:r>
              <a:rPr lang="zh-CN" altLang="en-US" dirty="0"/>
              <a:t>的层次重新排列顶点，这样在高层次的</a:t>
            </a:r>
            <a:r>
              <a:rPr lang="en-US" altLang="zh-CN" dirty="0"/>
              <a:t>core</a:t>
            </a:r>
            <a:r>
              <a:rPr lang="zh-CN" altLang="en-US" dirty="0"/>
              <a:t>中搜索的效率会大大提升。</a:t>
            </a:r>
          </a:p>
        </p:txBody>
      </p:sp>
    </p:spTree>
    <p:extLst>
      <p:ext uri="{BB962C8B-B14F-4D97-AF65-F5344CB8AC3E}">
        <p14:creationId xmlns:p14="http://schemas.microsoft.com/office/powerpoint/2010/main" val="2537393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预计算最高层网络</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mn-ea"/>
                  </a:rPr>
                  <a:t>从</a:t>
                </a:r>
                <a:r>
                  <a:rPr lang="en-US" altLang="zh-CN" dirty="0">
                    <a:latin typeface="+mn-ea"/>
                  </a:rPr>
                  <a:t>Highway Hierarchies</a:t>
                </a:r>
                <a:r>
                  <a:rPr lang="zh-CN" altLang="en-US" dirty="0">
                    <a:latin typeface="+mn-ea"/>
                  </a:rPr>
                  <a:t>的构造中，我们能看的出查询的最短路大部分都会经过最高层网络，所以若我们预计算出最高层网络的每一条最短路，形成一个距离表，那么将会大大的提高算法的效率。</a:t>
                </a:r>
              </a:p>
              <a:p>
                <a:r>
                  <a:rPr lang="zh-CN" altLang="en-US" dirty="0">
                    <a:latin typeface="+mn-ea"/>
                  </a:rPr>
                  <a:t>由于距离表的存在，我们不需要再最高层网络中搜索；当我们到达一个</a:t>
                </a:r>
                <a:r>
                  <a:rPr lang="zh-CN" altLang="en-US" dirty="0" smtClean="0">
                    <a:latin typeface="+mn-ea"/>
                  </a:rPr>
                  <a:t>属于</a:t>
                </a:r>
                <a14:m>
                  <m:oMath xmlns:m="http://schemas.openxmlformats.org/officeDocument/2006/math">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r>
                              <a:rPr lang="zh-CN" altLang="en-US" i="1">
                                <a:latin typeface="Cambria Math" panose="02040503050406030204" pitchFamily="18" charset="0"/>
                              </a:rPr>
                              <m:t>𝑉</m:t>
                            </m:r>
                          </m:e>
                          <m:sup>
                            <m:r>
                              <a:rPr lang="zh-CN" altLang="en-US">
                                <a:latin typeface="Cambria Math" panose="02040503050406030204" pitchFamily="18" charset="0"/>
                              </a:rPr>
                              <m:t>′</m:t>
                            </m:r>
                          </m:sup>
                        </m:sSup>
                      </m:e>
                      <m:sub>
                        <m:r>
                          <a:rPr lang="en-US" altLang="zh-CN" b="0" i="1" smtClean="0">
                            <a:latin typeface="Cambria Math" panose="02040503050406030204" pitchFamily="18" charset="0"/>
                          </a:rPr>
                          <m:t>𝑙</m:t>
                        </m:r>
                      </m:sub>
                    </m:sSub>
                  </m:oMath>
                </a14:m>
                <a:r>
                  <a:rPr lang="zh-CN" altLang="en-US" dirty="0" smtClean="0">
                    <a:latin typeface="+mn-ea"/>
                  </a:rPr>
                  <a:t>的点</a:t>
                </a:r>
                <a14:m>
                  <m:oMath xmlns:m="http://schemas.openxmlformats.org/officeDocument/2006/math">
                    <m:r>
                      <a:rPr lang="en-US" altLang="zh-CN" i="1" dirty="0" smtClean="0">
                        <a:latin typeface="Cambria Math" panose="02040503050406030204" pitchFamily="18" charset="0"/>
                      </a:rPr>
                      <m:t>𝑢</m:t>
                    </m:r>
                  </m:oMath>
                </a14:m>
                <a:r>
                  <a:rPr lang="zh-CN" altLang="en-US" dirty="0" smtClean="0">
                    <a:latin typeface="+mn-ea"/>
                  </a:rPr>
                  <a:t>，</a:t>
                </a:r>
                <a:r>
                  <a:rPr lang="zh-CN" altLang="en-US" dirty="0">
                    <a:latin typeface="+mn-ea"/>
                  </a:rPr>
                  <a:t>我们将它加入</a:t>
                </a:r>
                <a:r>
                  <a:rPr lang="zh-CN" altLang="en-US" dirty="0" smtClean="0">
                    <a:latin typeface="+mn-ea"/>
                  </a:rPr>
                  <a:t>集合</a:t>
                </a:r>
                <a14:m>
                  <m:oMath xmlns:m="http://schemas.openxmlformats.org/officeDocument/2006/math">
                    <m:acc>
                      <m:accPr>
                        <m:chr m:val="⃗"/>
                        <m:ctrlPr>
                          <a:rPr lang="zh-CN" altLang="en-US" i="1">
                            <a:latin typeface="Cambria Math" panose="02040503050406030204" pitchFamily="18" charset="0"/>
                          </a:rPr>
                        </m:ctrlPr>
                      </m:accPr>
                      <m:e>
                        <m:r>
                          <m:rPr>
                            <m:nor/>
                          </m:rPr>
                          <a:rPr lang="zh-CN" altLang="en-US" smtClean="0"/>
                          <m:t> </m:t>
                        </m:r>
                        <m:r>
                          <a:rPr lang="zh-CN" altLang="en-US" i="1">
                            <a:latin typeface="Cambria Math" panose="02040503050406030204" pitchFamily="18" charset="0"/>
                          </a:rPr>
                          <m:t>𝐼</m:t>
                        </m:r>
                      </m:e>
                    </m:acc>
                  </m:oMath>
                </a14:m>
                <a:r>
                  <a:rPr lang="zh-CN" altLang="en-US" dirty="0" smtClean="0">
                    <a:latin typeface="+mn-ea"/>
                  </a:rPr>
                  <a:t>或</a:t>
                </a:r>
                <a14:m>
                  <m:oMath xmlns:m="http://schemas.openxmlformats.org/officeDocument/2006/math">
                    <m:groupChr>
                      <m:groupChrPr>
                        <m:chr m:val="←"/>
                        <m:pos m:val="top"/>
                        <m:vertJc m:val="bot"/>
                        <m:ctrlPr>
                          <a:rPr lang="zh-CN" altLang="en-US" i="1">
                            <a:latin typeface="Cambria Math" panose="02040503050406030204" pitchFamily="18" charset="0"/>
                          </a:rPr>
                        </m:ctrlPr>
                      </m:groupChrPr>
                      <m:e>
                        <m:r>
                          <m:rPr>
                            <m:nor/>
                          </m:rPr>
                          <a:rPr lang="zh-CN" altLang="en-US"/>
                          <m:t> </m:t>
                        </m:r>
                        <m:r>
                          <a:rPr lang="zh-CN" altLang="en-US" i="1">
                            <a:latin typeface="Cambria Math" panose="02040503050406030204" pitchFamily="18" charset="0"/>
                          </a:rPr>
                          <m:t>𝐼</m:t>
                        </m:r>
                      </m:e>
                    </m:groupChr>
                  </m:oMath>
                </a14:m>
                <a:r>
                  <a:rPr lang="zh-CN" altLang="en-US" dirty="0" smtClean="0">
                    <a:latin typeface="+mn-ea"/>
                  </a:rPr>
                  <a:t>中</a:t>
                </a:r>
                <a:r>
                  <a:rPr lang="zh-CN" altLang="en-US" dirty="0">
                    <a:latin typeface="+mn-ea"/>
                  </a:rPr>
                  <a:t>，而且我们也不松弛指向</a:t>
                </a:r>
                <a:r>
                  <a:rPr lang="zh-CN" altLang="en-US" dirty="0" smtClean="0">
                    <a:latin typeface="+mn-ea"/>
                  </a:rPr>
                  <a:t>第</a:t>
                </a:r>
                <a14:m>
                  <m:oMath xmlns:m="http://schemas.openxmlformats.org/officeDocument/2006/math">
                    <m:r>
                      <a:rPr lang="en-US" altLang="zh-CN" i="1" dirty="0" smtClean="0">
                        <a:latin typeface="Cambria Math" panose="02040503050406030204" pitchFamily="18" charset="0"/>
                      </a:rPr>
                      <m:t>𝐿</m:t>
                    </m:r>
                  </m:oMath>
                </a14:m>
                <a:r>
                  <a:rPr lang="zh-CN" altLang="en-US" dirty="0" smtClean="0">
                    <a:latin typeface="+mn-ea"/>
                  </a:rPr>
                  <a:t>层</a:t>
                </a:r>
                <a:r>
                  <a:rPr lang="zh-CN" altLang="en-US" dirty="0">
                    <a:latin typeface="+mn-ea"/>
                  </a:rPr>
                  <a:t>的边。当所有</a:t>
                </a:r>
                <a14:m>
                  <m:oMath xmlns:m="http://schemas.openxmlformats.org/officeDocument/2006/math">
                    <m:r>
                      <a:rPr lang="en-US" altLang="zh-CN" i="1" dirty="0">
                        <a:latin typeface="Cambria Math" panose="02040503050406030204" pitchFamily="18" charset="0"/>
                      </a:rPr>
                      <m:t>𝐿</m:t>
                    </m:r>
                  </m:oMath>
                </a14:m>
                <a:r>
                  <a:rPr lang="zh-CN" altLang="en-US" dirty="0">
                    <a:latin typeface="+mn-ea"/>
                  </a:rPr>
                  <a:t>层的入口都搜索过之后，我们考虑</a:t>
                </a:r>
                <a14:m>
                  <m:oMath xmlns:m="http://schemas.openxmlformats.org/officeDocument/2006/math">
                    <m:acc>
                      <m:accPr>
                        <m:chr m:val="⃗"/>
                        <m:ctrlPr>
                          <a:rPr lang="zh-CN" altLang="en-US" i="1">
                            <a:latin typeface="Cambria Math" panose="02040503050406030204" pitchFamily="18" charset="0"/>
                          </a:rPr>
                        </m:ctrlPr>
                      </m:accPr>
                      <m:e>
                        <m:r>
                          <m:rPr>
                            <m:nor/>
                          </m:rPr>
                          <a:rPr lang="zh-CN" altLang="en-US"/>
                          <m:t> </m:t>
                        </m:r>
                        <m:r>
                          <a:rPr lang="zh-CN" altLang="en-US" i="1">
                            <a:latin typeface="Cambria Math" panose="02040503050406030204" pitchFamily="18" charset="0"/>
                          </a:rPr>
                          <m:t>𝐼</m:t>
                        </m:r>
                      </m:e>
                    </m:acc>
                  </m:oMath>
                </a14:m>
                <a:r>
                  <a:rPr lang="zh-CN" altLang="en-US" dirty="0" smtClean="0">
                    <a:latin typeface="+mn-ea"/>
                  </a:rPr>
                  <a:t>和</a:t>
                </a:r>
                <a14:m>
                  <m:oMath xmlns:m="http://schemas.openxmlformats.org/officeDocument/2006/math">
                    <m:groupChr>
                      <m:groupChrPr>
                        <m:chr m:val="←"/>
                        <m:pos m:val="top"/>
                        <m:vertJc m:val="bot"/>
                        <m:ctrlPr>
                          <a:rPr lang="zh-CN" altLang="en-US" i="1">
                            <a:latin typeface="Cambria Math" panose="02040503050406030204" pitchFamily="18" charset="0"/>
                          </a:rPr>
                        </m:ctrlPr>
                      </m:groupChrPr>
                      <m:e>
                        <m:r>
                          <m:rPr>
                            <m:nor/>
                          </m:rPr>
                          <a:rPr lang="zh-CN" altLang="en-US"/>
                          <m:t> </m:t>
                        </m:r>
                        <m:r>
                          <a:rPr lang="zh-CN" altLang="en-US" i="1">
                            <a:latin typeface="Cambria Math" panose="02040503050406030204" pitchFamily="18" charset="0"/>
                          </a:rPr>
                          <m:t>𝐼</m:t>
                        </m:r>
                      </m:e>
                    </m:groupChr>
                  </m:oMath>
                </a14:m>
                <a:r>
                  <a:rPr lang="zh-CN" altLang="en-US" dirty="0" smtClean="0">
                    <a:latin typeface="+mn-ea"/>
                  </a:rPr>
                  <a:t>能</a:t>
                </a:r>
                <a:r>
                  <a:rPr lang="zh-CN" altLang="en-US" dirty="0">
                    <a:latin typeface="+mn-ea"/>
                  </a:rPr>
                  <a:t>形成的所有</a:t>
                </a:r>
                <a:r>
                  <a:rPr lang="zh-CN" altLang="en-US" dirty="0" smtClean="0">
                    <a:latin typeface="+mn-ea"/>
                  </a:rPr>
                  <a:t>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m:rPr>
                            <m:nor/>
                          </m:rPr>
                          <a:rPr lang="zh-CN" altLang="en-US"/>
                          <m:t> </m:t>
                        </m:r>
                        <m:r>
                          <a:rPr lang="zh-CN" altLang="en-US" i="1">
                            <a:latin typeface="Cambria Math" panose="02040503050406030204" pitchFamily="18" charset="0"/>
                          </a:rPr>
                          <m:t>𝐼</m:t>
                        </m:r>
                      </m:e>
                    </m:acc>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m:rPr>
                            <m:nor/>
                          </m:rPr>
                          <a:rPr lang="zh-CN" altLang="en-US" i="1">
                            <a:latin typeface="Cambria Math" panose="02040503050406030204" pitchFamily="18" charset="0"/>
                          </a:rPr>
                          <m:t> </m:t>
                        </m:r>
                        <m:r>
                          <a:rPr lang="zh-CN" altLang="en-US" i="1">
                            <a:latin typeface="Cambria Math" panose="02040503050406030204" pitchFamily="18" charset="0"/>
                          </a:rPr>
                          <m:t>𝐼</m:t>
                        </m:r>
                      </m:e>
                    </m:groupChr>
                  </m:oMath>
                </a14:m>
                <a:r>
                  <a:rPr lang="zh-CN" altLang="en-US" dirty="0" smtClean="0">
                    <a:latin typeface="+mn-ea"/>
                  </a:rPr>
                  <a:t>，</a:t>
                </a:r>
                <a:r>
                  <a:rPr lang="zh-CN" altLang="en-US" dirty="0">
                    <a:latin typeface="+mn-ea"/>
                  </a:rPr>
                  <a:t>那么起点到终点的最短距离即</a:t>
                </a:r>
                <a:r>
                  <a:rPr lang="zh-CN" altLang="en-US" dirty="0" smtClean="0">
                    <a:latin typeface="+mn-ea"/>
                  </a:rPr>
                  <a:t>为</a:t>
                </a:r>
                <a14:m>
                  <m:oMath xmlns:m="http://schemas.openxmlformats.org/officeDocument/2006/math">
                    <m:r>
                      <m:rPr>
                        <m:sty m:val="p"/>
                      </m:rPr>
                      <a:rPr lang="zh-CN" altLang="en-US">
                        <a:latin typeface="Cambria Math" panose="02040503050406030204" pitchFamily="18" charset="0"/>
                      </a:rPr>
                      <m:t>min</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𝛿</m:t>
                        </m:r>
                      </m:e>
                    </m:acc>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𝐿</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𝑣</m:t>
                    </m:r>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𝛿</m:t>
                        </m:r>
                      </m:e>
                    </m:groupChr>
                    <m:d>
                      <m:dPr>
                        <m:ctrlPr>
                          <a:rPr lang="zh-CN" altLang="en-US" i="1">
                            <a:latin typeface="Cambria Math" panose="02040503050406030204" pitchFamily="18" charset="0"/>
                          </a:rPr>
                        </m:ctrlPr>
                      </m:dPr>
                      <m:e>
                        <m:r>
                          <a:rPr lang="zh-CN" altLang="en-US" i="1">
                            <a:latin typeface="Cambria Math" panose="02040503050406030204" pitchFamily="18" charset="0"/>
                          </a:rPr>
                          <m:t>𝑣</m:t>
                        </m:r>
                      </m:e>
                    </m:d>
                    <m:r>
                      <a:rPr lang="zh-CN" altLang="en-US">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smtClean="0">
                    <a:latin typeface="+mn-ea"/>
                  </a:rPr>
                  <a:t>（</a:t>
                </a:r>
                <a:r>
                  <a:rPr lang="en-US" altLang="zh-CN" dirty="0">
                    <a:latin typeface="+mn-ea"/>
                  </a:rPr>
                  <a:t>PS</a:t>
                </a:r>
                <a:r>
                  <a:rPr lang="zh-CN" altLang="en-US" dirty="0" smtClean="0">
                    <a:latin typeface="+mn-ea"/>
                  </a:rPr>
                  <a:t>：</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m:t>
                        </m:r>
                      </m:sup>
                    </m:sSup>
                  </m:oMath>
                </a14:m>
                <a:r>
                  <a:rPr lang="zh-CN" altLang="en-US" dirty="0" smtClean="0">
                    <a:latin typeface="+mn-ea"/>
                  </a:rPr>
                  <a:t>是</a:t>
                </a:r>
                <a:r>
                  <a:rPr lang="zh-CN" altLang="en-US" dirty="0">
                    <a:latin typeface="+mn-ea"/>
                  </a:rPr>
                  <a:t>为了防止起点与终点有不经过</a:t>
                </a:r>
                <a14:m>
                  <m:oMath xmlns:m="http://schemas.openxmlformats.org/officeDocument/2006/math">
                    <m:r>
                      <a:rPr lang="en-US" altLang="zh-CN" i="1" dirty="0">
                        <a:latin typeface="Cambria Math" panose="02040503050406030204" pitchFamily="18" charset="0"/>
                      </a:rPr>
                      <m:t>𝐿</m:t>
                    </m:r>
                  </m:oMath>
                </a14:m>
                <a:r>
                  <a:rPr lang="zh-CN" altLang="en-US" dirty="0">
                    <a:latin typeface="+mn-ea"/>
                  </a:rPr>
                  <a:t>层的最短路）</a:t>
                </a:r>
                <a:r>
                  <a:rPr lang="zh-CN" altLang="en-US" dirty="0" smtClean="0">
                    <a:latin typeface="+mn-ea"/>
                  </a:rPr>
                  <a:t>。</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9656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修改算法终止条件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1695717"/>
              </a:xfrm>
            </p:spPr>
            <p:txBody>
              <a:bodyPr/>
              <a:lstStyle/>
              <a:p>
                <a:r>
                  <a:rPr lang="zh-CN" altLang="en-US" dirty="0"/>
                  <a:t>在双向</a:t>
                </a:r>
                <a:r>
                  <a:rPr lang="en-US" altLang="zh-CN" dirty="0" err="1"/>
                  <a:t>Dijkstra</a:t>
                </a:r>
                <a:r>
                  <a:rPr lang="zh-CN" altLang="en-US" dirty="0"/>
                  <a:t>算法中，当算法的正向搜索和反向搜索相交时，我们就终止算法，所得的路径就是最短路径！而在上述的双向</a:t>
                </a:r>
                <a:r>
                  <a:rPr lang="en-US" altLang="zh-CN" dirty="0"/>
                  <a:t>Highway Hierarchies</a:t>
                </a:r>
                <a:r>
                  <a:rPr lang="zh-CN" altLang="en-US" dirty="0"/>
                  <a:t>搜索中，这样的结论并不成立</a:t>
                </a:r>
                <a:r>
                  <a:rPr lang="zh-CN" altLang="en-US" dirty="0" smtClean="0"/>
                  <a:t>。</a:t>
                </a:r>
                <a:endParaRPr lang="en-US" altLang="zh-CN" dirty="0" smtClean="0"/>
              </a:p>
              <a:p>
                <a:r>
                  <a:rPr lang="zh-CN" altLang="en-US" dirty="0" smtClean="0"/>
                  <a:t>采取一个保守的策略：当我们找到一条从起点到终点的路径</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𝑃</m:t>
                        </m:r>
                      </m:e>
                      <m:sup>
                        <m:r>
                          <a:rPr lang="en-US" altLang="zh-CN" i="1" dirty="0" smtClean="0">
                            <a:latin typeface="Cambria Math" panose="02040503050406030204" pitchFamily="18" charset="0"/>
                          </a:rPr>
                          <m:t>′</m:t>
                        </m:r>
                      </m:sup>
                    </m:sSup>
                  </m:oMath>
                </a14:m>
                <a:r>
                  <a:rPr lang="zh-CN" altLang="en-US" dirty="0" smtClean="0"/>
                  <a:t>后</a:t>
                </a:r>
                <a:r>
                  <a:rPr lang="zh-CN" altLang="en-US" dirty="0"/>
                  <a:t>，</a:t>
                </a:r>
                <a:r>
                  <a:rPr lang="zh-CN" altLang="en-US" dirty="0" smtClean="0"/>
                  <a:t>所有</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𝛿</m:t>
                        </m:r>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𝜔</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𝑃</m:t>
                            </m:r>
                          </m:e>
                          <m:sup>
                            <m:r>
                              <a:rPr lang="zh-CN" altLang="en-US">
                                <a:latin typeface="Cambria Math" panose="02040503050406030204" pitchFamily="18" charset="0"/>
                              </a:rPr>
                              <m:t>′</m:t>
                            </m:r>
                          </m:sup>
                        </m:sSup>
                      </m:e>
                    </m:d>
                  </m:oMath>
                </a14:m>
                <a:r>
                  <a:rPr lang="zh-CN" altLang="en-US" dirty="0" smtClean="0"/>
                  <a:t>的点</a:t>
                </a:r>
                <a14:m>
                  <m:oMath xmlns:m="http://schemas.openxmlformats.org/officeDocument/2006/math">
                    <m:r>
                      <a:rPr lang="en-US" altLang="zh-CN" i="1" dirty="0" smtClean="0">
                        <a:latin typeface="Cambria Math" panose="02040503050406030204" pitchFamily="18" charset="0"/>
                      </a:rPr>
                      <m:t>𝑢</m:t>
                    </m:r>
                  </m:oMath>
                </a14:m>
                <a:r>
                  <a:rPr lang="zh-CN" altLang="en-US" dirty="0" smtClean="0"/>
                  <a:t>都</a:t>
                </a:r>
                <a:r>
                  <a:rPr lang="zh-CN" altLang="en-US" dirty="0"/>
                  <a:t>不往下进行算法了。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1695717"/>
              </a:xfrm>
              <a:blipFill rotWithShape="0">
                <a:blip r:embed="rId3"/>
                <a:stretch>
                  <a:fillRect l="-479" t="-2518" b="-35252"/>
                </a:stretch>
              </a:blipFill>
            </p:spPr>
            <p:txBody>
              <a:bodyPr/>
              <a:lstStyle/>
              <a:p>
                <a:r>
                  <a:rPr lang="zh-CN" altLang="en-US">
                    <a:noFill/>
                  </a:rPr>
                  <a:t> </a:t>
                </a:r>
              </a:p>
            </p:txBody>
          </p:sp>
        </mc:Fallback>
      </mc:AlternateContent>
      <p:pic>
        <p:nvPicPr>
          <p:cNvPr id="5122" name="Picture 2" descr="Query 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2" y="3829317"/>
            <a:ext cx="6572250"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530366" y="3829317"/>
            <a:ext cx="1974246" cy="1754326"/>
          </a:xfrm>
          <a:prstGeom prst="rect">
            <a:avLst/>
          </a:prstGeom>
          <a:noFill/>
        </p:spPr>
        <p:txBody>
          <a:bodyPr wrap="square" rtlCol="0">
            <a:spAutoFit/>
          </a:bodyPr>
          <a:lstStyle/>
          <a:p>
            <a:r>
              <a:rPr lang="zh-CN" altLang="en-US" dirty="0" smtClean="0"/>
              <a:t>上面的搜索路径时候对称的；下面的搜索路径不对称，从起点出发的路径到</a:t>
            </a:r>
            <a:r>
              <a:rPr lang="en-US" altLang="zh-CN" dirty="0" smtClean="0"/>
              <a:t>c</a:t>
            </a:r>
            <a:r>
              <a:rPr lang="zh-CN" altLang="en-US" dirty="0" smtClean="0"/>
              <a:t>点就停下了。</a:t>
            </a:r>
            <a:endParaRPr lang="zh-CN" altLang="en-US" dirty="0"/>
          </a:p>
        </p:txBody>
      </p:sp>
    </p:spTree>
    <p:extLst>
      <p:ext uri="{BB962C8B-B14F-4D97-AF65-F5344CB8AC3E}">
        <p14:creationId xmlns:p14="http://schemas.microsoft.com/office/powerpoint/2010/main" val="89582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最短路径输出</a:t>
            </a:r>
          </a:p>
        </p:txBody>
      </p:sp>
      <p:sp>
        <p:nvSpPr>
          <p:cNvPr id="3" name="内容占位符 2"/>
          <p:cNvSpPr>
            <a:spLocks noGrp="1"/>
          </p:cNvSpPr>
          <p:nvPr>
            <p:ph idx="1"/>
          </p:nvPr>
        </p:nvSpPr>
        <p:spPr/>
        <p:txBody>
          <a:bodyPr/>
          <a:lstStyle/>
          <a:p>
            <a:r>
              <a:rPr lang="zh-CN" altLang="en-US" dirty="0"/>
              <a:t>基本</a:t>
            </a:r>
            <a:r>
              <a:rPr lang="zh-CN" altLang="en-US" dirty="0" smtClean="0"/>
              <a:t>算法</a:t>
            </a:r>
            <a:r>
              <a:rPr lang="zh-CN" altLang="en-US" dirty="0"/>
              <a:t>只求出了两点之间的最短距离，要想求得两点之间的最短路径，只需</a:t>
            </a:r>
            <a:r>
              <a:rPr lang="zh-CN" altLang="en-US" dirty="0" smtClean="0"/>
              <a:t>在</a:t>
            </a:r>
            <a:r>
              <a:rPr lang="zh-CN" altLang="en-US" dirty="0"/>
              <a:t>基本</a:t>
            </a:r>
            <a:r>
              <a:rPr lang="zh-CN" altLang="en-US" dirty="0" smtClean="0"/>
              <a:t>算法中稍加</a:t>
            </a:r>
            <a:r>
              <a:rPr lang="zh-CN" altLang="en-US" dirty="0"/>
              <a:t>修改，将每个点的父节点都存储起来，形成一颗搜索树即可。</a:t>
            </a:r>
            <a:endParaRPr lang="en-US" altLang="zh-CN" dirty="0" smtClean="0"/>
          </a:p>
          <a:p>
            <a:r>
              <a:rPr lang="zh-CN" altLang="en-US" dirty="0" smtClean="0"/>
              <a:t>怎么</a:t>
            </a:r>
            <a:r>
              <a:rPr lang="zh-CN" altLang="en-US" dirty="0"/>
              <a:t>将最高层网络中正向反向的路径连起来？（在优化了最高层网络距离表的情况下）</a:t>
            </a:r>
          </a:p>
          <a:p>
            <a:r>
              <a:rPr lang="zh-CN" altLang="en-US" dirty="0"/>
              <a:t>怎么将最短路中的捷径展开成原图中的路径</a:t>
            </a:r>
            <a:r>
              <a:rPr lang="zh-CN" altLang="en-US" dirty="0" smtClean="0"/>
              <a:t>？</a:t>
            </a:r>
            <a:endParaRPr lang="zh-CN" altLang="en-US" dirty="0"/>
          </a:p>
        </p:txBody>
      </p:sp>
    </p:spTree>
    <p:extLst>
      <p:ext uri="{BB962C8B-B14F-4D97-AF65-F5344CB8AC3E}">
        <p14:creationId xmlns:p14="http://schemas.microsoft.com/office/powerpoint/2010/main" val="2237554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最短路径输出</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第一个问题：</a:t>
                </a:r>
                <a:endParaRPr lang="en-US" altLang="zh-CN" dirty="0" smtClean="0"/>
              </a:p>
              <a:p>
                <a:r>
                  <a:rPr lang="zh-CN" altLang="en-US" dirty="0" smtClean="0"/>
                  <a:t>初始化</a:t>
                </a:r>
                <a14:m>
                  <m:oMath xmlns:m="http://schemas.openxmlformats.org/officeDocument/2006/math">
                    <m:r>
                      <a:rPr lang="en-US" altLang="zh-CN" i="1" dirty="0" smtClean="0">
                        <a:latin typeface="Cambria Math" panose="02040503050406030204" pitchFamily="18" charset="0"/>
                      </a:rPr>
                      <m:t>𝑢</m:t>
                    </m:r>
                  </m:oMath>
                </a14:m>
                <a:r>
                  <a:rPr lang="zh-CN" altLang="en-US" dirty="0" smtClean="0"/>
                  <a:t>点</a:t>
                </a:r>
                <a:r>
                  <a:rPr lang="zh-CN" altLang="en-US" dirty="0"/>
                  <a:t>为正向的入口，</a:t>
                </a:r>
                <a:r>
                  <a:rPr lang="en-US" altLang="zh-CN" dirty="0"/>
                  <a:t> </a:t>
                </a:r>
                <a14:m>
                  <m:oMath xmlns:m="http://schemas.openxmlformats.org/officeDocument/2006/math">
                    <m:r>
                      <a:rPr lang="en-US" altLang="zh-CN" b="0" i="1" smtClean="0">
                        <a:latin typeface="Cambria Math" panose="02040503050406030204" pitchFamily="18" charset="0"/>
                      </a:rPr>
                      <m:t>𝑣</m:t>
                    </m:r>
                  </m:oMath>
                </a14:m>
                <a:r>
                  <a:rPr lang="zh-CN" altLang="en-US" dirty="0" smtClean="0"/>
                  <a:t>点</a:t>
                </a:r>
                <a:r>
                  <a:rPr lang="zh-CN" altLang="en-US" dirty="0"/>
                  <a:t>为反向的入口。</a:t>
                </a:r>
              </a:p>
              <a:p>
                <a:r>
                  <a:rPr lang="zh-CN" altLang="en-US" dirty="0"/>
                  <a:t>遍历最高层网络距离表，对于每一条</a:t>
                </a:r>
                <a:r>
                  <a:rPr lang="zh-CN" altLang="en-US" dirty="0" smtClean="0"/>
                  <a:t>边</a:t>
                </a:r>
                <a14:m>
                  <m:oMath xmlns:m="http://schemas.openxmlformats.org/officeDocument/2006/math">
                    <m:d>
                      <m:dPr>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𝜔</m:t>
                        </m:r>
                      </m:e>
                    </m:d>
                  </m:oMath>
                </a14:m>
                <a:r>
                  <a:rPr lang="zh-CN" altLang="en-US" dirty="0" smtClean="0"/>
                  <a:t>，如果</a:t>
                </a:r>
                <a14:m>
                  <m:oMath xmlns:m="http://schemas.openxmlformats.org/officeDocument/2006/math">
                    <m:r>
                      <a:rPr lang="zh-CN" altLang="en-US" i="1">
                        <a:latin typeface="Cambria Math" panose="02040503050406030204" pitchFamily="18" charset="0"/>
                      </a:rPr>
                      <m:t>𝜔</m:t>
                    </m:r>
                    <m:r>
                      <a:rPr lang="zh-CN" altLang="en-US">
                        <a:latin typeface="Cambria Math" panose="02040503050406030204" pitchFamily="18" charset="0"/>
                      </a:rPr>
                      <m:t>=</m:t>
                    </m:r>
                    <m:r>
                      <a:rPr lang="zh-CN" altLang="en-US" i="1">
                        <a:latin typeface="Cambria Math" panose="02040503050406030204" pitchFamily="18" charset="0"/>
                      </a:rPr>
                      <m:t>𝑣</m:t>
                    </m:r>
                  </m:oMath>
                </a14:m>
                <a:r>
                  <a:rPr lang="zh-CN" altLang="en-US" dirty="0" smtClean="0"/>
                  <a:t>，</a:t>
                </a:r>
                <a:r>
                  <a:rPr lang="zh-CN" altLang="en-US" dirty="0"/>
                  <a:t>则已经找到一条从</a:t>
                </a:r>
                <a14:m>
                  <m:oMath xmlns:m="http://schemas.openxmlformats.org/officeDocument/2006/math">
                    <m:r>
                      <a:rPr lang="zh-CN" altLang="en-US" i="1">
                        <a:latin typeface="Cambria Math" panose="02040503050406030204" pitchFamily="18" charset="0"/>
                      </a:rPr>
                      <m:t>𝑢</m:t>
                    </m:r>
                  </m:oMath>
                </a14:m>
                <a:r>
                  <a:rPr lang="zh-CN" altLang="en-US" dirty="0"/>
                  <a:t>到</a:t>
                </a:r>
                <a14:m>
                  <m:oMath xmlns:m="http://schemas.openxmlformats.org/officeDocument/2006/math">
                    <m:r>
                      <a:rPr lang="en-US" altLang="zh-CN" i="1">
                        <a:latin typeface="Cambria Math" panose="02040503050406030204" pitchFamily="18" charset="0"/>
                      </a:rPr>
                      <m:t>𝑣</m:t>
                    </m:r>
                  </m:oMath>
                </a14:m>
                <a:r>
                  <a:rPr lang="zh-CN" altLang="en-US" dirty="0"/>
                  <a:t>的最短路径，算法终止；</a:t>
                </a:r>
                <a:r>
                  <a:rPr lang="zh-CN" altLang="en-US" dirty="0" smtClean="0"/>
                  <a:t>如果</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𝐿</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𝜔</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𝐿</m:t>
                            </m:r>
                          </m:sub>
                        </m:sSub>
                        <m:r>
                          <a:rPr lang="zh-CN" altLang="en-US">
                            <a:latin typeface="Cambria Math" panose="02040503050406030204" pitchFamily="18" charset="0"/>
                          </a:rPr>
                          <m:t>(</m:t>
                        </m:r>
                        <m:r>
                          <a:rPr lang="zh-CN" altLang="en-US" i="1">
                            <a:latin typeface="Cambria Math" panose="02040503050406030204" pitchFamily="18" charset="0"/>
                          </a:rPr>
                          <m:t>𝜔</m:t>
                        </m:r>
                        <m:r>
                          <a:rPr lang="zh-CN" altLang="en-US">
                            <a:latin typeface="Cambria Math" panose="02040503050406030204" pitchFamily="18" charset="0"/>
                          </a:rPr>
                          <m:t>,</m:t>
                        </m:r>
                        <m:r>
                          <a:rPr lang="zh-CN" altLang="en-US" i="1">
                            <a:latin typeface="Cambria Math" panose="02040503050406030204" pitchFamily="18" charset="0"/>
                          </a:rPr>
                          <m:t>𝑣</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𝐿</m:t>
                            </m:r>
                          </m:sub>
                        </m:sSub>
                        <m:r>
                          <a:rPr lang="zh-CN" altLang="en-US">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𝑣</m:t>
                        </m:r>
                      </m:e>
                    </m:d>
                  </m:oMath>
                </a14:m>
                <a:r>
                  <a:rPr lang="zh-CN" altLang="en-US" dirty="0" smtClean="0"/>
                  <a:t>，则令</a:t>
                </a:r>
                <a14:m>
                  <m:oMath xmlns:m="http://schemas.openxmlformats.org/officeDocument/2006/math">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𝜔</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7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公路层次算法（</a:t>
            </a:r>
            <a:r>
              <a:rPr lang="en-US" altLang="zh-CN" dirty="0" smtClean="0"/>
              <a:t>Highway Hierarchies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主要思想</a:t>
            </a:r>
            <a:endParaRPr lang="en-US" altLang="zh-CN" dirty="0" smtClean="0"/>
          </a:p>
          <a:p>
            <a:r>
              <a:rPr lang="zh-CN" altLang="en-US" dirty="0" smtClean="0"/>
              <a:t>名词定义</a:t>
            </a:r>
            <a:endParaRPr lang="en-US" altLang="zh-CN" dirty="0" smtClean="0"/>
          </a:p>
          <a:p>
            <a:r>
              <a:rPr lang="zh-CN" altLang="en-US" dirty="0" smtClean="0"/>
              <a:t>公路层次的构造</a:t>
            </a:r>
            <a:endParaRPr lang="en-US" altLang="zh-CN" dirty="0" smtClean="0"/>
          </a:p>
          <a:p>
            <a:r>
              <a:rPr lang="zh-CN" altLang="en-US" dirty="0" smtClean="0"/>
              <a:t>最短路径的查询</a:t>
            </a:r>
            <a:endParaRPr lang="en-US" altLang="zh-CN" dirty="0" smtClean="0"/>
          </a:p>
        </p:txBody>
      </p:sp>
    </p:spTree>
    <p:extLst>
      <p:ext uri="{BB962C8B-B14F-4D97-AF65-F5344CB8AC3E}">
        <p14:creationId xmlns:p14="http://schemas.microsoft.com/office/powerpoint/2010/main" val="4035282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最短路径输出</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zh-CN" altLang="en-US" dirty="0" smtClean="0"/>
                  <a:t>第二个问题：</a:t>
                </a:r>
                <a:endParaRPr lang="en-US" altLang="zh-CN" dirty="0" smtClean="0"/>
              </a:p>
              <a:p>
                <a:r>
                  <a:rPr lang="zh-CN" altLang="en-US" dirty="0" smtClean="0"/>
                  <a:t>可以</a:t>
                </a:r>
                <a:r>
                  <a:rPr lang="zh-CN" altLang="en-US" dirty="0"/>
                  <a:t>直接做一次最短路算法，对于一条</a:t>
                </a:r>
                <a:r>
                  <a:rPr lang="zh-CN" altLang="en-US" dirty="0" smtClean="0"/>
                  <a:t>捷径</a:t>
                </a:r>
                <a14:m>
                  <m:oMath xmlns:m="http://schemas.openxmlformats.org/officeDocument/2006/math">
                    <m:d>
                      <m:dPr>
                        <m:end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a:latin typeface="Cambria Math" panose="02040503050406030204" pitchFamily="18" charset="0"/>
                          </a:rPr>
                          <m:t>,</m:t>
                        </m:r>
                        <m:r>
                          <a:rPr lang="zh-CN" altLang="en-US" i="1">
                            <a:latin typeface="Cambria Math" panose="02040503050406030204" pitchFamily="18" charset="0"/>
                          </a:rPr>
                          <m:t>𝑣</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e>
                    </m:d>
                  </m:oMath>
                </a14:m>
                <a:r>
                  <a:rPr lang="zh-CN" altLang="en-US" dirty="0" smtClean="0"/>
                  <a:t>，</a:t>
                </a:r>
                <a:r>
                  <a:rPr lang="zh-CN" altLang="en-US" dirty="0"/>
                  <a:t>我们直接</a:t>
                </a:r>
                <a:r>
                  <a:rPr lang="zh-CN" altLang="en-US" dirty="0" smtClean="0"/>
                  <a:t>在</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𝑙</m:t>
                        </m:r>
                      </m:sub>
                    </m:sSub>
                  </m:oMath>
                </a14:m>
                <a:r>
                  <a:rPr lang="zh-CN" altLang="en-US" dirty="0" smtClean="0"/>
                  <a:t>上搜索</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smtClean="0">
                        <a:latin typeface="Cambria Math" panose="02040503050406030204" pitchFamily="18" charset="0"/>
                      </a:rPr>
                      <m:t>)</m:t>
                    </m:r>
                  </m:oMath>
                </a14:m>
                <a:r>
                  <a:rPr lang="zh-CN" altLang="en-US" dirty="0" smtClean="0"/>
                  <a:t>的</a:t>
                </a:r>
                <a:r>
                  <a:rPr lang="zh-CN" altLang="en-US" dirty="0"/>
                  <a:t>最短路，注意</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a:latin typeface="Cambria Math" panose="02040503050406030204" pitchFamily="18" charset="0"/>
                      </a:rPr>
                      <m:t>)</m:t>
                    </m:r>
                  </m:oMath>
                </a14:m>
                <a:r>
                  <a:rPr lang="zh-CN" altLang="en-US" dirty="0"/>
                  <a:t>在</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𝐺</m:t>
                        </m:r>
                      </m:e>
                      <m:sub>
                        <m:r>
                          <a:rPr lang="en-US" altLang="zh-CN" i="1" dirty="0">
                            <a:latin typeface="Cambria Math" panose="02040503050406030204" pitchFamily="18" charset="0"/>
                          </a:rPr>
                          <m:t>𝑙</m:t>
                        </m:r>
                      </m:sub>
                    </m:sSub>
                  </m:oMath>
                </a14:m>
                <a:r>
                  <a:rPr lang="zh-CN" altLang="en-US" dirty="0"/>
                  <a:t>上的最短路可能包含低层次网络中的捷径，所以这个</a:t>
                </a:r>
                <a:r>
                  <a:rPr lang="zh-CN" altLang="en-US" dirty="0" smtClean="0"/>
                  <a:t>算法是</a:t>
                </a:r>
                <a:r>
                  <a:rPr lang="zh-CN" altLang="en-US" dirty="0"/>
                  <a:t>递归的。</a:t>
                </a:r>
              </a:p>
              <a:p>
                <a:r>
                  <a:rPr lang="zh-CN" altLang="en-US" dirty="0" smtClean="0"/>
                  <a:t>可以</a:t>
                </a:r>
                <a:r>
                  <a:rPr lang="zh-CN" altLang="en-US" dirty="0"/>
                  <a:t>在每一条捷径中加入一定的信息，方便捷径的展开，这是一个以空间换取时间的例子。我们在每一条捷径中存储它经过的每一跳索引（</a:t>
                </a:r>
                <a:r>
                  <a:rPr lang="en-US" altLang="zh-CN" i="1" dirty="0"/>
                  <a:t>hop indices</a:t>
                </a:r>
                <a:r>
                  <a:rPr lang="zh-CN" altLang="en-US" dirty="0"/>
                  <a:t>），例如捷径经过边</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a:latin typeface="Cambria Math" panose="02040503050406030204" pitchFamily="18" charset="0"/>
                      </a:rPr>
                      <m:t>)</m:t>
                    </m:r>
                  </m:oMath>
                </a14:m>
                <a:r>
                  <a:rPr lang="zh-CN" altLang="en-US" dirty="0"/>
                  <a:t>，我们只需记录</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a:latin typeface="Cambria Math" panose="02040503050406030204" pitchFamily="18" charset="0"/>
                      </a:rPr>
                      <m:t>)</m:t>
                    </m:r>
                  </m:oMath>
                </a14:m>
                <a:r>
                  <a:rPr lang="zh-CN" altLang="en-US" dirty="0"/>
                  <a:t>是第几条以</a:t>
                </a:r>
                <a14:m>
                  <m:oMath xmlns:m="http://schemas.openxmlformats.org/officeDocument/2006/math">
                    <m:r>
                      <a:rPr lang="en-US" altLang="zh-CN" i="1" dirty="0">
                        <a:latin typeface="Cambria Math" panose="02040503050406030204" pitchFamily="18" charset="0"/>
                      </a:rPr>
                      <m:t>𝑢</m:t>
                    </m:r>
                  </m:oMath>
                </a14:m>
                <a:r>
                  <a:rPr lang="zh-CN" altLang="en-US" dirty="0"/>
                  <a:t>为起点的边即可，当然这里面可能包含低层网络的捷径，所以最后的展开算法仍然是递归的！因为图中平均每点的度都不会很大，所以我们只需要用一个很小的空间就可以给每条捷径记录上述的信息。</a:t>
                </a:r>
              </a:p>
              <a:p>
                <a:r>
                  <a:rPr lang="zh-CN" altLang="en-US" dirty="0"/>
                  <a:t>因为最高层网络中的捷径很多时候都会被用到，所以我们也可以将最高层网络中所有捷径的非递归信息都记录下来，最后展开最高层捷径时只需加以替换即可</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t="-5968"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254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24572" y="2967335"/>
            <a:ext cx="4342856"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r>
              <a:rPr lang="zh-CN"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9218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主要思想</a:t>
            </a:r>
            <a:endParaRPr lang="zh-CN" altLang="en-US" dirty="0"/>
          </a:p>
        </p:txBody>
      </p:sp>
      <p:sp>
        <p:nvSpPr>
          <p:cNvPr id="3" name="内容占位符 2"/>
          <p:cNvSpPr>
            <a:spLocks noGrp="1"/>
          </p:cNvSpPr>
          <p:nvPr>
            <p:ph idx="1"/>
          </p:nvPr>
        </p:nvSpPr>
        <p:spPr>
          <a:xfrm>
            <a:off x="2589212" y="2133600"/>
            <a:ext cx="8915400" cy="2411104"/>
          </a:xfrm>
        </p:spPr>
        <p:txBody>
          <a:bodyPr/>
          <a:lstStyle/>
          <a:p>
            <a:pPr marL="0" indent="0">
              <a:buNone/>
            </a:pPr>
            <a:r>
              <a:rPr lang="zh-CN" altLang="en-US" dirty="0"/>
              <a:t>我们在实际生活中寻路时，基本上遵循着这样一套简单的规则</a:t>
            </a:r>
            <a:r>
              <a:rPr lang="zh-CN" altLang="en-US" dirty="0" smtClean="0"/>
              <a:t>：</a:t>
            </a:r>
            <a:endParaRPr lang="en-US" altLang="zh-CN" dirty="0"/>
          </a:p>
          <a:p>
            <a:r>
              <a:rPr lang="zh-CN" altLang="en-US" dirty="0" smtClean="0"/>
              <a:t>寻找</a:t>
            </a:r>
            <a:r>
              <a:rPr lang="zh-CN" altLang="en-US" dirty="0"/>
              <a:t>一条可以通向目的地的高速公路，</a:t>
            </a:r>
            <a:r>
              <a:rPr lang="zh-CN" altLang="en-US" dirty="0" smtClean="0"/>
              <a:t>进入</a:t>
            </a:r>
            <a:endParaRPr lang="en-US" altLang="zh-CN" dirty="0"/>
          </a:p>
          <a:p>
            <a:pPr marL="0" indent="0">
              <a:buNone/>
            </a:pPr>
            <a:r>
              <a:rPr lang="en-US" altLang="zh-CN" dirty="0" smtClean="0"/>
              <a:t>      </a:t>
            </a:r>
            <a:r>
              <a:rPr lang="zh-CN" altLang="en-US" dirty="0" smtClean="0"/>
              <a:t>高速公路</a:t>
            </a:r>
            <a:endParaRPr lang="en-US" altLang="zh-CN" dirty="0" smtClean="0"/>
          </a:p>
          <a:p>
            <a:r>
              <a:rPr lang="zh-CN" altLang="en-US" dirty="0" smtClean="0"/>
              <a:t>在</a:t>
            </a:r>
            <a:r>
              <a:rPr lang="zh-CN" altLang="en-US" dirty="0"/>
              <a:t>这条高速公路上行驶直至离目的点很近</a:t>
            </a:r>
            <a:r>
              <a:rPr lang="zh-CN" altLang="en-US" dirty="0" smtClean="0"/>
              <a:t>时，</a:t>
            </a:r>
            <a:endParaRPr lang="en-US" altLang="zh-CN" dirty="0"/>
          </a:p>
          <a:p>
            <a:pPr marL="0" indent="0">
              <a:buNone/>
            </a:pPr>
            <a:r>
              <a:rPr lang="en-US" altLang="zh-CN" dirty="0" smtClean="0"/>
              <a:t>      </a:t>
            </a:r>
            <a:r>
              <a:rPr lang="zh-CN" altLang="en-US" dirty="0" smtClean="0"/>
              <a:t>我们离开高速公路</a:t>
            </a:r>
            <a:endParaRPr lang="en-US" altLang="zh-CN" dirty="0" smtClean="0"/>
          </a:p>
          <a:p>
            <a:r>
              <a:rPr lang="zh-CN" altLang="en-US" dirty="0" smtClean="0"/>
              <a:t>寻找一条通向目的地的公路</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7427297" y="2620370"/>
            <a:ext cx="4046669" cy="3916908"/>
          </a:xfrm>
          <a:prstGeom prst="rect">
            <a:avLst/>
          </a:prstGeom>
        </p:spPr>
      </p:pic>
      <p:sp>
        <p:nvSpPr>
          <p:cNvPr id="6" name="内容占位符 2"/>
          <p:cNvSpPr txBox="1">
            <a:spLocks/>
          </p:cNvSpPr>
          <p:nvPr/>
        </p:nvSpPr>
        <p:spPr>
          <a:xfrm>
            <a:off x="2589212" y="4783539"/>
            <a:ext cx="5119498" cy="2411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比如右图：北航主校区</a:t>
            </a:r>
            <a:r>
              <a:rPr lang="en-US" altLang="zh-CN" dirty="0" smtClean="0">
                <a:sym typeface="Wingdings" panose="05000000000000000000" pitchFamily="2" charset="2"/>
              </a:rPr>
              <a:t></a:t>
            </a:r>
            <a:r>
              <a:rPr lang="zh-CN" altLang="en-US" dirty="0" smtClean="0">
                <a:sym typeface="Wingdings" panose="05000000000000000000" pitchFamily="2" charset="2"/>
              </a:rPr>
              <a:t>北航沙河校区：</a:t>
            </a:r>
            <a:endParaRPr lang="en-US" altLang="zh-CN" dirty="0" smtClean="0">
              <a:sym typeface="Wingdings" panose="05000000000000000000" pitchFamily="2" charset="2"/>
            </a:endParaRPr>
          </a:p>
          <a:p>
            <a:r>
              <a:rPr lang="zh-CN" altLang="en-US" dirty="0" smtClean="0"/>
              <a:t>学院路</a:t>
            </a:r>
            <a:endParaRPr lang="en-US" altLang="zh-CN" dirty="0" smtClean="0"/>
          </a:p>
          <a:p>
            <a:r>
              <a:rPr lang="zh-CN" altLang="en-US" dirty="0" smtClean="0"/>
              <a:t>京藏高速</a:t>
            </a:r>
            <a:endParaRPr lang="en-US" altLang="zh-CN" dirty="0" smtClean="0"/>
          </a:p>
          <a:p>
            <a:r>
              <a:rPr lang="zh-CN" altLang="en-US" dirty="0"/>
              <a:t>百沙路</a:t>
            </a:r>
            <a:endParaRPr lang="en-US" altLang="zh-CN" dirty="0" smtClean="0"/>
          </a:p>
        </p:txBody>
      </p:sp>
      <p:cxnSp>
        <p:nvCxnSpPr>
          <p:cNvPr id="8" name="直接连接符 7"/>
          <p:cNvCxnSpPr/>
          <p:nvPr/>
        </p:nvCxnSpPr>
        <p:spPr>
          <a:xfrm flipV="1">
            <a:off x="9894627" y="6250675"/>
            <a:ext cx="395785" cy="13647"/>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flipV="1">
            <a:off x="8577330" y="3078052"/>
            <a:ext cx="244698" cy="154545"/>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987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主要思想</a:t>
            </a:r>
            <a:endParaRPr lang="zh-CN" altLang="en-US" dirty="0"/>
          </a:p>
        </p:txBody>
      </p:sp>
      <p:sp>
        <p:nvSpPr>
          <p:cNvPr id="3" name="内容占位符 2"/>
          <p:cNvSpPr>
            <a:spLocks noGrp="1"/>
          </p:cNvSpPr>
          <p:nvPr>
            <p:ph idx="1"/>
          </p:nvPr>
        </p:nvSpPr>
        <p:spPr/>
        <p:txBody>
          <a:bodyPr/>
          <a:lstStyle/>
          <a:p>
            <a:pPr marL="0" indent="0" fontAlgn="base">
              <a:buNone/>
            </a:pPr>
            <a:r>
              <a:rPr lang="zh-CN" altLang="en-US" dirty="0"/>
              <a:t>一些商用的寻路算法的主要思想也是基于上述思想，即：</a:t>
            </a:r>
          </a:p>
          <a:p>
            <a:pPr fontAlgn="base"/>
            <a:r>
              <a:rPr lang="zh-CN" altLang="en-US" dirty="0"/>
              <a:t>同时在源点和终点周围一定距离（比如</a:t>
            </a:r>
            <a:r>
              <a:rPr lang="en-US" altLang="zh-CN" dirty="0"/>
              <a:t>20 km</a:t>
            </a:r>
            <a:r>
              <a:rPr lang="zh-CN" altLang="en-US" dirty="0"/>
              <a:t>）中搜索所有</a:t>
            </a:r>
            <a:r>
              <a:rPr lang="zh-CN" altLang="en-US" dirty="0" smtClean="0"/>
              <a:t>路线</a:t>
            </a:r>
            <a:endParaRPr lang="en-US" altLang="zh-CN" dirty="0" smtClean="0"/>
          </a:p>
          <a:p>
            <a:pPr fontAlgn="base"/>
            <a:r>
              <a:rPr lang="zh-CN" altLang="en-US" dirty="0" smtClean="0"/>
              <a:t>同时</a:t>
            </a:r>
            <a:r>
              <a:rPr lang="zh-CN" altLang="en-US" dirty="0"/>
              <a:t>在源点和终点周围一定距离（比如</a:t>
            </a:r>
            <a:r>
              <a:rPr lang="en-US" altLang="zh-CN" dirty="0"/>
              <a:t>100 km</a:t>
            </a:r>
            <a:r>
              <a:rPr lang="zh-CN" altLang="en-US" dirty="0"/>
              <a:t>）中只搜索国道（</a:t>
            </a:r>
            <a:r>
              <a:rPr lang="en-US" altLang="zh-CN" dirty="0"/>
              <a:t>notion roads</a:t>
            </a:r>
            <a:r>
              <a:rPr lang="zh-CN" altLang="en-US" dirty="0"/>
              <a:t>）和高速公路（</a:t>
            </a:r>
            <a:r>
              <a:rPr lang="en-US" altLang="zh-CN" dirty="0"/>
              <a:t>motorways</a:t>
            </a:r>
            <a:r>
              <a:rPr lang="zh-CN" altLang="en-US" dirty="0" smtClean="0"/>
              <a:t>）</a:t>
            </a:r>
            <a:endParaRPr lang="en-US" altLang="zh-CN" dirty="0" smtClean="0"/>
          </a:p>
          <a:p>
            <a:pPr fontAlgn="base"/>
            <a:r>
              <a:rPr lang="zh-CN" altLang="en-US" dirty="0" smtClean="0"/>
              <a:t>再</a:t>
            </a:r>
            <a:r>
              <a:rPr lang="zh-CN" altLang="en-US" dirty="0"/>
              <a:t>在离源点和终点周围更远的距离中只搜索高速公路</a:t>
            </a:r>
          </a:p>
          <a:p>
            <a:endParaRPr lang="en-US" altLang="zh-CN" dirty="0" smtClean="0"/>
          </a:p>
          <a:p>
            <a:pPr marL="0" indent="0">
              <a:buNone/>
            </a:pPr>
            <a:r>
              <a:rPr lang="zh-CN" altLang="en-US" dirty="0"/>
              <a:t>公路</a:t>
            </a:r>
            <a:r>
              <a:rPr lang="zh-CN" altLang="en-US" dirty="0" smtClean="0"/>
              <a:t>层次算法也</a:t>
            </a:r>
            <a:r>
              <a:rPr lang="zh-CN" altLang="en-US" dirty="0"/>
              <a:t>是将公路网分层再进行查询。</a:t>
            </a:r>
          </a:p>
        </p:txBody>
      </p:sp>
    </p:spTree>
    <p:extLst>
      <p:ext uri="{BB962C8B-B14F-4D97-AF65-F5344CB8AC3E}">
        <p14:creationId xmlns:p14="http://schemas.microsoft.com/office/powerpoint/2010/main" val="4110658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名词定义</a:t>
            </a:r>
            <a:endParaRPr lang="zh-CN" altLang="en-US" dirty="0"/>
          </a:p>
        </p:txBody>
      </p:sp>
      <p:sp>
        <p:nvSpPr>
          <p:cNvPr id="3" name="内容占位符 2"/>
          <p:cNvSpPr>
            <a:spLocks noGrp="1"/>
          </p:cNvSpPr>
          <p:nvPr>
            <p:ph idx="1"/>
          </p:nvPr>
        </p:nvSpPr>
        <p:spPr>
          <a:xfrm>
            <a:off x="2589212" y="2133600"/>
            <a:ext cx="8915400" cy="2370161"/>
          </a:xfrm>
        </p:spPr>
        <p:txBody>
          <a:bodyPr/>
          <a:lstStyle/>
          <a:p>
            <a:pPr marL="0" indent="0">
              <a:buNone/>
            </a:pPr>
            <a:r>
              <a:rPr lang="zh-CN" altLang="en-US" b="1" dirty="0"/>
              <a:t>局部区域（</a:t>
            </a:r>
            <a:r>
              <a:rPr lang="en-US" altLang="zh-CN" b="1" i="1" dirty="0"/>
              <a:t>local area</a:t>
            </a:r>
            <a:r>
              <a:rPr lang="zh-CN" altLang="en-US" dirty="0"/>
              <a:t>）：对于公路网络中的每个顶点</a:t>
            </a:r>
            <a:r>
              <a:rPr lang="en-US" altLang="zh-CN" dirty="0"/>
              <a:t>u</a:t>
            </a:r>
            <a:r>
              <a:rPr lang="zh-CN" altLang="en-US" dirty="0"/>
              <a:t>，我们设定一个邻近半径（</a:t>
            </a:r>
            <a:r>
              <a:rPr lang="en-US" altLang="zh-CN" i="1" dirty="0"/>
              <a:t>neighborhood radius</a:t>
            </a:r>
            <a:r>
              <a:rPr lang="zh-CN" altLang="en-US" dirty="0"/>
              <a:t>）</a:t>
            </a:r>
            <a:r>
              <a:rPr lang="en-US" altLang="zh-CN" dirty="0"/>
              <a:t>H</a:t>
            </a:r>
            <a:r>
              <a:rPr lang="zh-CN" altLang="en-US" dirty="0"/>
              <a:t>，所有离</a:t>
            </a:r>
            <a:r>
              <a:rPr lang="en-US" altLang="zh-CN" dirty="0"/>
              <a:t>u</a:t>
            </a:r>
            <a:r>
              <a:rPr lang="zh-CN" altLang="en-US" dirty="0"/>
              <a:t>的最短距离不超过</a:t>
            </a:r>
            <a:r>
              <a:rPr lang="en-US" altLang="zh-CN" dirty="0"/>
              <a:t>H</a:t>
            </a:r>
            <a:r>
              <a:rPr lang="zh-CN" altLang="en-US" dirty="0"/>
              <a:t>的点称作</a:t>
            </a:r>
            <a:r>
              <a:rPr lang="en-US" altLang="zh-CN" dirty="0"/>
              <a:t>u</a:t>
            </a:r>
            <a:r>
              <a:rPr lang="zh-CN" altLang="en-US" dirty="0"/>
              <a:t>的邻居（</a:t>
            </a:r>
            <a:r>
              <a:rPr lang="en-US" altLang="zh-CN" i="1" dirty="0"/>
              <a:t>neighborhood</a:t>
            </a:r>
            <a:r>
              <a:rPr lang="zh-CN" altLang="en-US" dirty="0"/>
              <a:t>）。通常来说</a:t>
            </a:r>
            <a:r>
              <a:rPr lang="en-US" altLang="zh-CN" dirty="0"/>
              <a:t>H</a:t>
            </a:r>
            <a:r>
              <a:rPr lang="zh-CN" altLang="en-US" dirty="0"/>
              <a:t>是一个可调参数，对于不同的公路网络拥有不同的</a:t>
            </a:r>
            <a:r>
              <a:rPr lang="en-US" altLang="zh-CN" dirty="0"/>
              <a:t>H</a:t>
            </a:r>
            <a:r>
              <a:rPr lang="zh-CN" altLang="en-US" dirty="0"/>
              <a:t>值</a:t>
            </a:r>
            <a:r>
              <a:rPr lang="zh-CN" altLang="en-US" dirty="0" smtClean="0"/>
              <a:t>。</a:t>
            </a:r>
            <a:endParaRPr lang="en-US" altLang="zh-CN" dirty="0" smtClean="0"/>
          </a:p>
          <a:p>
            <a:pPr marL="0" indent="0">
              <a:buNone/>
            </a:pPr>
            <a:r>
              <a:rPr lang="zh-CN" altLang="en-US" b="1" dirty="0"/>
              <a:t>高速公路网（</a:t>
            </a:r>
            <a:r>
              <a:rPr lang="en-US" altLang="zh-CN" b="1" i="1" dirty="0"/>
              <a:t>highway network</a:t>
            </a:r>
            <a:r>
              <a:rPr lang="zh-CN" altLang="en-US" b="1" dirty="0"/>
              <a:t>）</a:t>
            </a:r>
            <a:r>
              <a:rPr lang="zh-CN" altLang="en-US" dirty="0"/>
              <a:t>：对于网络中的一条边</a:t>
            </a:r>
            <a:r>
              <a:rPr lang="en-US" altLang="zh-CN" dirty="0"/>
              <a:t>e=(u, v) ∈ E </a:t>
            </a:r>
            <a:r>
              <a:rPr lang="zh-CN" altLang="en-US" dirty="0"/>
              <a:t>，如果</a:t>
            </a:r>
            <a:r>
              <a:rPr lang="en-US" altLang="zh-CN" dirty="0"/>
              <a:t>e</a:t>
            </a:r>
            <a:r>
              <a:rPr lang="zh-CN" altLang="en-US" dirty="0"/>
              <a:t>在图中某两个点</a:t>
            </a:r>
            <a:r>
              <a:rPr lang="en-US" altLang="zh-CN" dirty="0"/>
              <a:t>s</a:t>
            </a:r>
            <a:r>
              <a:rPr lang="zh-CN" altLang="en-US" dirty="0"/>
              <a:t>，</a:t>
            </a:r>
            <a:r>
              <a:rPr lang="en-US" altLang="zh-CN" dirty="0"/>
              <a:t>t</a:t>
            </a:r>
            <a:r>
              <a:rPr lang="zh-CN" altLang="en-US" dirty="0"/>
              <a:t>的最短路</a:t>
            </a:r>
            <a:r>
              <a:rPr lang="zh-CN" altLang="en-US" dirty="0" smtClean="0"/>
              <a:t>上，</a:t>
            </a:r>
            <a:r>
              <a:rPr lang="zh-CN" altLang="en-US" dirty="0"/>
              <a:t>且</a:t>
            </a:r>
            <a:r>
              <a:rPr lang="en-US" altLang="zh-CN" dirty="0"/>
              <a:t>u</a:t>
            </a:r>
            <a:r>
              <a:rPr lang="zh-CN" altLang="en-US" dirty="0"/>
              <a:t>，</a:t>
            </a:r>
            <a:r>
              <a:rPr lang="en-US" altLang="zh-CN" dirty="0"/>
              <a:t>v</a:t>
            </a:r>
            <a:r>
              <a:rPr lang="zh-CN" altLang="en-US" dirty="0"/>
              <a:t>不全都是</a:t>
            </a:r>
            <a:r>
              <a:rPr lang="en-US" altLang="zh-CN" dirty="0"/>
              <a:t>s</a:t>
            </a:r>
            <a:r>
              <a:rPr lang="zh-CN" altLang="en-US" dirty="0"/>
              <a:t>，</a:t>
            </a:r>
            <a:r>
              <a:rPr lang="en-US" altLang="zh-CN" dirty="0"/>
              <a:t>t</a:t>
            </a:r>
            <a:r>
              <a:rPr lang="zh-CN" altLang="en-US" dirty="0"/>
              <a:t>的</a:t>
            </a:r>
            <a:r>
              <a:rPr lang="en-US" altLang="zh-CN" i="1" dirty="0"/>
              <a:t>neighborhood</a:t>
            </a:r>
            <a:r>
              <a:rPr lang="zh-CN" altLang="en-US" dirty="0"/>
              <a:t>。那么我们称</a:t>
            </a:r>
            <a:r>
              <a:rPr lang="en-US" altLang="zh-CN" dirty="0"/>
              <a:t>e</a:t>
            </a:r>
            <a:r>
              <a:rPr lang="zh-CN" altLang="en-US" dirty="0"/>
              <a:t>在</a:t>
            </a:r>
            <a:r>
              <a:rPr lang="en-US" altLang="zh-CN" i="1" dirty="0"/>
              <a:t>highway network</a:t>
            </a:r>
            <a:r>
              <a:rPr lang="zh-CN" altLang="en-US" dirty="0"/>
              <a:t>中。</a:t>
            </a:r>
            <a:endParaRPr lang="en-US" altLang="zh-CN" dirty="0" smtClean="0"/>
          </a:p>
        </p:txBody>
      </p:sp>
      <p:pic>
        <p:nvPicPr>
          <p:cNvPr id="2052" name="Picture 4" descr="High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3" y="4503761"/>
            <a:ext cx="7319062"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23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名词定义</a:t>
            </a:r>
            <a:endParaRPr lang="zh-CN" altLang="en-US" dirty="0"/>
          </a:p>
        </p:txBody>
      </p:sp>
      <p:sp>
        <p:nvSpPr>
          <p:cNvPr id="3" name="内容占位符 2"/>
          <p:cNvSpPr>
            <a:spLocks noGrp="1"/>
          </p:cNvSpPr>
          <p:nvPr>
            <p:ph idx="1"/>
          </p:nvPr>
        </p:nvSpPr>
        <p:spPr>
          <a:xfrm>
            <a:off x="2589212" y="2133601"/>
            <a:ext cx="8915400" cy="1319284"/>
          </a:xfrm>
        </p:spPr>
        <p:txBody>
          <a:bodyPr/>
          <a:lstStyle/>
          <a:p>
            <a:pPr marL="0" indent="0">
              <a:buNone/>
            </a:pPr>
            <a:r>
              <a:rPr lang="zh-CN" altLang="en-US" b="1" dirty="0"/>
              <a:t>收缩</a:t>
            </a:r>
            <a:r>
              <a:rPr lang="zh-CN" altLang="en-US" b="1" dirty="0" smtClean="0"/>
              <a:t>的</a:t>
            </a:r>
            <a:r>
              <a:rPr lang="zh-CN" altLang="en-US" b="1" dirty="0"/>
              <a:t>高速公路（</a:t>
            </a:r>
            <a:r>
              <a:rPr lang="en-US" altLang="zh-CN" b="1" i="1" dirty="0"/>
              <a:t>contracted highway network</a:t>
            </a:r>
            <a:r>
              <a:rPr lang="zh-CN" altLang="en-US" b="1" dirty="0"/>
              <a:t>）</a:t>
            </a:r>
            <a:r>
              <a:rPr lang="zh-CN" altLang="en-US" dirty="0"/>
              <a:t>：在</a:t>
            </a:r>
            <a:r>
              <a:rPr lang="en-US" altLang="zh-CN" dirty="0"/>
              <a:t>Highway</a:t>
            </a:r>
            <a:r>
              <a:rPr lang="zh-CN" altLang="en-US" dirty="0"/>
              <a:t>中，包含了很多度很小的顶点，这些点（</a:t>
            </a:r>
            <a:r>
              <a:rPr lang="en-US" altLang="zh-CN" i="1" dirty="0"/>
              <a:t>bypassed nodes</a:t>
            </a:r>
            <a:r>
              <a:rPr lang="zh-CN" altLang="en-US" dirty="0"/>
              <a:t>）在寻路中没有任何作用，所以我们把它们删除，并添加上捷径（</a:t>
            </a:r>
            <a:r>
              <a:rPr lang="en-US" altLang="zh-CN" i="1" dirty="0"/>
              <a:t>shortcuts</a:t>
            </a:r>
            <a:r>
              <a:rPr lang="zh-CN" altLang="en-US" dirty="0"/>
              <a:t>），也就是</a:t>
            </a:r>
            <a:r>
              <a:rPr lang="zh-CN" altLang="en-US" dirty="0" smtClean="0"/>
              <a:t>将高速公路的多条边</a:t>
            </a:r>
            <a:r>
              <a:rPr lang="zh-CN" altLang="en-US" dirty="0"/>
              <a:t>简化成一条边。我们把简化后的高速公路称作</a:t>
            </a:r>
            <a:r>
              <a:rPr lang="en-US" altLang="zh-CN" i="1" dirty="0"/>
              <a:t>contracted highway network</a:t>
            </a:r>
            <a:r>
              <a:rPr lang="zh-CN" altLang="en-US" dirty="0"/>
              <a:t>，也可以称作</a:t>
            </a:r>
            <a:r>
              <a:rPr lang="en-US" altLang="zh-CN" i="1" dirty="0"/>
              <a:t>core</a:t>
            </a:r>
            <a:r>
              <a:rPr lang="zh-CN" altLang="en-US" dirty="0"/>
              <a:t>。</a:t>
            </a:r>
            <a:endParaRPr lang="en-US" altLang="zh-CN" dirty="0" smtClean="0"/>
          </a:p>
        </p:txBody>
      </p:sp>
      <p:pic>
        <p:nvPicPr>
          <p:cNvPr id="3074" name="Picture 2" descr="Figure 2.简化的高速公路即将高速公路中度小的点（bypassed nodes）删去，在添加捷径（shortcu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3681486"/>
            <a:ext cx="732472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6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名词定义</a:t>
            </a:r>
            <a:endParaRPr lang="zh-CN" altLang="en-US" dirty="0"/>
          </a:p>
        </p:txBody>
      </p:sp>
      <p:sp>
        <p:nvSpPr>
          <p:cNvPr id="3" name="内容占位符 2"/>
          <p:cNvSpPr>
            <a:spLocks noGrp="1"/>
          </p:cNvSpPr>
          <p:nvPr>
            <p:ph idx="1"/>
          </p:nvPr>
        </p:nvSpPr>
        <p:spPr>
          <a:xfrm>
            <a:off x="2589212" y="2133600"/>
            <a:ext cx="8915400" cy="1387522"/>
          </a:xfrm>
        </p:spPr>
        <p:txBody>
          <a:bodyPr/>
          <a:lstStyle/>
          <a:p>
            <a:pPr marL="0" indent="0">
              <a:buNone/>
            </a:pPr>
            <a:r>
              <a:rPr lang="zh-CN" altLang="en-US" b="1" dirty="0"/>
              <a:t>高速公路网络结构（</a:t>
            </a:r>
            <a:r>
              <a:rPr lang="en-US" altLang="zh-CN" b="1" i="1" dirty="0"/>
              <a:t>highway hierarchy</a:t>
            </a:r>
            <a:r>
              <a:rPr lang="zh-CN" altLang="en-US" b="1" dirty="0"/>
              <a:t>）：</a:t>
            </a:r>
            <a:r>
              <a:rPr lang="en-US" altLang="zh-CN" dirty="0"/>
              <a:t>core</a:t>
            </a:r>
            <a:r>
              <a:rPr lang="zh-CN" altLang="en-US" dirty="0"/>
              <a:t>是可以递归计算的，也就是说，当我们计算出原公路网络的</a:t>
            </a:r>
            <a:r>
              <a:rPr lang="en-US" altLang="zh-CN" dirty="0"/>
              <a:t>core</a:t>
            </a:r>
            <a:r>
              <a:rPr lang="zh-CN" altLang="en-US" dirty="0"/>
              <a:t>后，可以再此基础上再计算该网络的</a:t>
            </a:r>
            <a:r>
              <a:rPr lang="en-US" altLang="zh-CN" dirty="0"/>
              <a:t>core……</a:t>
            </a:r>
            <a:r>
              <a:rPr lang="zh-CN" altLang="en-US" dirty="0"/>
              <a:t>我们把原本的公路网络称作第</a:t>
            </a:r>
            <a:r>
              <a:rPr lang="en-US" altLang="zh-CN" dirty="0"/>
              <a:t>0</a:t>
            </a:r>
            <a:r>
              <a:rPr lang="zh-CN" altLang="en-US" dirty="0"/>
              <a:t>层网络（</a:t>
            </a:r>
            <a:r>
              <a:rPr lang="en-US" altLang="zh-CN" i="1" dirty="0"/>
              <a:t>level 0</a:t>
            </a:r>
            <a:r>
              <a:rPr lang="zh-CN" altLang="en-US" dirty="0"/>
              <a:t>），从原网络中计算出的</a:t>
            </a:r>
            <a:r>
              <a:rPr lang="en-US" altLang="zh-CN" dirty="0"/>
              <a:t>core</a:t>
            </a:r>
            <a:r>
              <a:rPr lang="zh-CN" altLang="en-US" dirty="0"/>
              <a:t>称作第</a:t>
            </a:r>
            <a:r>
              <a:rPr lang="en-US" altLang="zh-CN" dirty="0"/>
              <a:t>1</a:t>
            </a:r>
            <a:r>
              <a:rPr lang="zh-CN" altLang="en-US" dirty="0"/>
              <a:t>层网络（</a:t>
            </a:r>
            <a:r>
              <a:rPr lang="en-US" altLang="zh-CN" i="1" dirty="0"/>
              <a:t>level 1</a:t>
            </a:r>
            <a:r>
              <a:rPr lang="zh-CN" altLang="en-US" dirty="0"/>
              <a:t>）等等。</a:t>
            </a:r>
          </a:p>
        </p:txBody>
      </p:sp>
      <p:pic>
        <p:nvPicPr>
          <p:cNvPr id="4098" name="Picture 2" descr="Figure 3.林堡市附近的highway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324198"/>
            <a:ext cx="6681953" cy="353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00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1025</TotalTime>
  <Words>2462</Words>
  <Application>Microsoft Office PowerPoint</Application>
  <PresentationFormat>宽屏</PresentationFormat>
  <Paragraphs>217</Paragraphs>
  <Slides>41</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1" baseType="lpstr">
      <vt:lpstr>宋体</vt:lpstr>
      <vt:lpstr>幼圆</vt:lpstr>
      <vt:lpstr>Arial</vt:lpstr>
      <vt:lpstr>Calibri</vt:lpstr>
      <vt:lpstr>Cambria Math</vt:lpstr>
      <vt:lpstr>Century Gothic</vt:lpstr>
      <vt:lpstr>Wingdings</vt:lpstr>
      <vt:lpstr>Wingdings 3</vt:lpstr>
      <vt:lpstr>丝状</vt:lpstr>
      <vt:lpstr>Equation</vt:lpstr>
      <vt:lpstr>Highway Hierarchies</vt:lpstr>
      <vt:lpstr>一些基本的寻路算法</vt:lpstr>
      <vt:lpstr>PowerPoint 演示文稿</vt:lpstr>
      <vt:lpstr>公路层次算法（Highway Hierarchies）</vt:lpstr>
      <vt:lpstr>主要思想</vt:lpstr>
      <vt:lpstr>主要思想</vt:lpstr>
      <vt:lpstr>名词定义</vt:lpstr>
      <vt:lpstr>名词定义</vt:lpstr>
      <vt:lpstr>名词定义</vt:lpstr>
      <vt:lpstr>公路层次的构造</vt:lpstr>
      <vt:lpstr>算法总述</vt:lpstr>
      <vt:lpstr>更具体的总述</vt:lpstr>
      <vt:lpstr>计算Highway Network</vt:lpstr>
      <vt:lpstr>计算Highway Network</vt:lpstr>
      <vt:lpstr>构建局部最短路径有向无环图</vt:lpstr>
      <vt:lpstr>构建局部最短路径有向无环图</vt:lpstr>
      <vt:lpstr>构建局部最短路径有向无环图</vt:lpstr>
      <vt:lpstr>构建局部最短路径有向无环图</vt:lpstr>
      <vt:lpstr>构建局部最短路径有向无环图</vt:lpstr>
      <vt:lpstr>选择属于Highway的边</vt:lpstr>
      <vt:lpstr>选择属于Highway的边</vt:lpstr>
      <vt:lpstr>选择属于Highway的边</vt:lpstr>
      <vt:lpstr>选择属于Highway的边</vt:lpstr>
      <vt:lpstr>计算Highway的core</vt:lpstr>
      <vt:lpstr>计算Highway的core</vt:lpstr>
      <vt:lpstr>最短路径查询</vt:lpstr>
      <vt:lpstr>基本思想</vt:lpstr>
      <vt:lpstr>基本思想</vt:lpstr>
      <vt:lpstr>基本思想</vt:lpstr>
      <vt:lpstr>基本思想</vt:lpstr>
      <vt:lpstr>基本思想</vt:lpstr>
      <vt:lpstr>数据结构</vt:lpstr>
      <vt:lpstr>算法描述</vt:lpstr>
      <vt:lpstr>算法优化</vt:lpstr>
      <vt:lpstr>重新排列顶点</vt:lpstr>
      <vt:lpstr>预计算最高层网络 </vt:lpstr>
      <vt:lpstr>修改算法终止条件</vt:lpstr>
      <vt:lpstr>最短路径输出</vt:lpstr>
      <vt:lpstr>最短路径输出 </vt:lpstr>
      <vt:lpstr>最短路径输出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最后我们得到了什么</dc:title>
  <dc:creator>lucien wang</dc:creator>
  <cp:lastModifiedBy>lucien wang</cp:lastModifiedBy>
  <cp:revision>61</cp:revision>
  <dcterms:created xsi:type="dcterms:W3CDTF">2014-10-13T10:58:47Z</dcterms:created>
  <dcterms:modified xsi:type="dcterms:W3CDTF">2014-10-24T06:21:19Z</dcterms:modified>
</cp:coreProperties>
</file>