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y="5143500" cx="9144000"/>
  <p:notesSz cx="6858000" cy="9144000"/>
  <p:embeddedFontLst>
    <p:embeddedFont>
      <p:font typeface="Raleway"/>
      <p:regular r:id="rId74"/>
      <p:bold r:id="rId75"/>
      <p:italic r:id="rId76"/>
      <p:boldItalic r:id="rId77"/>
    </p:embeddedFont>
    <p:embeddedFont>
      <p:font typeface="Lato"/>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82" roundtripDataSignature="AMtx7mhk2I0lfX/y72vf2RPWRLiCCHCr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Lato-italic.fntdata"/><Relationship Id="rId82" Type="http://customschemas.google.com/relationships/presentationmetadata" Target="metadata"/><Relationship Id="rId81"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Raleway-bold.fntdata"/><Relationship Id="rId30" Type="http://schemas.openxmlformats.org/officeDocument/2006/relationships/slide" Target="slides/slide25.xml"/><Relationship Id="rId74" Type="http://schemas.openxmlformats.org/officeDocument/2006/relationships/font" Target="fonts/Raleway-regular.fntdata"/><Relationship Id="rId33" Type="http://schemas.openxmlformats.org/officeDocument/2006/relationships/slide" Target="slides/slide28.xml"/><Relationship Id="rId77" Type="http://schemas.openxmlformats.org/officeDocument/2006/relationships/font" Target="fonts/Raleway-boldItalic.fntdata"/><Relationship Id="rId32" Type="http://schemas.openxmlformats.org/officeDocument/2006/relationships/slide" Target="slides/slide27.xml"/><Relationship Id="rId76" Type="http://schemas.openxmlformats.org/officeDocument/2006/relationships/font" Target="fonts/Raleway-italic.fntdata"/><Relationship Id="rId35" Type="http://schemas.openxmlformats.org/officeDocument/2006/relationships/slide" Target="slides/slide30.xml"/><Relationship Id="rId79" Type="http://schemas.openxmlformats.org/officeDocument/2006/relationships/font" Target="fonts/Lato-bold.fntdata"/><Relationship Id="rId34" Type="http://schemas.openxmlformats.org/officeDocument/2006/relationships/slide" Target="slides/slide29.xml"/><Relationship Id="rId78" Type="http://schemas.openxmlformats.org/officeDocument/2006/relationships/font" Target="fonts/Lato-regular.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cc0158cce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g1cc0158ccef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cc0158cce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cc0158ccef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c8dae41d7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c8dae41d7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c8dae41d7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1c8dae41d79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c8dae41d7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1c8dae41d79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c8dae41d79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1c8dae41d79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c8dae41d79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1c8dae41d79_1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cc0158cce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g1cc0158ccef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Shreyas</a:t>
            </a:r>
            <a:endParaRPr/>
          </a:p>
          <a:p>
            <a:pPr indent="0" lvl="0" marL="0" rtl="0" algn="l">
              <a:lnSpc>
                <a:spcPct val="100000"/>
              </a:lnSpc>
              <a:spcBef>
                <a:spcPts val="0"/>
              </a:spcBef>
              <a:spcAft>
                <a:spcPts val="0"/>
              </a:spcAft>
              <a:buSzPts val="1100"/>
              <a:buNone/>
            </a:pPr>
            <a:r>
              <a:rPr lang="en"/>
              <a: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cc0158cce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1cc0158ccef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we’ve reached a game state where both players have contributed 40 chips to the pot thus far</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Our opponent raises his bet by 10 chips.  The question now becomes “do we call their raise?”.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use pot odds to answer that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use pot odds to answer that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0b9f17766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10b9f177660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cc0158cce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1cc0158ccef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0b9f17766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10b9f177660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0b9f17766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10b9f177660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0b9f17766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10b9f177660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0b9f17766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10b9f177660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0b9f17766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10b9f177660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we’ve reached a game state where both players have contributed 40 chips to the pot thus far</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0b9f17766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10b9f177660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0b9f17766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g10b9f177660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use pot odds to answer that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0b9f17766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10b9f177660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use pot odds to answer that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0b9f17766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g10b9f177660_0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use pot odds to answer that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0b9f177660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10b9f177660_0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we’ve reached a game state where both players have contributed 40 chips to the pot thus far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cc0158cce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1cc0158ccef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0b9f17766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g10b9f177660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0b9f17766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g10b9f177660_0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we’ve reached a game state where both players have contributed 40 chips to the pot thus far</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0b9f177660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g10b9f177660_0_3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we’ve reached a game state where both players have contributed 40 chips to the pot thus far</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0b9f177660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g10b9f177660_0_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we’ve reached a game state where both players have contributed 40 chips to the pot thus far</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0b9f177660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g10b9f177660_0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we’ve reached a game state where both players have contributed 40 chips to the pot thus far</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0b9f177660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g10b9f177660_0_3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we’ve reached a game state where both players have contributed 40 chips to the pot thus far</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8" name="Google Shape;61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3" name="Google Shape;62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9" name="Google Shape;62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5" name="Google Shape;63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cc0158cce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1cc0158ccef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0" name="Google Shape;640;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6" name="Google Shape;646;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2" name="Google Shape;652;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7" name="Google Shape;657;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3" name="Google Shape;663;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8" name="Google Shape;668;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4" name="Google Shape;674;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0" name="Google Shape;680;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cd3e019cb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5" name="Google Shape;685;g1cd3e019cbf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cc0158cce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1cc0158ccef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cc0158cce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1cc0158ccef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cc0158cce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1cc0158ccef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E1F"/>
        </a:solidFill>
      </p:bgPr>
    </p:bg>
    <p:spTree>
      <p:nvGrpSpPr>
        <p:cNvPr id="8" name="Shape 8"/>
        <p:cNvGrpSpPr/>
        <p:nvPr/>
      </p:nvGrpSpPr>
      <p:grpSpPr>
        <a:xfrm>
          <a:off x="0" y="0"/>
          <a:ext cx="0" cy="0"/>
          <a:chOff x="0" y="0"/>
          <a:chExt cx="0" cy="0"/>
        </a:xfrm>
      </p:grpSpPr>
      <p:sp>
        <p:nvSpPr>
          <p:cNvPr id="9" name="Google Shape;9;p56"/>
          <p:cNvSpPr txBox="1"/>
          <p:nvPr>
            <p:ph type="ctrTitle"/>
          </p:nvPr>
        </p:nvSpPr>
        <p:spPr>
          <a:xfrm>
            <a:off x="311700" y="2466563"/>
            <a:ext cx="8520600" cy="168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5200"/>
              <a:buFont typeface="Raleway"/>
              <a:buNone/>
              <a:defRPr sz="5200">
                <a:solidFill>
                  <a:srgbClr val="FFFFFF"/>
                </a:solidFill>
                <a:latin typeface="Raleway"/>
                <a:ea typeface="Raleway"/>
                <a:cs typeface="Raleway"/>
                <a:sym typeface="Raleway"/>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56"/>
          <p:cNvSpPr txBox="1"/>
          <p:nvPr>
            <p:ph idx="1" type="subTitle"/>
          </p:nvPr>
        </p:nvSpPr>
        <p:spPr>
          <a:xfrm>
            <a:off x="311700" y="4240900"/>
            <a:ext cx="8520600" cy="61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400"/>
              <a:buNone/>
              <a:defRPr sz="2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1" name="Google Shape;11;p56"/>
          <p:cNvPicPr preferRelativeResize="0"/>
          <p:nvPr/>
        </p:nvPicPr>
        <p:blipFill rotWithShape="1">
          <a:blip r:embed="rId2">
            <a:alphaModFix/>
          </a:blip>
          <a:srcRect b="0" l="0" r="0" t="0"/>
          <a:stretch/>
        </p:blipFill>
        <p:spPr>
          <a:xfrm>
            <a:off x="3549225" y="323250"/>
            <a:ext cx="2131550" cy="1948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pic>
        <p:nvPicPr>
          <p:cNvPr id="42" name="Google Shape;42;p65"/>
          <p:cNvPicPr preferRelativeResize="0"/>
          <p:nvPr/>
        </p:nvPicPr>
        <p:blipFill rotWithShape="1">
          <a:blip r:embed="rId2">
            <a:alphaModFix/>
          </a:blip>
          <a:srcRect b="0" l="0" r="0" t="0"/>
          <a:stretch/>
        </p:blipFill>
        <p:spPr>
          <a:xfrm>
            <a:off x="3785600" y="1361750"/>
            <a:ext cx="1644450" cy="1503000"/>
          </a:xfrm>
          <a:prstGeom prst="rect">
            <a:avLst/>
          </a:prstGeom>
          <a:noFill/>
          <a:ln>
            <a:noFill/>
          </a:ln>
        </p:spPr>
      </p:pic>
      <p:sp>
        <p:nvSpPr>
          <p:cNvPr id="43" name="Google Shape;43;p65"/>
          <p:cNvSpPr txBox="1"/>
          <p:nvPr/>
        </p:nvSpPr>
        <p:spPr>
          <a:xfrm>
            <a:off x="3312750" y="2996400"/>
            <a:ext cx="2518500" cy="644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Raleway"/>
                <a:ea typeface="Raleway"/>
                <a:cs typeface="Raleway"/>
                <a:sym typeface="Raleway"/>
              </a:rPr>
              <a:t>POKERBOTS</a:t>
            </a:r>
            <a:endParaRPr b="0" i="0" sz="3000" u="none" cap="none" strike="noStrike">
              <a:solidFill>
                <a:srgbClr val="FFFFFF"/>
              </a:solidFill>
              <a:latin typeface="Raleway"/>
              <a:ea typeface="Raleway"/>
              <a:cs typeface="Raleway"/>
              <a:sym typeface="Raleway"/>
            </a:endParaRPr>
          </a:p>
        </p:txBody>
      </p:sp>
      <p:sp>
        <p:nvSpPr>
          <p:cNvPr id="44" name="Google Shape;44;p65"/>
          <p:cNvSpPr txBox="1"/>
          <p:nvPr/>
        </p:nvSpPr>
        <p:spPr>
          <a:xfrm>
            <a:off x="3871500" y="3562325"/>
            <a:ext cx="1401000" cy="449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Lato"/>
                <a:ea typeface="Lato"/>
                <a:cs typeface="Lato"/>
                <a:sym typeface="Lato"/>
              </a:rPr>
              <a:t>MIT 6.176</a:t>
            </a:r>
            <a:endParaRPr b="0" i="0" sz="1800" u="none" cap="none" strike="noStrike">
              <a:solidFill>
                <a:srgbClr val="FFFFFF"/>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mond">
  <p:cSld name="TITLE_AND_TWO_COLUMNS_1">
    <p:spTree>
      <p:nvGrpSpPr>
        <p:cNvPr id="12" name="Shape 12"/>
        <p:cNvGrpSpPr/>
        <p:nvPr/>
      </p:nvGrpSpPr>
      <p:grpSpPr>
        <a:xfrm>
          <a:off x="0" y="0"/>
          <a:ext cx="0" cy="0"/>
          <a:chOff x="0" y="0"/>
          <a:chExt cx="0" cy="0"/>
        </a:xfrm>
      </p:grpSpPr>
      <p:sp>
        <p:nvSpPr>
          <p:cNvPr id="13" name="Google Shape;13;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pic>
        <p:nvPicPr>
          <p:cNvPr id="15" name="Google Shape;15;p57"/>
          <p:cNvPicPr preferRelativeResize="0"/>
          <p:nvPr/>
        </p:nvPicPr>
        <p:blipFill rotWithShape="1">
          <a:blip r:embed="rId2">
            <a:alphaModFix amt="10000"/>
          </a:blip>
          <a:srcRect b="0" l="0" r="49932" t="0"/>
          <a:stretch/>
        </p:blipFill>
        <p:spPr>
          <a:xfrm>
            <a:off x="7348120" y="0"/>
            <a:ext cx="1795875"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016699"/>
        </a:solidFill>
      </p:bgPr>
    </p:bg>
    <p:spTree>
      <p:nvGrpSpPr>
        <p:cNvPr id="16" name="Shape 16"/>
        <p:cNvGrpSpPr/>
        <p:nvPr/>
      </p:nvGrpSpPr>
      <p:grpSpPr>
        <a:xfrm>
          <a:off x="0" y="0"/>
          <a:ext cx="0" cy="0"/>
          <a:chOff x="0" y="0"/>
          <a:chExt cx="0" cy="0"/>
        </a:xfrm>
      </p:grpSpPr>
      <p:sp>
        <p:nvSpPr>
          <p:cNvPr id="17" name="Google Shape;17;p5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pic>
        <p:nvPicPr>
          <p:cNvPr id="18" name="Google Shape;18;p58"/>
          <p:cNvPicPr preferRelativeResize="0"/>
          <p:nvPr/>
        </p:nvPicPr>
        <p:blipFill rotWithShape="1">
          <a:blip r:embed="rId2">
            <a:alphaModFix amt="10000"/>
          </a:blip>
          <a:srcRect b="0" l="26155" r="0" t="0"/>
          <a:stretch/>
        </p:blipFill>
        <p:spPr>
          <a:xfrm>
            <a:off x="0" y="418575"/>
            <a:ext cx="2895450" cy="47249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16699"/>
        </a:solidFill>
      </p:bgPr>
    </p:bg>
    <p:spTree>
      <p:nvGrpSpPr>
        <p:cNvPr id="19" name="Shape 19"/>
        <p:cNvGrpSpPr/>
        <p:nvPr/>
      </p:nvGrpSpPr>
      <p:grpSpPr>
        <a:xfrm>
          <a:off x="0" y="0"/>
          <a:ext cx="0" cy="0"/>
          <a:chOff x="0" y="0"/>
          <a:chExt cx="0" cy="0"/>
        </a:xfrm>
      </p:grpSpPr>
      <p:sp>
        <p:nvSpPr>
          <p:cNvPr id="20" name="Google Shape;20;p5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Font typeface="Raleway"/>
              <a:buNone/>
              <a:defRPr sz="3600">
                <a:solidFill>
                  <a:srgbClr val="FFFFFF"/>
                </a:solidFill>
                <a:latin typeface="Raleway"/>
                <a:ea typeface="Raleway"/>
                <a:cs typeface="Raleway"/>
                <a:sym typeface="Raleway"/>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21" name="Google Shape;21;p59"/>
          <p:cNvPicPr preferRelativeResize="0"/>
          <p:nvPr/>
        </p:nvPicPr>
        <p:blipFill rotWithShape="1">
          <a:blip r:embed="rId2">
            <a:alphaModFix amt="10000"/>
          </a:blip>
          <a:srcRect b="0" l="27895" r="0" t="0"/>
          <a:stretch/>
        </p:blipFill>
        <p:spPr>
          <a:xfrm>
            <a:off x="0" y="211100"/>
            <a:ext cx="2729800" cy="49860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ub" type="twoColTx">
  <p:cSld name="TITLE_AND_TWO_COLUMNS">
    <p:spTree>
      <p:nvGrpSpPr>
        <p:cNvPr id="22" name="Shape 22"/>
        <p:cNvGrpSpPr/>
        <p:nvPr/>
      </p:nvGrpSpPr>
      <p:grpSpPr>
        <a:xfrm>
          <a:off x="0" y="0"/>
          <a:ext cx="0" cy="0"/>
          <a:chOff x="0" y="0"/>
          <a:chExt cx="0" cy="0"/>
        </a:xfrm>
      </p:grpSpPr>
      <p:sp>
        <p:nvSpPr>
          <p:cNvPr id="23" name="Google Shape;23;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pic>
        <p:nvPicPr>
          <p:cNvPr id="25" name="Google Shape;25;p60"/>
          <p:cNvPicPr preferRelativeResize="0"/>
          <p:nvPr/>
        </p:nvPicPr>
        <p:blipFill rotWithShape="1">
          <a:blip r:embed="rId2">
            <a:alphaModFix amt="10000"/>
          </a:blip>
          <a:srcRect b="0" l="0" r="49889" t="0"/>
          <a:stretch/>
        </p:blipFill>
        <p:spPr>
          <a:xfrm>
            <a:off x="7005071" y="0"/>
            <a:ext cx="2138925"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ade" type="tx">
  <p:cSld name="TITLE_AND_BODY">
    <p:spTree>
      <p:nvGrpSpPr>
        <p:cNvPr id="26" name="Shape 26"/>
        <p:cNvGrpSpPr/>
        <p:nvPr/>
      </p:nvGrpSpPr>
      <p:grpSpPr>
        <a:xfrm>
          <a:off x="0" y="0"/>
          <a:ext cx="0" cy="0"/>
          <a:chOff x="0" y="0"/>
          <a:chExt cx="0" cy="0"/>
        </a:xfrm>
      </p:grpSpPr>
      <p:sp>
        <p:nvSpPr>
          <p:cNvPr id="27" name="Google Shape;27;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pic>
        <p:nvPicPr>
          <p:cNvPr id="29" name="Google Shape;29;p61"/>
          <p:cNvPicPr preferRelativeResize="0"/>
          <p:nvPr/>
        </p:nvPicPr>
        <p:blipFill rotWithShape="1">
          <a:blip r:embed="rId2">
            <a:alphaModFix amt="10000"/>
          </a:blip>
          <a:srcRect b="0" l="0" r="49892" t="0"/>
          <a:stretch/>
        </p:blipFill>
        <p:spPr>
          <a:xfrm>
            <a:off x="7187021" y="0"/>
            <a:ext cx="1956975" cy="5143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rt">
  <p:cSld name="TITLE_AND_TWO_COLUMNS_1_1">
    <p:spTree>
      <p:nvGrpSpPr>
        <p:cNvPr id="30" name="Shape 30"/>
        <p:cNvGrpSpPr/>
        <p:nvPr/>
      </p:nvGrpSpPr>
      <p:grpSpPr>
        <a:xfrm>
          <a:off x="0" y="0"/>
          <a:ext cx="0" cy="0"/>
          <a:chOff x="0" y="0"/>
          <a:chExt cx="0" cy="0"/>
        </a:xfrm>
      </p:grpSpPr>
      <p:sp>
        <p:nvSpPr>
          <p:cNvPr id="31" name="Google Shape;31;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pic>
        <p:nvPicPr>
          <p:cNvPr id="33" name="Google Shape;33;p62"/>
          <p:cNvPicPr preferRelativeResize="0"/>
          <p:nvPr/>
        </p:nvPicPr>
        <p:blipFill rotWithShape="1">
          <a:blip r:embed="rId2">
            <a:alphaModFix amt="10000"/>
          </a:blip>
          <a:srcRect b="0" l="0" r="49954" t="0"/>
          <a:stretch/>
        </p:blipFill>
        <p:spPr>
          <a:xfrm>
            <a:off x="6851827" y="0"/>
            <a:ext cx="2292175"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rgbClr val="016699"/>
        </a:solidFill>
      </p:bgPr>
    </p:bg>
    <p:spTree>
      <p:nvGrpSpPr>
        <p:cNvPr id="34" name="Shape 34"/>
        <p:cNvGrpSpPr/>
        <p:nvPr/>
      </p:nvGrpSpPr>
      <p:grpSpPr>
        <a:xfrm>
          <a:off x="0" y="0"/>
          <a:ext cx="0" cy="0"/>
          <a:chOff x="0" y="0"/>
          <a:chExt cx="0" cy="0"/>
        </a:xfrm>
      </p:grpSpPr>
      <p:sp>
        <p:nvSpPr>
          <p:cNvPr id="35" name="Google Shape;35;p6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pic>
        <p:nvPicPr>
          <p:cNvPr id="36" name="Google Shape;36;p63"/>
          <p:cNvPicPr preferRelativeResize="0"/>
          <p:nvPr/>
        </p:nvPicPr>
        <p:blipFill rotWithShape="1">
          <a:blip r:embed="rId2">
            <a:alphaModFix amt="10000"/>
          </a:blip>
          <a:srcRect b="0" l="15268" r="0" t="0"/>
          <a:stretch/>
        </p:blipFill>
        <p:spPr>
          <a:xfrm>
            <a:off x="1" y="349650"/>
            <a:ext cx="2832675" cy="479385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016699"/>
        </a:solidFill>
      </p:bgPr>
    </p:bg>
    <p:spTree>
      <p:nvGrpSpPr>
        <p:cNvPr id="37" name="Shape 37"/>
        <p:cNvGrpSpPr/>
        <p:nvPr/>
      </p:nvGrpSpPr>
      <p:grpSpPr>
        <a:xfrm>
          <a:off x="0" y="0"/>
          <a:ext cx="0" cy="0"/>
          <a:chOff x="0" y="0"/>
          <a:chExt cx="0" cy="0"/>
        </a:xfrm>
      </p:grpSpPr>
      <p:sp>
        <p:nvSpPr>
          <p:cNvPr id="38" name="Google Shape;38;p6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9" name="Google Shape;39;p6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pic>
        <p:nvPicPr>
          <p:cNvPr id="40" name="Google Shape;40;p64"/>
          <p:cNvPicPr preferRelativeResize="0"/>
          <p:nvPr/>
        </p:nvPicPr>
        <p:blipFill rotWithShape="1">
          <a:blip r:embed="rId2">
            <a:alphaModFix amt="10000"/>
          </a:blip>
          <a:srcRect b="0" l="20489" r="0" t="0"/>
          <a:stretch/>
        </p:blipFill>
        <p:spPr>
          <a:xfrm>
            <a:off x="0" y="678500"/>
            <a:ext cx="3161250" cy="4465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00E1F"/>
        </a:solidFill>
      </p:bgPr>
    </p:bg>
    <p:spTree>
      <p:nvGrpSpPr>
        <p:cNvPr id="5" name="Shape 5"/>
        <p:cNvGrpSpPr/>
        <p:nvPr/>
      </p:nvGrpSpPr>
      <p:grpSpPr>
        <a:xfrm>
          <a:off x="0" y="0"/>
          <a:ext cx="0" cy="0"/>
          <a:chOff x="0" y="0"/>
          <a:chExt cx="0" cy="0"/>
        </a:xfrm>
      </p:grpSpPr>
      <p:sp>
        <p:nvSpPr>
          <p:cNvPr id="6" name="Google Shape;6;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Raleway"/>
              <a:buNone/>
              <a:defRPr b="0" i="0" sz="2800" u="none" cap="none" strike="noStrike">
                <a:solidFill>
                  <a:srgbClr val="FFFFFF"/>
                </a:solidFill>
                <a:latin typeface="Raleway"/>
                <a:ea typeface="Raleway"/>
                <a:cs typeface="Raleway"/>
                <a:sym typeface="Raleway"/>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Lato"/>
              <a:buChar char="●"/>
              <a:defRPr b="0" i="0" sz="1800" u="none" cap="none" strike="noStrike">
                <a:solidFill>
                  <a:srgbClr val="FFFFFF"/>
                </a:solidFill>
                <a:latin typeface="Lato"/>
                <a:ea typeface="Lato"/>
                <a:cs typeface="Lato"/>
                <a:sym typeface="Lato"/>
              </a:defRPr>
            </a:lvl1pPr>
            <a:lvl2pPr indent="-317500" lvl="1" marL="9144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2pPr>
            <a:lvl3pPr indent="-317500" lvl="2" marL="13716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3pPr>
            <a:lvl4pPr indent="-317500" lvl="3" marL="18288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4pPr>
            <a:lvl5pPr indent="-317500" lvl="4" marL="22860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5pPr>
            <a:lvl6pPr indent="-317500" lvl="5" marL="27432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6pPr>
            <a:lvl7pPr indent="-317500" lvl="6" marL="32004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7pPr>
            <a:lvl8pPr indent="-317500" lvl="7" marL="36576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8pPr>
            <a:lvl9pPr indent="-317500" lvl="8" marL="4114800" marR="0" rtl="0" algn="l">
              <a:lnSpc>
                <a:spcPct val="115000"/>
              </a:lnSpc>
              <a:spcBef>
                <a:spcPts val="1600"/>
              </a:spcBef>
              <a:spcAft>
                <a:spcPts val="1600"/>
              </a:spcAft>
              <a:buClr>
                <a:srgbClr val="FFFFFF"/>
              </a:buClr>
              <a:buSzPts val="1400"/>
              <a:buFont typeface="Lato"/>
              <a:buChar char="■"/>
              <a:defRPr b="0" i="0" sz="1400" u="none" cap="none" strike="noStrike">
                <a:solidFill>
                  <a:srgbClr val="FFFFFF"/>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0" Type="http://schemas.openxmlformats.org/officeDocument/2006/relationships/image" Target="../media/image29.png"/><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30.png"/><Relationship Id="rId9" Type="http://schemas.openxmlformats.org/officeDocument/2006/relationships/image" Target="../media/image28.png"/><Relationship Id="rId5" Type="http://schemas.openxmlformats.org/officeDocument/2006/relationships/image" Target="../media/image23.png"/><Relationship Id="rId6" Type="http://schemas.openxmlformats.org/officeDocument/2006/relationships/image" Target="../media/image21.png"/><Relationship Id="rId7" Type="http://schemas.openxmlformats.org/officeDocument/2006/relationships/image" Target="../media/image26.png"/><Relationship Id="rId8"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5.png"/></Relationships>
</file>

<file path=ppt/slides/_rels/slide2.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4.png"/><Relationship Id="rId13" Type="http://schemas.openxmlformats.org/officeDocument/2006/relationships/image" Target="../media/image25.png"/><Relationship Id="rId12"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8.png"/><Relationship Id="rId9" Type="http://schemas.openxmlformats.org/officeDocument/2006/relationships/image" Target="../media/image15.png"/><Relationship Id="rId15" Type="http://schemas.openxmlformats.org/officeDocument/2006/relationships/image" Target="../media/image24.png"/><Relationship Id="rId14" Type="http://schemas.openxmlformats.org/officeDocument/2006/relationships/image" Target="../media/image27.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5.png"/><Relationship Id="rId8" Type="http://schemas.openxmlformats.org/officeDocument/2006/relationships/image" Target="../media/image18.png"/></Relationships>
</file>

<file path=ppt/slides/_rels/slide20.xml.rels><?xml version="1.0" encoding="UTF-8" standalone="yes"?><Relationships xmlns="http://schemas.openxmlformats.org/package/2006/relationships"><Relationship Id="rId10" Type="http://schemas.openxmlformats.org/officeDocument/2006/relationships/image" Target="../media/image40.png"/><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30.png"/><Relationship Id="rId9" Type="http://schemas.openxmlformats.org/officeDocument/2006/relationships/image" Target="../media/image42.png"/><Relationship Id="rId5" Type="http://schemas.openxmlformats.org/officeDocument/2006/relationships/image" Target="../media/image23.png"/><Relationship Id="rId6" Type="http://schemas.openxmlformats.org/officeDocument/2006/relationships/image" Target="../media/image21.png"/><Relationship Id="rId7" Type="http://schemas.openxmlformats.org/officeDocument/2006/relationships/image" Target="../media/image26.png"/><Relationship Id="rId8"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41.png"/></Relationships>
</file>

<file path=ppt/slides/_rels/slide22.xml.rels><?xml version="1.0" encoding="UTF-8" standalone="yes"?><Relationships xmlns="http://schemas.openxmlformats.org/package/2006/relationships"><Relationship Id="rId10"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30.png"/><Relationship Id="rId9" Type="http://schemas.openxmlformats.org/officeDocument/2006/relationships/image" Target="../media/image52.png"/><Relationship Id="rId5" Type="http://schemas.openxmlformats.org/officeDocument/2006/relationships/image" Target="../media/image23.png"/><Relationship Id="rId6" Type="http://schemas.openxmlformats.org/officeDocument/2006/relationships/image" Target="../media/image21.png"/><Relationship Id="rId7" Type="http://schemas.openxmlformats.org/officeDocument/2006/relationships/image" Target="../media/image26.png"/><Relationship Id="rId8"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1.png"/></Relationships>
</file>

<file path=ppt/slides/_rels/slide24.xml.rels><?xml version="1.0" encoding="UTF-8" standalone="yes"?><Relationships xmlns="http://schemas.openxmlformats.org/package/2006/relationships"><Relationship Id="rId10" Type="http://schemas.openxmlformats.org/officeDocument/2006/relationships/image" Target="../media/image57.png"/><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30.png"/><Relationship Id="rId9" Type="http://schemas.openxmlformats.org/officeDocument/2006/relationships/image" Target="../media/image62.png"/><Relationship Id="rId5" Type="http://schemas.openxmlformats.org/officeDocument/2006/relationships/image" Target="../media/image23.png"/><Relationship Id="rId6" Type="http://schemas.openxmlformats.org/officeDocument/2006/relationships/image" Target="../media/image21.png"/><Relationship Id="rId7" Type="http://schemas.openxmlformats.org/officeDocument/2006/relationships/image" Target="../media/image26.png"/><Relationship Id="rId8"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5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0" Type="http://schemas.openxmlformats.org/officeDocument/2006/relationships/image" Target="../media/image37.png"/><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20.png"/><Relationship Id="rId4" Type="http://schemas.openxmlformats.org/officeDocument/2006/relationships/image" Target="../media/image30.png"/><Relationship Id="rId9" Type="http://schemas.openxmlformats.org/officeDocument/2006/relationships/image" Target="../media/image49.png"/><Relationship Id="rId5" Type="http://schemas.openxmlformats.org/officeDocument/2006/relationships/image" Target="../media/image23.png"/><Relationship Id="rId6" Type="http://schemas.openxmlformats.org/officeDocument/2006/relationships/image" Target="../media/image21.png"/><Relationship Id="rId7" Type="http://schemas.openxmlformats.org/officeDocument/2006/relationships/image" Target="../media/image26.png"/><Relationship Id="rId8" Type="http://schemas.openxmlformats.org/officeDocument/2006/relationships/image" Target="../media/image54.png"/></Relationships>
</file>

<file path=ppt/slides/_rels/slide28.xml.rels><?xml version="1.0" encoding="UTF-8" standalone="yes"?><Relationships xmlns="http://schemas.openxmlformats.org/package/2006/relationships"><Relationship Id="rId10" Type="http://schemas.openxmlformats.org/officeDocument/2006/relationships/image" Target="../media/image44.png"/><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23.png"/><Relationship Id="rId9" Type="http://schemas.openxmlformats.org/officeDocument/2006/relationships/image" Target="../media/image60.png"/><Relationship Id="rId5" Type="http://schemas.openxmlformats.org/officeDocument/2006/relationships/image" Target="../media/image54.png"/><Relationship Id="rId6" Type="http://schemas.openxmlformats.org/officeDocument/2006/relationships/image" Target="../media/image49.png"/><Relationship Id="rId7" Type="http://schemas.openxmlformats.org/officeDocument/2006/relationships/image" Target="../media/image58.png"/><Relationship Id="rId8" Type="http://schemas.openxmlformats.org/officeDocument/2006/relationships/image" Target="../media/image5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1" Type="http://schemas.openxmlformats.org/officeDocument/2006/relationships/image" Target="../media/image46.png"/><Relationship Id="rId10" Type="http://schemas.openxmlformats.org/officeDocument/2006/relationships/image" Target="../media/image29.png"/><Relationship Id="rId13" Type="http://schemas.openxmlformats.org/officeDocument/2006/relationships/image" Target="../media/image48.png"/><Relationship Id="rId12" Type="http://schemas.openxmlformats.org/officeDocument/2006/relationships/image" Target="../media/image52.png"/><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 Id="rId4" Type="http://schemas.openxmlformats.org/officeDocument/2006/relationships/image" Target="../media/image30.png"/><Relationship Id="rId9" Type="http://schemas.openxmlformats.org/officeDocument/2006/relationships/image" Target="../media/image28.png"/><Relationship Id="rId5" Type="http://schemas.openxmlformats.org/officeDocument/2006/relationships/image" Target="../media/image21.png"/><Relationship Id="rId6" Type="http://schemas.openxmlformats.org/officeDocument/2006/relationships/image" Target="../media/image23.png"/><Relationship Id="rId7" Type="http://schemas.openxmlformats.org/officeDocument/2006/relationships/image" Target="../media/image26.png"/><Relationship Id="rId8" Type="http://schemas.openxmlformats.org/officeDocument/2006/relationships/image" Target="../media/image37.png"/></Relationships>
</file>

<file path=ppt/slides/_rels/slide34.xml.rels><?xml version="1.0" encoding="UTF-8" standalone="yes"?><Relationships xmlns="http://schemas.openxmlformats.org/package/2006/relationships"><Relationship Id="rId11" Type="http://schemas.openxmlformats.org/officeDocument/2006/relationships/image" Target="../media/image46.png"/><Relationship Id="rId10" Type="http://schemas.openxmlformats.org/officeDocument/2006/relationships/image" Target="../media/image29.png"/><Relationship Id="rId13" Type="http://schemas.openxmlformats.org/officeDocument/2006/relationships/image" Target="../media/image48.png"/><Relationship Id="rId12" Type="http://schemas.openxmlformats.org/officeDocument/2006/relationships/image" Target="../media/image52.png"/><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0.png"/><Relationship Id="rId4" Type="http://schemas.openxmlformats.org/officeDocument/2006/relationships/image" Target="../media/image30.png"/><Relationship Id="rId9" Type="http://schemas.openxmlformats.org/officeDocument/2006/relationships/image" Target="../media/image28.png"/><Relationship Id="rId5" Type="http://schemas.openxmlformats.org/officeDocument/2006/relationships/image" Target="../media/image21.png"/><Relationship Id="rId6" Type="http://schemas.openxmlformats.org/officeDocument/2006/relationships/image" Target="../media/image23.png"/><Relationship Id="rId7" Type="http://schemas.openxmlformats.org/officeDocument/2006/relationships/image" Target="../media/image26.png"/><Relationship Id="rId8"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1" Type="http://schemas.openxmlformats.org/officeDocument/2006/relationships/image" Target="../media/image46.png"/><Relationship Id="rId10" Type="http://schemas.openxmlformats.org/officeDocument/2006/relationships/image" Target="../media/image29.png"/><Relationship Id="rId13" Type="http://schemas.openxmlformats.org/officeDocument/2006/relationships/image" Target="../media/image48.png"/><Relationship Id="rId12" Type="http://schemas.openxmlformats.org/officeDocument/2006/relationships/image" Target="../media/image52.png"/><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0.png"/><Relationship Id="rId4" Type="http://schemas.openxmlformats.org/officeDocument/2006/relationships/image" Target="../media/image30.png"/><Relationship Id="rId9" Type="http://schemas.openxmlformats.org/officeDocument/2006/relationships/image" Target="../media/image28.png"/><Relationship Id="rId5" Type="http://schemas.openxmlformats.org/officeDocument/2006/relationships/image" Target="../media/image21.png"/><Relationship Id="rId6" Type="http://schemas.openxmlformats.org/officeDocument/2006/relationships/image" Target="../media/image23.png"/><Relationship Id="rId7" Type="http://schemas.openxmlformats.org/officeDocument/2006/relationships/image" Target="../media/image26.png"/><Relationship Id="rId8"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1" Type="http://schemas.openxmlformats.org/officeDocument/2006/relationships/image" Target="../media/image46.png"/><Relationship Id="rId10" Type="http://schemas.openxmlformats.org/officeDocument/2006/relationships/image" Target="../media/image29.png"/><Relationship Id="rId13" Type="http://schemas.openxmlformats.org/officeDocument/2006/relationships/image" Target="../media/image48.png"/><Relationship Id="rId12" Type="http://schemas.openxmlformats.org/officeDocument/2006/relationships/image" Target="../media/image52.png"/><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0.png"/><Relationship Id="rId4" Type="http://schemas.openxmlformats.org/officeDocument/2006/relationships/image" Target="../media/image30.png"/><Relationship Id="rId9" Type="http://schemas.openxmlformats.org/officeDocument/2006/relationships/image" Target="../media/image28.png"/><Relationship Id="rId5" Type="http://schemas.openxmlformats.org/officeDocument/2006/relationships/image" Target="../media/image21.png"/><Relationship Id="rId6" Type="http://schemas.openxmlformats.org/officeDocument/2006/relationships/image" Target="../media/image23.png"/><Relationship Id="rId7" Type="http://schemas.openxmlformats.org/officeDocument/2006/relationships/image" Target="../media/image26.png"/><Relationship Id="rId8" Type="http://schemas.openxmlformats.org/officeDocument/2006/relationships/image" Target="../media/image37.png"/></Relationships>
</file>

<file path=ppt/slides/_rels/slide45.xml.rels><?xml version="1.0" encoding="UTF-8" standalone="yes"?><Relationships xmlns="http://schemas.openxmlformats.org/package/2006/relationships"><Relationship Id="rId11" Type="http://schemas.openxmlformats.org/officeDocument/2006/relationships/image" Target="../media/image46.png"/><Relationship Id="rId10" Type="http://schemas.openxmlformats.org/officeDocument/2006/relationships/image" Target="../media/image29.png"/><Relationship Id="rId13" Type="http://schemas.openxmlformats.org/officeDocument/2006/relationships/image" Target="../media/image48.png"/><Relationship Id="rId12" Type="http://schemas.openxmlformats.org/officeDocument/2006/relationships/image" Target="../media/image52.png"/><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0.png"/><Relationship Id="rId4" Type="http://schemas.openxmlformats.org/officeDocument/2006/relationships/image" Target="../media/image30.png"/><Relationship Id="rId9" Type="http://schemas.openxmlformats.org/officeDocument/2006/relationships/image" Target="../media/image28.png"/><Relationship Id="rId5" Type="http://schemas.openxmlformats.org/officeDocument/2006/relationships/image" Target="../media/image21.png"/><Relationship Id="rId6" Type="http://schemas.openxmlformats.org/officeDocument/2006/relationships/image" Target="../media/image23.png"/><Relationship Id="rId7" Type="http://schemas.openxmlformats.org/officeDocument/2006/relationships/image" Target="../media/image26.png"/><Relationship Id="rId8" Type="http://schemas.openxmlformats.org/officeDocument/2006/relationships/image" Target="../media/image3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1" Type="http://schemas.openxmlformats.org/officeDocument/2006/relationships/image" Target="../media/image46.png"/><Relationship Id="rId10" Type="http://schemas.openxmlformats.org/officeDocument/2006/relationships/image" Target="../media/image29.png"/><Relationship Id="rId13" Type="http://schemas.openxmlformats.org/officeDocument/2006/relationships/image" Target="../media/image48.png"/><Relationship Id="rId12" Type="http://schemas.openxmlformats.org/officeDocument/2006/relationships/image" Target="../media/image52.png"/><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0.png"/><Relationship Id="rId4" Type="http://schemas.openxmlformats.org/officeDocument/2006/relationships/image" Target="../media/image30.png"/><Relationship Id="rId9" Type="http://schemas.openxmlformats.org/officeDocument/2006/relationships/image" Target="../media/image28.png"/><Relationship Id="rId5" Type="http://schemas.openxmlformats.org/officeDocument/2006/relationships/image" Target="../media/image21.png"/><Relationship Id="rId6" Type="http://schemas.openxmlformats.org/officeDocument/2006/relationships/image" Target="../media/image23.png"/><Relationship Id="rId7" Type="http://schemas.openxmlformats.org/officeDocument/2006/relationships/image" Target="../media/image26.png"/><Relationship Id="rId8"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1" Type="http://schemas.openxmlformats.org/officeDocument/2006/relationships/image" Target="../media/image46.png"/><Relationship Id="rId10" Type="http://schemas.openxmlformats.org/officeDocument/2006/relationships/image" Target="../media/image29.png"/><Relationship Id="rId13" Type="http://schemas.openxmlformats.org/officeDocument/2006/relationships/image" Target="../media/image48.png"/><Relationship Id="rId12" Type="http://schemas.openxmlformats.org/officeDocument/2006/relationships/image" Target="../media/image52.png"/><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0.png"/><Relationship Id="rId4" Type="http://schemas.openxmlformats.org/officeDocument/2006/relationships/image" Target="../media/image30.png"/><Relationship Id="rId9" Type="http://schemas.openxmlformats.org/officeDocument/2006/relationships/image" Target="../media/image28.png"/><Relationship Id="rId5" Type="http://schemas.openxmlformats.org/officeDocument/2006/relationships/image" Target="../media/image21.png"/><Relationship Id="rId6" Type="http://schemas.openxmlformats.org/officeDocument/2006/relationships/image" Target="../media/image23.png"/><Relationship Id="rId7" Type="http://schemas.openxmlformats.org/officeDocument/2006/relationships/image" Target="../media/image26.png"/><Relationship Id="rId8" Type="http://schemas.openxmlformats.org/officeDocument/2006/relationships/image" Target="../media/image37.png"/></Relationships>
</file>

<file path=ppt/slides/_rels/slide51.xml.rels><?xml version="1.0" encoding="UTF-8" standalone="yes"?><Relationships xmlns="http://schemas.openxmlformats.org/package/2006/relationships"><Relationship Id="rId11" Type="http://schemas.openxmlformats.org/officeDocument/2006/relationships/image" Target="../media/image46.png"/><Relationship Id="rId10" Type="http://schemas.openxmlformats.org/officeDocument/2006/relationships/image" Target="../media/image29.png"/><Relationship Id="rId13" Type="http://schemas.openxmlformats.org/officeDocument/2006/relationships/image" Target="../media/image48.png"/><Relationship Id="rId12" Type="http://schemas.openxmlformats.org/officeDocument/2006/relationships/image" Target="../media/image52.png"/><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0.png"/><Relationship Id="rId4" Type="http://schemas.openxmlformats.org/officeDocument/2006/relationships/image" Target="../media/image30.png"/><Relationship Id="rId9" Type="http://schemas.openxmlformats.org/officeDocument/2006/relationships/image" Target="../media/image28.png"/><Relationship Id="rId5" Type="http://schemas.openxmlformats.org/officeDocument/2006/relationships/image" Target="../media/image21.png"/><Relationship Id="rId6" Type="http://schemas.openxmlformats.org/officeDocument/2006/relationships/image" Target="../media/image23.png"/><Relationship Id="rId7" Type="http://schemas.openxmlformats.org/officeDocument/2006/relationships/image" Target="../media/image26.png"/><Relationship Id="rId8" Type="http://schemas.openxmlformats.org/officeDocument/2006/relationships/image" Target="../media/image37.png"/></Relationships>
</file>

<file path=ppt/slides/_rels/slide52.xml.rels><?xml version="1.0" encoding="UTF-8" standalone="yes"?><Relationships xmlns="http://schemas.openxmlformats.org/package/2006/relationships"><Relationship Id="rId11" Type="http://schemas.openxmlformats.org/officeDocument/2006/relationships/image" Target="../media/image52.png"/><Relationship Id="rId10" Type="http://schemas.openxmlformats.org/officeDocument/2006/relationships/image" Target="../media/image46.png"/><Relationship Id="rId13" Type="http://schemas.openxmlformats.org/officeDocument/2006/relationships/image" Target="../media/image23.png"/><Relationship Id="rId12"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0.png"/><Relationship Id="rId4" Type="http://schemas.openxmlformats.org/officeDocument/2006/relationships/image" Target="../media/image30.png"/><Relationship Id="rId9" Type="http://schemas.openxmlformats.org/officeDocument/2006/relationships/image" Target="../media/image29.png"/><Relationship Id="rId14" Type="http://schemas.openxmlformats.org/officeDocument/2006/relationships/image" Target="../media/image54.png"/><Relationship Id="rId5" Type="http://schemas.openxmlformats.org/officeDocument/2006/relationships/image" Target="../media/image21.png"/><Relationship Id="rId6" Type="http://schemas.openxmlformats.org/officeDocument/2006/relationships/image" Target="../media/image26.png"/><Relationship Id="rId7" Type="http://schemas.openxmlformats.org/officeDocument/2006/relationships/image" Target="../media/image37.png"/><Relationship Id="rId8" Type="http://schemas.openxmlformats.org/officeDocument/2006/relationships/image" Target="../media/image28.png"/></Relationships>
</file>

<file path=ppt/slides/_rels/slide53.xml.rels><?xml version="1.0" encoding="UTF-8" standalone="yes"?><Relationships xmlns="http://schemas.openxmlformats.org/package/2006/relationships"><Relationship Id="rId11" Type="http://schemas.openxmlformats.org/officeDocument/2006/relationships/image" Target="../media/image52.png"/><Relationship Id="rId10" Type="http://schemas.openxmlformats.org/officeDocument/2006/relationships/image" Target="../media/image46.png"/><Relationship Id="rId13" Type="http://schemas.openxmlformats.org/officeDocument/2006/relationships/image" Target="../media/image23.png"/><Relationship Id="rId12"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0.png"/><Relationship Id="rId4" Type="http://schemas.openxmlformats.org/officeDocument/2006/relationships/image" Target="../media/image30.png"/><Relationship Id="rId9" Type="http://schemas.openxmlformats.org/officeDocument/2006/relationships/image" Target="../media/image29.png"/><Relationship Id="rId14" Type="http://schemas.openxmlformats.org/officeDocument/2006/relationships/image" Target="../media/image54.png"/><Relationship Id="rId5" Type="http://schemas.openxmlformats.org/officeDocument/2006/relationships/image" Target="../media/image21.png"/><Relationship Id="rId6" Type="http://schemas.openxmlformats.org/officeDocument/2006/relationships/image" Target="../media/image26.png"/><Relationship Id="rId7" Type="http://schemas.openxmlformats.org/officeDocument/2006/relationships/image" Target="../media/image37.png"/><Relationship Id="rId8" Type="http://schemas.openxmlformats.org/officeDocument/2006/relationships/image" Target="../media/image28.png"/></Relationships>
</file>

<file path=ppt/slides/_rels/slide54.xml.rels><?xml version="1.0" encoding="UTF-8" standalone="yes"?><Relationships xmlns="http://schemas.openxmlformats.org/package/2006/relationships"><Relationship Id="rId11" Type="http://schemas.openxmlformats.org/officeDocument/2006/relationships/image" Target="../media/image52.png"/><Relationship Id="rId10" Type="http://schemas.openxmlformats.org/officeDocument/2006/relationships/image" Target="../media/image46.png"/><Relationship Id="rId13" Type="http://schemas.openxmlformats.org/officeDocument/2006/relationships/image" Target="../media/image23.png"/><Relationship Id="rId12"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0.png"/><Relationship Id="rId4" Type="http://schemas.openxmlformats.org/officeDocument/2006/relationships/image" Target="../media/image30.png"/><Relationship Id="rId9" Type="http://schemas.openxmlformats.org/officeDocument/2006/relationships/image" Target="../media/image29.png"/><Relationship Id="rId14" Type="http://schemas.openxmlformats.org/officeDocument/2006/relationships/image" Target="../media/image54.png"/><Relationship Id="rId5" Type="http://schemas.openxmlformats.org/officeDocument/2006/relationships/image" Target="../media/image21.png"/><Relationship Id="rId6" Type="http://schemas.openxmlformats.org/officeDocument/2006/relationships/image" Target="../media/image26.png"/><Relationship Id="rId7" Type="http://schemas.openxmlformats.org/officeDocument/2006/relationships/image" Target="../media/image37.png"/><Relationship Id="rId8" Type="http://schemas.openxmlformats.org/officeDocument/2006/relationships/image" Target="../media/image28.png"/></Relationships>
</file>

<file path=ppt/slides/_rels/slide55.xml.rels><?xml version="1.0" encoding="UTF-8" standalone="yes"?><Relationships xmlns="http://schemas.openxmlformats.org/package/2006/relationships"><Relationship Id="rId11" Type="http://schemas.openxmlformats.org/officeDocument/2006/relationships/image" Target="../media/image52.png"/><Relationship Id="rId10" Type="http://schemas.openxmlformats.org/officeDocument/2006/relationships/image" Target="../media/image46.png"/><Relationship Id="rId13" Type="http://schemas.openxmlformats.org/officeDocument/2006/relationships/image" Target="../media/image54.png"/><Relationship Id="rId12"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0.png"/><Relationship Id="rId4" Type="http://schemas.openxmlformats.org/officeDocument/2006/relationships/image" Target="../media/image30.png"/><Relationship Id="rId9" Type="http://schemas.openxmlformats.org/officeDocument/2006/relationships/image" Target="../media/image29.png"/><Relationship Id="rId14" Type="http://schemas.openxmlformats.org/officeDocument/2006/relationships/image" Target="../media/image62.png"/><Relationship Id="rId5" Type="http://schemas.openxmlformats.org/officeDocument/2006/relationships/image" Target="../media/image21.png"/><Relationship Id="rId6" Type="http://schemas.openxmlformats.org/officeDocument/2006/relationships/image" Target="../media/image26.png"/><Relationship Id="rId7" Type="http://schemas.openxmlformats.org/officeDocument/2006/relationships/image" Target="../media/image37.png"/><Relationship Id="rId8"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g1cc0158ccef_0_66"/>
          <p:cNvSpPr txBox="1"/>
          <p:nvPr>
            <p:ph type="ctrTitle"/>
          </p:nvPr>
        </p:nvSpPr>
        <p:spPr>
          <a:xfrm>
            <a:off x="311700" y="2466563"/>
            <a:ext cx="8520600" cy="1681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t>Pokerbots 2023</a:t>
            </a:r>
            <a:endParaRPr/>
          </a:p>
        </p:txBody>
      </p:sp>
      <p:sp>
        <p:nvSpPr>
          <p:cNvPr id="50" name="Google Shape;50;g1cc0158ccef_0_66"/>
          <p:cNvSpPr txBox="1"/>
          <p:nvPr>
            <p:ph idx="1" type="subTitle"/>
          </p:nvPr>
        </p:nvSpPr>
        <p:spPr>
          <a:xfrm>
            <a:off x="311700" y="4240900"/>
            <a:ext cx="8520600" cy="610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Lecture 2: Poker Theory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cc0158ccef_0_1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Week 1 bot deadline:</a:t>
            </a:r>
            <a:endParaRPr/>
          </a:p>
          <a:p>
            <a:pPr indent="0" lvl="0" marL="0" rtl="0" algn="l">
              <a:lnSpc>
                <a:spcPct val="100000"/>
              </a:lnSpc>
              <a:spcBef>
                <a:spcPts val="0"/>
              </a:spcBef>
              <a:spcAft>
                <a:spcPts val="0"/>
              </a:spcAft>
              <a:buSzPts val="4800"/>
              <a:buNone/>
            </a:pPr>
            <a:r>
              <a:rPr lang="en"/>
              <a:t>Friday Jan 13,</a:t>
            </a:r>
            <a:br>
              <a:rPr lang="en"/>
            </a:br>
            <a:r>
              <a:rPr lang="en"/>
              <a:t>11:59 p.m.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Agenda</a:t>
            </a:r>
            <a:endParaRPr/>
          </a:p>
        </p:txBody>
      </p:sp>
      <p:sp>
        <p:nvSpPr>
          <p:cNvPr id="119" name="Google Shape;119;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lt1"/>
              </a:buClr>
              <a:buSzPts val="1700"/>
              <a:buChar char="●"/>
            </a:pPr>
            <a:r>
              <a:rPr lang="en" sz="1700">
                <a:solidFill>
                  <a:schemeClr val="lt1"/>
                </a:solidFill>
              </a:rPr>
              <a:t>Main Principles</a:t>
            </a:r>
            <a:endParaRPr sz="1700">
              <a:solidFill>
                <a:schemeClr val="lt1"/>
              </a:solidFill>
            </a:endParaRPr>
          </a:p>
          <a:p>
            <a:pPr indent="0" lvl="0" marL="457200" rtl="0" algn="l">
              <a:lnSpc>
                <a:spcPct val="100000"/>
              </a:lnSpc>
              <a:spcBef>
                <a:spcPts val="0"/>
              </a:spcBef>
              <a:spcAft>
                <a:spcPts val="0"/>
              </a:spcAft>
              <a:buNone/>
            </a:pPr>
            <a:r>
              <a:t/>
            </a:r>
            <a:endParaRPr sz="1700">
              <a:solidFill>
                <a:schemeClr val="lt1"/>
              </a:solidFill>
            </a:endParaRPr>
          </a:p>
          <a:p>
            <a:pPr indent="-336550" lvl="0" marL="457200" rtl="0" algn="l">
              <a:lnSpc>
                <a:spcPct val="100000"/>
              </a:lnSpc>
              <a:spcBef>
                <a:spcPts val="0"/>
              </a:spcBef>
              <a:spcAft>
                <a:spcPts val="0"/>
              </a:spcAft>
              <a:buClr>
                <a:schemeClr val="lt1"/>
              </a:buClr>
              <a:buSzPts val="1700"/>
              <a:buChar char="●"/>
            </a:pPr>
            <a:r>
              <a:rPr lang="en" sz="1700">
                <a:solidFill>
                  <a:schemeClr val="lt1"/>
                </a:solidFill>
              </a:rPr>
              <a:t>Hand types</a:t>
            </a:r>
            <a:br>
              <a:rPr lang="en" sz="1700">
                <a:solidFill>
                  <a:schemeClr val="lt1"/>
                </a:solidFill>
              </a:rPr>
            </a:br>
            <a:endParaRPr sz="1700">
              <a:solidFill>
                <a:schemeClr val="lt1"/>
              </a:solidFill>
            </a:endParaRPr>
          </a:p>
          <a:p>
            <a:pPr indent="-336550" lvl="0" marL="457200" rtl="0" algn="l">
              <a:lnSpc>
                <a:spcPct val="100000"/>
              </a:lnSpc>
              <a:spcBef>
                <a:spcPts val="0"/>
              </a:spcBef>
              <a:spcAft>
                <a:spcPts val="0"/>
              </a:spcAft>
              <a:buClr>
                <a:schemeClr val="lt1"/>
              </a:buClr>
              <a:buSzPts val="1700"/>
              <a:buChar char="●"/>
            </a:pPr>
            <a:r>
              <a:rPr lang="en" sz="1700">
                <a:solidFill>
                  <a:schemeClr val="lt1"/>
                </a:solidFill>
              </a:rPr>
              <a:t>Pot odds</a:t>
            </a:r>
            <a:br>
              <a:rPr lang="en" sz="1700">
                <a:solidFill>
                  <a:schemeClr val="lt1"/>
                </a:solidFill>
              </a:rPr>
            </a:br>
            <a:endParaRPr sz="1700">
              <a:solidFill>
                <a:schemeClr val="lt1"/>
              </a:solidFill>
            </a:endParaRPr>
          </a:p>
          <a:p>
            <a:pPr indent="-336550" lvl="0" marL="457200" rtl="0" algn="l">
              <a:lnSpc>
                <a:spcPct val="100000"/>
              </a:lnSpc>
              <a:spcBef>
                <a:spcPts val="0"/>
              </a:spcBef>
              <a:spcAft>
                <a:spcPts val="0"/>
              </a:spcAft>
              <a:buClr>
                <a:schemeClr val="lt1"/>
              </a:buClr>
              <a:buSzPts val="1700"/>
              <a:buChar char="●"/>
            </a:pPr>
            <a:r>
              <a:rPr lang="en" sz="1700">
                <a:solidFill>
                  <a:schemeClr val="lt1"/>
                </a:solidFill>
              </a:rPr>
              <a:t>Implied odds</a:t>
            </a:r>
            <a:br>
              <a:rPr lang="en" sz="1700">
                <a:solidFill>
                  <a:schemeClr val="lt1"/>
                </a:solidFill>
              </a:rPr>
            </a:br>
            <a:endParaRPr sz="1700">
              <a:solidFill>
                <a:schemeClr val="lt1"/>
              </a:solidFill>
            </a:endParaRPr>
          </a:p>
          <a:p>
            <a:pPr indent="-336550" lvl="0" marL="457200" rtl="0" algn="l">
              <a:lnSpc>
                <a:spcPct val="100000"/>
              </a:lnSpc>
              <a:spcBef>
                <a:spcPts val="0"/>
              </a:spcBef>
              <a:spcAft>
                <a:spcPts val="0"/>
              </a:spcAft>
              <a:buClr>
                <a:schemeClr val="lt1"/>
              </a:buClr>
              <a:buSzPts val="1700"/>
              <a:buChar char="●"/>
            </a:pPr>
            <a:r>
              <a:rPr lang="en" sz="1700">
                <a:solidFill>
                  <a:schemeClr val="lt1"/>
                </a:solidFill>
              </a:rPr>
              <a:t>Ranges</a:t>
            </a:r>
            <a:br>
              <a:rPr lang="en" sz="1700">
                <a:solidFill>
                  <a:schemeClr val="lt1"/>
                </a:solidFill>
              </a:rPr>
            </a:br>
            <a:endParaRPr sz="1700">
              <a:solidFill>
                <a:schemeClr val="lt1"/>
              </a:solidFill>
            </a:endParaRPr>
          </a:p>
          <a:p>
            <a:pPr indent="-336550" lvl="0" marL="457200" rtl="0" algn="l">
              <a:lnSpc>
                <a:spcPct val="100000"/>
              </a:lnSpc>
              <a:spcBef>
                <a:spcPts val="0"/>
              </a:spcBef>
              <a:spcAft>
                <a:spcPts val="0"/>
              </a:spcAft>
              <a:buClr>
                <a:schemeClr val="lt1"/>
              </a:buClr>
              <a:buSzPts val="1700"/>
              <a:buChar char="●"/>
            </a:pPr>
            <a:r>
              <a:rPr lang="en" sz="1700">
                <a:solidFill>
                  <a:schemeClr val="lt1"/>
                </a:solidFill>
              </a:rPr>
              <a:t>Variant strategic considerations</a:t>
            </a:r>
            <a:br>
              <a:rPr lang="en" sz="1700">
                <a:solidFill>
                  <a:schemeClr val="lt1"/>
                </a:solidFill>
              </a:rPr>
            </a:br>
            <a:endParaRPr sz="1700">
              <a:solidFill>
                <a:schemeClr val="lt1"/>
              </a:solidFill>
            </a:endParaRPr>
          </a:p>
          <a:p>
            <a:pPr indent="-336550" lvl="0" marL="457200" rtl="0" algn="l">
              <a:lnSpc>
                <a:spcPct val="100000"/>
              </a:lnSpc>
              <a:spcBef>
                <a:spcPts val="0"/>
              </a:spcBef>
              <a:spcAft>
                <a:spcPts val="0"/>
              </a:spcAft>
              <a:buClr>
                <a:schemeClr val="lt1"/>
              </a:buClr>
              <a:buSzPts val="1700"/>
              <a:buChar char="●"/>
            </a:pPr>
            <a:r>
              <a:rPr lang="en" sz="1700">
                <a:solidFill>
                  <a:schemeClr val="lt1"/>
                </a:solidFill>
              </a:rPr>
              <a:t>Coding reference-lecture-2 bot</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c8dae41d79_1_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Main Principles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c8dae41d79_1_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No. 1: The Strength Principle</a:t>
            </a:r>
            <a:endParaRPr/>
          </a:p>
        </p:txBody>
      </p:sp>
      <p:sp>
        <p:nvSpPr>
          <p:cNvPr id="130" name="Google Shape;130;g1c8dae41d79_1_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Char char="●"/>
            </a:pPr>
            <a:r>
              <a:rPr lang="en"/>
              <a:t>Bet your strong hands</a:t>
            </a:r>
            <a:endParaRPr/>
          </a:p>
          <a:p>
            <a:pPr indent="-342900" lvl="0" marL="457200" rtl="0" algn="l">
              <a:lnSpc>
                <a:spcPct val="115000"/>
              </a:lnSpc>
              <a:spcBef>
                <a:spcPts val="0"/>
              </a:spcBef>
              <a:spcAft>
                <a:spcPts val="0"/>
              </a:spcAft>
              <a:buSzPts val="1800"/>
              <a:buChar char="●"/>
            </a:pPr>
            <a:r>
              <a:rPr lang="en"/>
              <a:t>Check your middling hands</a:t>
            </a:r>
            <a:endParaRPr/>
          </a:p>
          <a:p>
            <a:pPr indent="-342900" lvl="0" marL="457200" rtl="0" algn="l">
              <a:lnSpc>
                <a:spcPct val="115000"/>
              </a:lnSpc>
              <a:spcBef>
                <a:spcPts val="0"/>
              </a:spcBef>
              <a:spcAft>
                <a:spcPts val="0"/>
              </a:spcAft>
              <a:buSzPts val="1800"/>
              <a:buChar char="●"/>
            </a:pPr>
            <a:r>
              <a:rPr lang="en"/>
              <a:t>Fold or bluff with your weakest hands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c8dae41d79_1_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No. 2: The Aggression Principle</a:t>
            </a:r>
            <a:endParaRPr/>
          </a:p>
        </p:txBody>
      </p:sp>
      <p:sp>
        <p:nvSpPr>
          <p:cNvPr id="136" name="Google Shape;136;g1c8dae41d79_1_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Char char="●"/>
            </a:pPr>
            <a:r>
              <a:rPr lang="en">
                <a:solidFill>
                  <a:schemeClr val="lt1"/>
                </a:solidFill>
              </a:rPr>
              <a:t>In general Aggression (betting and raising) is better than passivity (checking and calling)</a:t>
            </a: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Gives you two ways to win</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Opponent can fold to you bet</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Can call you bet and you can win at the showdown </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c8dae41d79_1_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No. 3: The Betting Principle</a:t>
            </a:r>
            <a:endParaRPr/>
          </a:p>
        </p:txBody>
      </p:sp>
      <p:sp>
        <p:nvSpPr>
          <p:cNvPr id="142" name="Google Shape;142;g1c8dae41d79_1_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Char char="●"/>
            </a:pPr>
            <a:r>
              <a:rPr lang="en"/>
              <a:t>A successful bet is able to do one of three things:</a:t>
            </a:r>
            <a:endParaRPr/>
          </a:p>
          <a:p>
            <a:pPr indent="-317500" lvl="1" marL="914400" rtl="0" algn="l">
              <a:lnSpc>
                <a:spcPct val="115000"/>
              </a:lnSpc>
              <a:spcBef>
                <a:spcPts val="0"/>
              </a:spcBef>
              <a:spcAft>
                <a:spcPts val="0"/>
              </a:spcAft>
              <a:buSzPts val="1400"/>
              <a:buChar char="○"/>
            </a:pPr>
            <a:r>
              <a:rPr lang="en"/>
              <a:t>Force a better to fold</a:t>
            </a:r>
            <a:endParaRPr/>
          </a:p>
          <a:p>
            <a:pPr indent="-317500" lvl="1" marL="914400" rtl="0" algn="l">
              <a:lnSpc>
                <a:spcPct val="115000"/>
              </a:lnSpc>
              <a:spcBef>
                <a:spcPts val="0"/>
              </a:spcBef>
              <a:spcAft>
                <a:spcPts val="0"/>
              </a:spcAft>
              <a:buSzPts val="1400"/>
              <a:buChar char="○"/>
            </a:pPr>
            <a:r>
              <a:rPr lang="en"/>
              <a:t>Force a weaker hand to call</a:t>
            </a:r>
            <a:endParaRPr/>
          </a:p>
          <a:p>
            <a:pPr indent="-317500" lvl="1" marL="914400" rtl="0" algn="l">
              <a:lnSpc>
                <a:spcPct val="115000"/>
              </a:lnSpc>
              <a:spcBef>
                <a:spcPts val="0"/>
              </a:spcBef>
              <a:spcAft>
                <a:spcPts val="0"/>
              </a:spcAft>
              <a:buSzPts val="1400"/>
              <a:buChar char="○"/>
            </a:pPr>
            <a:r>
              <a:rPr lang="en"/>
              <a:t>Cause a drawing hand to draw at unfavorable odds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c8dae41d79_1_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No. 4: The Deception Principle</a:t>
            </a:r>
            <a:endParaRPr/>
          </a:p>
        </p:txBody>
      </p:sp>
      <p:sp>
        <p:nvSpPr>
          <p:cNvPr id="148" name="Google Shape;148;g1c8dae41d79_1_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Char char="●"/>
            </a:pPr>
            <a:r>
              <a:rPr lang="en"/>
              <a:t>Never do anything all the time</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Hand types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Drawing hand</a:t>
            </a:r>
            <a:endParaRPr/>
          </a:p>
        </p:txBody>
      </p:sp>
      <p:pic>
        <p:nvPicPr>
          <p:cNvPr id="159" name="Google Shape;159;p16"/>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160" name="Google Shape;160;p16"/>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161" name="Google Shape;161;p16"/>
          <p:cNvPicPr preferRelativeResize="0"/>
          <p:nvPr/>
        </p:nvPicPr>
        <p:blipFill rotWithShape="1">
          <a:blip r:embed="rId5">
            <a:alphaModFix/>
          </a:blip>
          <a:srcRect b="0" l="0" r="0" t="0"/>
          <a:stretch/>
        </p:blipFill>
        <p:spPr>
          <a:xfrm>
            <a:off x="3654875" y="1163350"/>
            <a:ext cx="552450" cy="781050"/>
          </a:xfrm>
          <a:prstGeom prst="rect">
            <a:avLst/>
          </a:prstGeom>
          <a:noFill/>
          <a:ln>
            <a:noFill/>
          </a:ln>
        </p:spPr>
      </p:pic>
      <p:pic>
        <p:nvPicPr>
          <p:cNvPr id="162" name="Google Shape;162;p16"/>
          <p:cNvPicPr preferRelativeResize="0"/>
          <p:nvPr/>
        </p:nvPicPr>
        <p:blipFill rotWithShape="1">
          <a:blip r:embed="rId5">
            <a:alphaModFix/>
          </a:blip>
          <a:srcRect b="0" l="0" r="0" t="0"/>
          <a:stretch/>
        </p:blipFill>
        <p:spPr>
          <a:xfrm>
            <a:off x="4207325" y="1163350"/>
            <a:ext cx="552450" cy="781050"/>
          </a:xfrm>
          <a:prstGeom prst="rect">
            <a:avLst/>
          </a:prstGeom>
          <a:noFill/>
          <a:ln>
            <a:noFill/>
          </a:ln>
        </p:spPr>
      </p:pic>
      <p:pic>
        <p:nvPicPr>
          <p:cNvPr id="163" name="Google Shape;163;p16"/>
          <p:cNvPicPr preferRelativeResize="0"/>
          <p:nvPr/>
        </p:nvPicPr>
        <p:blipFill rotWithShape="1">
          <a:blip r:embed="rId6">
            <a:alphaModFix/>
          </a:blip>
          <a:srcRect b="0" l="0" r="0" t="0"/>
          <a:stretch/>
        </p:blipFill>
        <p:spPr>
          <a:xfrm>
            <a:off x="3859000" y="2615900"/>
            <a:ext cx="552450" cy="781050"/>
          </a:xfrm>
          <a:prstGeom prst="rect">
            <a:avLst/>
          </a:prstGeom>
          <a:noFill/>
          <a:ln>
            <a:noFill/>
          </a:ln>
        </p:spPr>
      </p:pic>
      <p:pic>
        <p:nvPicPr>
          <p:cNvPr id="164" name="Google Shape;164;p16"/>
          <p:cNvPicPr preferRelativeResize="0"/>
          <p:nvPr/>
        </p:nvPicPr>
        <p:blipFill rotWithShape="1">
          <a:blip r:embed="rId5">
            <a:alphaModFix/>
          </a:blip>
          <a:srcRect b="0" l="0" r="0" t="0"/>
          <a:stretch/>
        </p:blipFill>
        <p:spPr>
          <a:xfrm>
            <a:off x="3306550" y="2615913"/>
            <a:ext cx="552450" cy="781050"/>
          </a:xfrm>
          <a:prstGeom prst="rect">
            <a:avLst/>
          </a:prstGeom>
          <a:noFill/>
          <a:ln>
            <a:noFill/>
          </a:ln>
        </p:spPr>
      </p:pic>
      <p:pic>
        <p:nvPicPr>
          <p:cNvPr id="165" name="Google Shape;165;p16"/>
          <p:cNvPicPr preferRelativeResize="0"/>
          <p:nvPr/>
        </p:nvPicPr>
        <p:blipFill rotWithShape="1">
          <a:blip r:embed="rId7">
            <a:alphaModFix/>
          </a:blip>
          <a:srcRect b="0" l="0" r="0" t="0"/>
          <a:stretch/>
        </p:blipFill>
        <p:spPr>
          <a:xfrm>
            <a:off x="4411450" y="2615913"/>
            <a:ext cx="552450" cy="781050"/>
          </a:xfrm>
          <a:prstGeom prst="rect">
            <a:avLst/>
          </a:prstGeom>
          <a:noFill/>
          <a:ln>
            <a:noFill/>
          </a:ln>
        </p:spPr>
      </p:pic>
      <p:pic>
        <p:nvPicPr>
          <p:cNvPr id="166" name="Google Shape;166;p16"/>
          <p:cNvPicPr preferRelativeResize="0"/>
          <p:nvPr/>
        </p:nvPicPr>
        <p:blipFill rotWithShape="1">
          <a:blip r:embed="rId8">
            <a:alphaModFix/>
          </a:blip>
          <a:srcRect b="0" l="0" r="0" t="0"/>
          <a:stretch/>
        </p:blipFill>
        <p:spPr>
          <a:xfrm>
            <a:off x="5516350" y="2615925"/>
            <a:ext cx="552450" cy="781050"/>
          </a:xfrm>
          <a:prstGeom prst="rect">
            <a:avLst/>
          </a:prstGeom>
          <a:noFill/>
          <a:ln>
            <a:noFill/>
          </a:ln>
        </p:spPr>
      </p:pic>
      <p:pic>
        <p:nvPicPr>
          <p:cNvPr id="167" name="Google Shape;167;p16"/>
          <p:cNvPicPr preferRelativeResize="0"/>
          <p:nvPr/>
        </p:nvPicPr>
        <p:blipFill rotWithShape="1">
          <a:blip r:embed="rId9">
            <a:alphaModFix/>
          </a:blip>
          <a:srcRect b="0" l="0" r="0" t="0"/>
          <a:stretch/>
        </p:blipFill>
        <p:spPr>
          <a:xfrm>
            <a:off x="3654875" y="4068500"/>
            <a:ext cx="552450" cy="781050"/>
          </a:xfrm>
          <a:prstGeom prst="rect">
            <a:avLst/>
          </a:prstGeom>
          <a:noFill/>
          <a:ln>
            <a:noFill/>
          </a:ln>
        </p:spPr>
      </p:pic>
      <p:pic>
        <p:nvPicPr>
          <p:cNvPr id="168" name="Google Shape;168;p16"/>
          <p:cNvPicPr preferRelativeResize="0"/>
          <p:nvPr/>
        </p:nvPicPr>
        <p:blipFill rotWithShape="1">
          <a:blip r:embed="rId10">
            <a:alphaModFix/>
          </a:blip>
          <a:srcRect b="0" l="0" r="0" t="0"/>
          <a:stretch/>
        </p:blipFill>
        <p:spPr>
          <a:xfrm>
            <a:off x="4207325" y="4068500"/>
            <a:ext cx="552450" cy="781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7"/>
          <p:cNvPicPr preferRelativeResize="0"/>
          <p:nvPr/>
        </p:nvPicPr>
        <p:blipFill rotWithShape="1">
          <a:blip r:embed="rId3">
            <a:alphaModFix/>
          </a:blip>
          <a:srcRect b="0" l="0" r="0" t="0"/>
          <a:stretch/>
        </p:blipFill>
        <p:spPr>
          <a:xfrm>
            <a:off x="1536649" y="1102100"/>
            <a:ext cx="4945926" cy="3820953"/>
          </a:xfrm>
          <a:prstGeom prst="rect">
            <a:avLst/>
          </a:prstGeom>
          <a:noFill/>
          <a:ln>
            <a:noFill/>
          </a:ln>
        </p:spPr>
      </p:pic>
      <p:sp>
        <p:nvSpPr>
          <p:cNvPr id="174" name="Google Shape;17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Drawing hand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 name="Shape 54"/>
        <p:cNvGrpSpPr/>
        <p:nvPr/>
      </p:nvGrpSpPr>
      <p:grpSpPr>
        <a:xfrm>
          <a:off x="0" y="0"/>
          <a:ext cx="0" cy="0"/>
          <a:chOff x="0" y="0"/>
          <a:chExt cx="0" cy="0"/>
        </a:xfrm>
      </p:grpSpPr>
      <p:sp>
        <p:nvSpPr>
          <p:cNvPr id="55" name="Google Shape;55;g1cc0158ccef_0_71"/>
          <p:cNvSpPr/>
          <p:nvPr/>
        </p:nvSpPr>
        <p:spPr>
          <a:xfrm>
            <a:off x="0" y="0"/>
            <a:ext cx="9144000" cy="844200"/>
          </a:xfrm>
          <a:prstGeom prst="rect">
            <a:avLst/>
          </a:prstGeom>
          <a:solidFill>
            <a:srgbClr val="016699"/>
          </a:solidFill>
          <a:ln cap="flat" cmpd="sng" w="9525">
            <a:solidFill>
              <a:srgbClr val="0166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1cc0158ccef_0_71"/>
          <p:cNvSpPr txBox="1"/>
          <p:nvPr>
            <p:ph type="title"/>
          </p:nvPr>
        </p:nvSpPr>
        <p:spPr>
          <a:xfrm>
            <a:off x="311700" y="8050"/>
            <a:ext cx="8520600" cy="664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300">
                <a:solidFill>
                  <a:schemeClr val="lt1"/>
                </a:solidFill>
              </a:rPr>
              <a:t>Sponsors</a:t>
            </a:r>
            <a:endParaRPr sz="3300">
              <a:solidFill>
                <a:schemeClr val="lt1"/>
              </a:solidFill>
            </a:endParaRPr>
          </a:p>
        </p:txBody>
      </p:sp>
      <p:sp>
        <p:nvSpPr>
          <p:cNvPr id="57" name="Google Shape;57;g1cc0158ccef_0_71"/>
          <p:cNvSpPr txBox="1"/>
          <p:nvPr/>
        </p:nvSpPr>
        <p:spPr>
          <a:xfrm>
            <a:off x="-18300" y="4870925"/>
            <a:ext cx="9144000" cy="263400"/>
          </a:xfrm>
          <a:prstGeom prst="rect">
            <a:avLst/>
          </a:prstGeom>
          <a:solidFill>
            <a:srgbClr val="0166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Lato"/>
              <a:ea typeface="Lato"/>
              <a:cs typeface="Lato"/>
              <a:sym typeface="Lato"/>
            </a:endParaRPr>
          </a:p>
        </p:txBody>
      </p:sp>
      <p:pic>
        <p:nvPicPr>
          <p:cNvPr id="58" name="Google Shape;58;g1cc0158ccef_0_71"/>
          <p:cNvPicPr preferRelativeResize="0"/>
          <p:nvPr/>
        </p:nvPicPr>
        <p:blipFill rotWithShape="1">
          <a:blip r:embed="rId3">
            <a:alphaModFix/>
          </a:blip>
          <a:srcRect b="0" l="0" r="0" t="0"/>
          <a:stretch/>
        </p:blipFill>
        <p:spPr>
          <a:xfrm>
            <a:off x="6162679" y="3338655"/>
            <a:ext cx="2715481" cy="699608"/>
          </a:xfrm>
          <a:prstGeom prst="rect">
            <a:avLst/>
          </a:prstGeom>
          <a:noFill/>
          <a:ln>
            <a:noFill/>
          </a:ln>
        </p:spPr>
      </p:pic>
      <p:pic>
        <p:nvPicPr>
          <p:cNvPr id="59" name="Google Shape;59;g1cc0158ccef_0_71"/>
          <p:cNvPicPr preferRelativeResize="0"/>
          <p:nvPr/>
        </p:nvPicPr>
        <p:blipFill rotWithShape="1">
          <a:blip r:embed="rId4">
            <a:alphaModFix/>
          </a:blip>
          <a:srcRect b="0" l="0" r="0" t="0"/>
          <a:stretch/>
        </p:blipFill>
        <p:spPr>
          <a:xfrm>
            <a:off x="1545446" y="4271346"/>
            <a:ext cx="2171155" cy="555817"/>
          </a:xfrm>
          <a:prstGeom prst="rect">
            <a:avLst/>
          </a:prstGeom>
          <a:noFill/>
          <a:ln>
            <a:noFill/>
          </a:ln>
        </p:spPr>
      </p:pic>
      <p:pic>
        <p:nvPicPr>
          <p:cNvPr id="60" name="Google Shape;60;g1cc0158ccef_0_71"/>
          <p:cNvPicPr preferRelativeResize="0"/>
          <p:nvPr/>
        </p:nvPicPr>
        <p:blipFill rotWithShape="1">
          <a:blip r:embed="rId5">
            <a:alphaModFix/>
          </a:blip>
          <a:srcRect b="0" l="0" r="0" t="0"/>
          <a:stretch/>
        </p:blipFill>
        <p:spPr>
          <a:xfrm>
            <a:off x="2346451" y="980740"/>
            <a:ext cx="1906975" cy="1092221"/>
          </a:xfrm>
          <a:prstGeom prst="rect">
            <a:avLst/>
          </a:prstGeom>
          <a:noFill/>
          <a:ln>
            <a:noFill/>
          </a:ln>
        </p:spPr>
      </p:pic>
      <p:pic>
        <p:nvPicPr>
          <p:cNvPr id="61" name="Google Shape;61;g1cc0158ccef_0_71"/>
          <p:cNvPicPr preferRelativeResize="0"/>
          <p:nvPr/>
        </p:nvPicPr>
        <p:blipFill rotWithShape="1">
          <a:blip r:embed="rId6">
            <a:alphaModFix/>
          </a:blip>
          <a:srcRect b="0" l="0" r="0" t="0"/>
          <a:stretch/>
        </p:blipFill>
        <p:spPr>
          <a:xfrm>
            <a:off x="464132" y="2477851"/>
            <a:ext cx="3026881" cy="699609"/>
          </a:xfrm>
          <a:prstGeom prst="rect">
            <a:avLst/>
          </a:prstGeom>
          <a:noFill/>
          <a:ln>
            <a:noFill/>
          </a:ln>
        </p:spPr>
      </p:pic>
      <p:pic>
        <p:nvPicPr>
          <p:cNvPr id="62" name="Google Shape;62;g1cc0158ccef_0_71"/>
          <p:cNvPicPr preferRelativeResize="0"/>
          <p:nvPr/>
        </p:nvPicPr>
        <p:blipFill rotWithShape="1">
          <a:blip r:embed="rId7">
            <a:alphaModFix/>
          </a:blip>
          <a:srcRect b="21846" l="4954" r="10054" t="18348"/>
          <a:stretch/>
        </p:blipFill>
        <p:spPr>
          <a:xfrm>
            <a:off x="6044550" y="2477849"/>
            <a:ext cx="2635317" cy="699609"/>
          </a:xfrm>
          <a:prstGeom prst="rect">
            <a:avLst/>
          </a:prstGeom>
          <a:noFill/>
          <a:ln>
            <a:noFill/>
          </a:ln>
        </p:spPr>
      </p:pic>
      <p:pic>
        <p:nvPicPr>
          <p:cNvPr id="63" name="Google Shape;63;g1cc0158ccef_0_71"/>
          <p:cNvPicPr preferRelativeResize="0"/>
          <p:nvPr/>
        </p:nvPicPr>
        <p:blipFill rotWithShape="1">
          <a:blip r:embed="rId8">
            <a:alphaModFix/>
          </a:blip>
          <a:srcRect b="0" l="0" r="0" t="0"/>
          <a:stretch/>
        </p:blipFill>
        <p:spPr>
          <a:xfrm>
            <a:off x="3716605" y="2477840"/>
            <a:ext cx="2125724" cy="699609"/>
          </a:xfrm>
          <a:prstGeom prst="rect">
            <a:avLst/>
          </a:prstGeom>
          <a:noFill/>
          <a:ln>
            <a:noFill/>
          </a:ln>
        </p:spPr>
      </p:pic>
      <p:sp>
        <p:nvSpPr>
          <p:cNvPr id="64" name="Google Shape;64;g1cc0158ccef_0_71"/>
          <p:cNvSpPr/>
          <p:nvPr/>
        </p:nvSpPr>
        <p:spPr>
          <a:xfrm>
            <a:off x="-34350" y="4169988"/>
            <a:ext cx="9212700" cy="576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1cc0158ccef_0_71"/>
          <p:cNvSpPr/>
          <p:nvPr/>
        </p:nvSpPr>
        <p:spPr>
          <a:xfrm flipH="1" rot="10800000">
            <a:off x="-3300" y="2187476"/>
            <a:ext cx="9150600" cy="34500"/>
          </a:xfrm>
          <a:prstGeom prst="rect">
            <a:avLst/>
          </a:prstGeom>
          <a:solidFill>
            <a:srgbClr val="BF9000"/>
          </a:solid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g1cc0158ccef_0_71"/>
          <p:cNvSpPr/>
          <p:nvPr/>
        </p:nvSpPr>
        <p:spPr>
          <a:xfrm>
            <a:off x="-18300" y="806825"/>
            <a:ext cx="9144000" cy="59400"/>
          </a:xfrm>
          <a:prstGeom prst="rect">
            <a:avLst/>
          </a:prstGeom>
          <a:solidFill>
            <a:srgbClr val="CCCCCC"/>
          </a:solidFill>
          <a:ln cap="flat" cmpd="sng" w="7620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g1cc0158ccef_0_71"/>
          <p:cNvPicPr preferRelativeResize="0"/>
          <p:nvPr/>
        </p:nvPicPr>
        <p:blipFill>
          <a:blip r:embed="rId9">
            <a:alphaModFix/>
          </a:blip>
          <a:stretch>
            <a:fillRect/>
          </a:stretch>
        </p:blipFill>
        <p:spPr>
          <a:xfrm>
            <a:off x="4797320" y="939513"/>
            <a:ext cx="1365355" cy="1152650"/>
          </a:xfrm>
          <a:prstGeom prst="rect">
            <a:avLst/>
          </a:prstGeom>
          <a:noFill/>
          <a:ln>
            <a:noFill/>
          </a:ln>
        </p:spPr>
      </p:pic>
      <p:pic>
        <p:nvPicPr>
          <p:cNvPr id="68" name="Google Shape;68;g1cc0158ccef_0_71"/>
          <p:cNvPicPr preferRelativeResize="0"/>
          <p:nvPr/>
        </p:nvPicPr>
        <p:blipFill>
          <a:blip r:embed="rId10">
            <a:alphaModFix/>
          </a:blip>
          <a:stretch>
            <a:fillRect/>
          </a:stretch>
        </p:blipFill>
        <p:spPr>
          <a:xfrm>
            <a:off x="143383" y="3189069"/>
            <a:ext cx="1200116" cy="969325"/>
          </a:xfrm>
          <a:prstGeom prst="rect">
            <a:avLst/>
          </a:prstGeom>
          <a:noFill/>
          <a:ln>
            <a:noFill/>
          </a:ln>
        </p:spPr>
      </p:pic>
      <p:pic>
        <p:nvPicPr>
          <p:cNvPr id="69" name="Google Shape;69;g1cc0158ccef_0_71"/>
          <p:cNvPicPr preferRelativeResize="0"/>
          <p:nvPr/>
        </p:nvPicPr>
        <p:blipFill>
          <a:blip r:embed="rId11">
            <a:alphaModFix/>
          </a:blip>
          <a:stretch>
            <a:fillRect/>
          </a:stretch>
        </p:blipFill>
        <p:spPr>
          <a:xfrm>
            <a:off x="4071550" y="4271350"/>
            <a:ext cx="555825" cy="555825"/>
          </a:xfrm>
          <a:prstGeom prst="rect">
            <a:avLst/>
          </a:prstGeom>
          <a:noFill/>
          <a:ln>
            <a:noFill/>
          </a:ln>
        </p:spPr>
      </p:pic>
      <p:pic>
        <p:nvPicPr>
          <p:cNvPr id="70" name="Google Shape;70;g1cc0158ccef_0_71"/>
          <p:cNvPicPr preferRelativeResize="0"/>
          <p:nvPr/>
        </p:nvPicPr>
        <p:blipFill>
          <a:blip r:embed="rId12">
            <a:alphaModFix/>
          </a:blip>
          <a:stretch>
            <a:fillRect/>
          </a:stretch>
        </p:blipFill>
        <p:spPr>
          <a:xfrm>
            <a:off x="4797325" y="4159188"/>
            <a:ext cx="1253825" cy="780150"/>
          </a:xfrm>
          <a:prstGeom prst="rect">
            <a:avLst/>
          </a:prstGeom>
          <a:noFill/>
          <a:ln>
            <a:noFill/>
          </a:ln>
        </p:spPr>
      </p:pic>
      <p:pic>
        <p:nvPicPr>
          <p:cNvPr id="71" name="Google Shape;71;g1cc0158ccef_0_71"/>
          <p:cNvPicPr preferRelativeResize="0"/>
          <p:nvPr/>
        </p:nvPicPr>
        <p:blipFill>
          <a:blip r:embed="rId13">
            <a:alphaModFix/>
          </a:blip>
          <a:stretch>
            <a:fillRect/>
          </a:stretch>
        </p:blipFill>
        <p:spPr>
          <a:xfrm>
            <a:off x="6162675" y="4199475"/>
            <a:ext cx="699600" cy="699600"/>
          </a:xfrm>
          <a:prstGeom prst="rect">
            <a:avLst/>
          </a:prstGeom>
          <a:noFill/>
          <a:ln>
            <a:noFill/>
          </a:ln>
        </p:spPr>
      </p:pic>
      <p:pic>
        <p:nvPicPr>
          <p:cNvPr id="72" name="Google Shape;72;g1cc0158ccef_0_71"/>
          <p:cNvPicPr preferRelativeResize="0"/>
          <p:nvPr/>
        </p:nvPicPr>
        <p:blipFill rotWithShape="1">
          <a:blip r:embed="rId14">
            <a:alphaModFix/>
          </a:blip>
          <a:srcRect b="13696" l="3079" r="3322" t="7588"/>
          <a:stretch/>
        </p:blipFill>
        <p:spPr>
          <a:xfrm>
            <a:off x="1545450" y="3323900"/>
            <a:ext cx="3137905" cy="699626"/>
          </a:xfrm>
          <a:prstGeom prst="rect">
            <a:avLst/>
          </a:prstGeom>
          <a:noFill/>
          <a:ln>
            <a:noFill/>
          </a:ln>
        </p:spPr>
      </p:pic>
      <p:pic>
        <p:nvPicPr>
          <p:cNvPr id="73" name="Google Shape;73;g1cc0158ccef_0_71"/>
          <p:cNvPicPr preferRelativeResize="0"/>
          <p:nvPr/>
        </p:nvPicPr>
        <p:blipFill>
          <a:blip r:embed="rId15">
            <a:alphaModFix/>
          </a:blip>
          <a:stretch>
            <a:fillRect/>
          </a:stretch>
        </p:blipFill>
        <p:spPr>
          <a:xfrm>
            <a:off x="4763925" y="3266362"/>
            <a:ext cx="1318171" cy="8441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Low pair</a:t>
            </a:r>
            <a:endParaRPr/>
          </a:p>
        </p:txBody>
      </p:sp>
      <p:pic>
        <p:nvPicPr>
          <p:cNvPr id="180" name="Google Shape;180;p18"/>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181" name="Google Shape;181;p18"/>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182" name="Google Shape;182;p18"/>
          <p:cNvPicPr preferRelativeResize="0"/>
          <p:nvPr/>
        </p:nvPicPr>
        <p:blipFill rotWithShape="1">
          <a:blip r:embed="rId5">
            <a:alphaModFix/>
          </a:blip>
          <a:srcRect b="0" l="0" r="0" t="0"/>
          <a:stretch/>
        </p:blipFill>
        <p:spPr>
          <a:xfrm>
            <a:off x="3654875" y="1163350"/>
            <a:ext cx="552450" cy="781050"/>
          </a:xfrm>
          <a:prstGeom prst="rect">
            <a:avLst/>
          </a:prstGeom>
          <a:noFill/>
          <a:ln>
            <a:noFill/>
          </a:ln>
        </p:spPr>
      </p:pic>
      <p:pic>
        <p:nvPicPr>
          <p:cNvPr id="183" name="Google Shape;183;p18"/>
          <p:cNvPicPr preferRelativeResize="0"/>
          <p:nvPr/>
        </p:nvPicPr>
        <p:blipFill rotWithShape="1">
          <a:blip r:embed="rId5">
            <a:alphaModFix/>
          </a:blip>
          <a:srcRect b="0" l="0" r="0" t="0"/>
          <a:stretch/>
        </p:blipFill>
        <p:spPr>
          <a:xfrm>
            <a:off x="4207325" y="1163350"/>
            <a:ext cx="552450" cy="781050"/>
          </a:xfrm>
          <a:prstGeom prst="rect">
            <a:avLst/>
          </a:prstGeom>
          <a:noFill/>
          <a:ln>
            <a:noFill/>
          </a:ln>
        </p:spPr>
      </p:pic>
      <p:pic>
        <p:nvPicPr>
          <p:cNvPr id="184" name="Google Shape;184;p18"/>
          <p:cNvPicPr preferRelativeResize="0"/>
          <p:nvPr/>
        </p:nvPicPr>
        <p:blipFill rotWithShape="1">
          <a:blip r:embed="rId6">
            <a:alphaModFix/>
          </a:blip>
          <a:srcRect b="0" l="0" r="0" t="0"/>
          <a:stretch/>
        </p:blipFill>
        <p:spPr>
          <a:xfrm>
            <a:off x="3859000" y="2615900"/>
            <a:ext cx="552450" cy="781050"/>
          </a:xfrm>
          <a:prstGeom prst="rect">
            <a:avLst/>
          </a:prstGeom>
          <a:noFill/>
          <a:ln>
            <a:noFill/>
          </a:ln>
        </p:spPr>
      </p:pic>
      <p:pic>
        <p:nvPicPr>
          <p:cNvPr id="185" name="Google Shape;185;p18"/>
          <p:cNvPicPr preferRelativeResize="0"/>
          <p:nvPr/>
        </p:nvPicPr>
        <p:blipFill rotWithShape="1">
          <a:blip r:embed="rId5">
            <a:alphaModFix/>
          </a:blip>
          <a:srcRect b="0" l="0" r="0" t="0"/>
          <a:stretch/>
        </p:blipFill>
        <p:spPr>
          <a:xfrm>
            <a:off x="3306550" y="2615913"/>
            <a:ext cx="552450" cy="781050"/>
          </a:xfrm>
          <a:prstGeom prst="rect">
            <a:avLst/>
          </a:prstGeom>
          <a:noFill/>
          <a:ln>
            <a:noFill/>
          </a:ln>
        </p:spPr>
      </p:pic>
      <p:pic>
        <p:nvPicPr>
          <p:cNvPr id="186" name="Google Shape;186;p18"/>
          <p:cNvPicPr preferRelativeResize="0"/>
          <p:nvPr/>
        </p:nvPicPr>
        <p:blipFill rotWithShape="1">
          <a:blip r:embed="rId7">
            <a:alphaModFix/>
          </a:blip>
          <a:srcRect b="0" l="0" r="0" t="0"/>
          <a:stretch/>
        </p:blipFill>
        <p:spPr>
          <a:xfrm>
            <a:off x="4411450" y="2615913"/>
            <a:ext cx="552450" cy="781050"/>
          </a:xfrm>
          <a:prstGeom prst="rect">
            <a:avLst/>
          </a:prstGeom>
          <a:noFill/>
          <a:ln>
            <a:noFill/>
          </a:ln>
        </p:spPr>
      </p:pic>
      <p:pic>
        <p:nvPicPr>
          <p:cNvPr id="187" name="Google Shape;187;p18"/>
          <p:cNvPicPr preferRelativeResize="0"/>
          <p:nvPr/>
        </p:nvPicPr>
        <p:blipFill rotWithShape="1">
          <a:blip r:embed="rId8">
            <a:alphaModFix/>
          </a:blip>
          <a:srcRect b="0" l="0" r="0" t="0"/>
          <a:stretch/>
        </p:blipFill>
        <p:spPr>
          <a:xfrm>
            <a:off x="5516350" y="2615925"/>
            <a:ext cx="552450" cy="781050"/>
          </a:xfrm>
          <a:prstGeom prst="rect">
            <a:avLst/>
          </a:prstGeom>
          <a:noFill/>
          <a:ln>
            <a:noFill/>
          </a:ln>
        </p:spPr>
      </p:pic>
      <p:pic>
        <p:nvPicPr>
          <p:cNvPr id="188" name="Google Shape;188;p18"/>
          <p:cNvPicPr preferRelativeResize="0"/>
          <p:nvPr/>
        </p:nvPicPr>
        <p:blipFill rotWithShape="1">
          <a:blip r:embed="rId9">
            <a:alphaModFix/>
          </a:blip>
          <a:srcRect b="0" l="0" r="0" t="0"/>
          <a:stretch/>
        </p:blipFill>
        <p:spPr>
          <a:xfrm>
            <a:off x="3654875" y="4068500"/>
            <a:ext cx="552450" cy="781050"/>
          </a:xfrm>
          <a:prstGeom prst="rect">
            <a:avLst/>
          </a:prstGeom>
          <a:noFill/>
          <a:ln>
            <a:noFill/>
          </a:ln>
        </p:spPr>
      </p:pic>
      <p:pic>
        <p:nvPicPr>
          <p:cNvPr id="189" name="Google Shape;189;p18"/>
          <p:cNvPicPr preferRelativeResize="0"/>
          <p:nvPr/>
        </p:nvPicPr>
        <p:blipFill rotWithShape="1">
          <a:blip r:embed="rId10">
            <a:alphaModFix/>
          </a:blip>
          <a:srcRect b="0" l="0" r="0" t="0"/>
          <a:stretch/>
        </p:blipFill>
        <p:spPr>
          <a:xfrm>
            <a:off x="4207325" y="4068500"/>
            <a:ext cx="552450" cy="781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19"/>
          <p:cNvPicPr preferRelativeResize="0"/>
          <p:nvPr/>
        </p:nvPicPr>
        <p:blipFill rotWithShape="1">
          <a:blip r:embed="rId3">
            <a:alphaModFix/>
          </a:blip>
          <a:srcRect b="0" l="0" r="0" t="0"/>
          <a:stretch/>
        </p:blipFill>
        <p:spPr>
          <a:xfrm>
            <a:off x="1536649" y="1102100"/>
            <a:ext cx="4945926" cy="3820953"/>
          </a:xfrm>
          <a:prstGeom prst="rect">
            <a:avLst/>
          </a:prstGeom>
          <a:noFill/>
          <a:ln>
            <a:noFill/>
          </a:ln>
        </p:spPr>
      </p:pic>
      <p:sp>
        <p:nvSpPr>
          <p:cNvPr id="195" name="Google Shape;19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Low pair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Made hand</a:t>
            </a:r>
            <a:endParaRPr/>
          </a:p>
        </p:txBody>
      </p:sp>
      <p:pic>
        <p:nvPicPr>
          <p:cNvPr id="201" name="Google Shape;201;p20"/>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202" name="Google Shape;202;p20"/>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203" name="Google Shape;203;p20"/>
          <p:cNvPicPr preferRelativeResize="0"/>
          <p:nvPr/>
        </p:nvPicPr>
        <p:blipFill rotWithShape="1">
          <a:blip r:embed="rId5">
            <a:alphaModFix/>
          </a:blip>
          <a:srcRect b="0" l="0" r="0" t="0"/>
          <a:stretch/>
        </p:blipFill>
        <p:spPr>
          <a:xfrm>
            <a:off x="3654875" y="1163350"/>
            <a:ext cx="552450" cy="781050"/>
          </a:xfrm>
          <a:prstGeom prst="rect">
            <a:avLst/>
          </a:prstGeom>
          <a:noFill/>
          <a:ln>
            <a:noFill/>
          </a:ln>
        </p:spPr>
      </p:pic>
      <p:pic>
        <p:nvPicPr>
          <p:cNvPr id="204" name="Google Shape;204;p20"/>
          <p:cNvPicPr preferRelativeResize="0"/>
          <p:nvPr/>
        </p:nvPicPr>
        <p:blipFill rotWithShape="1">
          <a:blip r:embed="rId5">
            <a:alphaModFix/>
          </a:blip>
          <a:srcRect b="0" l="0" r="0" t="0"/>
          <a:stretch/>
        </p:blipFill>
        <p:spPr>
          <a:xfrm>
            <a:off x="4207325" y="1163350"/>
            <a:ext cx="552450" cy="781050"/>
          </a:xfrm>
          <a:prstGeom prst="rect">
            <a:avLst/>
          </a:prstGeom>
          <a:noFill/>
          <a:ln>
            <a:noFill/>
          </a:ln>
        </p:spPr>
      </p:pic>
      <p:pic>
        <p:nvPicPr>
          <p:cNvPr id="205" name="Google Shape;205;p20"/>
          <p:cNvPicPr preferRelativeResize="0"/>
          <p:nvPr/>
        </p:nvPicPr>
        <p:blipFill rotWithShape="1">
          <a:blip r:embed="rId6">
            <a:alphaModFix/>
          </a:blip>
          <a:srcRect b="0" l="0" r="0" t="0"/>
          <a:stretch/>
        </p:blipFill>
        <p:spPr>
          <a:xfrm>
            <a:off x="3859000" y="2615900"/>
            <a:ext cx="552450" cy="781050"/>
          </a:xfrm>
          <a:prstGeom prst="rect">
            <a:avLst/>
          </a:prstGeom>
          <a:noFill/>
          <a:ln>
            <a:noFill/>
          </a:ln>
        </p:spPr>
      </p:pic>
      <p:pic>
        <p:nvPicPr>
          <p:cNvPr id="206" name="Google Shape;206;p20"/>
          <p:cNvPicPr preferRelativeResize="0"/>
          <p:nvPr/>
        </p:nvPicPr>
        <p:blipFill rotWithShape="1">
          <a:blip r:embed="rId5">
            <a:alphaModFix/>
          </a:blip>
          <a:srcRect b="0" l="0" r="0" t="0"/>
          <a:stretch/>
        </p:blipFill>
        <p:spPr>
          <a:xfrm>
            <a:off x="3306550" y="2615913"/>
            <a:ext cx="552450" cy="781050"/>
          </a:xfrm>
          <a:prstGeom prst="rect">
            <a:avLst/>
          </a:prstGeom>
          <a:noFill/>
          <a:ln>
            <a:noFill/>
          </a:ln>
        </p:spPr>
      </p:pic>
      <p:pic>
        <p:nvPicPr>
          <p:cNvPr id="207" name="Google Shape;207;p20"/>
          <p:cNvPicPr preferRelativeResize="0"/>
          <p:nvPr/>
        </p:nvPicPr>
        <p:blipFill rotWithShape="1">
          <a:blip r:embed="rId7">
            <a:alphaModFix/>
          </a:blip>
          <a:srcRect b="0" l="0" r="0" t="0"/>
          <a:stretch/>
        </p:blipFill>
        <p:spPr>
          <a:xfrm>
            <a:off x="4411450" y="2615913"/>
            <a:ext cx="552450" cy="781050"/>
          </a:xfrm>
          <a:prstGeom prst="rect">
            <a:avLst/>
          </a:prstGeom>
          <a:noFill/>
          <a:ln>
            <a:noFill/>
          </a:ln>
        </p:spPr>
      </p:pic>
      <p:pic>
        <p:nvPicPr>
          <p:cNvPr id="208" name="Google Shape;208;p20"/>
          <p:cNvPicPr preferRelativeResize="0"/>
          <p:nvPr/>
        </p:nvPicPr>
        <p:blipFill rotWithShape="1">
          <a:blip r:embed="rId8">
            <a:alphaModFix/>
          </a:blip>
          <a:srcRect b="0" l="0" r="0" t="0"/>
          <a:stretch/>
        </p:blipFill>
        <p:spPr>
          <a:xfrm>
            <a:off x="5516350" y="2615925"/>
            <a:ext cx="552450" cy="781050"/>
          </a:xfrm>
          <a:prstGeom prst="rect">
            <a:avLst/>
          </a:prstGeom>
          <a:noFill/>
          <a:ln>
            <a:noFill/>
          </a:ln>
        </p:spPr>
      </p:pic>
      <p:pic>
        <p:nvPicPr>
          <p:cNvPr id="209" name="Google Shape;209;p20"/>
          <p:cNvPicPr preferRelativeResize="0"/>
          <p:nvPr/>
        </p:nvPicPr>
        <p:blipFill rotWithShape="1">
          <a:blip r:embed="rId9">
            <a:alphaModFix/>
          </a:blip>
          <a:srcRect b="0" l="0" r="0" t="0"/>
          <a:stretch/>
        </p:blipFill>
        <p:spPr>
          <a:xfrm>
            <a:off x="4207325" y="4068500"/>
            <a:ext cx="552450" cy="781050"/>
          </a:xfrm>
          <a:prstGeom prst="rect">
            <a:avLst/>
          </a:prstGeom>
          <a:noFill/>
          <a:ln>
            <a:noFill/>
          </a:ln>
        </p:spPr>
      </p:pic>
      <p:pic>
        <p:nvPicPr>
          <p:cNvPr id="210" name="Google Shape;210;p20"/>
          <p:cNvPicPr preferRelativeResize="0"/>
          <p:nvPr/>
        </p:nvPicPr>
        <p:blipFill rotWithShape="1">
          <a:blip r:embed="rId10">
            <a:alphaModFix/>
          </a:blip>
          <a:srcRect b="0" l="0" r="0" t="0"/>
          <a:stretch/>
        </p:blipFill>
        <p:spPr>
          <a:xfrm>
            <a:off x="3654875" y="4068500"/>
            <a:ext cx="552450" cy="781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1"/>
          <p:cNvPicPr preferRelativeResize="0"/>
          <p:nvPr/>
        </p:nvPicPr>
        <p:blipFill rotWithShape="1">
          <a:blip r:embed="rId3">
            <a:alphaModFix/>
          </a:blip>
          <a:srcRect b="0" l="0" r="0" t="0"/>
          <a:stretch/>
        </p:blipFill>
        <p:spPr>
          <a:xfrm>
            <a:off x="1536649" y="1102100"/>
            <a:ext cx="4945926" cy="3820953"/>
          </a:xfrm>
          <a:prstGeom prst="rect">
            <a:avLst/>
          </a:prstGeom>
          <a:noFill/>
          <a:ln>
            <a:noFill/>
          </a:ln>
        </p:spPr>
      </p:pic>
      <p:sp>
        <p:nvSpPr>
          <p:cNvPr id="216" name="Google Shape;21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Made hand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“The nuts”</a:t>
            </a:r>
            <a:endParaRPr/>
          </a:p>
        </p:txBody>
      </p:sp>
      <p:pic>
        <p:nvPicPr>
          <p:cNvPr id="222" name="Google Shape;222;p22"/>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223" name="Google Shape;223;p22"/>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224" name="Google Shape;224;p22"/>
          <p:cNvPicPr preferRelativeResize="0"/>
          <p:nvPr/>
        </p:nvPicPr>
        <p:blipFill rotWithShape="1">
          <a:blip r:embed="rId5">
            <a:alphaModFix/>
          </a:blip>
          <a:srcRect b="0" l="0" r="0" t="0"/>
          <a:stretch/>
        </p:blipFill>
        <p:spPr>
          <a:xfrm>
            <a:off x="3654875" y="1163350"/>
            <a:ext cx="552450" cy="781050"/>
          </a:xfrm>
          <a:prstGeom prst="rect">
            <a:avLst/>
          </a:prstGeom>
          <a:noFill/>
          <a:ln>
            <a:noFill/>
          </a:ln>
        </p:spPr>
      </p:pic>
      <p:pic>
        <p:nvPicPr>
          <p:cNvPr id="225" name="Google Shape;225;p22"/>
          <p:cNvPicPr preferRelativeResize="0"/>
          <p:nvPr/>
        </p:nvPicPr>
        <p:blipFill rotWithShape="1">
          <a:blip r:embed="rId5">
            <a:alphaModFix/>
          </a:blip>
          <a:srcRect b="0" l="0" r="0" t="0"/>
          <a:stretch/>
        </p:blipFill>
        <p:spPr>
          <a:xfrm>
            <a:off x="4207325" y="1163350"/>
            <a:ext cx="552450" cy="781050"/>
          </a:xfrm>
          <a:prstGeom prst="rect">
            <a:avLst/>
          </a:prstGeom>
          <a:noFill/>
          <a:ln>
            <a:noFill/>
          </a:ln>
        </p:spPr>
      </p:pic>
      <p:pic>
        <p:nvPicPr>
          <p:cNvPr id="226" name="Google Shape;226;p22"/>
          <p:cNvPicPr preferRelativeResize="0"/>
          <p:nvPr/>
        </p:nvPicPr>
        <p:blipFill rotWithShape="1">
          <a:blip r:embed="rId6">
            <a:alphaModFix/>
          </a:blip>
          <a:srcRect b="0" l="0" r="0" t="0"/>
          <a:stretch/>
        </p:blipFill>
        <p:spPr>
          <a:xfrm>
            <a:off x="3859000" y="2615900"/>
            <a:ext cx="552450" cy="781050"/>
          </a:xfrm>
          <a:prstGeom prst="rect">
            <a:avLst/>
          </a:prstGeom>
          <a:noFill/>
          <a:ln>
            <a:noFill/>
          </a:ln>
        </p:spPr>
      </p:pic>
      <p:pic>
        <p:nvPicPr>
          <p:cNvPr id="227" name="Google Shape;227;p22"/>
          <p:cNvPicPr preferRelativeResize="0"/>
          <p:nvPr/>
        </p:nvPicPr>
        <p:blipFill rotWithShape="1">
          <a:blip r:embed="rId5">
            <a:alphaModFix/>
          </a:blip>
          <a:srcRect b="0" l="0" r="0" t="0"/>
          <a:stretch/>
        </p:blipFill>
        <p:spPr>
          <a:xfrm>
            <a:off x="3306550" y="2615913"/>
            <a:ext cx="552450" cy="781050"/>
          </a:xfrm>
          <a:prstGeom prst="rect">
            <a:avLst/>
          </a:prstGeom>
          <a:noFill/>
          <a:ln>
            <a:noFill/>
          </a:ln>
        </p:spPr>
      </p:pic>
      <p:pic>
        <p:nvPicPr>
          <p:cNvPr id="228" name="Google Shape;228;p22"/>
          <p:cNvPicPr preferRelativeResize="0"/>
          <p:nvPr/>
        </p:nvPicPr>
        <p:blipFill rotWithShape="1">
          <a:blip r:embed="rId7">
            <a:alphaModFix/>
          </a:blip>
          <a:srcRect b="0" l="0" r="0" t="0"/>
          <a:stretch/>
        </p:blipFill>
        <p:spPr>
          <a:xfrm>
            <a:off x="4411450" y="2615913"/>
            <a:ext cx="552450" cy="781050"/>
          </a:xfrm>
          <a:prstGeom prst="rect">
            <a:avLst/>
          </a:prstGeom>
          <a:noFill/>
          <a:ln>
            <a:noFill/>
          </a:ln>
        </p:spPr>
      </p:pic>
      <p:pic>
        <p:nvPicPr>
          <p:cNvPr id="229" name="Google Shape;229;p22"/>
          <p:cNvPicPr preferRelativeResize="0"/>
          <p:nvPr/>
        </p:nvPicPr>
        <p:blipFill rotWithShape="1">
          <a:blip r:embed="rId8">
            <a:alphaModFix/>
          </a:blip>
          <a:srcRect b="0" l="0" r="0" t="0"/>
          <a:stretch/>
        </p:blipFill>
        <p:spPr>
          <a:xfrm>
            <a:off x="5516350" y="2615925"/>
            <a:ext cx="552450" cy="781050"/>
          </a:xfrm>
          <a:prstGeom prst="rect">
            <a:avLst/>
          </a:prstGeom>
          <a:noFill/>
          <a:ln>
            <a:noFill/>
          </a:ln>
        </p:spPr>
      </p:pic>
      <p:pic>
        <p:nvPicPr>
          <p:cNvPr id="230" name="Google Shape;230;p22"/>
          <p:cNvPicPr preferRelativeResize="0"/>
          <p:nvPr/>
        </p:nvPicPr>
        <p:blipFill rotWithShape="1">
          <a:blip r:embed="rId9">
            <a:alphaModFix/>
          </a:blip>
          <a:srcRect b="0" l="0" r="0" t="0"/>
          <a:stretch/>
        </p:blipFill>
        <p:spPr>
          <a:xfrm>
            <a:off x="3654875" y="4068500"/>
            <a:ext cx="552450" cy="781050"/>
          </a:xfrm>
          <a:prstGeom prst="rect">
            <a:avLst/>
          </a:prstGeom>
          <a:noFill/>
          <a:ln>
            <a:noFill/>
          </a:ln>
        </p:spPr>
      </p:pic>
      <p:pic>
        <p:nvPicPr>
          <p:cNvPr id="231" name="Google Shape;231;p22"/>
          <p:cNvPicPr preferRelativeResize="0"/>
          <p:nvPr/>
        </p:nvPicPr>
        <p:blipFill rotWithShape="1">
          <a:blip r:embed="rId10">
            <a:alphaModFix/>
          </a:blip>
          <a:srcRect b="0" l="0" r="0" t="0"/>
          <a:stretch/>
        </p:blipFill>
        <p:spPr>
          <a:xfrm>
            <a:off x="4207325" y="4068500"/>
            <a:ext cx="552450" cy="781050"/>
          </a:xfrm>
          <a:prstGeom prst="rect">
            <a:avLst/>
          </a:prstGeom>
          <a:noFill/>
          <a:ln>
            <a:noFill/>
          </a:ln>
        </p:spPr>
      </p:pic>
      <p:sp>
        <p:nvSpPr>
          <p:cNvPr id="232" name="Google Shape;232;p22"/>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23"/>
          <p:cNvPicPr preferRelativeResize="0"/>
          <p:nvPr/>
        </p:nvPicPr>
        <p:blipFill rotWithShape="1">
          <a:blip r:embed="rId3">
            <a:alphaModFix/>
          </a:blip>
          <a:srcRect b="0" l="0" r="0" t="0"/>
          <a:stretch/>
        </p:blipFill>
        <p:spPr>
          <a:xfrm>
            <a:off x="1536649" y="1102100"/>
            <a:ext cx="4945926" cy="3820953"/>
          </a:xfrm>
          <a:prstGeom prst="rect">
            <a:avLst/>
          </a:prstGeom>
          <a:noFill/>
          <a:ln>
            <a:noFill/>
          </a:ln>
        </p:spPr>
      </p:pic>
      <p:sp>
        <p:nvSpPr>
          <p:cNvPr id="238" name="Google Shape;238;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“The nuts”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Board types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How would you feel about your hand strength here?</a:t>
            </a:r>
            <a:endParaRPr/>
          </a:p>
        </p:txBody>
      </p:sp>
      <p:pic>
        <p:nvPicPr>
          <p:cNvPr id="249" name="Google Shape;249;p25"/>
          <p:cNvPicPr preferRelativeResize="0"/>
          <p:nvPr/>
        </p:nvPicPr>
        <p:blipFill rotWithShape="1">
          <a:blip r:embed="rId3">
            <a:alphaModFix/>
          </a:blip>
          <a:srcRect b="0" l="0" r="0" t="0"/>
          <a:stretch/>
        </p:blipFill>
        <p:spPr>
          <a:xfrm>
            <a:off x="3558350" y="476350"/>
            <a:ext cx="4886325" cy="3686175"/>
          </a:xfrm>
          <a:prstGeom prst="rect">
            <a:avLst/>
          </a:prstGeom>
          <a:noFill/>
          <a:ln>
            <a:noFill/>
          </a:ln>
        </p:spPr>
      </p:pic>
      <p:pic>
        <p:nvPicPr>
          <p:cNvPr id="250" name="Google Shape;250;p25"/>
          <p:cNvPicPr preferRelativeResize="0"/>
          <p:nvPr/>
        </p:nvPicPr>
        <p:blipFill rotWithShape="1">
          <a:blip r:embed="rId4">
            <a:alphaModFix/>
          </a:blip>
          <a:srcRect b="0" l="0" r="0" t="0"/>
          <a:stretch/>
        </p:blipFill>
        <p:spPr>
          <a:xfrm>
            <a:off x="6780450" y="1928913"/>
            <a:ext cx="552450" cy="781050"/>
          </a:xfrm>
          <a:prstGeom prst="rect">
            <a:avLst/>
          </a:prstGeom>
          <a:noFill/>
          <a:ln>
            <a:noFill/>
          </a:ln>
        </p:spPr>
      </p:pic>
      <p:pic>
        <p:nvPicPr>
          <p:cNvPr id="251" name="Google Shape;251;p25"/>
          <p:cNvPicPr preferRelativeResize="0"/>
          <p:nvPr/>
        </p:nvPicPr>
        <p:blipFill rotWithShape="1">
          <a:blip r:embed="rId5">
            <a:alphaModFix/>
          </a:blip>
          <a:srcRect b="0" l="0" r="0" t="0"/>
          <a:stretch/>
        </p:blipFill>
        <p:spPr>
          <a:xfrm>
            <a:off x="5471425" y="476350"/>
            <a:ext cx="552450" cy="781050"/>
          </a:xfrm>
          <a:prstGeom prst="rect">
            <a:avLst/>
          </a:prstGeom>
          <a:noFill/>
          <a:ln>
            <a:noFill/>
          </a:ln>
        </p:spPr>
      </p:pic>
      <p:pic>
        <p:nvPicPr>
          <p:cNvPr id="252" name="Google Shape;252;p25"/>
          <p:cNvPicPr preferRelativeResize="0"/>
          <p:nvPr/>
        </p:nvPicPr>
        <p:blipFill rotWithShape="1">
          <a:blip r:embed="rId5">
            <a:alphaModFix/>
          </a:blip>
          <a:srcRect b="0" l="0" r="0" t="0"/>
          <a:stretch/>
        </p:blipFill>
        <p:spPr>
          <a:xfrm>
            <a:off x="6023875" y="476350"/>
            <a:ext cx="552450" cy="781050"/>
          </a:xfrm>
          <a:prstGeom prst="rect">
            <a:avLst/>
          </a:prstGeom>
          <a:noFill/>
          <a:ln>
            <a:noFill/>
          </a:ln>
        </p:spPr>
      </p:pic>
      <p:pic>
        <p:nvPicPr>
          <p:cNvPr id="253" name="Google Shape;253;p25"/>
          <p:cNvPicPr preferRelativeResize="0"/>
          <p:nvPr/>
        </p:nvPicPr>
        <p:blipFill rotWithShape="1">
          <a:blip r:embed="rId6">
            <a:alphaModFix/>
          </a:blip>
          <a:srcRect b="0" l="0" r="0" t="0"/>
          <a:stretch/>
        </p:blipFill>
        <p:spPr>
          <a:xfrm>
            <a:off x="5675550" y="1928900"/>
            <a:ext cx="552450" cy="781050"/>
          </a:xfrm>
          <a:prstGeom prst="rect">
            <a:avLst/>
          </a:prstGeom>
          <a:noFill/>
          <a:ln>
            <a:noFill/>
          </a:ln>
        </p:spPr>
      </p:pic>
      <p:pic>
        <p:nvPicPr>
          <p:cNvPr id="254" name="Google Shape;254;p25"/>
          <p:cNvPicPr preferRelativeResize="0"/>
          <p:nvPr/>
        </p:nvPicPr>
        <p:blipFill rotWithShape="1">
          <a:blip r:embed="rId5">
            <a:alphaModFix/>
          </a:blip>
          <a:srcRect b="0" l="0" r="0" t="0"/>
          <a:stretch/>
        </p:blipFill>
        <p:spPr>
          <a:xfrm>
            <a:off x="5123100" y="1928913"/>
            <a:ext cx="552450" cy="781050"/>
          </a:xfrm>
          <a:prstGeom prst="rect">
            <a:avLst/>
          </a:prstGeom>
          <a:noFill/>
          <a:ln>
            <a:noFill/>
          </a:ln>
        </p:spPr>
      </p:pic>
      <p:pic>
        <p:nvPicPr>
          <p:cNvPr id="255" name="Google Shape;255;p25"/>
          <p:cNvPicPr preferRelativeResize="0"/>
          <p:nvPr/>
        </p:nvPicPr>
        <p:blipFill rotWithShape="1">
          <a:blip r:embed="rId7">
            <a:alphaModFix/>
          </a:blip>
          <a:srcRect b="0" l="0" r="0" t="0"/>
          <a:stretch/>
        </p:blipFill>
        <p:spPr>
          <a:xfrm>
            <a:off x="6228000" y="1928913"/>
            <a:ext cx="552450" cy="781050"/>
          </a:xfrm>
          <a:prstGeom prst="rect">
            <a:avLst/>
          </a:prstGeom>
          <a:noFill/>
          <a:ln>
            <a:noFill/>
          </a:ln>
        </p:spPr>
      </p:pic>
      <p:pic>
        <p:nvPicPr>
          <p:cNvPr id="256" name="Google Shape;256;p25"/>
          <p:cNvPicPr preferRelativeResize="0"/>
          <p:nvPr/>
        </p:nvPicPr>
        <p:blipFill rotWithShape="1">
          <a:blip r:embed="rId8">
            <a:alphaModFix/>
          </a:blip>
          <a:srcRect b="0" l="0" r="0" t="0"/>
          <a:stretch/>
        </p:blipFill>
        <p:spPr>
          <a:xfrm>
            <a:off x="5471425" y="3381500"/>
            <a:ext cx="552450" cy="781050"/>
          </a:xfrm>
          <a:prstGeom prst="rect">
            <a:avLst/>
          </a:prstGeom>
          <a:noFill/>
          <a:ln>
            <a:noFill/>
          </a:ln>
        </p:spPr>
      </p:pic>
      <p:pic>
        <p:nvPicPr>
          <p:cNvPr id="257" name="Google Shape;257;p25"/>
          <p:cNvPicPr preferRelativeResize="0"/>
          <p:nvPr/>
        </p:nvPicPr>
        <p:blipFill rotWithShape="1">
          <a:blip r:embed="rId9">
            <a:alphaModFix/>
          </a:blip>
          <a:srcRect b="0" l="0" r="0" t="0"/>
          <a:stretch/>
        </p:blipFill>
        <p:spPr>
          <a:xfrm>
            <a:off x="6023875" y="3381500"/>
            <a:ext cx="552450" cy="781050"/>
          </a:xfrm>
          <a:prstGeom prst="rect">
            <a:avLst/>
          </a:prstGeom>
          <a:noFill/>
          <a:ln>
            <a:noFill/>
          </a:ln>
        </p:spPr>
      </p:pic>
      <p:pic>
        <p:nvPicPr>
          <p:cNvPr id="258" name="Google Shape;258;p25"/>
          <p:cNvPicPr preferRelativeResize="0"/>
          <p:nvPr/>
        </p:nvPicPr>
        <p:blipFill rotWithShape="1">
          <a:blip r:embed="rId10">
            <a:alphaModFix/>
          </a:blip>
          <a:srcRect b="0" l="0" r="0" t="0"/>
          <a:stretch/>
        </p:blipFill>
        <p:spPr>
          <a:xfrm>
            <a:off x="7332900" y="1928925"/>
            <a:ext cx="552450" cy="781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What about here?</a:t>
            </a:r>
            <a:endParaRPr/>
          </a:p>
        </p:txBody>
      </p:sp>
      <p:pic>
        <p:nvPicPr>
          <p:cNvPr id="264" name="Google Shape;264;p26"/>
          <p:cNvPicPr preferRelativeResize="0"/>
          <p:nvPr/>
        </p:nvPicPr>
        <p:blipFill rotWithShape="1">
          <a:blip r:embed="rId3">
            <a:alphaModFix/>
          </a:blip>
          <a:srcRect b="0" l="0" r="0" t="0"/>
          <a:stretch/>
        </p:blipFill>
        <p:spPr>
          <a:xfrm>
            <a:off x="3558350" y="476350"/>
            <a:ext cx="4886325" cy="3686175"/>
          </a:xfrm>
          <a:prstGeom prst="rect">
            <a:avLst/>
          </a:prstGeom>
          <a:noFill/>
          <a:ln>
            <a:noFill/>
          </a:ln>
        </p:spPr>
      </p:pic>
      <p:pic>
        <p:nvPicPr>
          <p:cNvPr id="265" name="Google Shape;265;p26"/>
          <p:cNvPicPr preferRelativeResize="0"/>
          <p:nvPr/>
        </p:nvPicPr>
        <p:blipFill rotWithShape="1">
          <a:blip r:embed="rId4">
            <a:alphaModFix/>
          </a:blip>
          <a:srcRect b="0" l="0" r="0" t="0"/>
          <a:stretch/>
        </p:blipFill>
        <p:spPr>
          <a:xfrm>
            <a:off x="5471425" y="476350"/>
            <a:ext cx="552450" cy="781050"/>
          </a:xfrm>
          <a:prstGeom prst="rect">
            <a:avLst/>
          </a:prstGeom>
          <a:noFill/>
          <a:ln>
            <a:noFill/>
          </a:ln>
        </p:spPr>
      </p:pic>
      <p:pic>
        <p:nvPicPr>
          <p:cNvPr id="266" name="Google Shape;266;p26"/>
          <p:cNvPicPr preferRelativeResize="0"/>
          <p:nvPr/>
        </p:nvPicPr>
        <p:blipFill rotWithShape="1">
          <a:blip r:embed="rId4">
            <a:alphaModFix/>
          </a:blip>
          <a:srcRect b="0" l="0" r="0" t="0"/>
          <a:stretch/>
        </p:blipFill>
        <p:spPr>
          <a:xfrm>
            <a:off x="6023875" y="476350"/>
            <a:ext cx="552450" cy="781050"/>
          </a:xfrm>
          <a:prstGeom prst="rect">
            <a:avLst/>
          </a:prstGeom>
          <a:noFill/>
          <a:ln>
            <a:noFill/>
          </a:ln>
        </p:spPr>
      </p:pic>
      <p:pic>
        <p:nvPicPr>
          <p:cNvPr id="267" name="Google Shape;267;p26"/>
          <p:cNvPicPr preferRelativeResize="0"/>
          <p:nvPr/>
        </p:nvPicPr>
        <p:blipFill rotWithShape="1">
          <a:blip r:embed="rId4">
            <a:alphaModFix/>
          </a:blip>
          <a:srcRect b="0" l="0" r="0" t="0"/>
          <a:stretch/>
        </p:blipFill>
        <p:spPr>
          <a:xfrm>
            <a:off x="5123100" y="1928913"/>
            <a:ext cx="552450" cy="781050"/>
          </a:xfrm>
          <a:prstGeom prst="rect">
            <a:avLst/>
          </a:prstGeom>
          <a:noFill/>
          <a:ln>
            <a:noFill/>
          </a:ln>
        </p:spPr>
      </p:pic>
      <p:pic>
        <p:nvPicPr>
          <p:cNvPr id="268" name="Google Shape;268;p26"/>
          <p:cNvPicPr preferRelativeResize="0"/>
          <p:nvPr/>
        </p:nvPicPr>
        <p:blipFill rotWithShape="1">
          <a:blip r:embed="rId5">
            <a:alphaModFix/>
          </a:blip>
          <a:srcRect b="0" l="0" r="0" t="0"/>
          <a:stretch/>
        </p:blipFill>
        <p:spPr>
          <a:xfrm>
            <a:off x="5471425" y="3381500"/>
            <a:ext cx="552450" cy="781050"/>
          </a:xfrm>
          <a:prstGeom prst="rect">
            <a:avLst/>
          </a:prstGeom>
          <a:noFill/>
          <a:ln>
            <a:noFill/>
          </a:ln>
        </p:spPr>
      </p:pic>
      <p:pic>
        <p:nvPicPr>
          <p:cNvPr id="269" name="Google Shape;269;p26"/>
          <p:cNvPicPr preferRelativeResize="0"/>
          <p:nvPr/>
        </p:nvPicPr>
        <p:blipFill rotWithShape="1">
          <a:blip r:embed="rId6">
            <a:alphaModFix/>
          </a:blip>
          <a:srcRect b="0" l="0" r="0" t="0"/>
          <a:stretch/>
        </p:blipFill>
        <p:spPr>
          <a:xfrm>
            <a:off x="6023875" y="3381500"/>
            <a:ext cx="552450" cy="781050"/>
          </a:xfrm>
          <a:prstGeom prst="rect">
            <a:avLst/>
          </a:prstGeom>
          <a:noFill/>
          <a:ln>
            <a:noFill/>
          </a:ln>
        </p:spPr>
      </p:pic>
      <p:pic>
        <p:nvPicPr>
          <p:cNvPr id="270" name="Google Shape;270;p26"/>
          <p:cNvPicPr preferRelativeResize="0"/>
          <p:nvPr/>
        </p:nvPicPr>
        <p:blipFill rotWithShape="1">
          <a:blip r:embed="rId7">
            <a:alphaModFix/>
          </a:blip>
          <a:srcRect b="0" l="0" r="0" t="0"/>
          <a:stretch/>
        </p:blipFill>
        <p:spPr>
          <a:xfrm>
            <a:off x="5675550" y="1928925"/>
            <a:ext cx="552450" cy="781050"/>
          </a:xfrm>
          <a:prstGeom prst="rect">
            <a:avLst/>
          </a:prstGeom>
          <a:noFill/>
          <a:ln>
            <a:noFill/>
          </a:ln>
        </p:spPr>
      </p:pic>
      <p:pic>
        <p:nvPicPr>
          <p:cNvPr id="271" name="Google Shape;271;p26"/>
          <p:cNvPicPr preferRelativeResize="0"/>
          <p:nvPr/>
        </p:nvPicPr>
        <p:blipFill rotWithShape="1">
          <a:blip r:embed="rId8">
            <a:alphaModFix/>
          </a:blip>
          <a:srcRect b="0" l="0" r="0" t="0"/>
          <a:stretch/>
        </p:blipFill>
        <p:spPr>
          <a:xfrm>
            <a:off x="6228000" y="1928925"/>
            <a:ext cx="552450" cy="781050"/>
          </a:xfrm>
          <a:prstGeom prst="rect">
            <a:avLst/>
          </a:prstGeom>
          <a:noFill/>
          <a:ln>
            <a:noFill/>
          </a:ln>
        </p:spPr>
      </p:pic>
      <p:pic>
        <p:nvPicPr>
          <p:cNvPr id="272" name="Google Shape;272;p26"/>
          <p:cNvPicPr preferRelativeResize="0"/>
          <p:nvPr/>
        </p:nvPicPr>
        <p:blipFill rotWithShape="1">
          <a:blip r:embed="rId9">
            <a:alphaModFix/>
          </a:blip>
          <a:srcRect b="0" l="0" r="0" t="0"/>
          <a:stretch/>
        </p:blipFill>
        <p:spPr>
          <a:xfrm>
            <a:off x="6780450" y="1928913"/>
            <a:ext cx="552450" cy="781050"/>
          </a:xfrm>
          <a:prstGeom prst="rect">
            <a:avLst/>
          </a:prstGeom>
          <a:noFill/>
          <a:ln>
            <a:noFill/>
          </a:ln>
        </p:spPr>
      </p:pic>
      <p:pic>
        <p:nvPicPr>
          <p:cNvPr id="273" name="Google Shape;273;p26"/>
          <p:cNvPicPr preferRelativeResize="0"/>
          <p:nvPr/>
        </p:nvPicPr>
        <p:blipFill rotWithShape="1">
          <a:blip r:embed="rId10">
            <a:alphaModFix/>
          </a:blip>
          <a:srcRect b="0" l="0" r="0" t="0"/>
          <a:stretch/>
        </p:blipFill>
        <p:spPr>
          <a:xfrm>
            <a:off x="7332900" y="1928913"/>
            <a:ext cx="552450" cy="781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Pot Odds &amp; Outs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1cc0158ccef_0_9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t>Resume Drop</a:t>
            </a:r>
            <a:endParaRPr sz="3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Pot odds</a:t>
            </a:r>
            <a:endParaRPr/>
          </a:p>
        </p:txBody>
      </p:sp>
      <p:sp>
        <p:nvSpPr>
          <p:cNvPr id="284" name="Google Shape;284;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Claim: for any state of the game, there exists some probability </a:t>
            </a:r>
            <a:r>
              <a:rPr i="1" lang="en"/>
              <a:t>p</a:t>
            </a:r>
            <a:r>
              <a:rPr lang="en"/>
              <a:t> of winning</a:t>
            </a:r>
            <a:br>
              <a:rPr lang="en"/>
            </a:br>
            <a:endParaRPr/>
          </a:p>
          <a:p>
            <a:pPr indent="-342900" lvl="0" marL="457200" rtl="0" algn="l">
              <a:lnSpc>
                <a:spcPct val="115000"/>
              </a:lnSpc>
              <a:spcBef>
                <a:spcPts val="0"/>
              </a:spcBef>
              <a:spcAft>
                <a:spcPts val="0"/>
              </a:spcAft>
              <a:buSzPts val="1800"/>
              <a:buChar char="●"/>
            </a:pPr>
            <a:r>
              <a:rPr lang="en"/>
              <a:t>This depends on our opponent’s strategy, but let’s ignore that for now</a:t>
            </a:r>
            <a:endParaRPr/>
          </a:p>
          <a:p>
            <a:pPr indent="0" lvl="0" marL="0" rtl="0" algn="l">
              <a:lnSpc>
                <a:spcPct val="115000"/>
              </a:lnSpc>
              <a:spcBef>
                <a:spcPts val="1600"/>
              </a:spcBef>
              <a:spcAft>
                <a:spcPts val="0"/>
              </a:spcAft>
              <a:buSzPts val="1800"/>
              <a:buNone/>
            </a:pPr>
            <a:r>
              <a:t/>
            </a:r>
            <a:endParaRPr/>
          </a:p>
          <a:p>
            <a:pPr indent="0" lvl="0" marL="0" rtl="0" algn="ctr">
              <a:lnSpc>
                <a:spcPct val="115000"/>
              </a:lnSpc>
              <a:spcBef>
                <a:spcPts val="1600"/>
              </a:spcBef>
              <a:spcAft>
                <a:spcPts val="1600"/>
              </a:spcAft>
              <a:buSzPts val="1800"/>
              <a:buNone/>
            </a:pPr>
            <a:r>
              <a:rPr lang="en" sz="2400"/>
              <a:t>0 ≤ </a:t>
            </a:r>
            <a:r>
              <a:rPr i="1" lang="en" sz="2400"/>
              <a:t>p</a:t>
            </a:r>
            <a:r>
              <a:rPr lang="en" sz="2400"/>
              <a:t> </a:t>
            </a:r>
            <a:r>
              <a:rPr lang="en" sz="2400">
                <a:solidFill>
                  <a:schemeClr val="lt1"/>
                </a:solidFill>
              </a:rPr>
              <a:t>≤</a:t>
            </a:r>
            <a:r>
              <a:rPr lang="en" sz="2400"/>
              <a:t> 1</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Calculate expected value</a:t>
            </a:r>
            <a:endParaRPr/>
          </a:p>
        </p:txBody>
      </p:sp>
      <p:sp>
        <p:nvSpPr>
          <p:cNvPr id="290" name="Google Shape;290;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i="1" lang="en" sz="2400"/>
              <a:t>p</a:t>
            </a:r>
            <a:r>
              <a:rPr lang="en" sz="2400"/>
              <a:t> · pot_total </a:t>
            </a:r>
            <a:r>
              <a:rPr lang="en" sz="2400">
                <a:solidFill>
                  <a:schemeClr val="lt1"/>
                </a:solidFill>
              </a:rPr>
              <a:t>−</a:t>
            </a:r>
            <a:r>
              <a:rPr lang="en" sz="2400"/>
              <a:t> (1 − </a:t>
            </a:r>
            <a:r>
              <a:rPr i="1" lang="en" sz="2400"/>
              <a:t>p</a:t>
            </a:r>
            <a:r>
              <a:rPr lang="en" sz="2400"/>
              <a:t>) </a:t>
            </a:r>
            <a:r>
              <a:rPr lang="en" sz="2400">
                <a:solidFill>
                  <a:schemeClr val="lt1"/>
                </a:solidFill>
              </a:rPr>
              <a:t>· continue_cost</a:t>
            </a:r>
            <a:endParaRPr sz="2400">
              <a:solidFill>
                <a:schemeClr val="lt1"/>
              </a:solidFill>
            </a:endParaRPr>
          </a:p>
          <a:p>
            <a:pPr indent="0" lvl="0" marL="0" rtl="0" algn="ctr">
              <a:lnSpc>
                <a:spcPct val="115000"/>
              </a:lnSpc>
              <a:spcBef>
                <a:spcPts val="1600"/>
              </a:spcBef>
              <a:spcAft>
                <a:spcPts val="0"/>
              </a:spcAft>
              <a:buSzPts val="1800"/>
              <a:buNone/>
            </a:pPr>
            <a:r>
              <a:rPr lang="en" sz="2400">
                <a:solidFill>
                  <a:schemeClr val="lt1"/>
                </a:solidFill>
              </a:rPr>
              <a:t>&gt;0?</a:t>
            </a:r>
            <a:endParaRPr sz="2400">
              <a:solidFill>
                <a:schemeClr val="lt1"/>
              </a:solidFill>
            </a:endParaRPr>
          </a:p>
          <a:p>
            <a:pPr indent="0" lvl="0" marL="0" rtl="0" algn="ctr">
              <a:lnSpc>
                <a:spcPct val="115000"/>
              </a:lnSpc>
              <a:spcBef>
                <a:spcPts val="1600"/>
              </a:spcBef>
              <a:spcAft>
                <a:spcPts val="0"/>
              </a:spcAft>
              <a:buSzPts val="1800"/>
              <a:buNone/>
            </a:pPr>
            <a:r>
              <a:rPr lang="en" sz="2400">
                <a:solidFill>
                  <a:schemeClr val="lt1"/>
                </a:solidFill>
              </a:rPr>
              <a:t>=0?</a:t>
            </a:r>
            <a:endParaRPr sz="2400">
              <a:solidFill>
                <a:schemeClr val="lt1"/>
              </a:solidFill>
            </a:endParaRPr>
          </a:p>
          <a:p>
            <a:pPr indent="0" lvl="0" marL="0" rtl="0" algn="ctr">
              <a:lnSpc>
                <a:spcPct val="115000"/>
              </a:lnSpc>
              <a:spcBef>
                <a:spcPts val="1600"/>
              </a:spcBef>
              <a:spcAft>
                <a:spcPts val="1600"/>
              </a:spcAft>
              <a:buSzPts val="1800"/>
              <a:buNone/>
            </a:pPr>
            <a:r>
              <a:rPr lang="en" sz="2400">
                <a:solidFill>
                  <a:schemeClr val="lt1"/>
                </a:solidFill>
              </a:rPr>
              <a:t>&lt;0?</a:t>
            </a:r>
            <a:endParaRPr sz="24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Separate </a:t>
            </a:r>
            <a:r>
              <a:rPr i="1" lang="en"/>
              <a:t>p</a:t>
            </a:r>
            <a:endParaRPr i="1"/>
          </a:p>
        </p:txBody>
      </p:sp>
      <p:sp>
        <p:nvSpPr>
          <p:cNvPr id="296" name="Google Shape;296;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Cutoff: we should stay in the game if</a:t>
            </a:r>
            <a:endParaRPr/>
          </a:p>
          <a:p>
            <a:pPr indent="0" lvl="0" marL="0" rtl="0" algn="ctr">
              <a:lnSpc>
                <a:spcPct val="115000"/>
              </a:lnSpc>
              <a:spcBef>
                <a:spcPts val="1600"/>
              </a:spcBef>
              <a:spcAft>
                <a:spcPts val="0"/>
              </a:spcAft>
              <a:buSzPts val="1800"/>
              <a:buNone/>
            </a:pPr>
            <a:r>
              <a:rPr i="1" lang="en" sz="2400"/>
              <a:t>p</a:t>
            </a:r>
            <a:r>
              <a:rPr lang="en" sz="2400"/>
              <a:t> ≥ continue_cost / (pot_total + continue_cost)</a:t>
            </a:r>
            <a:endParaRPr sz="2400"/>
          </a:p>
          <a:p>
            <a:pPr indent="-342900" lvl="0" marL="457200" rtl="0" algn="l">
              <a:lnSpc>
                <a:spcPct val="115000"/>
              </a:lnSpc>
              <a:spcBef>
                <a:spcPts val="1600"/>
              </a:spcBef>
              <a:spcAft>
                <a:spcPts val="0"/>
              </a:spcAft>
              <a:buSzPts val="1800"/>
              <a:buChar char="●"/>
            </a:pPr>
            <a:r>
              <a:rPr lang="en"/>
              <a:t>Right-hand side is called the </a:t>
            </a:r>
            <a:r>
              <a:rPr i="1" lang="en"/>
              <a:t>pot odds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Exercise</a:t>
            </a:r>
            <a:endParaRPr/>
          </a:p>
        </p:txBody>
      </p:sp>
      <p:pic>
        <p:nvPicPr>
          <p:cNvPr id="302" name="Google Shape;302;p31"/>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303" name="Google Shape;303;p31"/>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304" name="Google Shape;304;p31"/>
          <p:cNvPicPr preferRelativeResize="0"/>
          <p:nvPr/>
        </p:nvPicPr>
        <p:blipFill rotWithShape="1">
          <a:blip r:embed="rId5">
            <a:alphaModFix/>
          </a:blip>
          <a:srcRect b="0" l="0" r="0" t="0"/>
          <a:stretch/>
        </p:blipFill>
        <p:spPr>
          <a:xfrm>
            <a:off x="3859000" y="2615900"/>
            <a:ext cx="552450" cy="781050"/>
          </a:xfrm>
          <a:prstGeom prst="rect">
            <a:avLst/>
          </a:prstGeom>
          <a:noFill/>
          <a:ln>
            <a:noFill/>
          </a:ln>
        </p:spPr>
      </p:pic>
      <p:pic>
        <p:nvPicPr>
          <p:cNvPr id="305" name="Google Shape;305;p31"/>
          <p:cNvPicPr preferRelativeResize="0"/>
          <p:nvPr/>
        </p:nvPicPr>
        <p:blipFill rotWithShape="1">
          <a:blip r:embed="rId6">
            <a:alphaModFix/>
          </a:blip>
          <a:srcRect b="0" l="0" r="0" t="0"/>
          <a:stretch/>
        </p:blipFill>
        <p:spPr>
          <a:xfrm>
            <a:off x="3306550" y="2615913"/>
            <a:ext cx="552450" cy="781050"/>
          </a:xfrm>
          <a:prstGeom prst="rect">
            <a:avLst/>
          </a:prstGeom>
          <a:noFill/>
          <a:ln>
            <a:noFill/>
          </a:ln>
        </p:spPr>
      </p:pic>
      <p:pic>
        <p:nvPicPr>
          <p:cNvPr id="306" name="Google Shape;306;p31"/>
          <p:cNvPicPr preferRelativeResize="0"/>
          <p:nvPr/>
        </p:nvPicPr>
        <p:blipFill rotWithShape="1">
          <a:blip r:embed="rId7">
            <a:alphaModFix/>
          </a:blip>
          <a:srcRect b="0" l="0" r="0" t="0"/>
          <a:stretch/>
        </p:blipFill>
        <p:spPr>
          <a:xfrm>
            <a:off x="4411450" y="2615913"/>
            <a:ext cx="552450" cy="781050"/>
          </a:xfrm>
          <a:prstGeom prst="rect">
            <a:avLst/>
          </a:prstGeom>
          <a:noFill/>
          <a:ln>
            <a:noFill/>
          </a:ln>
        </p:spPr>
      </p:pic>
      <p:pic>
        <p:nvPicPr>
          <p:cNvPr id="307" name="Google Shape;307;p31"/>
          <p:cNvPicPr preferRelativeResize="0"/>
          <p:nvPr/>
        </p:nvPicPr>
        <p:blipFill rotWithShape="1">
          <a:blip r:embed="rId8">
            <a:alphaModFix/>
          </a:blip>
          <a:srcRect b="0" l="0" r="0" t="0"/>
          <a:stretch/>
        </p:blipFill>
        <p:spPr>
          <a:xfrm>
            <a:off x="5516350" y="2615925"/>
            <a:ext cx="552450" cy="781050"/>
          </a:xfrm>
          <a:prstGeom prst="rect">
            <a:avLst/>
          </a:prstGeom>
          <a:noFill/>
          <a:ln>
            <a:noFill/>
          </a:ln>
        </p:spPr>
      </p:pic>
      <p:pic>
        <p:nvPicPr>
          <p:cNvPr id="308" name="Google Shape;308;p31"/>
          <p:cNvPicPr preferRelativeResize="0"/>
          <p:nvPr/>
        </p:nvPicPr>
        <p:blipFill rotWithShape="1">
          <a:blip r:embed="rId9">
            <a:alphaModFix/>
          </a:blip>
          <a:srcRect b="0" l="0" r="0" t="0"/>
          <a:stretch/>
        </p:blipFill>
        <p:spPr>
          <a:xfrm>
            <a:off x="3654875" y="4068550"/>
            <a:ext cx="552450" cy="781050"/>
          </a:xfrm>
          <a:prstGeom prst="rect">
            <a:avLst/>
          </a:prstGeom>
          <a:noFill/>
          <a:ln>
            <a:noFill/>
          </a:ln>
        </p:spPr>
      </p:pic>
      <p:pic>
        <p:nvPicPr>
          <p:cNvPr id="309" name="Google Shape;309;p31"/>
          <p:cNvPicPr preferRelativeResize="0"/>
          <p:nvPr/>
        </p:nvPicPr>
        <p:blipFill rotWithShape="1">
          <a:blip r:embed="rId10">
            <a:alphaModFix/>
          </a:blip>
          <a:srcRect b="0" l="0" r="0" t="0"/>
          <a:stretch/>
        </p:blipFill>
        <p:spPr>
          <a:xfrm>
            <a:off x="4207325" y="4068550"/>
            <a:ext cx="552450" cy="781050"/>
          </a:xfrm>
          <a:prstGeom prst="rect">
            <a:avLst/>
          </a:prstGeom>
          <a:noFill/>
          <a:ln>
            <a:noFill/>
          </a:ln>
        </p:spPr>
      </p:pic>
      <p:pic>
        <p:nvPicPr>
          <p:cNvPr id="310" name="Google Shape;310;p31"/>
          <p:cNvPicPr preferRelativeResize="0"/>
          <p:nvPr/>
        </p:nvPicPr>
        <p:blipFill rotWithShape="1">
          <a:blip r:embed="rId11">
            <a:alphaModFix/>
          </a:blip>
          <a:srcRect b="0" l="0" r="0" t="0"/>
          <a:stretch/>
        </p:blipFill>
        <p:spPr>
          <a:xfrm>
            <a:off x="3654875" y="1163300"/>
            <a:ext cx="552450" cy="781050"/>
          </a:xfrm>
          <a:prstGeom prst="rect">
            <a:avLst/>
          </a:prstGeom>
          <a:noFill/>
          <a:ln>
            <a:noFill/>
          </a:ln>
        </p:spPr>
      </p:pic>
      <p:pic>
        <p:nvPicPr>
          <p:cNvPr id="311" name="Google Shape;311;p31"/>
          <p:cNvPicPr preferRelativeResize="0"/>
          <p:nvPr/>
        </p:nvPicPr>
        <p:blipFill rotWithShape="1">
          <a:blip r:embed="rId12">
            <a:alphaModFix/>
          </a:blip>
          <a:srcRect b="0" l="0" r="0" t="0"/>
          <a:stretch/>
        </p:blipFill>
        <p:spPr>
          <a:xfrm>
            <a:off x="4207325" y="1163300"/>
            <a:ext cx="552450" cy="781050"/>
          </a:xfrm>
          <a:prstGeom prst="rect">
            <a:avLst/>
          </a:prstGeom>
          <a:noFill/>
          <a:ln>
            <a:noFill/>
          </a:ln>
        </p:spPr>
      </p:pic>
      <p:sp>
        <p:nvSpPr>
          <p:cNvPr id="312" name="Google Shape;312;p31"/>
          <p:cNvSpPr txBox="1"/>
          <p:nvPr/>
        </p:nvSpPr>
        <p:spPr>
          <a:xfrm>
            <a:off x="6780525" y="1325525"/>
            <a:ext cx="1906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40</a:t>
            </a:r>
            <a:endParaRPr b="0" i="0" sz="2400" u="none" cap="none" strike="noStrike">
              <a:solidFill>
                <a:schemeClr val="lt1"/>
              </a:solidFill>
              <a:latin typeface="Lato"/>
              <a:ea typeface="Lato"/>
              <a:cs typeface="Lato"/>
              <a:sym typeface="Lato"/>
            </a:endParaRPr>
          </a:p>
        </p:txBody>
      </p:sp>
      <p:sp>
        <p:nvSpPr>
          <p:cNvPr id="313" name="Google Shape;313;p31"/>
          <p:cNvSpPr txBox="1"/>
          <p:nvPr/>
        </p:nvSpPr>
        <p:spPr>
          <a:xfrm>
            <a:off x="6780525" y="4230775"/>
            <a:ext cx="19953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40</a:t>
            </a:r>
            <a:endParaRPr b="0" i="0" sz="2400" u="none" cap="none" strike="noStrike">
              <a:solidFill>
                <a:schemeClr val="lt1"/>
              </a:solidFill>
              <a:latin typeface="Lato"/>
              <a:ea typeface="Lato"/>
              <a:cs typeface="Lato"/>
              <a:sym typeface="Lato"/>
            </a:endParaRPr>
          </a:p>
        </p:txBody>
      </p:sp>
      <p:pic>
        <p:nvPicPr>
          <p:cNvPr id="314" name="Google Shape;314;p31"/>
          <p:cNvPicPr preferRelativeResize="0"/>
          <p:nvPr/>
        </p:nvPicPr>
        <p:blipFill rotWithShape="1">
          <a:blip r:embed="rId13">
            <a:alphaModFix/>
          </a:blip>
          <a:srcRect b="0" l="0" r="0" t="0"/>
          <a:stretch/>
        </p:blipFill>
        <p:spPr>
          <a:xfrm>
            <a:off x="7332975" y="1204175"/>
            <a:ext cx="656925" cy="699300"/>
          </a:xfrm>
          <a:prstGeom prst="rect">
            <a:avLst/>
          </a:prstGeom>
          <a:noFill/>
          <a:ln>
            <a:noFill/>
          </a:ln>
        </p:spPr>
      </p:pic>
      <p:pic>
        <p:nvPicPr>
          <p:cNvPr id="315" name="Google Shape;315;p31"/>
          <p:cNvPicPr preferRelativeResize="0"/>
          <p:nvPr/>
        </p:nvPicPr>
        <p:blipFill rotWithShape="1">
          <a:blip r:embed="rId13">
            <a:alphaModFix/>
          </a:blip>
          <a:srcRect b="0" l="0" r="0" t="0"/>
          <a:stretch/>
        </p:blipFill>
        <p:spPr>
          <a:xfrm>
            <a:off x="7332975" y="4109425"/>
            <a:ext cx="656925" cy="699300"/>
          </a:xfrm>
          <a:prstGeom prst="rect">
            <a:avLst/>
          </a:prstGeom>
          <a:noFill/>
          <a:ln>
            <a:noFill/>
          </a:ln>
        </p:spPr>
      </p:pic>
      <p:pic>
        <p:nvPicPr>
          <p:cNvPr id="316" name="Google Shape;316;p31"/>
          <p:cNvPicPr preferRelativeResize="0"/>
          <p:nvPr/>
        </p:nvPicPr>
        <p:blipFill rotWithShape="1">
          <a:blip r:embed="rId6">
            <a:alphaModFix/>
          </a:blip>
          <a:srcRect b="0" l="0" r="0" t="0"/>
          <a:stretch/>
        </p:blipFill>
        <p:spPr>
          <a:xfrm>
            <a:off x="3654875" y="1163238"/>
            <a:ext cx="552450" cy="781050"/>
          </a:xfrm>
          <a:prstGeom prst="rect">
            <a:avLst/>
          </a:prstGeom>
          <a:noFill/>
          <a:ln>
            <a:noFill/>
          </a:ln>
        </p:spPr>
      </p:pic>
      <p:pic>
        <p:nvPicPr>
          <p:cNvPr id="317" name="Google Shape;317;p31"/>
          <p:cNvPicPr preferRelativeResize="0"/>
          <p:nvPr/>
        </p:nvPicPr>
        <p:blipFill rotWithShape="1">
          <a:blip r:embed="rId6">
            <a:alphaModFix/>
          </a:blip>
          <a:srcRect b="0" l="0" r="0" t="0"/>
          <a:stretch/>
        </p:blipFill>
        <p:spPr>
          <a:xfrm>
            <a:off x="4207325" y="1163238"/>
            <a:ext cx="552450" cy="7810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Exercise</a:t>
            </a:r>
            <a:endParaRPr/>
          </a:p>
        </p:txBody>
      </p:sp>
      <p:pic>
        <p:nvPicPr>
          <p:cNvPr id="323" name="Google Shape;323;p32"/>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324" name="Google Shape;324;p32"/>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325" name="Google Shape;325;p32"/>
          <p:cNvPicPr preferRelativeResize="0"/>
          <p:nvPr/>
        </p:nvPicPr>
        <p:blipFill rotWithShape="1">
          <a:blip r:embed="rId5">
            <a:alphaModFix/>
          </a:blip>
          <a:srcRect b="0" l="0" r="0" t="0"/>
          <a:stretch/>
        </p:blipFill>
        <p:spPr>
          <a:xfrm>
            <a:off x="3859000" y="2615900"/>
            <a:ext cx="552450" cy="781050"/>
          </a:xfrm>
          <a:prstGeom prst="rect">
            <a:avLst/>
          </a:prstGeom>
          <a:noFill/>
          <a:ln>
            <a:noFill/>
          </a:ln>
        </p:spPr>
      </p:pic>
      <p:pic>
        <p:nvPicPr>
          <p:cNvPr id="326" name="Google Shape;326;p32"/>
          <p:cNvPicPr preferRelativeResize="0"/>
          <p:nvPr/>
        </p:nvPicPr>
        <p:blipFill rotWithShape="1">
          <a:blip r:embed="rId6">
            <a:alphaModFix/>
          </a:blip>
          <a:srcRect b="0" l="0" r="0" t="0"/>
          <a:stretch/>
        </p:blipFill>
        <p:spPr>
          <a:xfrm>
            <a:off x="3306550" y="2615913"/>
            <a:ext cx="552450" cy="781050"/>
          </a:xfrm>
          <a:prstGeom prst="rect">
            <a:avLst/>
          </a:prstGeom>
          <a:noFill/>
          <a:ln>
            <a:noFill/>
          </a:ln>
        </p:spPr>
      </p:pic>
      <p:pic>
        <p:nvPicPr>
          <p:cNvPr id="327" name="Google Shape;327;p32"/>
          <p:cNvPicPr preferRelativeResize="0"/>
          <p:nvPr/>
        </p:nvPicPr>
        <p:blipFill rotWithShape="1">
          <a:blip r:embed="rId7">
            <a:alphaModFix/>
          </a:blip>
          <a:srcRect b="0" l="0" r="0" t="0"/>
          <a:stretch/>
        </p:blipFill>
        <p:spPr>
          <a:xfrm>
            <a:off x="4411450" y="2615913"/>
            <a:ext cx="552450" cy="781050"/>
          </a:xfrm>
          <a:prstGeom prst="rect">
            <a:avLst/>
          </a:prstGeom>
          <a:noFill/>
          <a:ln>
            <a:noFill/>
          </a:ln>
        </p:spPr>
      </p:pic>
      <p:pic>
        <p:nvPicPr>
          <p:cNvPr id="328" name="Google Shape;328;p32"/>
          <p:cNvPicPr preferRelativeResize="0"/>
          <p:nvPr/>
        </p:nvPicPr>
        <p:blipFill rotWithShape="1">
          <a:blip r:embed="rId8">
            <a:alphaModFix/>
          </a:blip>
          <a:srcRect b="0" l="0" r="0" t="0"/>
          <a:stretch/>
        </p:blipFill>
        <p:spPr>
          <a:xfrm>
            <a:off x="5516350" y="2615925"/>
            <a:ext cx="552450" cy="781050"/>
          </a:xfrm>
          <a:prstGeom prst="rect">
            <a:avLst/>
          </a:prstGeom>
          <a:noFill/>
          <a:ln>
            <a:noFill/>
          </a:ln>
        </p:spPr>
      </p:pic>
      <p:pic>
        <p:nvPicPr>
          <p:cNvPr id="329" name="Google Shape;329;p32"/>
          <p:cNvPicPr preferRelativeResize="0"/>
          <p:nvPr/>
        </p:nvPicPr>
        <p:blipFill rotWithShape="1">
          <a:blip r:embed="rId9">
            <a:alphaModFix/>
          </a:blip>
          <a:srcRect b="0" l="0" r="0" t="0"/>
          <a:stretch/>
        </p:blipFill>
        <p:spPr>
          <a:xfrm>
            <a:off x="3654875" y="4068550"/>
            <a:ext cx="552450" cy="781050"/>
          </a:xfrm>
          <a:prstGeom prst="rect">
            <a:avLst/>
          </a:prstGeom>
          <a:noFill/>
          <a:ln>
            <a:noFill/>
          </a:ln>
        </p:spPr>
      </p:pic>
      <p:pic>
        <p:nvPicPr>
          <p:cNvPr id="330" name="Google Shape;330;p32"/>
          <p:cNvPicPr preferRelativeResize="0"/>
          <p:nvPr/>
        </p:nvPicPr>
        <p:blipFill rotWithShape="1">
          <a:blip r:embed="rId10">
            <a:alphaModFix/>
          </a:blip>
          <a:srcRect b="0" l="0" r="0" t="0"/>
          <a:stretch/>
        </p:blipFill>
        <p:spPr>
          <a:xfrm>
            <a:off x="4207325" y="4068550"/>
            <a:ext cx="552450" cy="781050"/>
          </a:xfrm>
          <a:prstGeom prst="rect">
            <a:avLst/>
          </a:prstGeom>
          <a:noFill/>
          <a:ln>
            <a:noFill/>
          </a:ln>
        </p:spPr>
      </p:pic>
      <p:pic>
        <p:nvPicPr>
          <p:cNvPr id="331" name="Google Shape;331;p32"/>
          <p:cNvPicPr preferRelativeResize="0"/>
          <p:nvPr/>
        </p:nvPicPr>
        <p:blipFill rotWithShape="1">
          <a:blip r:embed="rId11">
            <a:alphaModFix/>
          </a:blip>
          <a:srcRect b="0" l="0" r="0" t="0"/>
          <a:stretch/>
        </p:blipFill>
        <p:spPr>
          <a:xfrm>
            <a:off x="3654875" y="1163300"/>
            <a:ext cx="552450" cy="781050"/>
          </a:xfrm>
          <a:prstGeom prst="rect">
            <a:avLst/>
          </a:prstGeom>
          <a:noFill/>
          <a:ln>
            <a:noFill/>
          </a:ln>
        </p:spPr>
      </p:pic>
      <p:pic>
        <p:nvPicPr>
          <p:cNvPr id="332" name="Google Shape;332;p32"/>
          <p:cNvPicPr preferRelativeResize="0"/>
          <p:nvPr/>
        </p:nvPicPr>
        <p:blipFill rotWithShape="1">
          <a:blip r:embed="rId12">
            <a:alphaModFix/>
          </a:blip>
          <a:srcRect b="0" l="0" r="0" t="0"/>
          <a:stretch/>
        </p:blipFill>
        <p:spPr>
          <a:xfrm>
            <a:off x="4207325" y="1163300"/>
            <a:ext cx="552450" cy="781050"/>
          </a:xfrm>
          <a:prstGeom prst="rect">
            <a:avLst/>
          </a:prstGeom>
          <a:noFill/>
          <a:ln>
            <a:noFill/>
          </a:ln>
        </p:spPr>
      </p:pic>
      <p:sp>
        <p:nvSpPr>
          <p:cNvPr id="333" name="Google Shape;333;p32"/>
          <p:cNvSpPr txBox="1"/>
          <p:nvPr/>
        </p:nvSpPr>
        <p:spPr>
          <a:xfrm>
            <a:off x="6780525" y="1325525"/>
            <a:ext cx="3913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50?</a:t>
            </a:r>
            <a:endParaRPr b="0" i="0" sz="2400" u="none" cap="none" strike="noStrike">
              <a:solidFill>
                <a:schemeClr val="lt1"/>
              </a:solidFill>
              <a:latin typeface="Lato"/>
              <a:ea typeface="Lato"/>
              <a:cs typeface="Lato"/>
              <a:sym typeface="Lato"/>
            </a:endParaRPr>
          </a:p>
        </p:txBody>
      </p:sp>
      <p:sp>
        <p:nvSpPr>
          <p:cNvPr id="334" name="Google Shape;334;p32"/>
          <p:cNvSpPr txBox="1"/>
          <p:nvPr/>
        </p:nvSpPr>
        <p:spPr>
          <a:xfrm>
            <a:off x="6780525" y="4230775"/>
            <a:ext cx="3913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40</a:t>
            </a:r>
            <a:endParaRPr b="0" i="0" sz="2400" u="none" cap="none" strike="noStrike">
              <a:solidFill>
                <a:schemeClr val="lt1"/>
              </a:solidFill>
              <a:latin typeface="Lato"/>
              <a:ea typeface="Lato"/>
              <a:cs typeface="Lato"/>
              <a:sym typeface="Lato"/>
            </a:endParaRPr>
          </a:p>
        </p:txBody>
      </p:sp>
      <p:pic>
        <p:nvPicPr>
          <p:cNvPr id="335" name="Google Shape;335;p32"/>
          <p:cNvPicPr preferRelativeResize="0"/>
          <p:nvPr/>
        </p:nvPicPr>
        <p:blipFill rotWithShape="1">
          <a:blip r:embed="rId13">
            <a:alphaModFix/>
          </a:blip>
          <a:srcRect b="0" l="0" r="0" t="0"/>
          <a:stretch/>
        </p:blipFill>
        <p:spPr>
          <a:xfrm>
            <a:off x="7332975" y="1204175"/>
            <a:ext cx="656925" cy="699300"/>
          </a:xfrm>
          <a:prstGeom prst="rect">
            <a:avLst/>
          </a:prstGeom>
          <a:noFill/>
          <a:ln>
            <a:noFill/>
          </a:ln>
        </p:spPr>
      </p:pic>
      <p:pic>
        <p:nvPicPr>
          <p:cNvPr id="336" name="Google Shape;336;p32"/>
          <p:cNvPicPr preferRelativeResize="0"/>
          <p:nvPr/>
        </p:nvPicPr>
        <p:blipFill rotWithShape="1">
          <a:blip r:embed="rId13">
            <a:alphaModFix/>
          </a:blip>
          <a:srcRect b="0" l="0" r="0" t="0"/>
          <a:stretch/>
        </p:blipFill>
        <p:spPr>
          <a:xfrm>
            <a:off x="7332975" y="4109425"/>
            <a:ext cx="656925" cy="699300"/>
          </a:xfrm>
          <a:prstGeom prst="rect">
            <a:avLst/>
          </a:prstGeom>
          <a:noFill/>
          <a:ln>
            <a:noFill/>
          </a:ln>
        </p:spPr>
      </p:pic>
      <p:pic>
        <p:nvPicPr>
          <p:cNvPr id="337" name="Google Shape;337;p32"/>
          <p:cNvPicPr preferRelativeResize="0"/>
          <p:nvPr/>
        </p:nvPicPr>
        <p:blipFill rotWithShape="1">
          <a:blip r:embed="rId6">
            <a:alphaModFix/>
          </a:blip>
          <a:srcRect b="0" l="0" r="0" t="0"/>
          <a:stretch/>
        </p:blipFill>
        <p:spPr>
          <a:xfrm>
            <a:off x="3654875" y="1163238"/>
            <a:ext cx="552450" cy="781050"/>
          </a:xfrm>
          <a:prstGeom prst="rect">
            <a:avLst/>
          </a:prstGeom>
          <a:noFill/>
          <a:ln>
            <a:noFill/>
          </a:ln>
        </p:spPr>
      </p:pic>
      <p:pic>
        <p:nvPicPr>
          <p:cNvPr id="338" name="Google Shape;338;p32"/>
          <p:cNvPicPr preferRelativeResize="0"/>
          <p:nvPr/>
        </p:nvPicPr>
        <p:blipFill rotWithShape="1">
          <a:blip r:embed="rId6">
            <a:alphaModFix/>
          </a:blip>
          <a:srcRect b="0" l="0" r="0" t="0"/>
          <a:stretch/>
        </p:blipFill>
        <p:spPr>
          <a:xfrm>
            <a:off x="4207325" y="1163238"/>
            <a:ext cx="552450" cy="781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Example pot odds</a:t>
            </a:r>
            <a:endParaRPr/>
          </a:p>
        </p:txBody>
      </p:sp>
      <p:sp>
        <p:nvSpPr>
          <p:cNvPr id="344" name="Google Shape;344;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pot_total = 90</a:t>
            </a:r>
            <a:endParaRPr/>
          </a:p>
          <a:p>
            <a:pPr indent="-342900" lvl="0" marL="457200" rtl="0" algn="l">
              <a:lnSpc>
                <a:spcPct val="200000"/>
              </a:lnSpc>
              <a:spcBef>
                <a:spcPts val="0"/>
              </a:spcBef>
              <a:spcAft>
                <a:spcPts val="0"/>
              </a:spcAft>
              <a:buSzPts val="1800"/>
              <a:buChar char="●"/>
            </a:pPr>
            <a:r>
              <a:rPr lang="en"/>
              <a:t>continue_cost = 10</a:t>
            </a:r>
            <a:endParaRPr/>
          </a:p>
          <a:p>
            <a:pPr indent="-342900" lvl="0" marL="457200" rtl="0" algn="l">
              <a:lnSpc>
                <a:spcPct val="200000"/>
              </a:lnSpc>
              <a:spcBef>
                <a:spcPts val="0"/>
              </a:spcBef>
              <a:spcAft>
                <a:spcPts val="0"/>
              </a:spcAft>
              <a:buSzPts val="1800"/>
              <a:buChar char="●"/>
            </a:pPr>
            <a:r>
              <a:rPr lang="en"/>
              <a:t>pot odds = 10 / (90 + 10) = 0.1</a:t>
            </a:r>
            <a:endParaRPr/>
          </a:p>
          <a:p>
            <a:pPr indent="-342900" lvl="0" marL="457200" rtl="0" algn="l">
              <a:lnSpc>
                <a:spcPct val="200000"/>
              </a:lnSpc>
              <a:spcBef>
                <a:spcPts val="0"/>
              </a:spcBef>
              <a:spcAft>
                <a:spcPts val="0"/>
              </a:spcAft>
              <a:buSzPts val="1800"/>
              <a:buChar char="●"/>
            </a:pPr>
            <a:r>
              <a:rPr lang="en"/>
              <a:t>If </a:t>
            </a:r>
            <a:r>
              <a:rPr i="1" lang="en"/>
              <a:t>p</a:t>
            </a:r>
            <a:r>
              <a:rPr lang="en"/>
              <a:t> </a:t>
            </a:r>
            <a:r>
              <a:rPr lang="en">
                <a:solidFill>
                  <a:schemeClr val="lt1"/>
                </a:solidFill>
              </a:rPr>
              <a:t>≥ 0.1, we should call!</a:t>
            </a:r>
            <a:endParaRPr>
              <a:solidFill>
                <a:schemeClr val="lt1"/>
              </a:solidFill>
            </a:endParaRPr>
          </a:p>
        </p:txBody>
      </p:sp>
      <p:sp>
        <p:nvSpPr>
          <p:cNvPr id="345" name="Google Shape;345;p33"/>
          <p:cNvSpPr txBox="1"/>
          <p:nvPr/>
        </p:nvSpPr>
        <p:spPr>
          <a:xfrm>
            <a:off x="2026800" y="3870900"/>
            <a:ext cx="5090400" cy="594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Lato"/>
                <a:ea typeface="Lato"/>
                <a:cs typeface="Lato"/>
                <a:sym typeface="Lato"/>
              </a:rPr>
              <a:t>How do we know what </a:t>
            </a:r>
            <a:r>
              <a:rPr b="0" i="1" lang="en" sz="2100" u="none" cap="none" strike="noStrike">
                <a:solidFill>
                  <a:schemeClr val="lt1"/>
                </a:solidFill>
                <a:latin typeface="Lato"/>
                <a:ea typeface="Lato"/>
                <a:cs typeface="Lato"/>
                <a:sym typeface="Lato"/>
              </a:rPr>
              <a:t>p </a:t>
            </a:r>
            <a:r>
              <a:rPr b="0" i="0" lang="en" sz="2100" u="none" cap="none" strike="noStrike">
                <a:solidFill>
                  <a:schemeClr val="lt1"/>
                </a:solidFill>
                <a:latin typeface="Lato"/>
                <a:ea typeface="Lato"/>
                <a:cs typeface="Lato"/>
                <a:sym typeface="Lato"/>
              </a:rPr>
              <a:t>is?</a:t>
            </a:r>
            <a:endParaRPr b="0" i="0" sz="2100" u="none" cap="none" strike="noStrike">
              <a:solidFill>
                <a:schemeClr val="lt1"/>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Counting outs</a:t>
            </a:r>
            <a:endParaRPr i="1"/>
          </a:p>
        </p:txBody>
      </p:sp>
      <p:sp>
        <p:nvSpPr>
          <p:cNvPr id="351" name="Google Shape;351;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Idea: If we know which cards we need to complete our hand, we can estimate the probability of getting those cards. If our hand is strong, this estimates our probability of winning the game </a:t>
            </a:r>
            <a:r>
              <a:rPr i="1" lang="en"/>
              <a:t>(p)</a:t>
            </a:r>
            <a:r>
              <a:rPr lang="en"/>
              <a:t>!</a:t>
            </a:r>
            <a:endParaRPr/>
          </a:p>
          <a:p>
            <a:pPr indent="0" lvl="0" marL="0" rtl="0" algn="l">
              <a:lnSpc>
                <a:spcPct val="115000"/>
              </a:lnSpc>
              <a:spcBef>
                <a:spcPts val="1600"/>
              </a:spcBef>
              <a:spcAft>
                <a:spcPts val="0"/>
              </a:spcAft>
              <a:buSzPts val="1800"/>
              <a:buNone/>
            </a:pPr>
            <a:r>
              <a:rPr lang="en"/>
              <a:t>Strategy:</a:t>
            </a:r>
            <a:endParaRPr/>
          </a:p>
          <a:p>
            <a:pPr indent="-342900" lvl="0" marL="457200" rtl="0" algn="l">
              <a:lnSpc>
                <a:spcPct val="115000"/>
              </a:lnSpc>
              <a:spcBef>
                <a:spcPts val="1600"/>
              </a:spcBef>
              <a:spcAft>
                <a:spcPts val="0"/>
              </a:spcAft>
              <a:buSzPts val="1800"/>
              <a:buChar char="●"/>
            </a:pPr>
            <a:r>
              <a:rPr lang="en"/>
              <a:t>Count the number of cards that complete our hand </a:t>
            </a:r>
            <a:r>
              <a:rPr i="1" lang="en"/>
              <a:t>(outs)</a:t>
            </a:r>
            <a:endParaRPr i="1"/>
          </a:p>
          <a:p>
            <a:pPr indent="-342900" lvl="0" marL="457200" rtl="0" algn="l">
              <a:lnSpc>
                <a:spcPct val="115000"/>
              </a:lnSpc>
              <a:spcBef>
                <a:spcPts val="0"/>
              </a:spcBef>
              <a:spcAft>
                <a:spcPts val="0"/>
              </a:spcAft>
              <a:buSzPts val="1800"/>
              <a:buChar char="●"/>
            </a:pPr>
            <a:r>
              <a:rPr lang="en"/>
              <a:t>Multiply this number by 2  </a:t>
            </a:r>
            <a:r>
              <a:rPr i="1" lang="en"/>
              <a:t>(52 cards  gives ~2% chance of getting a specific card)</a:t>
            </a:r>
            <a:endParaRPr i="1"/>
          </a:p>
          <a:p>
            <a:pPr indent="-342900" lvl="0" marL="457200" rtl="0" algn="l">
              <a:lnSpc>
                <a:spcPct val="115000"/>
              </a:lnSpc>
              <a:spcBef>
                <a:spcPts val="0"/>
              </a:spcBef>
              <a:spcAft>
                <a:spcPts val="0"/>
              </a:spcAft>
              <a:buSzPts val="1800"/>
              <a:buChar char="●"/>
            </a:pPr>
            <a:r>
              <a:rPr lang="en"/>
              <a:t>If we have two cards left to see, multiply by 2</a:t>
            </a:r>
            <a:endParaRPr/>
          </a:p>
          <a:p>
            <a:pPr indent="-342900" lvl="0" marL="457200" rtl="0" algn="l">
              <a:lnSpc>
                <a:spcPct val="115000"/>
              </a:lnSpc>
              <a:spcBef>
                <a:spcPts val="0"/>
              </a:spcBef>
              <a:spcAft>
                <a:spcPts val="0"/>
              </a:spcAft>
              <a:buSzPts val="1800"/>
              <a:buChar char="●"/>
            </a:pPr>
            <a:r>
              <a:rPr lang="en"/>
              <a:t>This number is our probability estimate! </a:t>
            </a:r>
            <a:r>
              <a:rPr i="1" lang="en"/>
              <a:t>(as a percent)</a:t>
            </a:r>
            <a:endParaRPr i="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Exercise</a:t>
            </a:r>
            <a:endParaRPr/>
          </a:p>
        </p:txBody>
      </p:sp>
      <p:pic>
        <p:nvPicPr>
          <p:cNvPr id="357" name="Google Shape;357;p35"/>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358" name="Google Shape;358;p35"/>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359" name="Google Shape;359;p35"/>
          <p:cNvPicPr preferRelativeResize="0"/>
          <p:nvPr/>
        </p:nvPicPr>
        <p:blipFill rotWithShape="1">
          <a:blip r:embed="rId5">
            <a:alphaModFix/>
          </a:blip>
          <a:srcRect b="0" l="0" r="0" t="0"/>
          <a:stretch/>
        </p:blipFill>
        <p:spPr>
          <a:xfrm>
            <a:off x="3859000" y="2615900"/>
            <a:ext cx="552450" cy="781050"/>
          </a:xfrm>
          <a:prstGeom prst="rect">
            <a:avLst/>
          </a:prstGeom>
          <a:noFill/>
          <a:ln>
            <a:noFill/>
          </a:ln>
        </p:spPr>
      </p:pic>
      <p:pic>
        <p:nvPicPr>
          <p:cNvPr id="360" name="Google Shape;360;p35"/>
          <p:cNvPicPr preferRelativeResize="0"/>
          <p:nvPr/>
        </p:nvPicPr>
        <p:blipFill rotWithShape="1">
          <a:blip r:embed="rId6">
            <a:alphaModFix/>
          </a:blip>
          <a:srcRect b="0" l="0" r="0" t="0"/>
          <a:stretch/>
        </p:blipFill>
        <p:spPr>
          <a:xfrm>
            <a:off x="3306550" y="2615913"/>
            <a:ext cx="552450" cy="781050"/>
          </a:xfrm>
          <a:prstGeom prst="rect">
            <a:avLst/>
          </a:prstGeom>
          <a:noFill/>
          <a:ln>
            <a:noFill/>
          </a:ln>
        </p:spPr>
      </p:pic>
      <p:pic>
        <p:nvPicPr>
          <p:cNvPr id="361" name="Google Shape;361;p35"/>
          <p:cNvPicPr preferRelativeResize="0"/>
          <p:nvPr/>
        </p:nvPicPr>
        <p:blipFill rotWithShape="1">
          <a:blip r:embed="rId7">
            <a:alphaModFix/>
          </a:blip>
          <a:srcRect b="0" l="0" r="0" t="0"/>
          <a:stretch/>
        </p:blipFill>
        <p:spPr>
          <a:xfrm>
            <a:off x="4411450" y="2615913"/>
            <a:ext cx="552450" cy="781050"/>
          </a:xfrm>
          <a:prstGeom prst="rect">
            <a:avLst/>
          </a:prstGeom>
          <a:noFill/>
          <a:ln>
            <a:noFill/>
          </a:ln>
        </p:spPr>
      </p:pic>
      <p:pic>
        <p:nvPicPr>
          <p:cNvPr id="362" name="Google Shape;362;p35"/>
          <p:cNvPicPr preferRelativeResize="0"/>
          <p:nvPr/>
        </p:nvPicPr>
        <p:blipFill rotWithShape="1">
          <a:blip r:embed="rId8">
            <a:alphaModFix/>
          </a:blip>
          <a:srcRect b="0" l="0" r="0" t="0"/>
          <a:stretch/>
        </p:blipFill>
        <p:spPr>
          <a:xfrm>
            <a:off x="5516350" y="2615925"/>
            <a:ext cx="552450" cy="781050"/>
          </a:xfrm>
          <a:prstGeom prst="rect">
            <a:avLst/>
          </a:prstGeom>
          <a:noFill/>
          <a:ln>
            <a:noFill/>
          </a:ln>
        </p:spPr>
      </p:pic>
      <p:pic>
        <p:nvPicPr>
          <p:cNvPr id="363" name="Google Shape;363;p35"/>
          <p:cNvPicPr preferRelativeResize="0"/>
          <p:nvPr/>
        </p:nvPicPr>
        <p:blipFill rotWithShape="1">
          <a:blip r:embed="rId9">
            <a:alphaModFix/>
          </a:blip>
          <a:srcRect b="0" l="0" r="0" t="0"/>
          <a:stretch/>
        </p:blipFill>
        <p:spPr>
          <a:xfrm>
            <a:off x="3654875" y="4068550"/>
            <a:ext cx="552450" cy="781050"/>
          </a:xfrm>
          <a:prstGeom prst="rect">
            <a:avLst/>
          </a:prstGeom>
          <a:noFill/>
          <a:ln>
            <a:noFill/>
          </a:ln>
        </p:spPr>
      </p:pic>
      <p:pic>
        <p:nvPicPr>
          <p:cNvPr id="364" name="Google Shape;364;p35"/>
          <p:cNvPicPr preferRelativeResize="0"/>
          <p:nvPr/>
        </p:nvPicPr>
        <p:blipFill rotWithShape="1">
          <a:blip r:embed="rId10">
            <a:alphaModFix/>
          </a:blip>
          <a:srcRect b="0" l="0" r="0" t="0"/>
          <a:stretch/>
        </p:blipFill>
        <p:spPr>
          <a:xfrm>
            <a:off x="4207325" y="4068550"/>
            <a:ext cx="552450" cy="781050"/>
          </a:xfrm>
          <a:prstGeom prst="rect">
            <a:avLst/>
          </a:prstGeom>
          <a:noFill/>
          <a:ln>
            <a:noFill/>
          </a:ln>
        </p:spPr>
      </p:pic>
      <p:pic>
        <p:nvPicPr>
          <p:cNvPr id="365" name="Google Shape;365;p35"/>
          <p:cNvPicPr preferRelativeResize="0"/>
          <p:nvPr/>
        </p:nvPicPr>
        <p:blipFill rotWithShape="1">
          <a:blip r:embed="rId11">
            <a:alphaModFix/>
          </a:blip>
          <a:srcRect b="0" l="0" r="0" t="0"/>
          <a:stretch/>
        </p:blipFill>
        <p:spPr>
          <a:xfrm>
            <a:off x="3654875" y="1163300"/>
            <a:ext cx="552450" cy="781050"/>
          </a:xfrm>
          <a:prstGeom prst="rect">
            <a:avLst/>
          </a:prstGeom>
          <a:noFill/>
          <a:ln>
            <a:noFill/>
          </a:ln>
        </p:spPr>
      </p:pic>
      <p:pic>
        <p:nvPicPr>
          <p:cNvPr id="366" name="Google Shape;366;p35"/>
          <p:cNvPicPr preferRelativeResize="0"/>
          <p:nvPr/>
        </p:nvPicPr>
        <p:blipFill rotWithShape="1">
          <a:blip r:embed="rId12">
            <a:alphaModFix/>
          </a:blip>
          <a:srcRect b="0" l="0" r="0" t="0"/>
          <a:stretch/>
        </p:blipFill>
        <p:spPr>
          <a:xfrm>
            <a:off x="4207325" y="1163300"/>
            <a:ext cx="552450" cy="781050"/>
          </a:xfrm>
          <a:prstGeom prst="rect">
            <a:avLst/>
          </a:prstGeom>
          <a:noFill/>
          <a:ln>
            <a:noFill/>
          </a:ln>
        </p:spPr>
      </p:pic>
      <p:sp>
        <p:nvSpPr>
          <p:cNvPr id="367" name="Google Shape;367;p35"/>
          <p:cNvSpPr txBox="1"/>
          <p:nvPr/>
        </p:nvSpPr>
        <p:spPr>
          <a:xfrm>
            <a:off x="6780525" y="1325525"/>
            <a:ext cx="3913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50?</a:t>
            </a:r>
            <a:endParaRPr b="0" i="0" sz="2400" u="none" cap="none" strike="noStrike">
              <a:solidFill>
                <a:schemeClr val="lt1"/>
              </a:solidFill>
              <a:latin typeface="Lato"/>
              <a:ea typeface="Lato"/>
              <a:cs typeface="Lato"/>
              <a:sym typeface="Lato"/>
            </a:endParaRPr>
          </a:p>
        </p:txBody>
      </p:sp>
      <p:sp>
        <p:nvSpPr>
          <p:cNvPr id="368" name="Google Shape;368;p35"/>
          <p:cNvSpPr txBox="1"/>
          <p:nvPr/>
        </p:nvSpPr>
        <p:spPr>
          <a:xfrm>
            <a:off x="6780525" y="4230775"/>
            <a:ext cx="3913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40</a:t>
            </a:r>
            <a:endParaRPr b="0" i="0" sz="2400" u="none" cap="none" strike="noStrike">
              <a:solidFill>
                <a:schemeClr val="lt1"/>
              </a:solidFill>
              <a:latin typeface="Lato"/>
              <a:ea typeface="Lato"/>
              <a:cs typeface="Lato"/>
              <a:sym typeface="Lato"/>
            </a:endParaRPr>
          </a:p>
        </p:txBody>
      </p:sp>
      <p:pic>
        <p:nvPicPr>
          <p:cNvPr id="369" name="Google Shape;369;p35"/>
          <p:cNvPicPr preferRelativeResize="0"/>
          <p:nvPr/>
        </p:nvPicPr>
        <p:blipFill rotWithShape="1">
          <a:blip r:embed="rId13">
            <a:alphaModFix/>
          </a:blip>
          <a:srcRect b="0" l="0" r="0" t="0"/>
          <a:stretch/>
        </p:blipFill>
        <p:spPr>
          <a:xfrm>
            <a:off x="7332975" y="1204175"/>
            <a:ext cx="656925" cy="699300"/>
          </a:xfrm>
          <a:prstGeom prst="rect">
            <a:avLst/>
          </a:prstGeom>
          <a:noFill/>
          <a:ln>
            <a:noFill/>
          </a:ln>
        </p:spPr>
      </p:pic>
      <p:pic>
        <p:nvPicPr>
          <p:cNvPr id="370" name="Google Shape;370;p35"/>
          <p:cNvPicPr preferRelativeResize="0"/>
          <p:nvPr/>
        </p:nvPicPr>
        <p:blipFill rotWithShape="1">
          <a:blip r:embed="rId13">
            <a:alphaModFix/>
          </a:blip>
          <a:srcRect b="0" l="0" r="0" t="0"/>
          <a:stretch/>
        </p:blipFill>
        <p:spPr>
          <a:xfrm>
            <a:off x="7332975" y="4109425"/>
            <a:ext cx="656925" cy="699300"/>
          </a:xfrm>
          <a:prstGeom prst="rect">
            <a:avLst/>
          </a:prstGeom>
          <a:noFill/>
          <a:ln>
            <a:noFill/>
          </a:ln>
        </p:spPr>
      </p:pic>
      <p:pic>
        <p:nvPicPr>
          <p:cNvPr id="371" name="Google Shape;371;p35"/>
          <p:cNvPicPr preferRelativeResize="0"/>
          <p:nvPr/>
        </p:nvPicPr>
        <p:blipFill rotWithShape="1">
          <a:blip r:embed="rId6">
            <a:alphaModFix/>
          </a:blip>
          <a:srcRect b="0" l="0" r="0" t="0"/>
          <a:stretch/>
        </p:blipFill>
        <p:spPr>
          <a:xfrm>
            <a:off x="3654875" y="1163238"/>
            <a:ext cx="552450" cy="781050"/>
          </a:xfrm>
          <a:prstGeom prst="rect">
            <a:avLst/>
          </a:prstGeom>
          <a:noFill/>
          <a:ln>
            <a:noFill/>
          </a:ln>
        </p:spPr>
      </p:pic>
      <p:pic>
        <p:nvPicPr>
          <p:cNvPr id="372" name="Google Shape;372;p35"/>
          <p:cNvPicPr preferRelativeResize="0"/>
          <p:nvPr/>
        </p:nvPicPr>
        <p:blipFill rotWithShape="1">
          <a:blip r:embed="rId6">
            <a:alphaModFix/>
          </a:blip>
          <a:srcRect b="0" l="0" r="0" t="0"/>
          <a:stretch/>
        </p:blipFill>
        <p:spPr>
          <a:xfrm>
            <a:off x="4207325" y="1163238"/>
            <a:ext cx="552450" cy="7810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Calculating </a:t>
            </a:r>
            <a:r>
              <a:rPr i="1" lang="en"/>
              <a:t>p</a:t>
            </a:r>
            <a:endParaRPr i="1"/>
          </a:p>
        </p:txBody>
      </p:sp>
      <p:sp>
        <p:nvSpPr>
          <p:cNvPr id="378" name="Google Shape;378;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outs = 8</a:t>
            </a:r>
            <a:endParaRPr/>
          </a:p>
          <a:p>
            <a:pPr indent="-342900" lvl="0" marL="457200" rtl="0" algn="l">
              <a:lnSpc>
                <a:spcPct val="200000"/>
              </a:lnSpc>
              <a:spcBef>
                <a:spcPts val="0"/>
              </a:spcBef>
              <a:spcAft>
                <a:spcPts val="0"/>
              </a:spcAft>
              <a:buSzPts val="1800"/>
              <a:buChar char="●"/>
            </a:pPr>
            <a:r>
              <a:rPr lang="en"/>
              <a:t>probability of completing the hand is 8 * 2 = 16%</a:t>
            </a:r>
            <a:endParaRPr/>
          </a:p>
          <a:p>
            <a:pPr indent="-342900" lvl="0" marL="457200" rtl="0" algn="l">
              <a:lnSpc>
                <a:spcPct val="200000"/>
              </a:lnSpc>
              <a:spcBef>
                <a:spcPts val="0"/>
              </a:spcBef>
              <a:spcAft>
                <a:spcPts val="0"/>
              </a:spcAft>
              <a:buSzPts val="1800"/>
              <a:buChar char="●"/>
            </a:pPr>
            <a:r>
              <a:rPr i="1" lang="en"/>
              <a:t>p </a:t>
            </a:r>
            <a:r>
              <a:rPr lang="en"/>
              <a:t>= 0.16</a:t>
            </a:r>
            <a:endParaRPr/>
          </a:p>
          <a:p>
            <a:pPr indent="-342900" lvl="0" marL="457200" rtl="0" algn="l">
              <a:lnSpc>
                <a:spcPct val="200000"/>
              </a:lnSpc>
              <a:spcBef>
                <a:spcPts val="0"/>
              </a:spcBef>
              <a:spcAft>
                <a:spcPts val="0"/>
              </a:spcAft>
              <a:buSzPts val="1800"/>
              <a:buChar char="●"/>
            </a:pPr>
            <a:r>
              <a:rPr lang="en"/>
              <a:t>pot odds = 0.1</a:t>
            </a:r>
            <a:endParaRPr/>
          </a:p>
          <a:p>
            <a:pPr indent="-342900" lvl="0" marL="457200" rtl="0" algn="l">
              <a:lnSpc>
                <a:spcPct val="200000"/>
              </a:lnSpc>
              <a:spcBef>
                <a:spcPts val="0"/>
              </a:spcBef>
              <a:spcAft>
                <a:spcPts val="0"/>
              </a:spcAft>
              <a:buSzPts val="1800"/>
              <a:buChar char="●"/>
            </a:pPr>
            <a:r>
              <a:rPr i="1" lang="en">
                <a:solidFill>
                  <a:schemeClr val="lt1"/>
                </a:solidFill>
              </a:rPr>
              <a:t>p</a:t>
            </a:r>
            <a:r>
              <a:rPr lang="en">
                <a:solidFill>
                  <a:schemeClr val="lt1"/>
                </a:solidFill>
              </a:rPr>
              <a:t> is greater than our pot odds - we should call!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10b9f177660_0_1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Reverse pot odds</a:t>
            </a:r>
            <a:endParaRPr/>
          </a:p>
        </p:txBody>
      </p:sp>
      <p:sp>
        <p:nvSpPr>
          <p:cNvPr id="384" name="Google Shape;384;g10b9f177660_0_1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If we overbet relative to the size of the pot, then we give our opponent the opportunity to exploit pot odds</a:t>
            </a:r>
            <a:br>
              <a:rPr lang="en"/>
            </a:br>
            <a:endParaRPr/>
          </a:p>
          <a:p>
            <a:pPr indent="-342900" lvl="0" marL="457200" rtl="0" algn="l">
              <a:lnSpc>
                <a:spcPct val="115000"/>
              </a:lnSpc>
              <a:spcBef>
                <a:spcPts val="0"/>
              </a:spcBef>
              <a:spcAft>
                <a:spcPts val="0"/>
              </a:spcAft>
              <a:buSzPts val="1800"/>
              <a:buChar char="●"/>
            </a:pPr>
            <a:r>
              <a:rPr lang="en"/>
              <a:t>If they have a bad hand, we win a little</a:t>
            </a:r>
            <a:br>
              <a:rPr lang="en"/>
            </a:br>
            <a:endParaRPr/>
          </a:p>
          <a:p>
            <a:pPr indent="-342900" lvl="0" marL="457200" rtl="0" algn="l">
              <a:lnSpc>
                <a:spcPct val="115000"/>
              </a:lnSpc>
              <a:spcBef>
                <a:spcPts val="0"/>
              </a:spcBef>
              <a:spcAft>
                <a:spcPts val="0"/>
              </a:spcAft>
              <a:buSzPts val="1800"/>
              <a:buChar char="●"/>
            </a:pPr>
            <a:r>
              <a:rPr lang="en"/>
              <a:t>If they have “the nuts,”  we lose a lot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cc0158ccef_0_9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Resume Drop:</a:t>
            </a:r>
            <a:br>
              <a:rPr lang="en"/>
            </a:br>
            <a:r>
              <a:rPr lang="en"/>
              <a:t>pkr.bot/drop</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10b9f177660_0_1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Example: the all-in bot</a:t>
            </a:r>
            <a:endParaRPr/>
          </a:p>
        </p:txBody>
      </p:sp>
      <p:sp>
        <p:nvSpPr>
          <p:cNvPr id="390" name="Google Shape;390;g10b9f177660_0_1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Our opponent goes all-in on the preflop (deterministic!)</a:t>
            </a:r>
            <a:br>
              <a:rPr lang="en"/>
            </a:br>
            <a:endParaRPr/>
          </a:p>
          <a:p>
            <a:pPr indent="-342900" lvl="0" marL="457200" rtl="0" algn="l">
              <a:lnSpc>
                <a:spcPct val="115000"/>
              </a:lnSpc>
              <a:spcBef>
                <a:spcPts val="0"/>
              </a:spcBef>
              <a:spcAft>
                <a:spcPts val="0"/>
              </a:spcAft>
              <a:buSzPts val="1800"/>
              <a:buChar char="●"/>
            </a:pPr>
            <a:r>
              <a:rPr lang="en"/>
              <a:t>We can check-fold, letting our opponent collect the blinds, until we are dealt a high pair to crush them and win big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10b9f177660_0_8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Implied and Reverse Implied Odds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10b9f177660_0_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Implied Odds</a:t>
            </a:r>
            <a:endParaRPr/>
          </a:p>
        </p:txBody>
      </p:sp>
      <p:sp>
        <p:nvSpPr>
          <p:cNvPr id="401" name="Google Shape;401;g10b9f177660_0_7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Char char="●"/>
            </a:pPr>
            <a:r>
              <a:rPr lang="en">
                <a:solidFill>
                  <a:schemeClr val="lt1"/>
                </a:solidFill>
              </a:rPr>
              <a:t>The amount of money you expect to win on later streets if you hit one of your outs</a:t>
            </a:r>
            <a:br>
              <a:rPr lang="en">
                <a:solidFill>
                  <a:schemeClr val="lt1"/>
                </a:solidFill>
              </a:rPr>
            </a:b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Enables us to call when we don't have the right pot odds </a:t>
            </a:r>
            <a:br>
              <a:rPr lang="en">
                <a:solidFill>
                  <a:schemeClr val="lt1"/>
                </a:solidFill>
              </a:rPr>
            </a:b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Mostly important when calling with a drawing hand </a:t>
            </a:r>
            <a:endParaRPr>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10b9f177660_0_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Updated </a:t>
            </a:r>
            <a:r>
              <a:rPr i="1" lang="en"/>
              <a:t>p</a:t>
            </a:r>
            <a:endParaRPr i="1"/>
          </a:p>
        </p:txBody>
      </p:sp>
      <p:sp>
        <p:nvSpPr>
          <p:cNvPr id="407" name="Google Shape;407;g10b9f177660_0_7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Char char="●"/>
            </a:pPr>
            <a:r>
              <a:rPr lang="en">
                <a:solidFill>
                  <a:schemeClr val="lt1"/>
                </a:solidFill>
              </a:rPr>
              <a:t>Pot odds cutoff: we should stay in the game if</a:t>
            </a:r>
            <a:endParaRPr>
              <a:solidFill>
                <a:schemeClr val="lt1"/>
              </a:solidFill>
            </a:endParaRPr>
          </a:p>
          <a:p>
            <a:pPr indent="0" lvl="0" marL="0" rtl="0" algn="ctr">
              <a:lnSpc>
                <a:spcPct val="115000"/>
              </a:lnSpc>
              <a:spcBef>
                <a:spcPts val="1600"/>
              </a:spcBef>
              <a:spcAft>
                <a:spcPts val="0"/>
              </a:spcAft>
              <a:buClr>
                <a:schemeClr val="dk1"/>
              </a:buClr>
              <a:buSzPts val="1800"/>
              <a:buFont typeface="Arial"/>
              <a:buNone/>
            </a:pPr>
            <a:r>
              <a:rPr i="1" lang="en" sz="2400">
                <a:solidFill>
                  <a:schemeClr val="lt1"/>
                </a:solidFill>
              </a:rPr>
              <a:t>p</a:t>
            </a:r>
            <a:r>
              <a:rPr lang="en" sz="2400">
                <a:solidFill>
                  <a:schemeClr val="lt1"/>
                </a:solidFill>
              </a:rPr>
              <a:t> ≥ continue_cost / (pot_total + continue_cost)</a:t>
            </a:r>
            <a:endParaRPr sz="2400">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Implied odds cutoff: we should stay in the game if</a:t>
            </a:r>
            <a:endParaRPr>
              <a:solidFill>
                <a:schemeClr val="lt1"/>
              </a:solidFill>
            </a:endParaRPr>
          </a:p>
          <a:p>
            <a:pPr indent="0" lvl="0" marL="0" rtl="0" algn="ctr">
              <a:lnSpc>
                <a:spcPct val="115000"/>
              </a:lnSpc>
              <a:spcBef>
                <a:spcPts val="1600"/>
              </a:spcBef>
              <a:spcAft>
                <a:spcPts val="0"/>
              </a:spcAft>
              <a:buSzPts val="1800"/>
              <a:buNone/>
            </a:pPr>
            <a:r>
              <a:rPr i="1" lang="en" sz="2400">
                <a:solidFill>
                  <a:schemeClr val="lt1"/>
                </a:solidFill>
              </a:rPr>
              <a:t>p</a:t>
            </a:r>
            <a:r>
              <a:rPr lang="en" sz="2400">
                <a:solidFill>
                  <a:schemeClr val="lt1"/>
                </a:solidFill>
              </a:rPr>
              <a:t> ≥ continue_cost / (pot_total + continue_cost+ amount_you_expect_to_win)</a:t>
            </a:r>
            <a:endParaRPr>
              <a:solidFill>
                <a:schemeClr val="lt1"/>
              </a:solidFill>
            </a:endParaRPr>
          </a:p>
          <a:p>
            <a:pPr indent="-342900" lvl="0" marL="457200" rtl="0" algn="l">
              <a:lnSpc>
                <a:spcPct val="115000"/>
              </a:lnSpc>
              <a:spcBef>
                <a:spcPts val="1600"/>
              </a:spcBef>
              <a:spcAft>
                <a:spcPts val="0"/>
              </a:spcAft>
              <a:buClr>
                <a:schemeClr val="lt1"/>
              </a:buClr>
              <a:buSzPts val="1800"/>
              <a:buChar char="●"/>
            </a:pPr>
            <a:r>
              <a:rPr lang="en">
                <a:solidFill>
                  <a:schemeClr val="lt1"/>
                </a:solidFill>
              </a:rPr>
              <a:t>Sometimes you need to factor in calling on the Run</a:t>
            </a:r>
            <a:endParaRPr>
              <a:solidFill>
                <a:schemeClr val="lt1"/>
              </a:solidFill>
            </a:endParaRPr>
          </a:p>
          <a:p>
            <a:pPr indent="0" lvl="0" marL="0" rtl="0" algn="l">
              <a:lnSpc>
                <a:spcPct val="115000"/>
              </a:lnSpc>
              <a:spcBef>
                <a:spcPts val="1600"/>
              </a:spcBef>
              <a:spcAft>
                <a:spcPts val="0"/>
              </a:spcAft>
              <a:buSzPts val="1800"/>
              <a:buNone/>
            </a:pPr>
            <a:r>
              <a:t/>
            </a:r>
            <a:endParaRPr>
              <a:solidFill>
                <a:schemeClr val="lt1"/>
              </a:solidFill>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10b9f177660_0_10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Exercise</a:t>
            </a:r>
            <a:endParaRPr/>
          </a:p>
        </p:txBody>
      </p:sp>
      <p:pic>
        <p:nvPicPr>
          <p:cNvPr id="413" name="Google Shape;413;g10b9f177660_0_108"/>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414" name="Google Shape;414;g10b9f177660_0_108"/>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415" name="Google Shape;415;g10b9f177660_0_108"/>
          <p:cNvPicPr preferRelativeResize="0"/>
          <p:nvPr/>
        </p:nvPicPr>
        <p:blipFill rotWithShape="1">
          <a:blip r:embed="rId5">
            <a:alphaModFix/>
          </a:blip>
          <a:srcRect b="0" l="0" r="0" t="0"/>
          <a:stretch/>
        </p:blipFill>
        <p:spPr>
          <a:xfrm>
            <a:off x="3859000" y="2615900"/>
            <a:ext cx="552450" cy="781050"/>
          </a:xfrm>
          <a:prstGeom prst="rect">
            <a:avLst/>
          </a:prstGeom>
          <a:noFill/>
          <a:ln>
            <a:noFill/>
          </a:ln>
        </p:spPr>
      </p:pic>
      <p:pic>
        <p:nvPicPr>
          <p:cNvPr id="416" name="Google Shape;416;g10b9f177660_0_108"/>
          <p:cNvPicPr preferRelativeResize="0"/>
          <p:nvPr/>
        </p:nvPicPr>
        <p:blipFill rotWithShape="1">
          <a:blip r:embed="rId6">
            <a:alphaModFix/>
          </a:blip>
          <a:srcRect b="0" l="0" r="0" t="0"/>
          <a:stretch/>
        </p:blipFill>
        <p:spPr>
          <a:xfrm>
            <a:off x="3306550" y="2615913"/>
            <a:ext cx="552450" cy="781050"/>
          </a:xfrm>
          <a:prstGeom prst="rect">
            <a:avLst/>
          </a:prstGeom>
          <a:noFill/>
          <a:ln>
            <a:noFill/>
          </a:ln>
        </p:spPr>
      </p:pic>
      <p:pic>
        <p:nvPicPr>
          <p:cNvPr id="417" name="Google Shape;417;g10b9f177660_0_108"/>
          <p:cNvPicPr preferRelativeResize="0"/>
          <p:nvPr/>
        </p:nvPicPr>
        <p:blipFill rotWithShape="1">
          <a:blip r:embed="rId7">
            <a:alphaModFix/>
          </a:blip>
          <a:srcRect b="0" l="0" r="0" t="0"/>
          <a:stretch/>
        </p:blipFill>
        <p:spPr>
          <a:xfrm>
            <a:off x="4411450" y="2615913"/>
            <a:ext cx="552450" cy="781050"/>
          </a:xfrm>
          <a:prstGeom prst="rect">
            <a:avLst/>
          </a:prstGeom>
          <a:noFill/>
          <a:ln>
            <a:noFill/>
          </a:ln>
        </p:spPr>
      </p:pic>
      <p:pic>
        <p:nvPicPr>
          <p:cNvPr id="418" name="Google Shape;418;g10b9f177660_0_108"/>
          <p:cNvPicPr preferRelativeResize="0"/>
          <p:nvPr/>
        </p:nvPicPr>
        <p:blipFill rotWithShape="1">
          <a:blip r:embed="rId8">
            <a:alphaModFix/>
          </a:blip>
          <a:srcRect b="0" l="0" r="0" t="0"/>
          <a:stretch/>
        </p:blipFill>
        <p:spPr>
          <a:xfrm>
            <a:off x="5516350" y="2615925"/>
            <a:ext cx="552450" cy="781050"/>
          </a:xfrm>
          <a:prstGeom prst="rect">
            <a:avLst/>
          </a:prstGeom>
          <a:noFill/>
          <a:ln>
            <a:noFill/>
          </a:ln>
        </p:spPr>
      </p:pic>
      <p:pic>
        <p:nvPicPr>
          <p:cNvPr id="419" name="Google Shape;419;g10b9f177660_0_108"/>
          <p:cNvPicPr preferRelativeResize="0"/>
          <p:nvPr/>
        </p:nvPicPr>
        <p:blipFill rotWithShape="1">
          <a:blip r:embed="rId9">
            <a:alphaModFix/>
          </a:blip>
          <a:srcRect b="0" l="0" r="0" t="0"/>
          <a:stretch/>
        </p:blipFill>
        <p:spPr>
          <a:xfrm>
            <a:off x="3654875" y="4068550"/>
            <a:ext cx="552450" cy="781050"/>
          </a:xfrm>
          <a:prstGeom prst="rect">
            <a:avLst/>
          </a:prstGeom>
          <a:noFill/>
          <a:ln>
            <a:noFill/>
          </a:ln>
        </p:spPr>
      </p:pic>
      <p:pic>
        <p:nvPicPr>
          <p:cNvPr id="420" name="Google Shape;420;g10b9f177660_0_108"/>
          <p:cNvPicPr preferRelativeResize="0"/>
          <p:nvPr/>
        </p:nvPicPr>
        <p:blipFill rotWithShape="1">
          <a:blip r:embed="rId10">
            <a:alphaModFix/>
          </a:blip>
          <a:srcRect b="0" l="0" r="0" t="0"/>
          <a:stretch/>
        </p:blipFill>
        <p:spPr>
          <a:xfrm>
            <a:off x="4207325" y="4068550"/>
            <a:ext cx="552450" cy="781050"/>
          </a:xfrm>
          <a:prstGeom prst="rect">
            <a:avLst/>
          </a:prstGeom>
          <a:noFill/>
          <a:ln>
            <a:noFill/>
          </a:ln>
        </p:spPr>
      </p:pic>
      <p:pic>
        <p:nvPicPr>
          <p:cNvPr id="421" name="Google Shape;421;g10b9f177660_0_108"/>
          <p:cNvPicPr preferRelativeResize="0"/>
          <p:nvPr/>
        </p:nvPicPr>
        <p:blipFill rotWithShape="1">
          <a:blip r:embed="rId11">
            <a:alphaModFix/>
          </a:blip>
          <a:srcRect b="0" l="0" r="0" t="0"/>
          <a:stretch/>
        </p:blipFill>
        <p:spPr>
          <a:xfrm>
            <a:off x="3654875" y="1163300"/>
            <a:ext cx="552450" cy="781050"/>
          </a:xfrm>
          <a:prstGeom prst="rect">
            <a:avLst/>
          </a:prstGeom>
          <a:noFill/>
          <a:ln>
            <a:noFill/>
          </a:ln>
        </p:spPr>
      </p:pic>
      <p:pic>
        <p:nvPicPr>
          <p:cNvPr id="422" name="Google Shape;422;g10b9f177660_0_108"/>
          <p:cNvPicPr preferRelativeResize="0"/>
          <p:nvPr/>
        </p:nvPicPr>
        <p:blipFill rotWithShape="1">
          <a:blip r:embed="rId12">
            <a:alphaModFix/>
          </a:blip>
          <a:srcRect b="0" l="0" r="0" t="0"/>
          <a:stretch/>
        </p:blipFill>
        <p:spPr>
          <a:xfrm>
            <a:off x="4207325" y="1163300"/>
            <a:ext cx="552450" cy="781050"/>
          </a:xfrm>
          <a:prstGeom prst="rect">
            <a:avLst/>
          </a:prstGeom>
          <a:noFill/>
          <a:ln>
            <a:noFill/>
          </a:ln>
        </p:spPr>
      </p:pic>
      <p:sp>
        <p:nvSpPr>
          <p:cNvPr id="423" name="Google Shape;423;g10b9f177660_0_108"/>
          <p:cNvSpPr txBox="1"/>
          <p:nvPr/>
        </p:nvSpPr>
        <p:spPr>
          <a:xfrm>
            <a:off x="6780525" y="1325525"/>
            <a:ext cx="1906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40</a:t>
            </a:r>
            <a:endParaRPr b="0" i="0" sz="2400" u="none" cap="none" strike="noStrike">
              <a:solidFill>
                <a:schemeClr val="lt1"/>
              </a:solidFill>
              <a:latin typeface="Lato"/>
              <a:ea typeface="Lato"/>
              <a:cs typeface="Lato"/>
              <a:sym typeface="Lato"/>
            </a:endParaRPr>
          </a:p>
        </p:txBody>
      </p:sp>
      <p:sp>
        <p:nvSpPr>
          <p:cNvPr id="424" name="Google Shape;424;g10b9f177660_0_108"/>
          <p:cNvSpPr txBox="1"/>
          <p:nvPr/>
        </p:nvSpPr>
        <p:spPr>
          <a:xfrm>
            <a:off x="6780525" y="4230775"/>
            <a:ext cx="19953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40</a:t>
            </a:r>
            <a:endParaRPr b="0" i="0" sz="2400" u="none" cap="none" strike="noStrike">
              <a:solidFill>
                <a:schemeClr val="lt1"/>
              </a:solidFill>
              <a:latin typeface="Lato"/>
              <a:ea typeface="Lato"/>
              <a:cs typeface="Lato"/>
              <a:sym typeface="Lato"/>
            </a:endParaRPr>
          </a:p>
        </p:txBody>
      </p:sp>
      <p:pic>
        <p:nvPicPr>
          <p:cNvPr id="425" name="Google Shape;425;g10b9f177660_0_108"/>
          <p:cNvPicPr preferRelativeResize="0"/>
          <p:nvPr/>
        </p:nvPicPr>
        <p:blipFill rotWithShape="1">
          <a:blip r:embed="rId13">
            <a:alphaModFix/>
          </a:blip>
          <a:srcRect b="0" l="0" r="0" t="0"/>
          <a:stretch/>
        </p:blipFill>
        <p:spPr>
          <a:xfrm>
            <a:off x="7332975" y="1204175"/>
            <a:ext cx="656925" cy="699300"/>
          </a:xfrm>
          <a:prstGeom prst="rect">
            <a:avLst/>
          </a:prstGeom>
          <a:noFill/>
          <a:ln>
            <a:noFill/>
          </a:ln>
        </p:spPr>
      </p:pic>
      <p:pic>
        <p:nvPicPr>
          <p:cNvPr id="426" name="Google Shape;426;g10b9f177660_0_108"/>
          <p:cNvPicPr preferRelativeResize="0"/>
          <p:nvPr/>
        </p:nvPicPr>
        <p:blipFill rotWithShape="1">
          <a:blip r:embed="rId13">
            <a:alphaModFix/>
          </a:blip>
          <a:srcRect b="0" l="0" r="0" t="0"/>
          <a:stretch/>
        </p:blipFill>
        <p:spPr>
          <a:xfrm>
            <a:off x="7332975" y="4109425"/>
            <a:ext cx="656925" cy="699300"/>
          </a:xfrm>
          <a:prstGeom prst="rect">
            <a:avLst/>
          </a:prstGeom>
          <a:noFill/>
          <a:ln>
            <a:noFill/>
          </a:ln>
        </p:spPr>
      </p:pic>
      <p:pic>
        <p:nvPicPr>
          <p:cNvPr id="427" name="Google Shape;427;g10b9f177660_0_108"/>
          <p:cNvPicPr preferRelativeResize="0"/>
          <p:nvPr/>
        </p:nvPicPr>
        <p:blipFill rotWithShape="1">
          <a:blip r:embed="rId6">
            <a:alphaModFix/>
          </a:blip>
          <a:srcRect b="0" l="0" r="0" t="0"/>
          <a:stretch/>
        </p:blipFill>
        <p:spPr>
          <a:xfrm>
            <a:off x="3654875" y="1163238"/>
            <a:ext cx="552450" cy="781050"/>
          </a:xfrm>
          <a:prstGeom prst="rect">
            <a:avLst/>
          </a:prstGeom>
          <a:noFill/>
          <a:ln>
            <a:noFill/>
          </a:ln>
        </p:spPr>
      </p:pic>
      <p:pic>
        <p:nvPicPr>
          <p:cNvPr id="428" name="Google Shape;428;g10b9f177660_0_108"/>
          <p:cNvPicPr preferRelativeResize="0"/>
          <p:nvPr/>
        </p:nvPicPr>
        <p:blipFill rotWithShape="1">
          <a:blip r:embed="rId6">
            <a:alphaModFix/>
          </a:blip>
          <a:srcRect b="0" l="0" r="0" t="0"/>
          <a:stretch/>
        </p:blipFill>
        <p:spPr>
          <a:xfrm>
            <a:off x="4207325" y="1163238"/>
            <a:ext cx="552450" cy="7810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10b9f177660_0_8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Exercise</a:t>
            </a:r>
            <a:endParaRPr/>
          </a:p>
        </p:txBody>
      </p:sp>
      <p:pic>
        <p:nvPicPr>
          <p:cNvPr id="434" name="Google Shape;434;g10b9f177660_0_88"/>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435" name="Google Shape;435;g10b9f177660_0_88"/>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436" name="Google Shape;436;g10b9f177660_0_88"/>
          <p:cNvPicPr preferRelativeResize="0"/>
          <p:nvPr/>
        </p:nvPicPr>
        <p:blipFill rotWithShape="1">
          <a:blip r:embed="rId5">
            <a:alphaModFix/>
          </a:blip>
          <a:srcRect b="0" l="0" r="0" t="0"/>
          <a:stretch/>
        </p:blipFill>
        <p:spPr>
          <a:xfrm>
            <a:off x="3859000" y="2615900"/>
            <a:ext cx="552450" cy="781050"/>
          </a:xfrm>
          <a:prstGeom prst="rect">
            <a:avLst/>
          </a:prstGeom>
          <a:noFill/>
          <a:ln>
            <a:noFill/>
          </a:ln>
        </p:spPr>
      </p:pic>
      <p:pic>
        <p:nvPicPr>
          <p:cNvPr id="437" name="Google Shape;437;g10b9f177660_0_88"/>
          <p:cNvPicPr preferRelativeResize="0"/>
          <p:nvPr/>
        </p:nvPicPr>
        <p:blipFill rotWithShape="1">
          <a:blip r:embed="rId6">
            <a:alphaModFix/>
          </a:blip>
          <a:srcRect b="0" l="0" r="0" t="0"/>
          <a:stretch/>
        </p:blipFill>
        <p:spPr>
          <a:xfrm>
            <a:off x="3306550" y="2615913"/>
            <a:ext cx="552450" cy="781050"/>
          </a:xfrm>
          <a:prstGeom prst="rect">
            <a:avLst/>
          </a:prstGeom>
          <a:noFill/>
          <a:ln>
            <a:noFill/>
          </a:ln>
        </p:spPr>
      </p:pic>
      <p:pic>
        <p:nvPicPr>
          <p:cNvPr id="438" name="Google Shape;438;g10b9f177660_0_88"/>
          <p:cNvPicPr preferRelativeResize="0"/>
          <p:nvPr/>
        </p:nvPicPr>
        <p:blipFill rotWithShape="1">
          <a:blip r:embed="rId7">
            <a:alphaModFix/>
          </a:blip>
          <a:srcRect b="0" l="0" r="0" t="0"/>
          <a:stretch/>
        </p:blipFill>
        <p:spPr>
          <a:xfrm>
            <a:off x="4411450" y="2615913"/>
            <a:ext cx="552450" cy="781050"/>
          </a:xfrm>
          <a:prstGeom prst="rect">
            <a:avLst/>
          </a:prstGeom>
          <a:noFill/>
          <a:ln>
            <a:noFill/>
          </a:ln>
        </p:spPr>
      </p:pic>
      <p:pic>
        <p:nvPicPr>
          <p:cNvPr id="439" name="Google Shape;439;g10b9f177660_0_88"/>
          <p:cNvPicPr preferRelativeResize="0"/>
          <p:nvPr/>
        </p:nvPicPr>
        <p:blipFill rotWithShape="1">
          <a:blip r:embed="rId8">
            <a:alphaModFix/>
          </a:blip>
          <a:srcRect b="0" l="0" r="0" t="0"/>
          <a:stretch/>
        </p:blipFill>
        <p:spPr>
          <a:xfrm>
            <a:off x="5516350" y="2615925"/>
            <a:ext cx="552450" cy="781050"/>
          </a:xfrm>
          <a:prstGeom prst="rect">
            <a:avLst/>
          </a:prstGeom>
          <a:noFill/>
          <a:ln>
            <a:noFill/>
          </a:ln>
        </p:spPr>
      </p:pic>
      <p:pic>
        <p:nvPicPr>
          <p:cNvPr id="440" name="Google Shape;440;g10b9f177660_0_88"/>
          <p:cNvPicPr preferRelativeResize="0"/>
          <p:nvPr/>
        </p:nvPicPr>
        <p:blipFill rotWithShape="1">
          <a:blip r:embed="rId9">
            <a:alphaModFix/>
          </a:blip>
          <a:srcRect b="0" l="0" r="0" t="0"/>
          <a:stretch/>
        </p:blipFill>
        <p:spPr>
          <a:xfrm>
            <a:off x="3654875" y="4068550"/>
            <a:ext cx="552450" cy="781050"/>
          </a:xfrm>
          <a:prstGeom prst="rect">
            <a:avLst/>
          </a:prstGeom>
          <a:noFill/>
          <a:ln>
            <a:noFill/>
          </a:ln>
        </p:spPr>
      </p:pic>
      <p:pic>
        <p:nvPicPr>
          <p:cNvPr id="441" name="Google Shape;441;g10b9f177660_0_88"/>
          <p:cNvPicPr preferRelativeResize="0"/>
          <p:nvPr/>
        </p:nvPicPr>
        <p:blipFill rotWithShape="1">
          <a:blip r:embed="rId10">
            <a:alphaModFix/>
          </a:blip>
          <a:srcRect b="0" l="0" r="0" t="0"/>
          <a:stretch/>
        </p:blipFill>
        <p:spPr>
          <a:xfrm>
            <a:off x="4207325" y="4068550"/>
            <a:ext cx="552450" cy="781050"/>
          </a:xfrm>
          <a:prstGeom prst="rect">
            <a:avLst/>
          </a:prstGeom>
          <a:noFill/>
          <a:ln>
            <a:noFill/>
          </a:ln>
        </p:spPr>
      </p:pic>
      <p:pic>
        <p:nvPicPr>
          <p:cNvPr id="442" name="Google Shape;442;g10b9f177660_0_88"/>
          <p:cNvPicPr preferRelativeResize="0"/>
          <p:nvPr/>
        </p:nvPicPr>
        <p:blipFill rotWithShape="1">
          <a:blip r:embed="rId11">
            <a:alphaModFix/>
          </a:blip>
          <a:srcRect b="0" l="0" r="0" t="0"/>
          <a:stretch/>
        </p:blipFill>
        <p:spPr>
          <a:xfrm>
            <a:off x="3654875" y="1163300"/>
            <a:ext cx="552450" cy="781050"/>
          </a:xfrm>
          <a:prstGeom prst="rect">
            <a:avLst/>
          </a:prstGeom>
          <a:noFill/>
          <a:ln>
            <a:noFill/>
          </a:ln>
        </p:spPr>
      </p:pic>
      <p:pic>
        <p:nvPicPr>
          <p:cNvPr id="443" name="Google Shape;443;g10b9f177660_0_88"/>
          <p:cNvPicPr preferRelativeResize="0"/>
          <p:nvPr/>
        </p:nvPicPr>
        <p:blipFill rotWithShape="1">
          <a:blip r:embed="rId12">
            <a:alphaModFix/>
          </a:blip>
          <a:srcRect b="0" l="0" r="0" t="0"/>
          <a:stretch/>
        </p:blipFill>
        <p:spPr>
          <a:xfrm>
            <a:off x="4207325" y="1163300"/>
            <a:ext cx="552450" cy="781050"/>
          </a:xfrm>
          <a:prstGeom prst="rect">
            <a:avLst/>
          </a:prstGeom>
          <a:noFill/>
          <a:ln>
            <a:noFill/>
          </a:ln>
        </p:spPr>
      </p:pic>
      <p:sp>
        <p:nvSpPr>
          <p:cNvPr id="444" name="Google Shape;444;g10b9f177660_0_88"/>
          <p:cNvSpPr txBox="1"/>
          <p:nvPr/>
        </p:nvSpPr>
        <p:spPr>
          <a:xfrm>
            <a:off x="6780525" y="1325525"/>
            <a:ext cx="3913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60?</a:t>
            </a:r>
            <a:endParaRPr b="0" i="0" sz="2400" u="none" cap="none" strike="noStrike">
              <a:solidFill>
                <a:schemeClr val="lt1"/>
              </a:solidFill>
              <a:latin typeface="Lato"/>
              <a:ea typeface="Lato"/>
              <a:cs typeface="Lato"/>
              <a:sym typeface="Lato"/>
            </a:endParaRPr>
          </a:p>
        </p:txBody>
      </p:sp>
      <p:sp>
        <p:nvSpPr>
          <p:cNvPr id="445" name="Google Shape;445;g10b9f177660_0_88"/>
          <p:cNvSpPr txBox="1"/>
          <p:nvPr/>
        </p:nvSpPr>
        <p:spPr>
          <a:xfrm>
            <a:off x="6780525" y="4230775"/>
            <a:ext cx="3913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40</a:t>
            </a:r>
            <a:endParaRPr b="0" i="0" sz="2400" u="none" cap="none" strike="noStrike">
              <a:solidFill>
                <a:schemeClr val="lt1"/>
              </a:solidFill>
              <a:latin typeface="Lato"/>
              <a:ea typeface="Lato"/>
              <a:cs typeface="Lato"/>
              <a:sym typeface="Lato"/>
            </a:endParaRPr>
          </a:p>
        </p:txBody>
      </p:sp>
      <p:pic>
        <p:nvPicPr>
          <p:cNvPr id="446" name="Google Shape;446;g10b9f177660_0_88"/>
          <p:cNvPicPr preferRelativeResize="0"/>
          <p:nvPr/>
        </p:nvPicPr>
        <p:blipFill rotWithShape="1">
          <a:blip r:embed="rId13">
            <a:alphaModFix/>
          </a:blip>
          <a:srcRect b="0" l="0" r="0" t="0"/>
          <a:stretch/>
        </p:blipFill>
        <p:spPr>
          <a:xfrm>
            <a:off x="7332975" y="1204175"/>
            <a:ext cx="656925" cy="699300"/>
          </a:xfrm>
          <a:prstGeom prst="rect">
            <a:avLst/>
          </a:prstGeom>
          <a:noFill/>
          <a:ln>
            <a:noFill/>
          </a:ln>
        </p:spPr>
      </p:pic>
      <p:pic>
        <p:nvPicPr>
          <p:cNvPr id="447" name="Google Shape;447;g10b9f177660_0_88"/>
          <p:cNvPicPr preferRelativeResize="0"/>
          <p:nvPr/>
        </p:nvPicPr>
        <p:blipFill rotWithShape="1">
          <a:blip r:embed="rId13">
            <a:alphaModFix/>
          </a:blip>
          <a:srcRect b="0" l="0" r="0" t="0"/>
          <a:stretch/>
        </p:blipFill>
        <p:spPr>
          <a:xfrm>
            <a:off x="7332975" y="4109425"/>
            <a:ext cx="656925" cy="699300"/>
          </a:xfrm>
          <a:prstGeom prst="rect">
            <a:avLst/>
          </a:prstGeom>
          <a:noFill/>
          <a:ln>
            <a:noFill/>
          </a:ln>
        </p:spPr>
      </p:pic>
      <p:pic>
        <p:nvPicPr>
          <p:cNvPr id="448" name="Google Shape;448;g10b9f177660_0_88"/>
          <p:cNvPicPr preferRelativeResize="0"/>
          <p:nvPr/>
        </p:nvPicPr>
        <p:blipFill rotWithShape="1">
          <a:blip r:embed="rId6">
            <a:alphaModFix/>
          </a:blip>
          <a:srcRect b="0" l="0" r="0" t="0"/>
          <a:stretch/>
        </p:blipFill>
        <p:spPr>
          <a:xfrm>
            <a:off x="3654875" y="1163238"/>
            <a:ext cx="552450" cy="781050"/>
          </a:xfrm>
          <a:prstGeom prst="rect">
            <a:avLst/>
          </a:prstGeom>
          <a:noFill/>
          <a:ln>
            <a:noFill/>
          </a:ln>
        </p:spPr>
      </p:pic>
      <p:pic>
        <p:nvPicPr>
          <p:cNvPr id="449" name="Google Shape;449;g10b9f177660_0_88"/>
          <p:cNvPicPr preferRelativeResize="0"/>
          <p:nvPr/>
        </p:nvPicPr>
        <p:blipFill rotWithShape="1">
          <a:blip r:embed="rId6">
            <a:alphaModFix/>
          </a:blip>
          <a:srcRect b="0" l="0" r="0" t="0"/>
          <a:stretch/>
        </p:blipFill>
        <p:spPr>
          <a:xfrm>
            <a:off x="4207325" y="1163238"/>
            <a:ext cx="552450" cy="7810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10b9f177660_0_1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Pot odds revisited</a:t>
            </a:r>
            <a:endParaRPr/>
          </a:p>
        </p:txBody>
      </p:sp>
      <p:sp>
        <p:nvSpPr>
          <p:cNvPr id="455" name="Google Shape;455;g10b9f177660_0_1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pot_total = 100</a:t>
            </a:r>
            <a:endParaRPr/>
          </a:p>
          <a:p>
            <a:pPr indent="-342900" lvl="0" marL="457200" rtl="0" algn="l">
              <a:lnSpc>
                <a:spcPct val="200000"/>
              </a:lnSpc>
              <a:spcBef>
                <a:spcPts val="0"/>
              </a:spcBef>
              <a:spcAft>
                <a:spcPts val="0"/>
              </a:spcAft>
              <a:buSzPts val="1800"/>
              <a:buChar char="●"/>
            </a:pPr>
            <a:r>
              <a:rPr lang="en"/>
              <a:t>continue_cost = 20</a:t>
            </a:r>
            <a:endParaRPr/>
          </a:p>
          <a:p>
            <a:pPr indent="-342900" lvl="0" marL="457200" rtl="0" algn="l">
              <a:lnSpc>
                <a:spcPct val="200000"/>
              </a:lnSpc>
              <a:spcBef>
                <a:spcPts val="0"/>
              </a:spcBef>
              <a:spcAft>
                <a:spcPts val="0"/>
              </a:spcAft>
              <a:buSzPts val="1800"/>
              <a:buChar char="●"/>
            </a:pPr>
            <a:r>
              <a:rPr lang="en"/>
              <a:t>pot odds = 20 / (100 + 20) = 0.167</a:t>
            </a:r>
            <a:endParaRPr/>
          </a:p>
          <a:p>
            <a:pPr indent="-342900" lvl="0" marL="457200" rtl="0" algn="l">
              <a:lnSpc>
                <a:spcPct val="200000"/>
              </a:lnSpc>
              <a:spcBef>
                <a:spcPts val="0"/>
              </a:spcBef>
              <a:spcAft>
                <a:spcPts val="0"/>
              </a:spcAft>
              <a:buClr>
                <a:schemeClr val="lt1"/>
              </a:buClr>
              <a:buSzPts val="1800"/>
              <a:buChar char="●"/>
            </a:pPr>
            <a:r>
              <a:rPr lang="en">
                <a:solidFill>
                  <a:schemeClr val="lt1"/>
                </a:solidFill>
              </a:rPr>
              <a:t>probability of completing the hand is 8 * 2 = 16%</a:t>
            </a:r>
            <a:endParaRPr/>
          </a:p>
          <a:p>
            <a:pPr indent="-342900" lvl="0" marL="457200" rtl="0" algn="l">
              <a:lnSpc>
                <a:spcPct val="200000"/>
              </a:lnSpc>
              <a:spcBef>
                <a:spcPts val="0"/>
              </a:spcBef>
              <a:spcAft>
                <a:spcPts val="0"/>
              </a:spcAft>
              <a:buSzPts val="1800"/>
              <a:buChar char="●"/>
            </a:pPr>
            <a:r>
              <a:rPr lang="en"/>
              <a:t>From counting outs, p = 0.16</a:t>
            </a:r>
            <a:endParaRPr>
              <a:solidFill>
                <a:schemeClr val="lt1"/>
              </a:solidFill>
            </a:endParaRPr>
          </a:p>
        </p:txBody>
      </p:sp>
      <p:sp>
        <p:nvSpPr>
          <p:cNvPr id="456" name="Google Shape;456;g10b9f177660_0_130"/>
          <p:cNvSpPr txBox="1"/>
          <p:nvPr/>
        </p:nvSpPr>
        <p:spPr>
          <a:xfrm>
            <a:off x="2026800" y="3870900"/>
            <a:ext cx="5090400" cy="594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Lato"/>
                <a:ea typeface="Lato"/>
                <a:cs typeface="Lato"/>
                <a:sym typeface="Lato"/>
              </a:rPr>
              <a:t>Pot odds tell us to fold!</a:t>
            </a:r>
            <a:endParaRPr b="0" i="0" sz="2100" u="none" cap="none" strike="noStrike">
              <a:solidFill>
                <a:schemeClr val="lt1"/>
              </a:solidFill>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10b9f177660_0_1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Implied Odds</a:t>
            </a:r>
            <a:endParaRPr/>
          </a:p>
        </p:txBody>
      </p:sp>
      <p:sp>
        <p:nvSpPr>
          <p:cNvPr id="462" name="Google Shape;462;g10b9f177660_0_1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Assumption: our opponent been always betting, and will continue to bet ¼ pot</a:t>
            </a:r>
            <a:br>
              <a:rPr lang="en"/>
            </a:br>
            <a:endParaRPr/>
          </a:p>
          <a:p>
            <a:pPr indent="-342900" lvl="0" marL="457200" rtl="0" algn="l">
              <a:lnSpc>
                <a:spcPct val="200000"/>
              </a:lnSpc>
              <a:spcBef>
                <a:spcPts val="0"/>
              </a:spcBef>
              <a:spcAft>
                <a:spcPts val="0"/>
              </a:spcAft>
              <a:buSzPts val="1800"/>
              <a:buChar char="●"/>
            </a:pPr>
            <a:r>
              <a:rPr lang="en"/>
              <a:t>pot_total = 100, continue_cost = 20, next_bet = ¼ * (120) = 30  </a:t>
            </a:r>
            <a:endParaRPr/>
          </a:p>
          <a:p>
            <a:pPr indent="-342900" lvl="0" marL="457200" rtl="0" algn="l">
              <a:lnSpc>
                <a:spcPct val="200000"/>
              </a:lnSpc>
              <a:spcBef>
                <a:spcPts val="0"/>
              </a:spcBef>
              <a:spcAft>
                <a:spcPts val="0"/>
              </a:spcAft>
              <a:buSzPts val="1800"/>
              <a:buChar char="●"/>
            </a:pPr>
            <a:r>
              <a:rPr lang="en"/>
              <a:t>pot odds = 20 / (100 + 20 + 30) = 0.133</a:t>
            </a:r>
            <a:endParaRPr/>
          </a:p>
          <a:p>
            <a:pPr indent="-342900" lvl="0" marL="457200" rtl="0" algn="l">
              <a:lnSpc>
                <a:spcPct val="200000"/>
              </a:lnSpc>
              <a:spcBef>
                <a:spcPts val="0"/>
              </a:spcBef>
              <a:spcAft>
                <a:spcPts val="0"/>
              </a:spcAft>
              <a:buSzPts val="1800"/>
              <a:buChar char="●"/>
            </a:pPr>
            <a:r>
              <a:rPr lang="en"/>
              <a:t>From counting outs, p = 0.16</a:t>
            </a:r>
            <a:endParaRPr>
              <a:solidFill>
                <a:schemeClr val="lt1"/>
              </a:solidFill>
            </a:endParaRPr>
          </a:p>
        </p:txBody>
      </p:sp>
      <p:sp>
        <p:nvSpPr>
          <p:cNvPr id="463" name="Google Shape;463;g10b9f177660_0_136"/>
          <p:cNvSpPr txBox="1"/>
          <p:nvPr/>
        </p:nvSpPr>
        <p:spPr>
          <a:xfrm>
            <a:off x="2026800" y="3870900"/>
            <a:ext cx="5090400" cy="594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Lato"/>
                <a:ea typeface="Lato"/>
                <a:cs typeface="Lato"/>
                <a:sym typeface="Lato"/>
              </a:rPr>
              <a:t>Implied odds tell us to call!</a:t>
            </a:r>
            <a:endParaRPr b="0" i="0" sz="2100" u="none" cap="none" strike="noStrike">
              <a:solidFill>
                <a:schemeClr val="lt1"/>
              </a:solidFill>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g10b9f177660_0_1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Reverse Implied Odds</a:t>
            </a:r>
            <a:endParaRPr/>
          </a:p>
        </p:txBody>
      </p:sp>
      <p:sp>
        <p:nvSpPr>
          <p:cNvPr id="469" name="Google Shape;469;g10b9f177660_0_1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solidFill>
                  <a:schemeClr val="lt1"/>
                </a:solidFill>
              </a:rPr>
              <a:t>This is the amount you could expect to lose after hitting your draw </a:t>
            </a: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Balances out implied odds, and together they provide a better estimate of your true pot odds </a:t>
            </a:r>
            <a:br>
              <a:rPr lang="en">
                <a:solidFill>
                  <a:schemeClr val="lt1"/>
                </a:solidFill>
              </a:rPr>
            </a:b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Warns us to be careful  when we're not drawing to "the nuts"</a:t>
            </a:r>
            <a:endParaRPr>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10b9f177660_0_2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Exercise</a:t>
            </a:r>
            <a:endParaRPr/>
          </a:p>
        </p:txBody>
      </p:sp>
      <p:pic>
        <p:nvPicPr>
          <p:cNvPr id="475" name="Google Shape;475;g10b9f177660_0_270"/>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476" name="Google Shape;476;g10b9f177660_0_270"/>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477" name="Google Shape;477;g10b9f177660_0_270"/>
          <p:cNvPicPr preferRelativeResize="0"/>
          <p:nvPr/>
        </p:nvPicPr>
        <p:blipFill rotWithShape="1">
          <a:blip r:embed="rId5">
            <a:alphaModFix/>
          </a:blip>
          <a:srcRect b="0" l="0" r="0" t="0"/>
          <a:stretch/>
        </p:blipFill>
        <p:spPr>
          <a:xfrm>
            <a:off x="3859000" y="2615900"/>
            <a:ext cx="552450" cy="781050"/>
          </a:xfrm>
          <a:prstGeom prst="rect">
            <a:avLst/>
          </a:prstGeom>
          <a:noFill/>
          <a:ln>
            <a:noFill/>
          </a:ln>
        </p:spPr>
      </p:pic>
      <p:pic>
        <p:nvPicPr>
          <p:cNvPr id="478" name="Google Shape;478;g10b9f177660_0_270"/>
          <p:cNvPicPr preferRelativeResize="0"/>
          <p:nvPr/>
        </p:nvPicPr>
        <p:blipFill rotWithShape="1">
          <a:blip r:embed="rId6">
            <a:alphaModFix/>
          </a:blip>
          <a:srcRect b="0" l="0" r="0" t="0"/>
          <a:stretch/>
        </p:blipFill>
        <p:spPr>
          <a:xfrm>
            <a:off x="3306550" y="2615913"/>
            <a:ext cx="552450" cy="781050"/>
          </a:xfrm>
          <a:prstGeom prst="rect">
            <a:avLst/>
          </a:prstGeom>
          <a:noFill/>
          <a:ln>
            <a:noFill/>
          </a:ln>
        </p:spPr>
      </p:pic>
      <p:pic>
        <p:nvPicPr>
          <p:cNvPr id="479" name="Google Shape;479;g10b9f177660_0_270"/>
          <p:cNvPicPr preferRelativeResize="0"/>
          <p:nvPr/>
        </p:nvPicPr>
        <p:blipFill rotWithShape="1">
          <a:blip r:embed="rId7">
            <a:alphaModFix/>
          </a:blip>
          <a:srcRect b="0" l="0" r="0" t="0"/>
          <a:stretch/>
        </p:blipFill>
        <p:spPr>
          <a:xfrm>
            <a:off x="4411450" y="2615913"/>
            <a:ext cx="552450" cy="781050"/>
          </a:xfrm>
          <a:prstGeom prst="rect">
            <a:avLst/>
          </a:prstGeom>
          <a:noFill/>
          <a:ln>
            <a:noFill/>
          </a:ln>
        </p:spPr>
      </p:pic>
      <p:pic>
        <p:nvPicPr>
          <p:cNvPr id="480" name="Google Shape;480;g10b9f177660_0_270"/>
          <p:cNvPicPr preferRelativeResize="0"/>
          <p:nvPr/>
        </p:nvPicPr>
        <p:blipFill rotWithShape="1">
          <a:blip r:embed="rId8">
            <a:alphaModFix/>
          </a:blip>
          <a:srcRect b="0" l="0" r="0" t="0"/>
          <a:stretch/>
        </p:blipFill>
        <p:spPr>
          <a:xfrm>
            <a:off x="5516350" y="2615925"/>
            <a:ext cx="552450" cy="781050"/>
          </a:xfrm>
          <a:prstGeom prst="rect">
            <a:avLst/>
          </a:prstGeom>
          <a:noFill/>
          <a:ln>
            <a:noFill/>
          </a:ln>
        </p:spPr>
      </p:pic>
      <p:pic>
        <p:nvPicPr>
          <p:cNvPr id="481" name="Google Shape;481;g10b9f177660_0_270"/>
          <p:cNvPicPr preferRelativeResize="0"/>
          <p:nvPr/>
        </p:nvPicPr>
        <p:blipFill rotWithShape="1">
          <a:blip r:embed="rId9">
            <a:alphaModFix/>
          </a:blip>
          <a:srcRect b="0" l="0" r="0" t="0"/>
          <a:stretch/>
        </p:blipFill>
        <p:spPr>
          <a:xfrm>
            <a:off x="3654875" y="4068550"/>
            <a:ext cx="552450" cy="781050"/>
          </a:xfrm>
          <a:prstGeom prst="rect">
            <a:avLst/>
          </a:prstGeom>
          <a:noFill/>
          <a:ln>
            <a:noFill/>
          </a:ln>
        </p:spPr>
      </p:pic>
      <p:pic>
        <p:nvPicPr>
          <p:cNvPr id="482" name="Google Shape;482;g10b9f177660_0_270"/>
          <p:cNvPicPr preferRelativeResize="0"/>
          <p:nvPr/>
        </p:nvPicPr>
        <p:blipFill rotWithShape="1">
          <a:blip r:embed="rId10">
            <a:alphaModFix/>
          </a:blip>
          <a:srcRect b="0" l="0" r="0" t="0"/>
          <a:stretch/>
        </p:blipFill>
        <p:spPr>
          <a:xfrm>
            <a:off x="4207325" y="4068550"/>
            <a:ext cx="552450" cy="781050"/>
          </a:xfrm>
          <a:prstGeom prst="rect">
            <a:avLst/>
          </a:prstGeom>
          <a:noFill/>
          <a:ln>
            <a:noFill/>
          </a:ln>
        </p:spPr>
      </p:pic>
      <p:pic>
        <p:nvPicPr>
          <p:cNvPr id="483" name="Google Shape;483;g10b9f177660_0_270"/>
          <p:cNvPicPr preferRelativeResize="0"/>
          <p:nvPr/>
        </p:nvPicPr>
        <p:blipFill rotWithShape="1">
          <a:blip r:embed="rId11">
            <a:alphaModFix/>
          </a:blip>
          <a:srcRect b="0" l="0" r="0" t="0"/>
          <a:stretch/>
        </p:blipFill>
        <p:spPr>
          <a:xfrm>
            <a:off x="3654875" y="1163300"/>
            <a:ext cx="552450" cy="781050"/>
          </a:xfrm>
          <a:prstGeom prst="rect">
            <a:avLst/>
          </a:prstGeom>
          <a:noFill/>
          <a:ln>
            <a:noFill/>
          </a:ln>
        </p:spPr>
      </p:pic>
      <p:pic>
        <p:nvPicPr>
          <p:cNvPr id="484" name="Google Shape;484;g10b9f177660_0_270"/>
          <p:cNvPicPr preferRelativeResize="0"/>
          <p:nvPr/>
        </p:nvPicPr>
        <p:blipFill rotWithShape="1">
          <a:blip r:embed="rId12">
            <a:alphaModFix/>
          </a:blip>
          <a:srcRect b="0" l="0" r="0" t="0"/>
          <a:stretch/>
        </p:blipFill>
        <p:spPr>
          <a:xfrm>
            <a:off x="4207325" y="1163300"/>
            <a:ext cx="552450" cy="781050"/>
          </a:xfrm>
          <a:prstGeom prst="rect">
            <a:avLst/>
          </a:prstGeom>
          <a:noFill/>
          <a:ln>
            <a:noFill/>
          </a:ln>
        </p:spPr>
      </p:pic>
      <p:sp>
        <p:nvSpPr>
          <p:cNvPr id="485" name="Google Shape;485;g10b9f177660_0_270"/>
          <p:cNvSpPr txBox="1"/>
          <p:nvPr/>
        </p:nvSpPr>
        <p:spPr>
          <a:xfrm>
            <a:off x="6780525" y="1325525"/>
            <a:ext cx="1906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40</a:t>
            </a:r>
            <a:endParaRPr b="0" i="0" sz="2400" u="none" cap="none" strike="noStrike">
              <a:solidFill>
                <a:schemeClr val="lt1"/>
              </a:solidFill>
              <a:latin typeface="Lato"/>
              <a:ea typeface="Lato"/>
              <a:cs typeface="Lato"/>
              <a:sym typeface="Lato"/>
            </a:endParaRPr>
          </a:p>
        </p:txBody>
      </p:sp>
      <p:sp>
        <p:nvSpPr>
          <p:cNvPr id="486" name="Google Shape;486;g10b9f177660_0_270"/>
          <p:cNvSpPr txBox="1"/>
          <p:nvPr/>
        </p:nvSpPr>
        <p:spPr>
          <a:xfrm>
            <a:off x="6780525" y="4230775"/>
            <a:ext cx="19953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40</a:t>
            </a:r>
            <a:endParaRPr b="0" i="0" sz="2400" u="none" cap="none" strike="noStrike">
              <a:solidFill>
                <a:schemeClr val="lt1"/>
              </a:solidFill>
              <a:latin typeface="Lato"/>
              <a:ea typeface="Lato"/>
              <a:cs typeface="Lato"/>
              <a:sym typeface="Lato"/>
            </a:endParaRPr>
          </a:p>
        </p:txBody>
      </p:sp>
      <p:pic>
        <p:nvPicPr>
          <p:cNvPr id="487" name="Google Shape;487;g10b9f177660_0_270"/>
          <p:cNvPicPr preferRelativeResize="0"/>
          <p:nvPr/>
        </p:nvPicPr>
        <p:blipFill rotWithShape="1">
          <a:blip r:embed="rId13">
            <a:alphaModFix/>
          </a:blip>
          <a:srcRect b="0" l="0" r="0" t="0"/>
          <a:stretch/>
        </p:blipFill>
        <p:spPr>
          <a:xfrm>
            <a:off x="7332975" y="1204175"/>
            <a:ext cx="656925" cy="699300"/>
          </a:xfrm>
          <a:prstGeom prst="rect">
            <a:avLst/>
          </a:prstGeom>
          <a:noFill/>
          <a:ln>
            <a:noFill/>
          </a:ln>
        </p:spPr>
      </p:pic>
      <p:pic>
        <p:nvPicPr>
          <p:cNvPr id="488" name="Google Shape;488;g10b9f177660_0_270"/>
          <p:cNvPicPr preferRelativeResize="0"/>
          <p:nvPr/>
        </p:nvPicPr>
        <p:blipFill rotWithShape="1">
          <a:blip r:embed="rId13">
            <a:alphaModFix/>
          </a:blip>
          <a:srcRect b="0" l="0" r="0" t="0"/>
          <a:stretch/>
        </p:blipFill>
        <p:spPr>
          <a:xfrm>
            <a:off x="7332975" y="4109425"/>
            <a:ext cx="656925" cy="699300"/>
          </a:xfrm>
          <a:prstGeom prst="rect">
            <a:avLst/>
          </a:prstGeom>
          <a:noFill/>
          <a:ln>
            <a:noFill/>
          </a:ln>
        </p:spPr>
      </p:pic>
      <p:pic>
        <p:nvPicPr>
          <p:cNvPr id="489" name="Google Shape;489;g10b9f177660_0_270"/>
          <p:cNvPicPr preferRelativeResize="0"/>
          <p:nvPr/>
        </p:nvPicPr>
        <p:blipFill rotWithShape="1">
          <a:blip r:embed="rId6">
            <a:alphaModFix/>
          </a:blip>
          <a:srcRect b="0" l="0" r="0" t="0"/>
          <a:stretch/>
        </p:blipFill>
        <p:spPr>
          <a:xfrm>
            <a:off x="3654875" y="1163238"/>
            <a:ext cx="552450" cy="781050"/>
          </a:xfrm>
          <a:prstGeom prst="rect">
            <a:avLst/>
          </a:prstGeom>
          <a:noFill/>
          <a:ln>
            <a:noFill/>
          </a:ln>
        </p:spPr>
      </p:pic>
      <p:pic>
        <p:nvPicPr>
          <p:cNvPr id="490" name="Google Shape;490;g10b9f177660_0_270"/>
          <p:cNvPicPr preferRelativeResize="0"/>
          <p:nvPr/>
        </p:nvPicPr>
        <p:blipFill rotWithShape="1">
          <a:blip r:embed="rId6">
            <a:alphaModFix/>
          </a:blip>
          <a:srcRect b="0" l="0" r="0" t="0"/>
          <a:stretch/>
        </p:blipFill>
        <p:spPr>
          <a:xfrm>
            <a:off x="4207325" y="1163238"/>
            <a:ext cx="552450" cy="781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1cc0158ccef_0_10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t>Giveaway</a:t>
            </a:r>
            <a:endParaRPr sz="3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g10b9f177660_0_29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Exercise</a:t>
            </a:r>
            <a:endParaRPr/>
          </a:p>
        </p:txBody>
      </p:sp>
      <p:pic>
        <p:nvPicPr>
          <p:cNvPr id="496" name="Google Shape;496;g10b9f177660_0_290"/>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497" name="Google Shape;497;g10b9f177660_0_290"/>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498" name="Google Shape;498;g10b9f177660_0_290"/>
          <p:cNvPicPr preferRelativeResize="0"/>
          <p:nvPr/>
        </p:nvPicPr>
        <p:blipFill rotWithShape="1">
          <a:blip r:embed="rId5">
            <a:alphaModFix/>
          </a:blip>
          <a:srcRect b="0" l="0" r="0" t="0"/>
          <a:stretch/>
        </p:blipFill>
        <p:spPr>
          <a:xfrm>
            <a:off x="3859000" y="2615900"/>
            <a:ext cx="552450" cy="781050"/>
          </a:xfrm>
          <a:prstGeom prst="rect">
            <a:avLst/>
          </a:prstGeom>
          <a:noFill/>
          <a:ln>
            <a:noFill/>
          </a:ln>
        </p:spPr>
      </p:pic>
      <p:pic>
        <p:nvPicPr>
          <p:cNvPr id="499" name="Google Shape;499;g10b9f177660_0_290"/>
          <p:cNvPicPr preferRelativeResize="0"/>
          <p:nvPr/>
        </p:nvPicPr>
        <p:blipFill rotWithShape="1">
          <a:blip r:embed="rId6">
            <a:alphaModFix/>
          </a:blip>
          <a:srcRect b="0" l="0" r="0" t="0"/>
          <a:stretch/>
        </p:blipFill>
        <p:spPr>
          <a:xfrm>
            <a:off x="3306550" y="2615913"/>
            <a:ext cx="552450" cy="781050"/>
          </a:xfrm>
          <a:prstGeom prst="rect">
            <a:avLst/>
          </a:prstGeom>
          <a:noFill/>
          <a:ln>
            <a:noFill/>
          </a:ln>
        </p:spPr>
      </p:pic>
      <p:pic>
        <p:nvPicPr>
          <p:cNvPr id="500" name="Google Shape;500;g10b9f177660_0_290"/>
          <p:cNvPicPr preferRelativeResize="0"/>
          <p:nvPr/>
        </p:nvPicPr>
        <p:blipFill rotWithShape="1">
          <a:blip r:embed="rId7">
            <a:alphaModFix/>
          </a:blip>
          <a:srcRect b="0" l="0" r="0" t="0"/>
          <a:stretch/>
        </p:blipFill>
        <p:spPr>
          <a:xfrm>
            <a:off x="4411450" y="2615913"/>
            <a:ext cx="552450" cy="781050"/>
          </a:xfrm>
          <a:prstGeom prst="rect">
            <a:avLst/>
          </a:prstGeom>
          <a:noFill/>
          <a:ln>
            <a:noFill/>
          </a:ln>
        </p:spPr>
      </p:pic>
      <p:pic>
        <p:nvPicPr>
          <p:cNvPr id="501" name="Google Shape;501;g10b9f177660_0_290"/>
          <p:cNvPicPr preferRelativeResize="0"/>
          <p:nvPr/>
        </p:nvPicPr>
        <p:blipFill rotWithShape="1">
          <a:blip r:embed="rId8">
            <a:alphaModFix/>
          </a:blip>
          <a:srcRect b="0" l="0" r="0" t="0"/>
          <a:stretch/>
        </p:blipFill>
        <p:spPr>
          <a:xfrm>
            <a:off x="5516350" y="2615925"/>
            <a:ext cx="552450" cy="781050"/>
          </a:xfrm>
          <a:prstGeom prst="rect">
            <a:avLst/>
          </a:prstGeom>
          <a:noFill/>
          <a:ln>
            <a:noFill/>
          </a:ln>
        </p:spPr>
      </p:pic>
      <p:pic>
        <p:nvPicPr>
          <p:cNvPr id="502" name="Google Shape;502;g10b9f177660_0_290"/>
          <p:cNvPicPr preferRelativeResize="0"/>
          <p:nvPr/>
        </p:nvPicPr>
        <p:blipFill rotWithShape="1">
          <a:blip r:embed="rId9">
            <a:alphaModFix/>
          </a:blip>
          <a:srcRect b="0" l="0" r="0" t="0"/>
          <a:stretch/>
        </p:blipFill>
        <p:spPr>
          <a:xfrm>
            <a:off x="3654875" y="4068550"/>
            <a:ext cx="552450" cy="781050"/>
          </a:xfrm>
          <a:prstGeom prst="rect">
            <a:avLst/>
          </a:prstGeom>
          <a:noFill/>
          <a:ln>
            <a:noFill/>
          </a:ln>
        </p:spPr>
      </p:pic>
      <p:pic>
        <p:nvPicPr>
          <p:cNvPr id="503" name="Google Shape;503;g10b9f177660_0_290"/>
          <p:cNvPicPr preferRelativeResize="0"/>
          <p:nvPr/>
        </p:nvPicPr>
        <p:blipFill rotWithShape="1">
          <a:blip r:embed="rId10">
            <a:alphaModFix/>
          </a:blip>
          <a:srcRect b="0" l="0" r="0" t="0"/>
          <a:stretch/>
        </p:blipFill>
        <p:spPr>
          <a:xfrm>
            <a:off x="4207325" y="4068550"/>
            <a:ext cx="552450" cy="781050"/>
          </a:xfrm>
          <a:prstGeom prst="rect">
            <a:avLst/>
          </a:prstGeom>
          <a:noFill/>
          <a:ln>
            <a:noFill/>
          </a:ln>
        </p:spPr>
      </p:pic>
      <p:pic>
        <p:nvPicPr>
          <p:cNvPr id="504" name="Google Shape;504;g10b9f177660_0_290"/>
          <p:cNvPicPr preferRelativeResize="0"/>
          <p:nvPr/>
        </p:nvPicPr>
        <p:blipFill rotWithShape="1">
          <a:blip r:embed="rId11">
            <a:alphaModFix/>
          </a:blip>
          <a:srcRect b="0" l="0" r="0" t="0"/>
          <a:stretch/>
        </p:blipFill>
        <p:spPr>
          <a:xfrm>
            <a:off x="3654875" y="1163300"/>
            <a:ext cx="552450" cy="781050"/>
          </a:xfrm>
          <a:prstGeom prst="rect">
            <a:avLst/>
          </a:prstGeom>
          <a:noFill/>
          <a:ln>
            <a:noFill/>
          </a:ln>
        </p:spPr>
      </p:pic>
      <p:pic>
        <p:nvPicPr>
          <p:cNvPr id="505" name="Google Shape;505;g10b9f177660_0_290"/>
          <p:cNvPicPr preferRelativeResize="0"/>
          <p:nvPr/>
        </p:nvPicPr>
        <p:blipFill rotWithShape="1">
          <a:blip r:embed="rId12">
            <a:alphaModFix/>
          </a:blip>
          <a:srcRect b="0" l="0" r="0" t="0"/>
          <a:stretch/>
        </p:blipFill>
        <p:spPr>
          <a:xfrm>
            <a:off x="4207325" y="1163300"/>
            <a:ext cx="552450" cy="781050"/>
          </a:xfrm>
          <a:prstGeom prst="rect">
            <a:avLst/>
          </a:prstGeom>
          <a:noFill/>
          <a:ln>
            <a:noFill/>
          </a:ln>
        </p:spPr>
      </p:pic>
      <p:sp>
        <p:nvSpPr>
          <p:cNvPr id="506" name="Google Shape;506;g10b9f177660_0_290"/>
          <p:cNvSpPr txBox="1"/>
          <p:nvPr/>
        </p:nvSpPr>
        <p:spPr>
          <a:xfrm>
            <a:off x="6780525" y="1325525"/>
            <a:ext cx="3913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60?</a:t>
            </a:r>
            <a:endParaRPr b="0" i="0" sz="2400" u="none" cap="none" strike="noStrike">
              <a:solidFill>
                <a:schemeClr val="lt1"/>
              </a:solidFill>
              <a:latin typeface="Lato"/>
              <a:ea typeface="Lato"/>
              <a:cs typeface="Lato"/>
              <a:sym typeface="Lato"/>
            </a:endParaRPr>
          </a:p>
        </p:txBody>
      </p:sp>
      <p:sp>
        <p:nvSpPr>
          <p:cNvPr id="507" name="Google Shape;507;g10b9f177660_0_290"/>
          <p:cNvSpPr txBox="1"/>
          <p:nvPr/>
        </p:nvSpPr>
        <p:spPr>
          <a:xfrm>
            <a:off x="6780525" y="4230775"/>
            <a:ext cx="3913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40</a:t>
            </a:r>
            <a:endParaRPr b="0" i="0" sz="2400" u="none" cap="none" strike="noStrike">
              <a:solidFill>
                <a:schemeClr val="lt1"/>
              </a:solidFill>
              <a:latin typeface="Lato"/>
              <a:ea typeface="Lato"/>
              <a:cs typeface="Lato"/>
              <a:sym typeface="Lato"/>
            </a:endParaRPr>
          </a:p>
        </p:txBody>
      </p:sp>
      <p:pic>
        <p:nvPicPr>
          <p:cNvPr id="508" name="Google Shape;508;g10b9f177660_0_290"/>
          <p:cNvPicPr preferRelativeResize="0"/>
          <p:nvPr/>
        </p:nvPicPr>
        <p:blipFill rotWithShape="1">
          <a:blip r:embed="rId13">
            <a:alphaModFix/>
          </a:blip>
          <a:srcRect b="0" l="0" r="0" t="0"/>
          <a:stretch/>
        </p:blipFill>
        <p:spPr>
          <a:xfrm>
            <a:off x="7332975" y="1204175"/>
            <a:ext cx="656925" cy="699300"/>
          </a:xfrm>
          <a:prstGeom prst="rect">
            <a:avLst/>
          </a:prstGeom>
          <a:noFill/>
          <a:ln>
            <a:noFill/>
          </a:ln>
        </p:spPr>
      </p:pic>
      <p:pic>
        <p:nvPicPr>
          <p:cNvPr id="509" name="Google Shape;509;g10b9f177660_0_290"/>
          <p:cNvPicPr preferRelativeResize="0"/>
          <p:nvPr/>
        </p:nvPicPr>
        <p:blipFill rotWithShape="1">
          <a:blip r:embed="rId13">
            <a:alphaModFix/>
          </a:blip>
          <a:srcRect b="0" l="0" r="0" t="0"/>
          <a:stretch/>
        </p:blipFill>
        <p:spPr>
          <a:xfrm>
            <a:off x="7332975" y="4109425"/>
            <a:ext cx="656925" cy="699300"/>
          </a:xfrm>
          <a:prstGeom prst="rect">
            <a:avLst/>
          </a:prstGeom>
          <a:noFill/>
          <a:ln>
            <a:noFill/>
          </a:ln>
        </p:spPr>
      </p:pic>
      <p:pic>
        <p:nvPicPr>
          <p:cNvPr id="510" name="Google Shape;510;g10b9f177660_0_290"/>
          <p:cNvPicPr preferRelativeResize="0"/>
          <p:nvPr/>
        </p:nvPicPr>
        <p:blipFill rotWithShape="1">
          <a:blip r:embed="rId6">
            <a:alphaModFix/>
          </a:blip>
          <a:srcRect b="0" l="0" r="0" t="0"/>
          <a:stretch/>
        </p:blipFill>
        <p:spPr>
          <a:xfrm>
            <a:off x="3654875" y="1163238"/>
            <a:ext cx="552450" cy="781050"/>
          </a:xfrm>
          <a:prstGeom prst="rect">
            <a:avLst/>
          </a:prstGeom>
          <a:noFill/>
          <a:ln>
            <a:noFill/>
          </a:ln>
        </p:spPr>
      </p:pic>
      <p:pic>
        <p:nvPicPr>
          <p:cNvPr id="511" name="Google Shape;511;g10b9f177660_0_290"/>
          <p:cNvPicPr preferRelativeResize="0"/>
          <p:nvPr/>
        </p:nvPicPr>
        <p:blipFill rotWithShape="1">
          <a:blip r:embed="rId6">
            <a:alphaModFix/>
          </a:blip>
          <a:srcRect b="0" l="0" r="0" t="0"/>
          <a:stretch/>
        </p:blipFill>
        <p:spPr>
          <a:xfrm>
            <a:off x="4207325" y="1163238"/>
            <a:ext cx="552450" cy="7810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g10b9f177660_0_2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Exercise</a:t>
            </a:r>
            <a:endParaRPr/>
          </a:p>
        </p:txBody>
      </p:sp>
      <p:pic>
        <p:nvPicPr>
          <p:cNvPr id="517" name="Google Shape;517;g10b9f177660_0_227"/>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518" name="Google Shape;518;g10b9f177660_0_227"/>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519" name="Google Shape;519;g10b9f177660_0_227"/>
          <p:cNvPicPr preferRelativeResize="0"/>
          <p:nvPr/>
        </p:nvPicPr>
        <p:blipFill rotWithShape="1">
          <a:blip r:embed="rId5">
            <a:alphaModFix/>
          </a:blip>
          <a:srcRect b="0" l="0" r="0" t="0"/>
          <a:stretch/>
        </p:blipFill>
        <p:spPr>
          <a:xfrm>
            <a:off x="3859000" y="2615900"/>
            <a:ext cx="552450" cy="781050"/>
          </a:xfrm>
          <a:prstGeom prst="rect">
            <a:avLst/>
          </a:prstGeom>
          <a:noFill/>
          <a:ln>
            <a:noFill/>
          </a:ln>
        </p:spPr>
      </p:pic>
      <p:pic>
        <p:nvPicPr>
          <p:cNvPr id="520" name="Google Shape;520;g10b9f177660_0_227"/>
          <p:cNvPicPr preferRelativeResize="0"/>
          <p:nvPr/>
        </p:nvPicPr>
        <p:blipFill rotWithShape="1">
          <a:blip r:embed="rId6">
            <a:alphaModFix/>
          </a:blip>
          <a:srcRect b="0" l="0" r="0" t="0"/>
          <a:stretch/>
        </p:blipFill>
        <p:spPr>
          <a:xfrm>
            <a:off x="3306550" y="2615913"/>
            <a:ext cx="552450" cy="781050"/>
          </a:xfrm>
          <a:prstGeom prst="rect">
            <a:avLst/>
          </a:prstGeom>
          <a:noFill/>
          <a:ln>
            <a:noFill/>
          </a:ln>
        </p:spPr>
      </p:pic>
      <p:pic>
        <p:nvPicPr>
          <p:cNvPr id="521" name="Google Shape;521;g10b9f177660_0_227"/>
          <p:cNvPicPr preferRelativeResize="0"/>
          <p:nvPr/>
        </p:nvPicPr>
        <p:blipFill rotWithShape="1">
          <a:blip r:embed="rId7">
            <a:alphaModFix/>
          </a:blip>
          <a:srcRect b="0" l="0" r="0" t="0"/>
          <a:stretch/>
        </p:blipFill>
        <p:spPr>
          <a:xfrm>
            <a:off x="4411450" y="2615913"/>
            <a:ext cx="552450" cy="781050"/>
          </a:xfrm>
          <a:prstGeom prst="rect">
            <a:avLst/>
          </a:prstGeom>
          <a:noFill/>
          <a:ln>
            <a:noFill/>
          </a:ln>
        </p:spPr>
      </p:pic>
      <p:pic>
        <p:nvPicPr>
          <p:cNvPr id="522" name="Google Shape;522;g10b9f177660_0_227"/>
          <p:cNvPicPr preferRelativeResize="0"/>
          <p:nvPr/>
        </p:nvPicPr>
        <p:blipFill rotWithShape="1">
          <a:blip r:embed="rId8">
            <a:alphaModFix/>
          </a:blip>
          <a:srcRect b="0" l="0" r="0" t="0"/>
          <a:stretch/>
        </p:blipFill>
        <p:spPr>
          <a:xfrm>
            <a:off x="5516350" y="2615925"/>
            <a:ext cx="552450" cy="781050"/>
          </a:xfrm>
          <a:prstGeom prst="rect">
            <a:avLst/>
          </a:prstGeom>
          <a:noFill/>
          <a:ln>
            <a:noFill/>
          </a:ln>
        </p:spPr>
      </p:pic>
      <p:pic>
        <p:nvPicPr>
          <p:cNvPr id="523" name="Google Shape;523;g10b9f177660_0_227"/>
          <p:cNvPicPr preferRelativeResize="0"/>
          <p:nvPr/>
        </p:nvPicPr>
        <p:blipFill rotWithShape="1">
          <a:blip r:embed="rId9">
            <a:alphaModFix/>
          </a:blip>
          <a:srcRect b="0" l="0" r="0" t="0"/>
          <a:stretch/>
        </p:blipFill>
        <p:spPr>
          <a:xfrm>
            <a:off x="3654875" y="4068550"/>
            <a:ext cx="552450" cy="781050"/>
          </a:xfrm>
          <a:prstGeom prst="rect">
            <a:avLst/>
          </a:prstGeom>
          <a:noFill/>
          <a:ln>
            <a:noFill/>
          </a:ln>
        </p:spPr>
      </p:pic>
      <p:pic>
        <p:nvPicPr>
          <p:cNvPr id="524" name="Google Shape;524;g10b9f177660_0_227"/>
          <p:cNvPicPr preferRelativeResize="0"/>
          <p:nvPr/>
        </p:nvPicPr>
        <p:blipFill rotWithShape="1">
          <a:blip r:embed="rId10">
            <a:alphaModFix/>
          </a:blip>
          <a:srcRect b="0" l="0" r="0" t="0"/>
          <a:stretch/>
        </p:blipFill>
        <p:spPr>
          <a:xfrm>
            <a:off x="4207325" y="4068550"/>
            <a:ext cx="552450" cy="781050"/>
          </a:xfrm>
          <a:prstGeom prst="rect">
            <a:avLst/>
          </a:prstGeom>
          <a:noFill/>
          <a:ln>
            <a:noFill/>
          </a:ln>
        </p:spPr>
      </p:pic>
      <p:pic>
        <p:nvPicPr>
          <p:cNvPr id="525" name="Google Shape;525;g10b9f177660_0_227"/>
          <p:cNvPicPr preferRelativeResize="0"/>
          <p:nvPr/>
        </p:nvPicPr>
        <p:blipFill rotWithShape="1">
          <a:blip r:embed="rId11">
            <a:alphaModFix/>
          </a:blip>
          <a:srcRect b="0" l="0" r="0" t="0"/>
          <a:stretch/>
        </p:blipFill>
        <p:spPr>
          <a:xfrm>
            <a:off x="3654875" y="1163300"/>
            <a:ext cx="552450" cy="781050"/>
          </a:xfrm>
          <a:prstGeom prst="rect">
            <a:avLst/>
          </a:prstGeom>
          <a:noFill/>
          <a:ln>
            <a:noFill/>
          </a:ln>
        </p:spPr>
      </p:pic>
      <p:pic>
        <p:nvPicPr>
          <p:cNvPr id="526" name="Google Shape;526;g10b9f177660_0_227"/>
          <p:cNvPicPr preferRelativeResize="0"/>
          <p:nvPr/>
        </p:nvPicPr>
        <p:blipFill rotWithShape="1">
          <a:blip r:embed="rId12">
            <a:alphaModFix/>
          </a:blip>
          <a:srcRect b="0" l="0" r="0" t="0"/>
          <a:stretch/>
        </p:blipFill>
        <p:spPr>
          <a:xfrm>
            <a:off x="4207325" y="1163300"/>
            <a:ext cx="552450" cy="781050"/>
          </a:xfrm>
          <a:prstGeom prst="rect">
            <a:avLst/>
          </a:prstGeom>
          <a:noFill/>
          <a:ln>
            <a:noFill/>
          </a:ln>
        </p:spPr>
      </p:pic>
      <p:sp>
        <p:nvSpPr>
          <p:cNvPr id="527" name="Google Shape;527;g10b9f177660_0_227"/>
          <p:cNvSpPr txBox="1"/>
          <p:nvPr/>
        </p:nvSpPr>
        <p:spPr>
          <a:xfrm>
            <a:off x="6780525" y="1325525"/>
            <a:ext cx="1906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60</a:t>
            </a:r>
            <a:endParaRPr b="0" i="0" sz="2400" u="none" cap="none" strike="noStrike">
              <a:solidFill>
                <a:schemeClr val="lt1"/>
              </a:solidFill>
              <a:latin typeface="Lato"/>
              <a:ea typeface="Lato"/>
              <a:cs typeface="Lato"/>
              <a:sym typeface="Lato"/>
            </a:endParaRPr>
          </a:p>
        </p:txBody>
      </p:sp>
      <p:sp>
        <p:nvSpPr>
          <p:cNvPr id="528" name="Google Shape;528;g10b9f177660_0_227"/>
          <p:cNvSpPr txBox="1"/>
          <p:nvPr/>
        </p:nvSpPr>
        <p:spPr>
          <a:xfrm>
            <a:off x="6780525" y="4230775"/>
            <a:ext cx="19953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60</a:t>
            </a:r>
            <a:endParaRPr b="0" i="0" sz="2400" u="none" cap="none" strike="noStrike">
              <a:solidFill>
                <a:schemeClr val="lt1"/>
              </a:solidFill>
              <a:latin typeface="Lato"/>
              <a:ea typeface="Lato"/>
              <a:cs typeface="Lato"/>
              <a:sym typeface="Lato"/>
            </a:endParaRPr>
          </a:p>
        </p:txBody>
      </p:sp>
      <p:pic>
        <p:nvPicPr>
          <p:cNvPr id="529" name="Google Shape;529;g10b9f177660_0_227"/>
          <p:cNvPicPr preferRelativeResize="0"/>
          <p:nvPr/>
        </p:nvPicPr>
        <p:blipFill rotWithShape="1">
          <a:blip r:embed="rId13">
            <a:alphaModFix/>
          </a:blip>
          <a:srcRect b="0" l="0" r="0" t="0"/>
          <a:stretch/>
        </p:blipFill>
        <p:spPr>
          <a:xfrm>
            <a:off x="7332975" y="1204175"/>
            <a:ext cx="656925" cy="699300"/>
          </a:xfrm>
          <a:prstGeom prst="rect">
            <a:avLst/>
          </a:prstGeom>
          <a:noFill/>
          <a:ln>
            <a:noFill/>
          </a:ln>
        </p:spPr>
      </p:pic>
      <p:pic>
        <p:nvPicPr>
          <p:cNvPr id="530" name="Google Shape;530;g10b9f177660_0_227"/>
          <p:cNvPicPr preferRelativeResize="0"/>
          <p:nvPr/>
        </p:nvPicPr>
        <p:blipFill rotWithShape="1">
          <a:blip r:embed="rId13">
            <a:alphaModFix/>
          </a:blip>
          <a:srcRect b="0" l="0" r="0" t="0"/>
          <a:stretch/>
        </p:blipFill>
        <p:spPr>
          <a:xfrm>
            <a:off x="7332975" y="4109425"/>
            <a:ext cx="656925" cy="699300"/>
          </a:xfrm>
          <a:prstGeom prst="rect">
            <a:avLst/>
          </a:prstGeom>
          <a:noFill/>
          <a:ln>
            <a:noFill/>
          </a:ln>
        </p:spPr>
      </p:pic>
      <p:pic>
        <p:nvPicPr>
          <p:cNvPr id="531" name="Google Shape;531;g10b9f177660_0_227"/>
          <p:cNvPicPr preferRelativeResize="0"/>
          <p:nvPr/>
        </p:nvPicPr>
        <p:blipFill rotWithShape="1">
          <a:blip r:embed="rId6">
            <a:alphaModFix/>
          </a:blip>
          <a:srcRect b="0" l="0" r="0" t="0"/>
          <a:stretch/>
        </p:blipFill>
        <p:spPr>
          <a:xfrm>
            <a:off x="3654875" y="1163238"/>
            <a:ext cx="552450" cy="781050"/>
          </a:xfrm>
          <a:prstGeom prst="rect">
            <a:avLst/>
          </a:prstGeom>
          <a:noFill/>
          <a:ln>
            <a:noFill/>
          </a:ln>
        </p:spPr>
      </p:pic>
      <p:pic>
        <p:nvPicPr>
          <p:cNvPr id="532" name="Google Shape;532;g10b9f177660_0_227"/>
          <p:cNvPicPr preferRelativeResize="0"/>
          <p:nvPr/>
        </p:nvPicPr>
        <p:blipFill rotWithShape="1">
          <a:blip r:embed="rId6">
            <a:alphaModFix/>
          </a:blip>
          <a:srcRect b="0" l="0" r="0" t="0"/>
          <a:stretch/>
        </p:blipFill>
        <p:spPr>
          <a:xfrm>
            <a:off x="4207325" y="1163238"/>
            <a:ext cx="552450" cy="7810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g10b9f177660_0_3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Exercise</a:t>
            </a:r>
            <a:endParaRPr/>
          </a:p>
        </p:txBody>
      </p:sp>
      <p:pic>
        <p:nvPicPr>
          <p:cNvPr id="538" name="Google Shape;538;g10b9f177660_0_310"/>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539" name="Google Shape;539;g10b9f177660_0_310"/>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540" name="Google Shape;540;g10b9f177660_0_310"/>
          <p:cNvPicPr preferRelativeResize="0"/>
          <p:nvPr/>
        </p:nvPicPr>
        <p:blipFill rotWithShape="1">
          <a:blip r:embed="rId5">
            <a:alphaModFix/>
          </a:blip>
          <a:srcRect b="0" l="0" r="0" t="0"/>
          <a:stretch/>
        </p:blipFill>
        <p:spPr>
          <a:xfrm>
            <a:off x="3859000" y="2615900"/>
            <a:ext cx="552450" cy="781050"/>
          </a:xfrm>
          <a:prstGeom prst="rect">
            <a:avLst/>
          </a:prstGeom>
          <a:noFill/>
          <a:ln>
            <a:noFill/>
          </a:ln>
        </p:spPr>
      </p:pic>
      <p:pic>
        <p:nvPicPr>
          <p:cNvPr id="541" name="Google Shape;541;g10b9f177660_0_310"/>
          <p:cNvPicPr preferRelativeResize="0"/>
          <p:nvPr/>
        </p:nvPicPr>
        <p:blipFill rotWithShape="1">
          <a:blip r:embed="rId6">
            <a:alphaModFix/>
          </a:blip>
          <a:srcRect b="0" l="0" r="0" t="0"/>
          <a:stretch/>
        </p:blipFill>
        <p:spPr>
          <a:xfrm>
            <a:off x="4411450" y="2615913"/>
            <a:ext cx="552450" cy="781050"/>
          </a:xfrm>
          <a:prstGeom prst="rect">
            <a:avLst/>
          </a:prstGeom>
          <a:noFill/>
          <a:ln>
            <a:noFill/>
          </a:ln>
        </p:spPr>
      </p:pic>
      <p:pic>
        <p:nvPicPr>
          <p:cNvPr id="542" name="Google Shape;542;g10b9f177660_0_310"/>
          <p:cNvPicPr preferRelativeResize="0"/>
          <p:nvPr/>
        </p:nvPicPr>
        <p:blipFill rotWithShape="1">
          <a:blip r:embed="rId7">
            <a:alphaModFix/>
          </a:blip>
          <a:srcRect b="0" l="0" r="0" t="0"/>
          <a:stretch/>
        </p:blipFill>
        <p:spPr>
          <a:xfrm>
            <a:off x="5516350" y="2615925"/>
            <a:ext cx="552450" cy="781050"/>
          </a:xfrm>
          <a:prstGeom prst="rect">
            <a:avLst/>
          </a:prstGeom>
          <a:noFill/>
          <a:ln>
            <a:noFill/>
          </a:ln>
        </p:spPr>
      </p:pic>
      <p:pic>
        <p:nvPicPr>
          <p:cNvPr id="543" name="Google Shape;543;g10b9f177660_0_310"/>
          <p:cNvPicPr preferRelativeResize="0"/>
          <p:nvPr/>
        </p:nvPicPr>
        <p:blipFill rotWithShape="1">
          <a:blip r:embed="rId8">
            <a:alphaModFix/>
          </a:blip>
          <a:srcRect b="0" l="0" r="0" t="0"/>
          <a:stretch/>
        </p:blipFill>
        <p:spPr>
          <a:xfrm>
            <a:off x="3654875" y="4068550"/>
            <a:ext cx="552450" cy="781050"/>
          </a:xfrm>
          <a:prstGeom prst="rect">
            <a:avLst/>
          </a:prstGeom>
          <a:noFill/>
          <a:ln>
            <a:noFill/>
          </a:ln>
        </p:spPr>
      </p:pic>
      <p:pic>
        <p:nvPicPr>
          <p:cNvPr id="544" name="Google Shape;544;g10b9f177660_0_310"/>
          <p:cNvPicPr preferRelativeResize="0"/>
          <p:nvPr/>
        </p:nvPicPr>
        <p:blipFill rotWithShape="1">
          <a:blip r:embed="rId9">
            <a:alphaModFix/>
          </a:blip>
          <a:srcRect b="0" l="0" r="0" t="0"/>
          <a:stretch/>
        </p:blipFill>
        <p:spPr>
          <a:xfrm>
            <a:off x="4207325" y="4068550"/>
            <a:ext cx="552450" cy="781050"/>
          </a:xfrm>
          <a:prstGeom prst="rect">
            <a:avLst/>
          </a:prstGeom>
          <a:noFill/>
          <a:ln>
            <a:noFill/>
          </a:ln>
        </p:spPr>
      </p:pic>
      <p:pic>
        <p:nvPicPr>
          <p:cNvPr id="545" name="Google Shape;545;g10b9f177660_0_310"/>
          <p:cNvPicPr preferRelativeResize="0"/>
          <p:nvPr/>
        </p:nvPicPr>
        <p:blipFill rotWithShape="1">
          <a:blip r:embed="rId10">
            <a:alphaModFix/>
          </a:blip>
          <a:srcRect b="0" l="0" r="0" t="0"/>
          <a:stretch/>
        </p:blipFill>
        <p:spPr>
          <a:xfrm>
            <a:off x="3654875" y="1163300"/>
            <a:ext cx="552450" cy="781050"/>
          </a:xfrm>
          <a:prstGeom prst="rect">
            <a:avLst/>
          </a:prstGeom>
          <a:noFill/>
          <a:ln>
            <a:noFill/>
          </a:ln>
        </p:spPr>
      </p:pic>
      <p:pic>
        <p:nvPicPr>
          <p:cNvPr id="546" name="Google Shape;546;g10b9f177660_0_310"/>
          <p:cNvPicPr preferRelativeResize="0"/>
          <p:nvPr/>
        </p:nvPicPr>
        <p:blipFill rotWithShape="1">
          <a:blip r:embed="rId11">
            <a:alphaModFix/>
          </a:blip>
          <a:srcRect b="0" l="0" r="0" t="0"/>
          <a:stretch/>
        </p:blipFill>
        <p:spPr>
          <a:xfrm>
            <a:off x="4207325" y="1163300"/>
            <a:ext cx="552450" cy="781050"/>
          </a:xfrm>
          <a:prstGeom prst="rect">
            <a:avLst/>
          </a:prstGeom>
          <a:noFill/>
          <a:ln>
            <a:noFill/>
          </a:ln>
        </p:spPr>
      </p:pic>
      <p:sp>
        <p:nvSpPr>
          <p:cNvPr id="547" name="Google Shape;547;g10b9f177660_0_310"/>
          <p:cNvSpPr txBox="1"/>
          <p:nvPr/>
        </p:nvSpPr>
        <p:spPr>
          <a:xfrm>
            <a:off x="6780525" y="1325525"/>
            <a:ext cx="1906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60</a:t>
            </a:r>
            <a:endParaRPr b="0" i="0" sz="2400" u="none" cap="none" strike="noStrike">
              <a:solidFill>
                <a:schemeClr val="lt1"/>
              </a:solidFill>
              <a:latin typeface="Lato"/>
              <a:ea typeface="Lato"/>
              <a:cs typeface="Lato"/>
              <a:sym typeface="Lato"/>
            </a:endParaRPr>
          </a:p>
        </p:txBody>
      </p:sp>
      <p:sp>
        <p:nvSpPr>
          <p:cNvPr id="548" name="Google Shape;548;g10b9f177660_0_310"/>
          <p:cNvSpPr txBox="1"/>
          <p:nvPr/>
        </p:nvSpPr>
        <p:spPr>
          <a:xfrm>
            <a:off x="6780525" y="4230775"/>
            <a:ext cx="19953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60</a:t>
            </a:r>
            <a:endParaRPr b="0" i="0" sz="2400" u="none" cap="none" strike="noStrike">
              <a:solidFill>
                <a:schemeClr val="lt1"/>
              </a:solidFill>
              <a:latin typeface="Lato"/>
              <a:ea typeface="Lato"/>
              <a:cs typeface="Lato"/>
              <a:sym typeface="Lato"/>
            </a:endParaRPr>
          </a:p>
        </p:txBody>
      </p:sp>
      <p:pic>
        <p:nvPicPr>
          <p:cNvPr id="549" name="Google Shape;549;g10b9f177660_0_310"/>
          <p:cNvPicPr preferRelativeResize="0"/>
          <p:nvPr/>
        </p:nvPicPr>
        <p:blipFill rotWithShape="1">
          <a:blip r:embed="rId12">
            <a:alphaModFix/>
          </a:blip>
          <a:srcRect b="0" l="0" r="0" t="0"/>
          <a:stretch/>
        </p:blipFill>
        <p:spPr>
          <a:xfrm>
            <a:off x="7332975" y="1204175"/>
            <a:ext cx="656925" cy="699300"/>
          </a:xfrm>
          <a:prstGeom prst="rect">
            <a:avLst/>
          </a:prstGeom>
          <a:noFill/>
          <a:ln>
            <a:noFill/>
          </a:ln>
        </p:spPr>
      </p:pic>
      <p:pic>
        <p:nvPicPr>
          <p:cNvPr id="550" name="Google Shape;550;g10b9f177660_0_310"/>
          <p:cNvPicPr preferRelativeResize="0"/>
          <p:nvPr/>
        </p:nvPicPr>
        <p:blipFill rotWithShape="1">
          <a:blip r:embed="rId12">
            <a:alphaModFix/>
          </a:blip>
          <a:srcRect b="0" l="0" r="0" t="0"/>
          <a:stretch/>
        </p:blipFill>
        <p:spPr>
          <a:xfrm>
            <a:off x="7332975" y="4109425"/>
            <a:ext cx="656925" cy="699300"/>
          </a:xfrm>
          <a:prstGeom prst="rect">
            <a:avLst/>
          </a:prstGeom>
          <a:noFill/>
          <a:ln>
            <a:noFill/>
          </a:ln>
        </p:spPr>
      </p:pic>
      <p:pic>
        <p:nvPicPr>
          <p:cNvPr id="551" name="Google Shape;551;g10b9f177660_0_310"/>
          <p:cNvPicPr preferRelativeResize="0"/>
          <p:nvPr/>
        </p:nvPicPr>
        <p:blipFill rotWithShape="1">
          <a:blip r:embed="rId13">
            <a:alphaModFix/>
          </a:blip>
          <a:srcRect b="0" l="0" r="0" t="0"/>
          <a:stretch/>
        </p:blipFill>
        <p:spPr>
          <a:xfrm>
            <a:off x="3654875" y="1163238"/>
            <a:ext cx="552450" cy="781050"/>
          </a:xfrm>
          <a:prstGeom prst="rect">
            <a:avLst/>
          </a:prstGeom>
          <a:noFill/>
          <a:ln>
            <a:noFill/>
          </a:ln>
        </p:spPr>
      </p:pic>
      <p:pic>
        <p:nvPicPr>
          <p:cNvPr id="552" name="Google Shape;552;g10b9f177660_0_310"/>
          <p:cNvPicPr preferRelativeResize="0"/>
          <p:nvPr/>
        </p:nvPicPr>
        <p:blipFill rotWithShape="1">
          <a:blip r:embed="rId13">
            <a:alphaModFix/>
          </a:blip>
          <a:srcRect b="0" l="0" r="0" t="0"/>
          <a:stretch/>
        </p:blipFill>
        <p:spPr>
          <a:xfrm>
            <a:off x="4207325" y="1163238"/>
            <a:ext cx="552450" cy="781050"/>
          </a:xfrm>
          <a:prstGeom prst="rect">
            <a:avLst/>
          </a:prstGeom>
          <a:noFill/>
          <a:ln>
            <a:noFill/>
          </a:ln>
        </p:spPr>
      </p:pic>
      <p:pic>
        <p:nvPicPr>
          <p:cNvPr id="553" name="Google Shape;553;g10b9f177660_0_310"/>
          <p:cNvPicPr preferRelativeResize="0"/>
          <p:nvPr/>
        </p:nvPicPr>
        <p:blipFill rotWithShape="1">
          <a:blip r:embed="rId14">
            <a:alphaModFix/>
          </a:blip>
          <a:srcRect b="0" l="0" r="0" t="0"/>
          <a:stretch/>
        </p:blipFill>
        <p:spPr>
          <a:xfrm>
            <a:off x="3306550" y="2615925"/>
            <a:ext cx="552450" cy="7810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g10b9f177660_0_3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Exercise</a:t>
            </a:r>
            <a:endParaRPr/>
          </a:p>
        </p:txBody>
      </p:sp>
      <p:pic>
        <p:nvPicPr>
          <p:cNvPr id="559" name="Google Shape;559;g10b9f177660_0_332"/>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560" name="Google Shape;560;g10b9f177660_0_332"/>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561" name="Google Shape;561;g10b9f177660_0_332"/>
          <p:cNvPicPr preferRelativeResize="0"/>
          <p:nvPr/>
        </p:nvPicPr>
        <p:blipFill rotWithShape="1">
          <a:blip r:embed="rId5">
            <a:alphaModFix/>
          </a:blip>
          <a:srcRect b="0" l="0" r="0" t="0"/>
          <a:stretch/>
        </p:blipFill>
        <p:spPr>
          <a:xfrm>
            <a:off x="3859000" y="2615900"/>
            <a:ext cx="552450" cy="781050"/>
          </a:xfrm>
          <a:prstGeom prst="rect">
            <a:avLst/>
          </a:prstGeom>
          <a:noFill/>
          <a:ln>
            <a:noFill/>
          </a:ln>
        </p:spPr>
      </p:pic>
      <p:pic>
        <p:nvPicPr>
          <p:cNvPr id="562" name="Google Shape;562;g10b9f177660_0_332"/>
          <p:cNvPicPr preferRelativeResize="0"/>
          <p:nvPr/>
        </p:nvPicPr>
        <p:blipFill rotWithShape="1">
          <a:blip r:embed="rId6">
            <a:alphaModFix/>
          </a:blip>
          <a:srcRect b="0" l="0" r="0" t="0"/>
          <a:stretch/>
        </p:blipFill>
        <p:spPr>
          <a:xfrm>
            <a:off x="4411450" y="2615913"/>
            <a:ext cx="552450" cy="781050"/>
          </a:xfrm>
          <a:prstGeom prst="rect">
            <a:avLst/>
          </a:prstGeom>
          <a:noFill/>
          <a:ln>
            <a:noFill/>
          </a:ln>
        </p:spPr>
      </p:pic>
      <p:pic>
        <p:nvPicPr>
          <p:cNvPr id="563" name="Google Shape;563;g10b9f177660_0_332"/>
          <p:cNvPicPr preferRelativeResize="0"/>
          <p:nvPr/>
        </p:nvPicPr>
        <p:blipFill rotWithShape="1">
          <a:blip r:embed="rId7">
            <a:alphaModFix/>
          </a:blip>
          <a:srcRect b="0" l="0" r="0" t="0"/>
          <a:stretch/>
        </p:blipFill>
        <p:spPr>
          <a:xfrm>
            <a:off x="5516350" y="2615925"/>
            <a:ext cx="552450" cy="781050"/>
          </a:xfrm>
          <a:prstGeom prst="rect">
            <a:avLst/>
          </a:prstGeom>
          <a:noFill/>
          <a:ln>
            <a:noFill/>
          </a:ln>
        </p:spPr>
      </p:pic>
      <p:pic>
        <p:nvPicPr>
          <p:cNvPr id="564" name="Google Shape;564;g10b9f177660_0_332"/>
          <p:cNvPicPr preferRelativeResize="0"/>
          <p:nvPr/>
        </p:nvPicPr>
        <p:blipFill rotWithShape="1">
          <a:blip r:embed="rId8">
            <a:alphaModFix/>
          </a:blip>
          <a:srcRect b="0" l="0" r="0" t="0"/>
          <a:stretch/>
        </p:blipFill>
        <p:spPr>
          <a:xfrm>
            <a:off x="3654875" y="4068550"/>
            <a:ext cx="552450" cy="781050"/>
          </a:xfrm>
          <a:prstGeom prst="rect">
            <a:avLst/>
          </a:prstGeom>
          <a:noFill/>
          <a:ln>
            <a:noFill/>
          </a:ln>
        </p:spPr>
      </p:pic>
      <p:pic>
        <p:nvPicPr>
          <p:cNvPr id="565" name="Google Shape;565;g10b9f177660_0_332"/>
          <p:cNvPicPr preferRelativeResize="0"/>
          <p:nvPr/>
        </p:nvPicPr>
        <p:blipFill rotWithShape="1">
          <a:blip r:embed="rId9">
            <a:alphaModFix/>
          </a:blip>
          <a:srcRect b="0" l="0" r="0" t="0"/>
          <a:stretch/>
        </p:blipFill>
        <p:spPr>
          <a:xfrm>
            <a:off x="4207325" y="4068550"/>
            <a:ext cx="552450" cy="781050"/>
          </a:xfrm>
          <a:prstGeom prst="rect">
            <a:avLst/>
          </a:prstGeom>
          <a:noFill/>
          <a:ln>
            <a:noFill/>
          </a:ln>
        </p:spPr>
      </p:pic>
      <p:pic>
        <p:nvPicPr>
          <p:cNvPr id="566" name="Google Shape;566;g10b9f177660_0_332"/>
          <p:cNvPicPr preferRelativeResize="0"/>
          <p:nvPr/>
        </p:nvPicPr>
        <p:blipFill rotWithShape="1">
          <a:blip r:embed="rId10">
            <a:alphaModFix/>
          </a:blip>
          <a:srcRect b="0" l="0" r="0" t="0"/>
          <a:stretch/>
        </p:blipFill>
        <p:spPr>
          <a:xfrm>
            <a:off x="3654875" y="1163300"/>
            <a:ext cx="552450" cy="781050"/>
          </a:xfrm>
          <a:prstGeom prst="rect">
            <a:avLst/>
          </a:prstGeom>
          <a:noFill/>
          <a:ln>
            <a:noFill/>
          </a:ln>
        </p:spPr>
      </p:pic>
      <p:pic>
        <p:nvPicPr>
          <p:cNvPr id="567" name="Google Shape;567;g10b9f177660_0_332"/>
          <p:cNvPicPr preferRelativeResize="0"/>
          <p:nvPr/>
        </p:nvPicPr>
        <p:blipFill rotWithShape="1">
          <a:blip r:embed="rId11">
            <a:alphaModFix/>
          </a:blip>
          <a:srcRect b="0" l="0" r="0" t="0"/>
          <a:stretch/>
        </p:blipFill>
        <p:spPr>
          <a:xfrm>
            <a:off x="4207325" y="1163300"/>
            <a:ext cx="552450" cy="781050"/>
          </a:xfrm>
          <a:prstGeom prst="rect">
            <a:avLst/>
          </a:prstGeom>
          <a:noFill/>
          <a:ln>
            <a:noFill/>
          </a:ln>
        </p:spPr>
      </p:pic>
      <p:sp>
        <p:nvSpPr>
          <p:cNvPr id="568" name="Google Shape;568;g10b9f177660_0_332"/>
          <p:cNvSpPr txBox="1"/>
          <p:nvPr/>
        </p:nvSpPr>
        <p:spPr>
          <a:xfrm>
            <a:off x="6780525" y="1325525"/>
            <a:ext cx="1906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90?</a:t>
            </a:r>
            <a:endParaRPr b="0" i="0" sz="2400" u="none" cap="none" strike="noStrike">
              <a:solidFill>
                <a:schemeClr val="lt1"/>
              </a:solidFill>
              <a:latin typeface="Lato"/>
              <a:ea typeface="Lato"/>
              <a:cs typeface="Lato"/>
              <a:sym typeface="Lato"/>
            </a:endParaRPr>
          </a:p>
        </p:txBody>
      </p:sp>
      <p:sp>
        <p:nvSpPr>
          <p:cNvPr id="569" name="Google Shape;569;g10b9f177660_0_332"/>
          <p:cNvSpPr txBox="1"/>
          <p:nvPr/>
        </p:nvSpPr>
        <p:spPr>
          <a:xfrm>
            <a:off x="6780525" y="4230775"/>
            <a:ext cx="19953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60</a:t>
            </a:r>
            <a:endParaRPr b="0" i="0" sz="2400" u="none" cap="none" strike="noStrike">
              <a:solidFill>
                <a:schemeClr val="lt1"/>
              </a:solidFill>
              <a:latin typeface="Lato"/>
              <a:ea typeface="Lato"/>
              <a:cs typeface="Lato"/>
              <a:sym typeface="Lato"/>
            </a:endParaRPr>
          </a:p>
        </p:txBody>
      </p:sp>
      <p:pic>
        <p:nvPicPr>
          <p:cNvPr id="570" name="Google Shape;570;g10b9f177660_0_332"/>
          <p:cNvPicPr preferRelativeResize="0"/>
          <p:nvPr/>
        </p:nvPicPr>
        <p:blipFill rotWithShape="1">
          <a:blip r:embed="rId12">
            <a:alphaModFix/>
          </a:blip>
          <a:srcRect b="0" l="0" r="0" t="0"/>
          <a:stretch/>
        </p:blipFill>
        <p:spPr>
          <a:xfrm>
            <a:off x="7332975" y="1204175"/>
            <a:ext cx="656925" cy="699300"/>
          </a:xfrm>
          <a:prstGeom prst="rect">
            <a:avLst/>
          </a:prstGeom>
          <a:noFill/>
          <a:ln>
            <a:noFill/>
          </a:ln>
        </p:spPr>
      </p:pic>
      <p:pic>
        <p:nvPicPr>
          <p:cNvPr id="571" name="Google Shape;571;g10b9f177660_0_332"/>
          <p:cNvPicPr preferRelativeResize="0"/>
          <p:nvPr/>
        </p:nvPicPr>
        <p:blipFill rotWithShape="1">
          <a:blip r:embed="rId12">
            <a:alphaModFix/>
          </a:blip>
          <a:srcRect b="0" l="0" r="0" t="0"/>
          <a:stretch/>
        </p:blipFill>
        <p:spPr>
          <a:xfrm>
            <a:off x="7332975" y="4109425"/>
            <a:ext cx="656925" cy="699300"/>
          </a:xfrm>
          <a:prstGeom prst="rect">
            <a:avLst/>
          </a:prstGeom>
          <a:noFill/>
          <a:ln>
            <a:noFill/>
          </a:ln>
        </p:spPr>
      </p:pic>
      <p:pic>
        <p:nvPicPr>
          <p:cNvPr id="572" name="Google Shape;572;g10b9f177660_0_332"/>
          <p:cNvPicPr preferRelativeResize="0"/>
          <p:nvPr/>
        </p:nvPicPr>
        <p:blipFill rotWithShape="1">
          <a:blip r:embed="rId13">
            <a:alphaModFix/>
          </a:blip>
          <a:srcRect b="0" l="0" r="0" t="0"/>
          <a:stretch/>
        </p:blipFill>
        <p:spPr>
          <a:xfrm>
            <a:off x="3654875" y="1163238"/>
            <a:ext cx="552450" cy="781050"/>
          </a:xfrm>
          <a:prstGeom prst="rect">
            <a:avLst/>
          </a:prstGeom>
          <a:noFill/>
          <a:ln>
            <a:noFill/>
          </a:ln>
        </p:spPr>
      </p:pic>
      <p:pic>
        <p:nvPicPr>
          <p:cNvPr id="573" name="Google Shape;573;g10b9f177660_0_332"/>
          <p:cNvPicPr preferRelativeResize="0"/>
          <p:nvPr/>
        </p:nvPicPr>
        <p:blipFill rotWithShape="1">
          <a:blip r:embed="rId13">
            <a:alphaModFix/>
          </a:blip>
          <a:srcRect b="0" l="0" r="0" t="0"/>
          <a:stretch/>
        </p:blipFill>
        <p:spPr>
          <a:xfrm>
            <a:off x="4207325" y="1163238"/>
            <a:ext cx="552450" cy="781050"/>
          </a:xfrm>
          <a:prstGeom prst="rect">
            <a:avLst/>
          </a:prstGeom>
          <a:noFill/>
          <a:ln>
            <a:noFill/>
          </a:ln>
        </p:spPr>
      </p:pic>
      <p:pic>
        <p:nvPicPr>
          <p:cNvPr id="574" name="Google Shape;574;g10b9f177660_0_332"/>
          <p:cNvPicPr preferRelativeResize="0"/>
          <p:nvPr/>
        </p:nvPicPr>
        <p:blipFill rotWithShape="1">
          <a:blip r:embed="rId14">
            <a:alphaModFix/>
          </a:blip>
          <a:srcRect b="0" l="0" r="0" t="0"/>
          <a:stretch/>
        </p:blipFill>
        <p:spPr>
          <a:xfrm>
            <a:off x="3306550" y="2615925"/>
            <a:ext cx="552450" cy="7810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g10b9f177660_0_3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Exercise</a:t>
            </a:r>
            <a:endParaRPr/>
          </a:p>
        </p:txBody>
      </p:sp>
      <p:pic>
        <p:nvPicPr>
          <p:cNvPr id="580" name="Google Shape;580;g10b9f177660_0_352"/>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581" name="Google Shape;581;g10b9f177660_0_352"/>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582" name="Google Shape;582;g10b9f177660_0_352"/>
          <p:cNvPicPr preferRelativeResize="0"/>
          <p:nvPr/>
        </p:nvPicPr>
        <p:blipFill rotWithShape="1">
          <a:blip r:embed="rId5">
            <a:alphaModFix/>
          </a:blip>
          <a:srcRect b="0" l="0" r="0" t="0"/>
          <a:stretch/>
        </p:blipFill>
        <p:spPr>
          <a:xfrm>
            <a:off x="3859000" y="2615900"/>
            <a:ext cx="552450" cy="781050"/>
          </a:xfrm>
          <a:prstGeom prst="rect">
            <a:avLst/>
          </a:prstGeom>
          <a:noFill/>
          <a:ln>
            <a:noFill/>
          </a:ln>
        </p:spPr>
      </p:pic>
      <p:pic>
        <p:nvPicPr>
          <p:cNvPr id="583" name="Google Shape;583;g10b9f177660_0_352"/>
          <p:cNvPicPr preferRelativeResize="0"/>
          <p:nvPr/>
        </p:nvPicPr>
        <p:blipFill rotWithShape="1">
          <a:blip r:embed="rId6">
            <a:alphaModFix/>
          </a:blip>
          <a:srcRect b="0" l="0" r="0" t="0"/>
          <a:stretch/>
        </p:blipFill>
        <p:spPr>
          <a:xfrm>
            <a:off x="4411450" y="2615913"/>
            <a:ext cx="552450" cy="781050"/>
          </a:xfrm>
          <a:prstGeom prst="rect">
            <a:avLst/>
          </a:prstGeom>
          <a:noFill/>
          <a:ln>
            <a:noFill/>
          </a:ln>
        </p:spPr>
      </p:pic>
      <p:pic>
        <p:nvPicPr>
          <p:cNvPr id="584" name="Google Shape;584;g10b9f177660_0_352"/>
          <p:cNvPicPr preferRelativeResize="0"/>
          <p:nvPr/>
        </p:nvPicPr>
        <p:blipFill rotWithShape="1">
          <a:blip r:embed="rId7">
            <a:alphaModFix/>
          </a:blip>
          <a:srcRect b="0" l="0" r="0" t="0"/>
          <a:stretch/>
        </p:blipFill>
        <p:spPr>
          <a:xfrm>
            <a:off x="5516350" y="2615925"/>
            <a:ext cx="552450" cy="781050"/>
          </a:xfrm>
          <a:prstGeom prst="rect">
            <a:avLst/>
          </a:prstGeom>
          <a:noFill/>
          <a:ln>
            <a:noFill/>
          </a:ln>
        </p:spPr>
      </p:pic>
      <p:pic>
        <p:nvPicPr>
          <p:cNvPr id="585" name="Google Shape;585;g10b9f177660_0_352"/>
          <p:cNvPicPr preferRelativeResize="0"/>
          <p:nvPr/>
        </p:nvPicPr>
        <p:blipFill rotWithShape="1">
          <a:blip r:embed="rId8">
            <a:alphaModFix/>
          </a:blip>
          <a:srcRect b="0" l="0" r="0" t="0"/>
          <a:stretch/>
        </p:blipFill>
        <p:spPr>
          <a:xfrm>
            <a:off x="3654875" y="4068550"/>
            <a:ext cx="552450" cy="781050"/>
          </a:xfrm>
          <a:prstGeom prst="rect">
            <a:avLst/>
          </a:prstGeom>
          <a:noFill/>
          <a:ln>
            <a:noFill/>
          </a:ln>
        </p:spPr>
      </p:pic>
      <p:pic>
        <p:nvPicPr>
          <p:cNvPr id="586" name="Google Shape;586;g10b9f177660_0_352"/>
          <p:cNvPicPr preferRelativeResize="0"/>
          <p:nvPr/>
        </p:nvPicPr>
        <p:blipFill rotWithShape="1">
          <a:blip r:embed="rId9">
            <a:alphaModFix/>
          </a:blip>
          <a:srcRect b="0" l="0" r="0" t="0"/>
          <a:stretch/>
        </p:blipFill>
        <p:spPr>
          <a:xfrm>
            <a:off x="4207325" y="4068550"/>
            <a:ext cx="552450" cy="781050"/>
          </a:xfrm>
          <a:prstGeom prst="rect">
            <a:avLst/>
          </a:prstGeom>
          <a:noFill/>
          <a:ln>
            <a:noFill/>
          </a:ln>
        </p:spPr>
      </p:pic>
      <p:pic>
        <p:nvPicPr>
          <p:cNvPr id="587" name="Google Shape;587;g10b9f177660_0_352"/>
          <p:cNvPicPr preferRelativeResize="0"/>
          <p:nvPr/>
        </p:nvPicPr>
        <p:blipFill rotWithShape="1">
          <a:blip r:embed="rId10">
            <a:alphaModFix/>
          </a:blip>
          <a:srcRect b="0" l="0" r="0" t="0"/>
          <a:stretch/>
        </p:blipFill>
        <p:spPr>
          <a:xfrm>
            <a:off x="3654875" y="1163300"/>
            <a:ext cx="552450" cy="781050"/>
          </a:xfrm>
          <a:prstGeom prst="rect">
            <a:avLst/>
          </a:prstGeom>
          <a:noFill/>
          <a:ln>
            <a:noFill/>
          </a:ln>
        </p:spPr>
      </p:pic>
      <p:pic>
        <p:nvPicPr>
          <p:cNvPr id="588" name="Google Shape;588;g10b9f177660_0_352"/>
          <p:cNvPicPr preferRelativeResize="0"/>
          <p:nvPr/>
        </p:nvPicPr>
        <p:blipFill rotWithShape="1">
          <a:blip r:embed="rId11">
            <a:alphaModFix/>
          </a:blip>
          <a:srcRect b="0" l="0" r="0" t="0"/>
          <a:stretch/>
        </p:blipFill>
        <p:spPr>
          <a:xfrm>
            <a:off x="4207325" y="1163300"/>
            <a:ext cx="552450" cy="781050"/>
          </a:xfrm>
          <a:prstGeom prst="rect">
            <a:avLst/>
          </a:prstGeom>
          <a:noFill/>
          <a:ln>
            <a:noFill/>
          </a:ln>
        </p:spPr>
      </p:pic>
      <p:sp>
        <p:nvSpPr>
          <p:cNvPr id="589" name="Google Shape;589;g10b9f177660_0_352"/>
          <p:cNvSpPr txBox="1"/>
          <p:nvPr/>
        </p:nvSpPr>
        <p:spPr>
          <a:xfrm>
            <a:off x="6780525" y="1325525"/>
            <a:ext cx="1906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90</a:t>
            </a:r>
            <a:endParaRPr b="0" i="0" sz="2400" u="none" cap="none" strike="noStrike">
              <a:solidFill>
                <a:schemeClr val="lt1"/>
              </a:solidFill>
              <a:latin typeface="Lato"/>
              <a:ea typeface="Lato"/>
              <a:cs typeface="Lato"/>
              <a:sym typeface="Lato"/>
            </a:endParaRPr>
          </a:p>
        </p:txBody>
      </p:sp>
      <p:sp>
        <p:nvSpPr>
          <p:cNvPr id="590" name="Google Shape;590;g10b9f177660_0_352"/>
          <p:cNvSpPr txBox="1"/>
          <p:nvPr/>
        </p:nvSpPr>
        <p:spPr>
          <a:xfrm>
            <a:off x="6780525" y="4230775"/>
            <a:ext cx="19953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90</a:t>
            </a:r>
            <a:endParaRPr b="0" i="0" sz="2400" u="none" cap="none" strike="noStrike">
              <a:solidFill>
                <a:schemeClr val="lt1"/>
              </a:solidFill>
              <a:latin typeface="Lato"/>
              <a:ea typeface="Lato"/>
              <a:cs typeface="Lato"/>
              <a:sym typeface="Lato"/>
            </a:endParaRPr>
          </a:p>
        </p:txBody>
      </p:sp>
      <p:pic>
        <p:nvPicPr>
          <p:cNvPr id="591" name="Google Shape;591;g10b9f177660_0_352"/>
          <p:cNvPicPr preferRelativeResize="0"/>
          <p:nvPr/>
        </p:nvPicPr>
        <p:blipFill rotWithShape="1">
          <a:blip r:embed="rId12">
            <a:alphaModFix/>
          </a:blip>
          <a:srcRect b="0" l="0" r="0" t="0"/>
          <a:stretch/>
        </p:blipFill>
        <p:spPr>
          <a:xfrm>
            <a:off x="7332975" y="1204175"/>
            <a:ext cx="656925" cy="699300"/>
          </a:xfrm>
          <a:prstGeom prst="rect">
            <a:avLst/>
          </a:prstGeom>
          <a:noFill/>
          <a:ln>
            <a:noFill/>
          </a:ln>
        </p:spPr>
      </p:pic>
      <p:pic>
        <p:nvPicPr>
          <p:cNvPr id="592" name="Google Shape;592;g10b9f177660_0_352"/>
          <p:cNvPicPr preferRelativeResize="0"/>
          <p:nvPr/>
        </p:nvPicPr>
        <p:blipFill rotWithShape="1">
          <a:blip r:embed="rId12">
            <a:alphaModFix/>
          </a:blip>
          <a:srcRect b="0" l="0" r="0" t="0"/>
          <a:stretch/>
        </p:blipFill>
        <p:spPr>
          <a:xfrm>
            <a:off x="7332975" y="4109425"/>
            <a:ext cx="656925" cy="699300"/>
          </a:xfrm>
          <a:prstGeom prst="rect">
            <a:avLst/>
          </a:prstGeom>
          <a:noFill/>
          <a:ln>
            <a:noFill/>
          </a:ln>
        </p:spPr>
      </p:pic>
      <p:pic>
        <p:nvPicPr>
          <p:cNvPr id="593" name="Google Shape;593;g10b9f177660_0_352"/>
          <p:cNvPicPr preferRelativeResize="0"/>
          <p:nvPr/>
        </p:nvPicPr>
        <p:blipFill rotWithShape="1">
          <a:blip r:embed="rId13">
            <a:alphaModFix/>
          </a:blip>
          <a:srcRect b="0" l="0" r="0" t="0"/>
          <a:stretch/>
        </p:blipFill>
        <p:spPr>
          <a:xfrm>
            <a:off x="3654875" y="1163238"/>
            <a:ext cx="552450" cy="781050"/>
          </a:xfrm>
          <a:prstGeom prst="rect">
            <a:avLst/>
          </a:prstGeom>
          <a:noFill/>
          <a:ln>
            <a:noFill/>
          </a:ln>
        </p:spPr>
      </p:pic>
      <p:pic>
        <p:nvPicPr>
          <p:cNvPr id="594" name="Google Shape;594;g10b9f177660_0_352"/>
          <p:cNvPicPr preferRelativeResize="0"/>
          <p:nvPr/>
        </p:nvPicPr>
        <p:blipFill rotWithShape="1">
          <a:blip r:embed="rId13">
            <a:alphaModFix/>
          </a:blip>
          <a:srcRect b="0" l="0" r="0" t="0"/>
          <a:stretch/>
        </p:blipFill>
        <p:spPr>
          <a:xfrm>
            <a:off x="4207325" y="1163238"/>
            <a:ext cx="552450" cy="781050"/>
          </a:xfrm>
          <a:prstGeom prst="rect">
            <a:avLst/>
          </a:prstGeom>
          <a:noFill/>
          <a:ln>
            <a:noFill/>
          </a:ln>
        </p:spPr>
      </p:pic>
      <p:pic>
        <p:nvPicPr>
          <p:cNvPr id="595" name="Google Shape;595;g10b9f177660_0_352"/>
          <p:cNvPicPr preferRelativeResize="0"/>
          <p:nvPr/>
        </p:nvPicPr>
        <p:blipFill rotWithShape="1">
          <a:blip r:embed="rId14">
            <a:alphaModFix/>
          </a:blip>
          <a:srcRect b="0" l="0" r="0" t="0"/>
          <a:stretch/>
        </p:blipFill>
        <p:spPr>
          <a:xfrm>
            <a:off x="3306550" y="2615925"/>
            <a:ext cx="552450" cy="7810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g10b9f177660_0_3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Exercise</a:t>
            </a:r>
            <a:endParaRPr/>
          </a:p>
        </p:txBody>
      </p:sp>
      <p:pic>
        <p:nvPicPr>
          <p:cNvPr id="601" name="Google Shape;601;g10b9f177660_0_372"/>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602" name="Google Shape;602;g10b9f177660_0_372"/>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603" name="Google Shape;603;g10b9f177660_0_372"/>
          <p:cNvPicPr preferRelativeResize="0"/>
          <p:nvPr/>
        </p:nvPicPr>
        <p:blipFill rotWithShape="1">
          <a:blip r:embed="rId5">
            <a:alphaModFix/>
          </a:blip>
          <a:srcRect b="0" l="0" r="0" t="0"/>
          <a:stretch/>
        </p:blipFill>
        <p:spPr>
          <a:xfrm>
            <a:off x="3859000" y="2615900"/>
            <a:ext cx="552450" cy="781050"/>
          </a:xfrm>
          <a:prstGeom prst="rect">
            <a:avLst/>
          </a:prstGeom>
          <a:noFill/>
          <a:ln>
            <a:noFill/>
          </a:ln>
        </p:spPr>
      </p:pic>
      <p:pic>
        <p:nvPicPr>
          <p:cNvPr id="604" name="Google Shape;604;g10b9f177660_0_372"/>
          <p:cNvPicPr preferRelativeResize="0"/>
          <p:nvPr/>
        </p:nvPicPr>
        <p:blipFill rotWithShape="1">
          <a:blip r:embed="rId6">
            <a:alphaModFix/>
          </a:blip>
          <a:srcRect b="0" l="0" r="0" t="0"/>
          <a:stretch/>
        </p:blipFill>
        <p:spPr>
          <a:xfrm>
            <a:off x="4411450" y="2615913"/>
            <a:ext cx="552450" cy="781050"/>
          </a:xfrm>
          <a:prstGeom prst="rect">
            <a:avLst/>
          </a:prstGeom>
          <a:noFill/>
          <a:ln>
            <a:noFill/>
          </a:ln>
        </p:spPr>
      </p:pic>
      <p:pic>
        <p:nvPicPr>
          <p:cNvPr id="605" name="Google Shape;605;g10b9f177660_0_372"/>
          <p:cNvPicPr preferRelativeResize="0"/>
          <p:nvPr/>
        </p:nvPicPr>
        <p:blipFill rotWithShape="1">
          <a:blip r:embed="rId7">
            <a:alphaModFix/>
          </a:blip>
          <a:srcRect b="0" l="0" r="0" t="0"/>
          <a:stretch/>
        </p:blipFill>
        <p:spPr>
          <a:xfrm>
            <a:off x="5516350" y="2615925"/>
            <a:ext cx="552450" cy="781050"/>
          </a:xfrm>
          <a:prstGeom prst="rect">
            <a:avLst/>
          </a:prstGeom>
          <a:noFill/>
          <a:ln>
            <a:noFill/>
          </a:ln>
        </p:spPr>
      </p:pic>
      <p:pic>
        <p:nvPicPr>
          <p:cNvPr id="606" name="Google Shape;606;g10b9f177660_0_372"/>
          <p:cNvPicPr preferRelativeResize="0"/>
          <p:nvPr/>
        </p:nvPicPr>
        <p:blipFill rotWithShape="1">
          <a:blip r:embed="rId8">
            <a:alphaModFix/>
          </a:blip>
          <a:srcRect b="0" l="0" r="0" t="0"/>
          <a:stretch/>
        </p:blipFill>
        <p:spPr>
          <a:xfrm>
            <a:off x="3654875" y="4068550"/>
            <a:ext cx="552450" cy="781050"/>
          </a:xfrm>
          <a:prstGeom prst="rect">
            <a:avLst/>
          </a:prstGeom>
          <a:noFill/>
          <a:ln>
            <a:noFill/>
          </a:ln>
        </p:spPr>
      </p:pic>
      <p:pic>
        <p:nvPicPr>
          <p:cNvPr id="607" name="Google Shape;607;g10b9f177660_0_372"/>
          <p:cNvPicPr preferRelativeResize="0"/>
          <p:nvPr/>
        </p:nvPicPr>
        <p:blipFill rotWithShape="1">
          <a:blip r:embed="rId9">
            <a:alphaModFix/>
          </a:blip>
          <a:srcRect b="0" l="0" r="0" t="0"/>
          <a:stretch/>
        </p:blipFill>
        <p:spPr>
          <a:xfrm>
            <a:off x="4207325" y="4068550"/>
            <a:ext cx="552450" cy="781050"/>
          </a:xfrm>
          <a:prstGeom prst="rect">
            <a:avLst/>
          </a:prstGeom>
          <a:noFill/>
          <a:ln>
            <a:noFill/>
          </a:ln>
        </p:spPr>
      </p:pic>
      <p:pic>
        <p:nvPicPr>
          <p:cNvPr id="608" name="Google Shape;608;g10b9f177660_0_372"/>
          <p:cNvPicPr preferRelativeResize="0"/>
          <p:nvPr/>
        </p:nvPicPr>
        <p:blipFill rotWithShape="1">
          <a:blip r:embed="rId10">
            <a:alphaModFix/>
          </a:blip>
          <a:srcRect b="0" l="0" r="0" t="0"/>
          <a:stretch/>
        </p:blipFill>
        <p:spPr>
          <a:xfrm>
            <a:off x="3654875" y="1163300"/>
            <a:ext cx="552450" cy="781050"/>
          </a:xfrm>
          <a:prstGeom prst="rect">
            <a:avLst/>
          </a:prstGeom>
          <a:noFill/>
          <a:ln>
            <a:noFill/>
          </a:ln>
        </p:spPr>
      </p:pic>
      <p:pic>
        <p:nvPicPr>
          <p:cNvPr id="609" name="Google Shape;609;g10b9f177660_0_372"/>
          <p:cNvPicPr preferRelativeResize="0"/>
          <p:nvPr/>
        </p:nvPicPr>
        <p:blipFill rotWithShape="1">
          <a:blip r:embed="rId11">
            <a:alphaModFix/>
          </a:blip>
          <a:srcRect b="0" l="0" r="0" t="0"/>
          <a:stretch/>
        </p:blipFill>
        <p:spPr>
          <a:xfrm>
            <a:off x="4207325" y="1163300"/>
            <a:ext cx="552450" cy="781050"/>
          </a:xfrm>
          <a:prstGeom prst="rect">
            <a:avLst/>
          </a:prstGeom>
          <a:noFill/>
          <a:ln>
            <a:noFill/>
          </a:ln>
        </p:spPr>
      </p:pic>
      <p:sp>
        <p:nvSpPr>
          <p:cNvPr id="610" name="Google Shape;610;g10b9f177660_0_372"/>
          <p:cNvSpPr txBox="1"/>
          <p:nvPr/>
        </p:nvSpPr>
        <p:spPr>
          <a:xfrm>
            <a:off x="6780525" y="1325525"/>
            <a:ext cx="1906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90</a:t>
            </a:r>
            <a:endParaRPr b="0" i="0" sz="2400" u="none" cap="none" strike="noStrike">
              <a:solidFill>
                <a:schemeClr val="lt1"/>
              </a:solidFill>
              <a:latin typeface="Lato"/>
              <a:ea typeface="Lato"/>
              <a:cs typeface="Lato"/>
              <a:sym typeface="Lato"/>
            </a:endParaRPr>
          </a:p>
        </p:txBody>
      </p:sp>
      <p:sp>
        <p:nvSpPr>
          <p:cNvPr id="611" name="Google Shape;611;g10b9f177660_0_372"/>
          <p:cNvSpPr txBox="1"/>
          <p:nvPr/>
        </p:nvSpPr>
        <p:spPr>
          <a:xfrm>
            <a:off x="6780525" y="4230775"/>
            <a:ext cx="19953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90</a:t>
            </a:r>
            <a:endParaRPr b="0" i="0" sz="2400" u="none" cap="none" strike="noStrike">
              <a:solidFill>
                <a:schemeClr val="lt1"/>
              </a:solidFill>
              <a:latin typeface="Lato"/>
              <a:ea typeface="Lato"/>
              <a:cs typeface="Lato"/>
              <a:sym typeface="Lato"/>
            </a:endParaRPr>
          </a:p>
        </p:txBody>
      </p:sp>
      <p:pic>
        <p:nvPicPr>
          <p:cNvPr id="612" name="Google Shape;612;g10b9f177660_0_372"/>
          <p:cNvPicPr preferRelativeResize="0"/>
          <p:nvPr/>
        </p:nvPicPr>
        <p:blipFill rotWithShape="1">
          <a:blip r:embed="rId12">
            <a:alphaModFix/>
          </a:blip>
          <a:srcRect b="0" l="0" r="0" t="0"/>
          <a:stretch/>
        </p:blipFill>
        <p:spPr>
          <a:xfrm>
            <a:off x="7332975" y="1204175"/>
            <a:ext cx="656925" cy="699300"/>
          </a:xfrm>
          <a:prstGeom prst="rect">
            <a:avLst/>
          </a:prstGeom>
          <a:noFill/>
          <a:ln>
            <a:noFill/>
          </a:ln>
        </p:spPr>
      </p:pic>
      <p:pic>
        <p:nvPicPr>
          <p:cNvPr id="613" name="Google Shape;613;g10b9f177660_0_372"/>
          <p:cNvPicPr preferRelativeResize="0"/>
          <p:nvPr/>
        </p:nvPicPr>
        <p:blipFill rotWithShape="1">
          <a:blip r:embed="rId12">
            <a:alphaModFix/>
          </a:blip>
          <a:srcRect b="0" l="0" r="0" t="0"/>
          <a:stretch/>
        </p:blipFill>
        <p:spPr>
          <a:xfrm>
            <a:off x="7332975" y="4109425"/>
            <a:ext cx="656925" cy="699300"/>
          </a:xfrm>
          <a:prstGeom prst="rect">
            <a:avLst/>
          </a:prstGeom>
          <a:noFill/>
          <a:ln>
            <a:noFill/>
          </a:ln>
        </p:spPr>
      </p:pic>
      <p:pic>
        <p:nvPicPr>
          <p:cNvPr id="614" name="Google Shape;614;g10b9f177660_0_372"/>
          <p:cNvPicPr preferRelativeResize="0"/>
          <p:nvPr/>
        </p:nvPicPr>
        <p:blipFill rotWithShape="1">
          <a:blip r:embed="rId13">
            <a:alphaModFix/>
          </a:blip>
          <a:srcRect b="0" l="0" r="0" t="0"/>
          <a:stretch/>
        </p:blipFill>
        <p:spPr>
          <a:xfrm>
            <a:off x="3306550" y="2615925"/>
            <a:ext cx="552450" cy="781050"/>
          </a:xfrm>
          <a:prstGeom prst="rect">
            <a:avLst/>
          </a:prstGeom>
          <a:noFill/>
          <a:ln>
            <a:noFill/>
          </a:ln>
        </p:spPr>
      </p:pic>
      <p:pic>
        <p:nvPicPr>
          <p:cNvPr id="615" name="Google Shape;615;g10b9f177660_0_372"/>
          <p:cNvPicPr preferRelativeResize="0"/>
          <p:nvPr/>
        </p:nvPicPr>
        <p:blipFill rotWithShape="1">
          <a:blip r:embed="rId14">
            <a:alphaModFix/>
          </a:blip>
          <a:srcRect b="0" l="0" r="0" t="0"/>
          <a:stretch/>
        </p:blipFill>
        <p:spPr>
          <a:xfrm>
            <a:off x="3632500" y="1163250"/>
            <a:ext cx="552450" cy="7810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3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Ranges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Ranges</a:t>
            </a:r>
            <a:endParaRPr/>
          </a:p>
        </p:txBody>
      </p:sp>
      <p:sp>
        <p:nvSpPr>
          <p:cNvPr id="626" name="Google Shape;626;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We know the pot odds when faced with any bet</a:t>
            </a:r>
            <a:br>
              <a:rPr lang="en"/>
            </a:br>
            <a:endParaRPr/>
          </a:p>
          <a:p>
            <a:pPr indent="-342900" lvl="0" marL="457200" rtl="0" algn="l">
              <a:lnSpc>
                <a:spcPct val="115000"/>
              </a:lnSpc>
              <a:spcBef>
                <a:spcPts val="0"/>
              </a:spcBef>
              <a:spcAft>
                <a:spcPts val="0"/>
              </a:spcAft>
              <a:buSzPts val="1800"/>
              <a:buChar char="●"/>
            </a:pPr>
            <a:r>
              <a:rPr lang="en"/>
              <a:t>If we can estimate </a:t>
            </a:r>
            <a:r>
              <a:rPr i="1" lang="en"/>
              <a:t>p</a:t>
            </a:r>
            <a:r>
              <a:rPr lang="en"/>
              <a:t> better than our opponent, then we will make money on average</a:t>
            </a:r>
            <a:br>
              <a:rPr lang="en"/>
            </a:br>
            <a:endParaRPr/>
          </a:p>
          <a:p>
            <a:pPr indent="-342900" lvl="0" marL="457200" rtl="0" algn="l">
              <a:lnSpc>
                <a:spcPct val="115000"/>
              </a:lnSpc>
              <a:spcBef>
                <a:spcPts val="0"/>
              </a:spcBef>
              <a:spcAft>
                <a:spcPts val="0"/>
              </a:spcAft>
              <a:buSzPts val="1800"/>
              <a:buChar char="●"/>
            </a:pPr>
            <a:r>
              <a:rPr lang="en"/>
              <a:t>What affects </a:t>
            </a:r>
            <a:r>
              <a:rPr i="1" lang="en"/>
              <a:t>p</a:t>
            </a:r>
            <a:r>
              <a:rPr lang="en"/>
              <a: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Factors of win probability</a:t>
            </a:r>
            <a:endParaRPr/>
          </a:p>
        </p:txBody>
      </p:sp>
      <p:sp>
        <p:nvSpPr>
          <p:cNvPr id="632" name="Google Shape;632;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Bluffing</a:t>
            </a:r>
            <a:br>
              <a:rPr lang="en"/>
            </a:br>
            <a:endParaRPr/>
          </a:p>
          <a:p>
            <a:pPr indent="-342900" lvl="0" marL="457200" rtl="0" algn="l">
              <a:lnSpc>
                <a:spcPct val="115000"/>
              </a:lnSpc>
              <a:spcBef>
                <a:spcPts val="0"/>
              </a:spcBef>
              <a:spcAft>
                <a:spcPts val="0"/>
              </a:spcAft>
              <a:buSzPts val="1800"/>
              <a:buChar char="●"/>
            </a:pPr>
            <a:r>
              <a:rPr lang="en"/>
              <a:t>Betting style</a:t>
            </a:r>
            <a:br>
              <a:rPr lang="en"/>
            </a:br>
            <a:endParaRPr/>
          </a:p>
          <a:p>
            <a:pPr indent="-342900" lvl="0" marL="457200" rtl="0" algn="l">
              <a:lnSpc>
                <a:spcPct val="115000"/>
              </a:lnSpc>
              <a:spcBef>
                <a:spcPts val="0"/>
              </a:spcBef>
              <a:spcAft>
                <a:spcPts val="0"/>
              </a:spcAft>
              <a:buSzPts val="1800"/>
              <a:buChar char="●"/>
            </a:pPr>
            <a:r>
              <a:rPr lang="en"/>
              <a:t>Board and Hole cards</a:t>
            </a:r>
            <a:br>
              <a:rPr lang="en"/>
            </a:br>
            <a:endParaRPr/>
          </a:p>
          <a:p>
            <a:pPr indent="-342900" lvl="0" marL="457200" rtl="0" algn="l">
              <a:lnSpc>
                <a:spcPct val="115000"/>
              </a:lnSpc>
              <a:spcBef>
                <a:spcPts val="0"/>
              </a:spcBef>
              <a:spcAft>
                <a:spcPts val="0"/>
              </a:spcAft>
              <a:buSzPts val="1800"/>
              <a:buChar char="●"/>
            </a:pPr>
            <a:r>
              <a:rPr i="1" lang="en"/>
              <a:t>Ranges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4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Our opponent’s </a:t>
            </a:r>
            <a:r>
              <a:rPr i="1" lang="en"/>
              <a:t>range</a:t>
            </a:r>
            <a:r>
              <a:rPr lang="en"/>
              <a:t> is the distribution of hands we expect them to hold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cc0158ccef_0_10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Giveaway:</a:t>
            </a:r>
            <a:br>
              <a:rPr lang="en"/>
            </a:br>
            <a:r>
              <a:rPr lang="en"/>
              <a:t>pkr.bot/lec-2</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Updating Ranges</a:t>
            </a:r>
            <a:endParaRPr/>
          </a:p>
        </p:txBody>
      </p:sp>
      <p:sp>
        <p:nvSpPr>
          <p:cNvPr id="643" name="Google Shape;643;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Char char="●"/>
            </a:pPr>
            <a:r>
              <a:rPr lang="en">
                <a:solidFill>
                  <a:schemeClr val="lt1"/>
                </a:solidFill>
              </a:rPr>
              <a:t>Use opponents actions to narrow range</a:t>
            </a:r>
            <a:br>
              <a:rPr lang="en">
                <a:solidFill>
                  <a:schemeClr val="lt1"/>
                </a:solidFill>
              </a:rPr>
            </a:b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"Everything conveys information"</a:t>
            </a:r>
            <a:br>
              <a:rPr lang="en">
                <a:solidFill>
                  <a:schemeClr val="lt1"/>
                </a:solidFill>
              </a:rPr>
            </a:b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How do your cards compare to their range?</a:t>
            </a:r>
            <a:br>
              <a:rPr lang="en">
                <a:solidFill>
                  <a:schemeClr val="lt1"/>
                </a:solidFill>
              </a:rPr>
            </a:b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t>What about your range?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Which ranges are good?</a:t>
            </a:r>
            <a:endParaRPr/>
          </a:p>
        </p:txBody>
      </p:sp>
      <p:sp>
        <p:nvSpPr>
          <p:cNvPr id="649" name="Google Shape;649;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Tight-aggressive</a:t>
            </a:r>
            <a:br>
              <a:rPr lang="en"/>
            </a:br>
            <a:endParaRPr/>
          </a:p>
          <a:p>
            <a:pPr indent="-342900" lvl="0" marL="457200" rtl="0" algn="l">
              <a:lnSpc>
                <a:spcPct val="115000"/>
              </a:lnSpc>
              <a:spcBef>
                <a:spcPts val="0"/>
              </a:spcBef>
              <a:spcAft>
                <a:spcPts val="0"/>
              </a:spcAft>
              <a:buSzPts val="1800"/>
              <a:buChar char="●"/>
            </a:pPr>
            <a:r>
              <a:rPr lang="en"/>
              <a:t>Fold early and often to mitigate losses</a:t>
            </a:r>
            <a:br>
              <a:rPr lang="en"/>
            </a:br>
            <a:endParaRPr/>
          </a:p>
          <a:p>
            <a:pPr indent="-342900" lvl="0" marL="457200" rtl="0" algn="l">
              <a:lnSpc>
                <a:spcPct val="115000"/>
              </a:lnSpc>
              <a:spcBef>
                <a:spcPts val="0"/>
              </a:spcBef>
              <a:spcAft>
                <a:spcPts val="0"/>
              </a:spcAft>
              <a:buSzPts val="1800"/>
              <a:buChar char="●"/>
            </a:pPr>
            <a:r>
              <a:rPr lang="en"/>
              <a:t>Bet and win when you have a good hand!</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4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Variant strategic considerations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River of Blood Hold’em</a:t>
            </a:r>
            <a:endParaRPr/>
          </a:p>
        </p:txBody>
      </p:sp>
      <p:sp>
        <p:nvSpPr>
          <p:cNvPr id="660" name="Google Shape;660;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All odds are inflated given extended board</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About 50% chance there will be more than 5 cards played</a:t>
            </a:r>
            <a:br>
              <a:rPr lang="en">
                <a:solidFill>
                  <a:schemeClr val="lt1"/>
                </a:solidFill>
              </a:rPr>
            </a:b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Consider ranges in the context of the number of streets played in the round</a:t>
            </a:r>
            <a:br>
              <a:rPr lang="en">
                <a:solidFill>
                  <a:schemeClr val="lt1"/>
                </a:solidFill>
              </a:rPr>
            </a:b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Remember cards in your hands are "blockers"</a:t>
            </a:r>
            <a:br>
              <a:rPr lang="en">
                <a:solidFill>
                  <a:schemeClr val="lt1"/>
                </a:solidFill>
              </a:rPr>
            </a:b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If bots are betting randomly, wait for a good time to trap them on the later streets</a:t>
            </a:r>
            <a:br>
              <a:rPr lang="en">
                <a:solidFill>
                  <a:schemeClr val="lt1"/>
                </a:solidFill>
              </a:rPr>
            </a:br>
            <a:endParaRPr>
              <a:solidFill>
                <a:schemeClr val="lt1"/>
              </a:solidFill>
            </a:endParaRPr>
          </a:p>
          <a:p>
            <a:pPr indent="0" lvl="0" marL="457200" rtl="0" algn="l">
              <a:lnSpc>
                <a:spcPct val="115000"/>
              </a:lnSpc>
              <a:spcBef>
                <a:spcPts val="1600"/>
              </a:spcBef>
              <a:spcAft>
                <a:spcPts val="1600"/>
              </a:spcAft>
              <a:buSzPts val="1800"/>
              <a:buNone/>
            </a:pPr>
            <a:r>
              <a:t/>
            </a:r>
            <a:endParaRPr>
              <a:solidFill>
                <a:schemeClr val="l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5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Coding reference-lecture-2 bot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Goals</a:t>
            </a:r>
            <a:endParaRPr/>
          </a:p>
        </p:txBody>
      </p:sp>
      <p:sp>
        <p:nvSpPr>
          <p:cNvPr id="671" name="Google Shape;671;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Improve our betting strategy</a:t>
            </a:r>
            <a:endParaRPr>
              <a:solidFill>
                <a:schemeClr val="lt1"/>
              </a:solidFill>
            </a:endParaRPr>
          </a:p>
          <a:p>
            <a:pPr indent="-342900" lvl="0" marL="457200" rtl="0" algn="l">
              <a:lnSpc>
                <a:spcPct val="200000"/>
              </a:lnSpc>
              <a:spcBef>
                <a:spcPts val="0"/>
              </a:spcBef>
              <a:spcAft>
                <a:spcPts val="0"/>
              </a:spcAft>
              <a:buClr>
                <a:schemeClr val="lt1"/>
              </a:buClr>
              <a:buSzPts val="1800"/>
              <a:buChar char="●"/>
            </a:pPr>
            <a:r>
              <a:rPr lang="en">
                <a:solidFill>
                  <a:schemeClr val="lt1"/>
                </a:solidFill>
              </a:rPr>
              <a:t>Implement pot odds</a:t>
            </a:r>
            <a:endParaRPr>
              <a:solidFill>
                <a:schemeClr val="lt1"/>
              </a:solidFill>
            </a:endParaRPr>
          </a:p>
          <a:p>
            <a:pPr indent="-342900" lvl="0" marL="457200" rtl="0" algn="l">
              <a:lnSpc>
                <a:spcPct val="200000"/>
              </a:lnSpc>
              <a:spcBef>
                <a:spcPts val="0"/>
              </a:spcBef>
              <a:spcAft>
                <a:spcPts val="0"/>
              </a:spcAft>
              <a:buClr>
                <a:schemeClr val="lt1"/>
              </a:buClr>
              <a:buSzPts val="1800"/>
              <a:buChar char="●"/>
            </a:pPr>
            <a:r>
              <a:rPr lang="en">
                <a:solidFill>
                  <a:schemeClr val="lt1"/>
                </a:solidFill>
              </a:rPr>
              <a:t>Incorporate randomness</a:t>
            </a:r>
            <a:endParaRPr>
              <a:solidFill>
                <a:schemeClr val="lt1"/>
              </a:solidFill>
            </a:endParaRPr>
          </a:p>
          <a:p>
            <a:pPr indent="-342900" lvl="0" marL="457200" rtl="0" algn="l">
              <a:lnSpc>
                <a:spcPct val="200000"/>
              </a:lnSpc>
              <a:spcBef>
                <a:spcPts val="0"/>
              </a:spcBef>
              <a:spcAft>
                <a:spcPts val="0"/>
              </a:spcAft>
              <a:buClr>
                <a:schemeClr val="lt1"/>
              </a:buClr>
              <a:buSzPts val="1800"/>
              <a:buChar char="●"/>
            </a:pPr>
            <a:r>
              <a:rPr lang="en">
                <a:solidFill>
                  <a:schemeClr val="lt1"/>
                </a:solidFill>
              </a:rPr>
              <a:t>Monte Carlo simulation for card strength estimation </a:t>
            </a:r>
            <a:r>
              <a:rPr i="1" lang="en">
                <a:solidFill>
                  <a:schemeClr val="lt1"/>
                </a:solidFill>
              </a:rPr>
              <a:t>(p)</a:t>
            </a:r>
            <a:endParaRPr>
              <a:solidFill>
                <a:schemeClr val="l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Monte Carlo Simulation</a:t>
            </a:r>
            <a:endParaRPr/>
          </a:p>
        </p:txBody>
      </p:sp>
      <p:sp>
        <p:nvSpPr>
          <p:cNvPr id="677" name="Google Shape;677;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chemeClr val="lt1"/>
              </a:buClr>
              <a:buSzPts val="1800"/>
              <a:buChar char="●"/>
            </a:pPr>
            <a:r>
              <a:rPr lang="en"/>
              <a:t>Helps us estimate values by using randomness and sampling</a:t>
            </a:r>
            <a:endParaRPr/>
          </a:p>
          <a:p>
            <a:pPr indent="-342900" lvl="0" marL="457200" rtl="0" algn="l">
              <a:lnSpc>
                <a:spcPct val="200000"/>
              </a:lnSpc>
              <a:spcBef>
                <a:spcPts val="0"/>
              </a:spcBef>
              <a:spcAft>
                <a:spcPts val="0"/>
              </a:spcAft>
              <a:buSzPts val="1800"/>
              <a:buChar char="●"/>
            </a:pPr>
            <a:r>
              <a:rPr lang="en"/>
              <a:t>Simulates a process many times to see what happens on average</a:t>
            </a:r>
            <a:endParaRPr/>
          </a:p>
          <a:p>
            <a:pPr indent="-342900" lvl="0" marL="457200" rtl="0" algn="l">
              <a:lnSpc>
                <a:spcPct val="200000"/>
              </a:lnSpc>
              <a:spcBef>
                <a:spcPts val="0"/>
              </a:spcBef>
              <a:spcAft>
                <a:spcPts val="0"/>
              </a:spcAft>
              <a:buSzPts val="1800"/>
              <a:buChar char="●"/>
            </a:pPr>
            <a:r>
              <a:rPr lang="en"/>
              <a:t>We can estimate our hand strength by simulating poker games many times</a:t>
            </a:r>
            <a:endParaRPr/>
          </a:p>
          <a:p>
            <a:pPr indent="-342900" lvl="0" marL="457200" rtl="0" algn="l">
              <a:lnSpc>
                <a:spcPct val="200000"/>
              </a:lnSpc>
              <a:spcBef>
                <a:spcPts val="0"/>
              </a:spcBef>
              <a:spcAft>
                <a:spcPts val="0"/>
              </a:spcAft>
              <a:buSzPts val="1800"/>
              <a:buChar char="●"/>
            </a:pPr>
            <a:r>
              <a:rPr lang="en"/>
              <a:t>The proportion of wins from the simulations is our win probability!</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t>Giveaway Winner</a:t>
            </a:r>
            <a:endParaRPr sz="36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g1cd3e019cbf_1_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480.1 MB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1cc0158ccef_0_10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t>Logistics</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cc0158ccef_0_11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Find Teammates!</a:t>
            </a:r>
            <a:endParaRPr/>
          </a:p>
          <a:p>
            <a:pPr indent="0" lvl="0" marL="0" rtl="0" algn="l">
              <a:lnSpc>
                <a:spcPct val="100000"/>
              </a:lnSpc>
              <a:spcBef>
                <a:spcPts val="0"/>
              </a:spcBef>
              <a:spcAft>
                <a:spcPts val="0"/>
              </a:spcAft>
              <a:buSzPts val="4800"/>
              <a:buNone/>
            </a:pPr>
            <a:r>
              <a:rPr lang="en"/>
              <a:t>Piazza post @5 &amp; @16</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cc0158ccef_0_117"/>
          <p:cNvSpPr txBox="1"/>
          <p:nvPr>
            <p:ph type="title"/>
          </p:nvPr>
        </p:nvSpPr>
        <p:spPr>
          <a:xfrm>
            <a:off x="490250" y="450150"/>
            <a:ext cx="82116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Afternoon Poker Session:</a:t>
            </a:r>
            <a:endParaRPr/>
          </a:p>
          <a:p>
            <a:pPr indent="0" lvl="0" marL="0" rtl="0" algn="l">
              <a:lnSpc>
                <a:spcPct val="100000"/>
              </a:lnSpc>
              <a:spcBef>
                <a:spcPts val="0"/>
              </a:spcBef>
              <a:spcAft>
                <a:spcPts val="0"/>
              </a:spcAft>
              <a:buSzPts val="4800"/>
              <a:buNone/>
            </a:pPr>
            <a:r>
              <a:rPr lang="en"/>
              <a:t>TODAY 1/11 </a:t>
            </a:r>
            <a:endParaRPr/>
          </a:p>
          <a:p>
            <a:pPr indent="0" lvl="0" marL="0" rtl="0" algn="l">
              <a:lnSpc>
                <a:spcPct val="100000"/>
              </a:lnSpc>
              <a:spcBef>
                <a:spcPts val="0"/>
              </a:spcBef>
              <a:spcAft>
                <a:spcPts val="0"/>
              </a:spcAft>
              <a:buSzPts val="4800"/>
              <a:buNone/>
            </a:pPr>
            <a:r>
              <a:rPr lang="en"/>
              <a:t>3-5pm @ 2-131 &amp; 2-132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kerbot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