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ucie Steigleder" initials="LS" lastIdx="1" clrIdx="0">
    <p:extLst>
      <p:ext uri="{19B8F6BF-5375-455C-9EA6-DF929625EA0E}">
        <p15:presenceInfo xmlns:p15="http://schemas.microsoft.com/office/powerpoint/2012/main" userId="656b7203106f706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3B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>
        <p:scale>
          <a:sx n="102" d="100"/>
          <a:sy n="102" d="100"/>
        </p:scale>
        <p:origin x="-2006" y="-2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066AAB-F854-66BE-3020-1E3134BEE8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8B3C8A6-F397-3222-1D89-18FBECA7AF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360BB07-266F-4119-9B7C-14A14C1AC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44198-8B2D-44B3-8161-336AD7B76EF8}" type="datetimeFigureOut">
              <a:rPr lang="fr-FR" smtClean="0"/>
              <a:t>13/06/2023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BCF9CF6-5F7D-2A97-C030-F5DA47A33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6411AD0-452B-48F7-720B-F0A83F609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7516F-186D-4AF9-BC3B-C14B924C02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3830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B4B4B9-DC16-6BFA-2B6C-750124E55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4C03014-C760-4218-962C-F10A128A24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2094A0A-485C-1407-CB3B-CD97FA4E7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44198-8B2D-44B3-8161-336AD7B76EF8}" type="datetimeFigureOut">
              <a:rPr lang="fr-FR" smtClean="0"/>
              <a:t>13/06/2023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D0EC8BB-9DE6-FAA5-CF0D-37480408B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8CBDE95-80A4-9C23-8040-D4E91D8F5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7516F-186D-4AF9-BC3B-C14B924C02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9144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BB9B1BA3-CAD5-871C-064C-09EFA7295E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475BBAB-7B0E-CCD5-EDDC-76A2F6E696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41625FD-50B3-BC3D-C18B-CD05F58D9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44198-8B2D-44B3-8161-336AD7B76EF8}" type="datetimeFigureOut">
              <a:rPr lang="fr-FR" smtClean="0"/>
              <a:t>13/06/2023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97FF00D-1988-17A1-1A20-A4F489177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B75AEA6-B452-D6B0-6B79-68D068D50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7516F-186D-4AF9-BC3B-C14B924C02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2339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1591E8-E80C-A5E6-F533-77F775CAB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56EBF71-2E53-681B-7687-C000A2C08B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4B5648D-6380-7861-A6B8-59C3B4B07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44198-8B2D-44B3-8161-336AD7B76EF8}" type="datetimeFigureOut">
              <a:rPr lang="fr-FR" smtClean="0"/>
              <a:t>13/06/2023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256809E-2DFC-7DB6-E682-B488FE9FA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7EB8D04-C224-62C7-C396-E8A04FC22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7516F-186D-4AF9-BC3B-C14B924C02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6335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197EDD-68A1-1DD9-923D-C1C32F3BB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0F8CAD9-0909-CFB3-56B8-680534D4CA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1621C0C-64DC-F253-6374-6FED2C40B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44198-8B2D-44B3-8161-336AD7B76EF8}" type="datetimeFigureOut">
              <a:rPr lang="fr-FR" smtClean="0"/>
              <a:t>13/06/2023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C3D1EB2-E40B-22D2-AFC9-F0AD349E0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644B11D-D957-EBC1-FBC5-D13168AED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7516F-186D-4AF9-BC3B-C14B924C02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5904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9653E2-18C5-4BD5-51DB-0EDF6909F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E45DA91-2D75-8CA8-CD4A-38C59CC59E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EBD35C8-41B9-B29F-F39A-B81B89C879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A50F94D-2CD3-C7D8-4A82-F9015BEC6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44198-8B2D-44B3-8161-336AD7B76EF8}" type="datetimeFigureOut">
              <a:rPr lang="fr-FR" smtClean="0"/>
              <a:t>13/06/2023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886317E-3C3A-3FF8-04B1-ADFE3B1C4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3EFBF66-75C4-700E-D98E-C5495EBC8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7516F-186D-4AF9-BC3B-C14B924C02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5103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F120D5-61B0-C6A7-7433-8D51E6328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B03ED41-E075-5704-6E99-5067F0C1FB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CB4EC10-93B3-4655-DABB-FFF7F01FDB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32E400E-1116-3499-B8C5-B568DE5C29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480905B-CFB9-4FAA-20D2-ED855990E8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4892A54-C522-BCE8-299B-774B70828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44198-8B2D-44B3-8161-336AD7B76EF8}" type="datetimeFigureOut">
              <a:rPr lang="fr-FR" smtClean="0"/>
              <a:t>13/06/2023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732C5DE-0E53-6A3A-2F28-B10E0F05D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9DCD4F9-5851-BD86-7B28-9361FDC19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7516F-186D-4AF9-BC3B-C14B924C02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927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3D7BAD-AF7B-6A87-61B7-1BE1033C9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01A84F9-9465-2D57-4455-3DF8CBBA4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44198-8B2D-44B3-8161-336AD7B76EF8}" type="datetimeFigureOut">
              <a:rPr lang="fr-FR" smtClean="0"/>
              <a:t>13/06/2023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CE6F8F7-8FF7-47FD-8785-1BC73BE81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FB2E320-9F5C-44F0-7C2D-1F051F9B6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7516F-186D-4AF9-BC3B-C14B924C02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4361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5CB820F-F370-7C69-FF9D-01B7941F0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44198-8B2D-44B3-8161-336AD7B76EF8}" type="datetimeFigureOut">
              <a:rPr lang="fr-FR" smtClean="0"/>
              <a:t>13/06/2023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D0D1F08-7723-6E23-C9A1-4AA88DE86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6657A27-8C95-19DA-325C-0E6C8A1CE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7516F-186D-4AF9-BC3B-C14B924C02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8684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002ED4-AA06-8BB7-8C5C-A860A0B12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9F02C5-DB27-0CDB-33B0-55515400D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C15AF60-2567-8048-070A-EAFC97C5CA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57A50DA-7410-02E8-215E-8E423146F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44198-8B2D-44B3-8161-336AD7B76EF8}" type="datetimeFigureOut">
              <a:rPr lang="fr-FR" smtClean="0"/>
              <a:t>13/06/2023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12B3950-A2F6-C1AE-9A62-3727B6965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66C28A3-10D7-EDEF-6744-F136C29A1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7516F-186D-4AF9-BC3B-C14B924C02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4907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F3C584-8F84-C93E-4BD4-6DDD1F450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F86D3584-9AAD-9ABD-530A-18EC85DC76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BDF8669-FAC0-407D-7ACF-E8EAED9AEE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C361DEE-865C-798F-0333-F49A21CB5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44198-8B2D-44B3-8161-336AD7B76EF8}" type="datetimeFigureOut">
              <a:rPr lang="fr-FR" smtClean="0"/>
              <a:t>13/06/2023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F2FA41A-7E2F-8202-8F1C-8F08C1B1D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F880823-F180-33DB-8ACD-7D338B7CD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7516F-186D-4AF9-BC3B-C14B924C02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5456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D0D1A2D-807A-7939-90BA-FCF64E3B5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E069514-071A-700A-5A9F-AF2B427FB5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06C3888-327C-A4EF-F430-86EE00618D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44198-8B2D-44B3-8161-336AD7B76EF8}" type="datetimeFigureOut">
              <a:rPr lang="fr-FR" smtClean="0"/>
              <a:t>13/06/2023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EBD66B0-5D4F-55F9-CA19-08D3652F1C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93FA96F-C78A-48D8-7E42-7CE16934BA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C7516F-186D-4AF9-BC3B-C14B924C02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0741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6756FB39-C85C-69D5-2AAC-F696B10401FB}"/>
              </a:ext>
            </a:extLst>
          </p:cNvPr>
          <p:cNvSpPr txBox="1"/>
          <p:nvPr/>
        </p:nvSpPr>
        <p:spPr>
          <a:xfrm>
            <a:off x="1844919" y="246184"/>
            <a:ext cx="85021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>
                <a:latin typeface="Arial Rounded MT Bold" panose="020F0704030504030204" pitchFamily="34" charset="0"/>
              </a:rPr>
              <a:t>The plant catalogue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3ADAA49-C997-5623-7951-A8C8AA107D81}"/>
              </a:ext>
            </a:extLst>
          </p:cNvPr>
          <p:cNvSpPr/>
          <p:nvPr/>
        </p:nvSpPr>
        <p:spPr>
          <a:xfrm>
            <a:off x="615461" y="1274885"/>
            <a:ext cx="3138854" cy="4044461"/>
          </a:xfrm>
          <a:prstGeom prst="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96C4293-C21D-07A8-F8C9-08B3667A6E6A}"/>
              </a:ext>
            </a:extLst>
          </p:cNvPr>
          <p:cNvSpPr/>
          <p:nvPr/>
        </p:nvSpPr>
        <p:spPr>
          <a:xfrm>
            <a:off x="4602040" y="1274884"/>
            <a:ext cx="3138854" cy="4044461"/>
          </a:xfrm>
          <a:prstGeom prst="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07A0D60-8238-BE35-9983-EB9B5D512302}"/>
              </a:ext>
            </a:extLst>
          </p:cNvPr>
          <p:cNvSpPr/>
          <p:nvPr/>
        </p:nvSpPr>
        <p:spPr>
          <a:xfrm>
            <a:off x="8588619" y="1274883"/>
            <a:ext cx="3138854" cy="4044461"/>
          </a:xfrm>
          <a:prstGeom prst="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5504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6756FB39-C85C-69D5-2AAC-F696B10401FB}"/>
              </a:ext>
            </a:extLst>
          </p:cNvPr>
          <p:cNvSpPr txBox="1"/>
          <p:nvPr/>
        </p:nvSpPr>
        <p:spPr>
          <a:xfrm>
            <a:off x="1844919" y="246184"/>
            <a:ext cx="85021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>
                <a:latin typeface="Arial Rounded MT Bold" panose="020F0704030504030204" pitchFamily="34" charset="0"/>
              </a:rPr>
              <a:t>The plant catalogue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3ADAA49-C997-5623-7951-A8C8AA107D81}"/>
              </a:ext>
            </a:extLst>
          </p:cNvPr>
          <p:cNvSpPr/>
          <p:nvPr/>
        </p:nvSpPr>
        <p:spPr>
          <a:xfrm>
            <a:off x="615461" y="1274885"/>
            <a:ext cx="3138854" cy="5336931"/>
          </a:xfrm>
          <a:prstGeom prst="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96C4293-C21D-07A8-F8C9-08B3667A6E6A}"/>
              </a:ext>
            </a:extLst>
          </p:cNvPr>
          <p:cNvSpPr/>
          <p:nvPr/>
        </p:nvSpPr>
        <p:spPr>
          <a:xfrm>
            <a:off x="4411209" y="1186025"/>
            <a:ext cx="3138854" cy="4923693"/>
          </a:xfrm>
          <a:prstGeom prst="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07A0D60-8238-BE35-9983-EB9B5D512302}"/>
              </a:ext>
            </a:extLst>
          </p:cNvPr>
          <p:cNvSpPr/>
          <p:nvPr/>
        </p:nvSpPr>
        <p:spPr>
          <a:xfrm>
            <a:off x="8588619" y="1274883"/>
            <a:ext cx="3138854" cy="4044461"/>
          </a:xfrm>
          <a:prstGeom prst="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130317E7-34A7-86B6-A731-2F3B114CEF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502" y="1274883"/>
            <a:ext cx="3078773" cy="3078773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1D32D762-9F9F-FB48-9D66-946FB17FE1CF}"/>
              </a:ext>
            </a:extLst>
          </p:cNvPr>
          <p:cNvSpPr txBox="1"/>
          <p:nvPr/>
        </p:nvSpPr>
        <p:spPr>
          <a:xfrm>
            <a:off x="747346" y="3965331"/>
            <a:ext cx="18991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>
                <a:solidFill>
                  <a:schemeClr val="bg2">
                    <a:lumMod val="25000"/>
                  </a:schemeClr>
                </a:solidFill>
                <a:latin typeface="Eras Light ITC" panose="020B0402030504020804" pitchFamily="34" charset="0"/>
              </a:rPr>
              <a:t>Ficus </a:t>
            </a:r>
            <a:r>
              <a:rPr lang="fr-FR" sz="1400" i="1" dirty="0" err="1">
                <a:solidFill>
                  <a:schemeClr val="bg2">
                    <a:lumMod val="25000"/>
                  </a:schemeClr>
                </a:solidFill>
                <a:latin typeface="Eras Light ITC" panose="020B0402030504020804" pitchFamily="34" charset="0"/>
              </a:rPr>
              <a:t>Lyrata</a:t>
            </a:r>
            <a:endParaRPr lang="fr-FR" sz="1400" i="1" dirty="0">
              <a:solidFill>
                <a:schemeClr val="bg2">
                  <a:lumMod val="25000"/>
                </a:schemeClr>
              </a:solidFill>
              <a:latin typeface="Eras Light ITC" panose="020B0402030504020804" pitchFamily="34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6C9F6FE5-D542-B287-3A66-2EF5F163AD33}"/>
              </a:ext>
            </a:extLst>
          </p:cNvPr>
          <p:cNvSpPr txBox="1"/>
          <p:nvPr/>
        </p:nvSpPr>
        <p:spPr>
          <a:xfrm>
            <a:off x="4835769" y="1661746"/>
            <a:ext cx="1734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>
                <a:latin typeface="Arial Rounded MT Bold" panose="020F0704030504030204" pitchFamily="34" charset="0"/>
              </a:rPr>
              <a:t>Fiddle-leaf</a:t>
            </a:r>
            <a:r>
              <a:rPr lang="fr-FR" dirty="0">
                <a:latin typeface="Arial Rounded MT Bold" panose="020F0704030504030204" pitchFamily="34" charset="0"/>
              </a:rPr>
              <a:t> </a:t>
            </a:r>
            <a:r>
              <a:rPr lang="fr-FR" dirty="0" err="1">
                <a:latin typeface="Arial Rounded MT Bold" panose="020F0704030504030204" pitchFamily="34" charset="0"/>
              </a:rPr>
              <a:t>fig</a:t>
            </a:r>
            <a:endParaRPr lang="fr-FR" dirty="0">
              <a:latin typeface="Arial Rounded MT Bold" panose="020F0704030504030204" pitchFamily="34" charset="0"/>
            </a:endParaRP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239044E5-27C2-4826-A02D-D1C02B2C05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209" y="5212651"/>
            <a:ext cx="353099" cy="353099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37838876-75B5-CCEA-E89B-9D4ABBD6A8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116" y="5876075"/>
            <a:ext cx="467286" cy="467286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88E5CA51-96DA-5322-4C72-81C074EBC941}"/>
              </a:ext>
            </a:extLst>
          </p:cNvPr>
          <p:cNvSpPr txBox="1"/>
          <p:nvPr/>
        </p:nvSpPr>
        <p:spPr>
          <a:xfrm>
            <a:off x="747346" y="4832178"/>
            <a:ext cx="18991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>
                <a:solidFill>
                  <a:schemeClr val="bg2">
                    <a:lumMod val="25000"/>
                  </a:schemeClr>
                </a:solidFill>
                <a:latin typeface="Eras Light ITC" panose="020B0402030504020804" pitchFamily="34" charset="0"/>
              </a:rPr>
              <a:t>Characteristics</a:t>
            </a:r>
            <a:endParaRPr lang="fr-FR" sz="1400" dirty="0">
              <a:solidFill>
                <a:schemeClr val="bg2">
                  <a:lumMod val="25000"/>
                </a:schemeClr>
              </a:solidFill>
              <a:latin typeface="Eras Light ITC" panose="020B0402030504020804" pitchFamily="34" charset="0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4F857B23-0BC4-D468-4489-297F481E3DBE}"/>
              </a:ext>
            </a:extLst>
          </p:cNvPr>
          <p:cNvSpPr txBox="1"/>
          <p:nvPr/>
        </p:nvSpPr>
        <p:spPr>
          <a:xfrm>
            <a:off x="720584" y="5625323"/>
            <a:ext cx="18991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bg2">
                    <a:lumMod val="25000"/>
                  </a:schemeClr>
                </a:solidFill>
                <a:latin typeface="Eras Light ITC" panose="020B0402030504020804" pitchFamily="34" charset="0"/>
              </a:rPr>
              <a:t>Maintenance</a:t>
            </a: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281419F2-3A0A-E600-E0FE-1FA8517076C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8472" y="5904587"/>
            <a:ext cx="467287" cy="467287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206AB8BF-2AB9-3318-CC0E-2132AC1220B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8473" y="5148996"/>
            <a:ext cx="467286" cy="467286"/>
          </a:xfrm>
          <a:prstGeom prst="rect">
            <a:avLst/>
          </a:prstGeom>
        </p:spPr>
      </p:pic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D363E88D-29EE-DBD6-9531-D8D72F50E08E}"/>
              </a:ext>
            </a:extLst>
          </p:cNvPr>
          <p:cNvCxnSpPr/>
          <p:nvPr/>
        </p:nvCxnSpPr>
        <p:spPr>
          <a:xfrm>
            <a:off x="4835769" y="1582615"/>
            <a:ext cx="159140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1C7CB88C-796C-2825-0DB6-5B155BC41137}"/>
              </a:ext>
            </a:extLst>
          </p:cNvPr>
          <p:cNvSpPr/>
          <p:nvPr/>
        </p:nvSpPr>
        <p:spPr>
          <a:xfrm>
            <a:off x="4637803" y="1406769"/>
            <a:ext cx="2132274" cy="76493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99EEE015-DFED-8857-E81A-21FC8CB4AD29}"/>
              </a:ext>
            </a:extLst>
          </p:cNvPr>
          <p:cNvSpPr txBox="1"/>
          <p:nvPr/>
        </p:nvSpPr>
        <p:spPr>
          <a:xfrm>
            <a:off x="5749510" y="1134216"/>
            <a:ext cx="1539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>
                <a:solidFill>
                  <a:srgbClr val="FF0000"/>
                </a:solidFill>
              </a:rPr>
              <a:t>newDivPlantName</a:t>
            </a:r>
            <a:endParaRPr lang="fr-FR" sz="1400" dirty="0">
              <a:solidFill>
                <a:srgbClr val="FF0000"/>
              </a:solidFill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41CCBFFE-1820-5A9E-A6E2-224A978772E4}"/>
              </a:ext>
            </a:extLst>
          </p:cNvPr>
          <p:cNvSpPr txBox="1"/>
          <p:nvPr/>
        </p:nvSpPr>
        <p:spPr>
          <a:xfrm>
            <a:off x="4310437" y="914386"/>
            <a:ext cx="833754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4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newCard</a:t>
            </a:r>
            <a:endParaRPr lang="fr-FR" sz="1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54D4A6B5-9410-4CCA-6652-EDC7EC635C1D}"/>
              </a:ext>
            </a:extLst>
          </p:cNvPr>
          <p:cNvSpPr txBox="1"/>
          <p:nvPr/>
        </p:nvSpPr>
        <p:spPr>
          <a:xfrm>
            <a:off x="4637803" y="2564940"/>
            <a:ext cx="1551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Characteristics</a:t>
            </a:r>
            <a:endParaRPr lang="fr-FR" dirty="0"/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25A67C64-2FB6-E5C6-8BDD-130A644DD0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2788" y="3448837"/>
            <a:ext cx="353099" cy="353099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DED22445-AE54-3A78-79BD-F91D7B959CC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8850" y="3516723"/>
            <a:ext cx="467286" cy="467286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4008DAB8-DFF1-3DD1-BA9B-491F16DB65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5441" y="4681710"/>
            <a:ext cx="467286" cy="467286"/>
          </a:xfrm>
          <a:prstGeom prst="rect">
            <a:avLst/>
          </a:prstGeom>
        </p:spPr>
      </p:pic>
      <p:pic>
        <p:nvPicPr>
          <p:cNvPr id="26" name="Image 25">
            <a:extLst>
              <a:ext uri="{FF2B5EF4-FFF2-40B4-BE49-F238E27FC236}">
                <a16:creationId xmlns:a16="http://schemas.microsoft.com/office/drawing/2014/main" id="{9B099A77-E05E-0D12-B302-40F55C57C87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3321" y="4701089"/>
            <a:ext cx="467287" cy="467287"/>
          </a:xfrm>
          <a:prstGeom prst="rect">
            <a:avLst/>
          </a:prstGeom>
        </p:spPr>
      </p:pic>
      <p:sp>
        <p:nvSpPr>
          <p:cNvPr id="27" name="Rectangle : coins arrondis 26">
            <a:extLst>
              <a:ext uri="{FF2B5EF4-FFF2-40B4-BE49-F238E27FC236}">
                <a16:creationId xmlns:a16="http://schemas.microsoft.com/office/drawing/2014/main" id="{7E2059BF-C343-9A92-7FCD-744364FDFD41}"/>
              </a:ext>
            </a:extLst>
          </p:cNvPr>
          <p:cNvSpPr/>
          <p:nvPr/>
        </p:nvSpPr>
        <p:spPr>
          <a:xfrm>
            <a:off x="4562758" y="2461446"/>
            <a:ext cx="2471088" cy="211055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EAC79A50-9AEA-4396-9D11-A4A1FE9D5FD6}"/>
              </a:ext>
            </a:extLst>
          </p:cNvPr>
          <p:cNvSpPr txBox="1"/>
          <p:nvPr/>
        </p:nvSpPr>
        <p:spPr>
          <a:xfrm>
            <a:off x="6380840" y="2180705"/>
            <a:ext cx="6074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rgbClr val="FF0000"/>
                </a:solidFill>
              </a:rPr>
              <a:t>Chara</a:t>
            </a:r>
          </a:p>
        </p:txBody>
      </p:sp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C954272D-4000-CCC2-84E0-81C79682DBDF}"/>
              </a:ext>
            </a:extLst>
          </p:cNvPr>
          <p:cNvSpPr/>
          <p:nvPr/>
        </p:nvSpPr>
        <p:spPr>
          <a:xfrm>
            <a:off x="4659644" y="2540291"/>
            <a:ext cx="1529994" cy="482051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0E986490-C2DA-4354-6889-1913568FE238}"/>
              </a:ext>
            </a:extLst>
          </p:cNvPr>
          <p:cNvSpPr txBox="1"/>
          <p:nvPr/>
        </p:nvSpPr>
        <p:spPr>
          <a:xfrm>
            <a:off x="4735387" y="4128408"/>
            <a:ext cx="8409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>
                <a:solidFill>
                  <a:srgbClr val="E53BA4"/>
                </a:solidFill>
              </a:rPr>
              <a:t>plantSize</a:t>
            </a:r>
            <a:endParaRPr lang="fr-FR" sz="1400" dirty="0">
              <a:solidFill>
                <a:srgbClr val="E53BA4"/>
              </a:solidFill>
            </a:endParaRPr>
          </a:p>
        </p:txBody>
      </p:sp>
      <p:sp>
        <p:nvSpPr>
          <p:cNvPr id="31" name="Rectangle : coins arrondis 30">
            <a:extLst>
              <a:ext uri="{FF2B5EF4-FFF2-40B4-BE49-F238E27FC236}">
                <a16:creationId xmlns:a16="http://schemas.microsoft.com/office/drawing/2014/main" id="{9D899A40-EDF8-99F4-A441-9D31839EB942}"/>
              </a:ext>
            </a:extLst>
          </p:cNvPr>
          <p:cNvSpPr/>
          <p:nvPr/>
        </p:nvSpPr>
        <p:spPr>
          <a:xfrm>
            <a:off x="4659644" y="3147645"/>
            <a:ext cx="2328606" cy="1319035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FC17DA88-8AC0-718B-B55C-AB83CD2E04A1}"/>
              </a:ext>
            </a:extLst>
          </p:cNvPr>
          <p:cNvSpPr txBox="1"/>
          <p:nvPr/>
        </p:nvSpPr>
        <p:spPr>
          <a:xfrm>
            <a:off x="5225976" y="3139451"/>
            <a:ext cx="11460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>
                <a:solidFill>
                  <a:srgbClr val="00B050"/>
                </a:solidFill>
              </a:rPr>
              <a:t>CharaSection</a:t>
            </a:r>
            <a:endParaRPr lang="fr-FR" sz="1400" dirty="0">
              <a:solidFill>
                <a:srgbClr val="00B050"/>
              </a:solidFill>
            </a:endParaRPr>
          </a:p>
        </p:txBody>
      </p:sp>
      <p:sp>
        <p:nvSpPr>
          <p:cNvPr id="33" name="Rectangle : coins arrondis 32">
            <a:extLst>
              <a:ext uri="{FF2B5EF4-FFF2-40B4-BE49-F238E27FC236}">
                <a16:creationId xmlns:a16="http://schemas.microsoft.com/office/drawing/2014/main" id="{913F0AFE-0A26-FE68-997B-AAF3940D25C3}"/>
              </a:ext>
            </a:extLst>
          </p:cNvPr>
          <p:cNvSpPr/>
          <p:nvPr/>
        </p:nvSpPr>
        <p:spPr>
          <a:xfrm>
            <a:off x="4722410" y="3375939"/>
            <a:ext cx="1027099" cy="757488"/>
          </a:xfrm>
          <a:prstGeom prst="roundRect">
            <a:avLst/>
          </a:prstGeom>
          <a:noFill/>
          <a:ln>
            <a:solidFill>
              <a:srgbClr val="E53BA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BD8CE4F2-AB99-6C02-3D73-8F8EA6A55B7E}"/>
              </a:ext>
            </a:extLst>
          </p:cNvPr>
          <p:cNvSpPr txBox="1"/>
          <p:nvPr/>
        </p:nvSpPr>
        <p:spPr>
          <a:xfrm>
            <a:off x="5204438" y="344722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1,5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FE6C3F5F-799E-7AEE-9BF7-6492ECC32D65}"/>
              </a:ext>
            </a:extLst>
          </p:cNvPr>
          <p:cNvSpPr txBox="1"/>
          <p:nvPr/>
        </p:nvSpPr>
        <p:spPr>
          <a:xfrm>
            <a:off x="4441249" y="3792924"/>
            <a:ext cx="9428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 err="1"/>
              <a:t>plantSizeIcon</a:t>
            </a:r>
            <a:endParaRPr lang="fr-FR" sz="1050" dirty="0"/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ECDE2210-A40F-4422-8D48-52080DB9ED2B}"/>
              </a:ext>
            </a:extLst>
          </p:cNvPr>
          <p:cNvSpPr txBox="1"/>
          <p:nvPr/>
        </p:nvSpPr>
        <p:spPr>
          <a:xfrm>
            <a:off x="5005663" y="3352385"/>
            <a:ext cx="9428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err="1"/>
              <a:t>plantSizeValue</a:t>
            </a:r>
            <a:endParaRPr lang="fr-FR" sz="1000" dirty="0"/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DF8682AC-D998-480F-DEFC-1DAA8688D10E}"/>
              </a:ext>
            </a:extLst>
          </p:cNvPr>
          <p:cNvSpPr txBox="1"/>
          <p:nvPr/>
        </p:nvSpPr>
        <p:spPr>
          <a:xfrm>
            <a:off x="6165043" y="2619827"/>
            <a:ext cx="8109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rgbClr val="0070C0"/>
                </a:solidFill>
              </a:rPr>
              <a:t>CharaH5</a:t>
            </a:r>
          </a:p>
        </p:txBody>
      </p:sp>
    </p:spTree>
    <p:extLst>
      <p:ext uri="{BB962C8B-B14F-4D97-AF65-F5344CB8AC3E}">
        <p14:creationId xmlns:p14="http://schemas.microsoft.com/office/powerpoint/2010/main" val="156679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6756FB39-C85C-69D5-2AAC-F696B10401FB}"/>
              </a:ext>
            </a:extLst>
          </p:cNvPr>
          <p:cNvSpPr txBox="1"/>
          <p:nvPr/>
        </p:nvSpPr>
        <p:spPr>
          <a:xfrm>
            <a:off x="1844919" y="246184"/>
            <a:ext cx="85021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 err="1">
                <a:latin typeface="Arial Rounded MT Bold" panose="020F0704030504030204" pitchFamily="34" charset="0"/>
              </a:rPr>
              <a:t>Nunito</a:t>
            </a:r>
            <a:endParaRPr lang="fr-FR" sz="3600" dirty="0">
              <a:latin typeface="Arial Rounded MT Bold" panose="020F070403050403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3ADAA49-C997-5623-7951-A8C8AA107D81}"/>
              </a:ext>
            </a:extLst>
          </p:cNvPr>
          <p:cNvSpPr/>
          <p:nvPr/>
        </p:nvSpPr>
        <p:spPr>
          <a:xfrm>
            <a:off x="615460" y="1274885"/>
            <a:ext cx="10931037" cy="53369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130317E7-34A7-86B6-A731-2F3B114CEF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460" y="1266144"/>
            <a:ext cx="5336931" cy="5336931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1D32D762-9F9F-FB48-9D66-946FB17FE1CF}"/>
              </a:ext>
            </a:extLst>
          </p:cNvPr>
          <p:cNvSpPr txBox="1"/>
          <p:nvPr/>
        </p:nvSpPr>
        <p:spPr>
          <a:xfrm>
            <a:off x="6239611" y="1927969"/>
            <a:ext cx="18991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bg2">
                    <a:lumMod val="25000"/>
                  </a:schemeClr>
                </a:solidFill>
                <a:latin typeface="Eras Light ITC" panose="020B0402030504020804" pitchFamily="34" charset="0"/>
              </a:rPr>
              <a:t>DM Serif Display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6C9F6FE5-D542-B287-3A66-2EF5F163AD33}"/>
              </a:ext>
            </a:extLst>
          </p:cNvPr>
          <p:cNvSpPr txBox="1"/>
          <p:nvPr/>
        </p:nvSpPr>
        <p:spPr>
          <a:xfrm>
            <a:off x="6239611" y="1558637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>
                <a:latin typeface="Arial Rounded MT Bold" panose="020F0704030504030204" pitchFamily="34" charset="0"/>
              </a:rPr>
              <a:t>Nunito</a:t>
            </a:r>
            <a:endParaRPr lang="fr-FR" dirty="0">
              <a:latin typeface="Arial Rounded MT Bold" panose="020F0704030504030204" pitchFamily="34" charset="0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88E5CA51-96DA-5322-4C72-81C074EBC941}"/>
              </a:ext>
            </a:extLst>
          </p:cNvPr>
          <p:cNvSpPr txBox="1"/>
          <p:nvPr/>
        </p:nvSpPr>
        <p:spPr>
          <a:xfrm>
            <a:off x="6307898" y="2772772"/>
            <a:ext cx="18991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>
                <a:solidFill>
                  <a:schemeClr val="bg2">
                    <a:lumMod val="25000"/>
                  </a:schemeClr>
                </a:solidFill>
                <a:latin typeface="Arial Rounded MT Bold" panose="020F0704030504030204" pitchFamily="34" charset="0"/>
              </a:rPr>
              <a:t>Characteristics</a:t>
            </a:r>
            <a:endParaRPr lang="fr-FR" sz="1400" dirty="0">
              <a:solidFill>
                <a:schemeClr val="bg2">
                  <a:lumMod val="25000"/>
                </a:schemeClr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DED9B017-3726-6409-6A85-D4D7FDE432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0559" y="1429973"/>
            <a:ext cx="2474391" cy="1828800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56E6E7A5-341F-012C-E870-3AA69E97A3D1}"/>
              </a:ext>
            </a:extLst>
          </p:cNvPr>
          <p:cNvSpPr txBox="1"/>
          <p:nvPr/>
        </p:nvSpPr>
        <p:spPr>
          <a:xfrm>
            <a:off x="6307898" y="3146507"/>
            <a:ext cx="48109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Roboto</a:t>
            </a:r>
            <a:r>
              <a:rPr lang="fr-FR" dirty="0"/>
              <a:t> </a:t>
            </a:r>
            <a:r>
              <a:rPr lang="fr-FR" dirty="0" err="1"/>
              <a:t>Adult</a:t>
            </a:r>
            <a:r>
              <a:rPr lang="fr-FR" dirty="0"/>
              <a:t> Size: 1,3m </a:t>
            </a:r>
            <a:r>
              <a:rPr lang="fr-FR" dirty="0" err="1"/>
              <a:t>inside</a:t>
            </a:r>
            <a:r>
              <a:rPr lang="fr-FR" dirty="0"/>
              <a:t>, but can </a:t>
            </a:r>
            <a:r>
              <a:rPr lang="fr-FR" dirty="0" err="1"/>
              <a:t>reach</a:t>
            </a:r>
            <a:r>
              <a:rPr lang="fr-FR" dirty="0"/>
              <a:t> xx in the </a:t>
            </a:r>
            <a:r>
              <a:rPr lang="fr-FR" dirty="0" err="1"/>
              <a:t>wild</a:t>
            </a:r>
            <a:endParaRPr lang="fr-FR" dirty="0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79B6A5B4-1C11-AA88-B561-53F6928B051A}"/>
              </a:ext>
            </a:extLst>
          </p:cNvPr>
          <p:cNvSpPr txBox="1"/>
          <p:nvPr/>
        </p:nvSpPr>
        <p:spPr>
          <a:xfrm>
            <a:off x="6239611" y="3686057"/>
            <a:ext cx="4810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Toxicity</a:t>
            </a:r>
            <a:r>
              <a:rPr lang="fr-FR" dirty="0"/>
              <a:t>: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moderately toxic to cats and dogs</a:t>
            </a:r>
            <a:r>
              <a:rPr lang="en-US" dirty="0"/>
              <a:t> </a:t>
            </a:r>
            <a:endParaRPr lang="fr-FR" dirty="0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7EFBCBCD-C990-30EF-8E28-19E224AA8EE2}"/>
              </a:ext>
            </a:extLst>
          </p:cNvPr>
          <p:cNvSpPr txBox="1"/>
          <p:nvPr/>
        </p:nvSpPr>
        <p:spPr>
          <a:xfrm>
            <a:off x="6239611" y="4194053"/>
            <a:ext cx="18991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bg2">
                    <a:lumMod val="25000"/>
                  </a:schemeClr>
                </a:solidFill>
                <a:latin typeface="Arial Rounded MT Bold" panose="020F0704030504030204" pitchFamily="34" charset="0"/>
              </a:rPr>
              <a:t>Maintenance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10849EB7-7988-9190-9644-3B39E3038758}"/>
              </a:ext>
            </a:extLst>
          </p:cNvPr>
          <p:cNvSpPr txBox="1"/>
          <p:nvPr/>
        </p:nvSpPr>
        <p:spPr>
          <a:xfrm>
            <a:off x="6239610" y="4505236"/>
            <a:ext cx="4810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Water: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regular but moderate, they love humidity!</a:t>
            </a:r>
            <a:endParaRPr lang="fr-FR" dirty="0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75379098-C562-27F8-7A59-471811FA37AD}"/>
              </a:ext>
            </a:extLst>
          </p:cNvPr>
          <p:cNvSpPr txBox="1"/>
          <p:nvPr/>
        </p:nvSpPr>
        <p:spPr>
          <a:xfrm>
            <a:off x="6239610" y="4836962"/>
            <a:ext cx="4810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Light: </a:t>
            </a:r>
            <a:r>
              <a:rPr lang="fr-FR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bright</a:t>
            </a: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but not direct</a:t>
            </a:r>
            <a:r>
              <a:rPr lang="fr-FR" dirty="0"/>
              <a:t> 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1AA4CFA0-4034-77EB-30B7-A839D22FD640}"/>
              </a:ext>
            </a:extLst>
          </p:cNvPr>
          <p:cNvSpPr txBox="1"/>
          <p:nvPr/>
        </p:nvSpPr>
        <p:spPr>
          <a:xfrm>
            <a:off x="6239611" y="5429226"/>
            <a:ext cx="18991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>
                <a:solidFill>
                  <a:schemeClr val="bg2">
                    <a:lumMod val="25000"/>
                  </a:schemeClr>
                </a:solidFill>
                <a:latin typeface="Arial Rounded MT Bold" panose="020F0704030504030204" pitchFamily="34" charset="0"/>
              </a:rPr>
              <a:t>Fun fact</a:t>
            </a:r>
            <a:endParaRPr lang="fr-FR" sz="1400" dirty="0">
              <a:solidFill>
                <a:schemeClr val="bg2">
                  <a:lumMod val="2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FE365160-9082-39C4-07EA-FEDC79CC2CA4}"/>
              </a:ext>
            </a:extLst>
          </p:cNvPr>
          <p:cNvSpPr txBox="1"/>
          <p:nvPr/>
        </p:nvSpPr>
        <p:spPr>
          <a:xfrm>
            <a:off x="6239610" y="5810420"/>
            <a:ext cx="481099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they are strangling plants: they usually kill the host on which they are growing</a:t>
            </a:r>
            <a:r>
              <a:rPr lang="en-US" dirty="0"/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6374940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84</Words>
  <Application>Microsoft Office PowerPoint</Application>
  <PresentationFormat>Grand écran</PresentationFormat>
  <Paragraphs>27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9" baseType="lpstr">
      <vt:lpstr>Arial</vt:lpstr>
      <vt:lpstr>Arial Rounded MT Bold</vt:lpstr>
      <vt:lpstr>Calibri</vt:lpstr>
      <vt:lpstr>Calibri Light</vt:lpstr>
      <vt:lpstr>Eras Light ITC</vt:lpstr>
      <vt:lpstr>Thème Office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Lucie Steigleder</dc:creator>
  <cp:lastModifiedBy>Lucie Steigleder</cp:lastModifiedBy>
  <cp:revision>4</cp:revision>
  <dcterms:created xsi:type="dcterms:W3CDTF">2023-06-12T09:27:17Z</dcterms:created>
  <dcterms:modified xsi:type="dcterms:W3CDTF">2023-06-13T08:50:24Z</dcterms:modified>
</cp:coreProperties>
</file>