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90" r:id="rId3"/>
    <p:sldId id="292" r:id="rId4"/>
    <p:sldId id="258" r:id="rId5"/>
    <p:sldId id="291" r:id="rId6"/>
    <p:sldId id="285" r:id="rId7"/>
    <p:sldId id="288" r:id="rId8"/>
    <p:sldId id="293" r:id="rId9"/>
    <p:sldId id="294" r:id="rId10"/>
    <p:sldId id="295" r:id="rId11"/>
    <p:sldId id="286" r:id="rId12"/>
    <p:sldId id="296" r:id="rId13"/>
    <p:sldId id="287" r:id="rId14"/>
    <p:sldId id="298" r:id="rId15"/>
    <p:sldId id="299" r:id="rId1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5A40"/>
    <a:srgbClr val="EF8739"/>
    <a:srgbClr val="1D2532"/>
    <a:srgbClr val="3529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230" autoAdjust="0"/>
  </p:normalViewPr>
  <p:slideViewPr>
    <p:cSldViewPr snapToGrid="0" showGuides="1">
      <p:cViewPr varScale="1">
        <p:scale>
          <a:sx n="56" d="100"/>
          <a:sy n="56" d="100"/>
        </p:scale>
        <p:origin x="341" y="43"/>
      </p:cViewPr>
      <p:guideLst>
        <p:guide orient="horz" pos="2195"/>
        <p:guide pos="3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2019/9/24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随着供给侧改革在食品行业的推进和深入，南京市饮食业得到长足的发展，加之运输业和反季节生产技术的发展，食物的时令限制似乎变弱了，那么人们的饮食偏好是否真的会随时令而变化呢？</a:t>
            </a:r>
            <a:endParaRPr lang="en-US" altLang="zh-CN" dirty="0"/>
          </a:p>
          <a:p>
            <a:r>
              <a:rPr lang="zh-CN" altLang="en-US" dirty="0"/>
              <a:t>为此我们通过采集一年中大众点评中各种类各商家的用户评论，绘制饮食偏好变化曲线，同时对评论抽取关键字，观察不同时节消费者的关注点是否不同，我们还收集某类食品的消费者近期是否有其他消费，研究消费是否存在趋同性。</a:t>
            </a: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0004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13201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虽然现存的推荐系统在一定程度上缓解了信息过载问题</a:t>
            </a:r>
            <a:r>
              <a:rPr lang="en-US" altLang="zh-CN" dirty="0"/>
              <a:t>,</a:t>
            </a:r>
            <a:r>
              <a:rPr lang="zh-CN" altLang="en-US" dirty="0"/>
              <a:t>但还存在数据稀疏性、通过用户行为难以关联相似物品、推荐物品较为单一、很难发现用户新的兴趣点等问题。这些问题严重制约着推荐系统的性能。提出一种基于</a:t>
            </a:r>
            <a:r>
              <a:rPr lang="en-US" altLang="zh-CN" dirty="0"/>
              <a:t>Word2Vec</a:t>
            </a:r>
            <a:r>
              <a:rPr lang="zh-CN" altLang="en-US" dirty="0"/>
              <a:t>的推荐模型。该推荐模型的核心思想是将每个用户去过的餐厅看作语言模型要训练的上下文数据</a:t>
            </a:r>
            <a:r>
              <a:rPr lang="en-US" altLang="zh-CN" dirty="0"/>
              <a:t>,</a:t>
            </a:r>
            <a:r>
              <a:rPr lang="zh-CN" altLang="en-US" dirty="0"/>
              <a:t>通过</a:t>
            </a:r>
            <a:r>
              <a:rPr lang="en-US" altLang="zh-CN" dirty="0"/>
              <a:t>Word2Vec</a:t>
            </a:r>
            <a:r>
              <a:rPr lang="zh-CN" altLang="en-US" dirty="0"/>
              <a:t>模型的反复训练得到每个餐厅的向量。根据用户对餐厅的评分数据以及餐厅向量得到用户向量。利用餐厅向量和用户向量分别计算餐厅相似度与用户相似度</a:t>
            </a:r>
            <a:r>
              <a:rPr lang="en-US" altLang="zh-CN" dirty="0"/>
              <a:t>,</a:t>
            </a:r>
            <a:r>
              <a:rPr lang="zh-CN" altLang="en-US" dirty="0"/>
              <a:t>最后结合传统推荐算法得到最终的推荐结果。</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28850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2913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意义：</a:t>
            </a:r>
            <a:r>
              <a:rPr lang="en-US" altLang="zh-CN" dirty="0"/>
              <a:t>1--</a:t>
            </a:r>
            <a:r>
              <a:rPr lang="zh-CN" altLang="en-US" dirty="0"/>
              <a:t>推荐不同类商家在何时扩大规模，何时降价引流，在不同时间点更应该提升顾客哪些方面的体验，推荐顾客当季爆款，也可以建议顾客可以选择哪些店铺进行反季节消费（处于淡季更便宜）</a:t>
            </a:r>
            <a:endParaRPr lang="en-US" altLang="zh-CN" dirty="0"/>
          </a:p>
          <a:p>
            <a:endParaRPr lang="en-US" altLang="zh-CN" dirty="0"/>
          </a:p>
          <a:p>
            <a:r>
              <a:rPr lang="en-US" altLang="zh-CN" dirty="0"/>
              <a:t>2—</a:t>
            </a:r>
            <a:r>
              <a:rPr lang="zh-CN" altLang="en-US" dirty="0"/>
              <a:t>发掘不同种类间潜在的消费关联，我们可以推荐商家更好的规划菜品，也能帮助餐饮从业者更好规划商业集群。</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99290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8913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2019/9/24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f9d1b09102ee18ad4f09eee49e1922130bb7f0d7171798-fD8dX8_fw658"/>
          <p:cNvPicPr>
            <a:picLocks noChangeAspect="1"/>
          </p:cNvPicPr>
          <p:nvPr/>
        </p:nvPicPr>
        <p:blipFill>
          <a:blip r:embed="rId4"/>
          <a:stretch>
            <a:fillRect/>
          </a:stretch>
        </p:blipFill>
        <p:spPr>
          <a:xfrm rot="5400000">
            <a:off x="2669540" y="-2664460"/>
            <a:ext cx="6852920" cy="12186285"/>
          </a:xfrm>
          <a:prstGeom prst="rect">
            <a:avLst/>
          </a:prstGeom>
        </p:spPr>
      </p:pic>
      <p:grpSp>
        <p:nvGrpSpPr>
          <p:cNvPr id="9" name="组合 8"/>
          <p:cNvGrpSpPr/>
          <p:nvPr/>
        </p:nvGrpSpPr>
        <p:grpSpPr>
          <a:xfrm>
            <a:off x="1849120" y="913765"/>
            <a:ext cx="5471795" cy="5031105"/>
            <a:chOff x="-2752" y="1288"/>
            <a:chExt cx="8617" cy="7923"/>
          </a:xfrm>
        </p:grpSpPr>
        <p:sp>
          <p:nvSpPr>
            <p:cNvPr id="7" name="文本框 6"/>
            <p:cNvSpPr txBox="1"/>
            <p:nvPr/>
          </p:nvSpPr>
          <p:spPr>
            <a:xfrm>
              <a:off x="2790" y="1288"/>
              <a:ext cx="3075" cy="5358"/>
            </a:xfrm>
            <a:prstGeom prst="rect">
              <a:avLst/>
            </a:prstGeom>
            <a:noFill/>
          </p:spPr>
          <p:txBody>
            <a:bodyPr vert="eaVert" wrap="square" rtlCol="0">
              <a:spAutoFit/>
            </a:bodyPr>
            <a:lstStyle/>
            <a:p>
              <a:endParaRPr lang="zh-CN" altLang="en-US" sz="11500">
                <a:solidFill>
                  <a:schemeClr val="bg1"/>
                </a:solidFill>
                <a:latin typeface="禹卫书法隶书简体" panose="02000603000000000000" charset="-122"/>
                <a:ea typeface="禹卫书法隶书简体" panose="02000603000000000000" charset="-122"/>
              </a:endParaRPr>
            </a:p>
          </p:txBody>
        </p:sp>
        <p:sp>
          <p:nvSpPr>
            <p:cNvPr id="8" name="文本框 7"/>
            <p:cNvSpPr txBox="1"/>
            <p:nvPr/>
          </p:nvSpPr>
          <p:spPr>
            <a:xfrm>
              <a:off x="-2752" y="3853"/>
              <a:ext cx="2617" cy="5358"/>
            </a:xfrm>
            <a:prstGeom prst="rect">
              <a:avLst/>
            </a:prstGeom>
            <a:noFill/>
          </p:spPr>
          <p:txBody>
            <a:bodyPr vert="eaVert" wrap="square" rtlCol="0">
              <a:spAutoFit/>
            </a:bodyPr>
            <a:lstStyle/>
            <a:p>
              <a:r>
                <a:rPr lang="zh-CN" altLang="en-US" sz="9600" dirty="0">
                  <a:solidFill>
                    <a:schemeClr val="bg1"/>
                  </a:solidFill>
                  <a:latin typeface="禹卫书法隶书简体" panose="02000603000000000000" charset="-122"/>
                  <a:ea typeface="禹卫书法隶书简体" panose="02000603000000000000" charset="-122"/>
                </a:rPr>
                <a:t>时安</a:t>
              </a:r>
            </a:p>
          </p:txBody>
        </p:sp>
      </p:grpSp>
      <p:sp>
        <p:nvSpPr>
          <p:cNvPr id="11" name="文本框 10"/>
          <p:cNvSpPr txBox="1"/>
          <p:nvPr>
            <p:custDataLst>
              <p:tags r:id="rId2"/>
            </p:custDataLst>
          </p:nvPr>
        </p:nvSpPr>
        <p:spPr>
          <a:xfrm>
            <a:off x="786765" y="343535"/>
            <a:ext cx="1338580" cy="3046988"/>
          </a:xfrm>
          <a:prstGeom prst="rect">
            <a:avLst/>
          </a:prstGeom>
          <a:noFill/>
        </p:spPr>
        <p:txBody>
          <a:bodyPr wrap="square" rtlCol="0">
            <a:spAutoFit/>
          </a:bodyPr>
          <a:lstStyle/>
          <a:p>
            <a:r>
              <a:rPr lang="zh-CN" altLang="en-US" sz="9600" dirty="0">
                <a:solidFill>
                  <a:schemeClr val="bg1"/>
                </a:solidFill>
                <a:latin typeface="禹卫书法隶书简体" panose="02000603000000000000" charset="-122"/>
                <a:ea typeface="禹卫书法隶书简体" panose="02000603000000000000" charset="-122"/>
                <a:sym typeface="+mn-ea"/>
              </a:rPr>
              <a:t>食遇</a:t>
            </a:r>
          </a:p>
        </p:txBody>
      </p:sp>
      <p:sp>
        <p:nvSpPr>
          <p:cNvPr id="12" name="文本框 11"/>
          <p:cNvSpPr txBox="1"/>
          <p:nvPr/>
        </p:nvSpPr>
        <p:spPr>
          <a:xfrm>
            <a:off x="604520" y="3275330"/>
            <a:ext cx="1246505" cy="306705"/>
          </a:xfrm>
          <a:prstGeom prst="rect">
            <a:avLst/>
          </a:prstGeom>
          <a:noFill/>
        </p:spPr>
        <p:txBody>
          <a:bodyPr wrap="square" rtlCol="0">
            <a:spAutoFit/>
          </a:bodyPr>
          <a:lstStyle/>
          <a:p>
            <a:pPr algn="dist"/>
            <a:r>
              <a:rPr lang="zh-CN" altLang="en-US" sz="1400">
                <a:solidFill>
                  <a:schemeClr val="bg1"/>
                </a:solidFill>
                <a:latin typeface="+mj-lt"/>
              </a:rPr>
              <a:t>DELICIOUS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9210" y="0"/>
            <a:ext cx="12280265" cy="6969760"/>
            <a:chOff x="-108" y="-95"/>
            <a:chExt cx="19339" cy="10976"/>
          </a:xfrm>
        </p:grpSpPr>
        <p:pic>
          <p:nvPicPr>
            <p:cNvPr id="4" name="图片 3" descr="851ef6754f675a7864d19e5377b73f5677be7e1c479d7-uytakh_fw658"/>
            <p:cNvPicPr>
              <a:picLocks noChangeAspect="1"/>
            </p:cNvPicPr>
            <p:nvPr/>
          </p:nvPicPr>
          <p:blipFill>
            <a:blip r:embed="rId3"/>
            <a:srcRect l="8431" r="4300"/>
            <a:stretch>
              <a:fillRect/>
            </a:stretch>
          </p:blipFill>
          <p:spPr>
            <a:xfrm rot="5400000">
              <a:off x="4130" y="-4174"/>
              <a:ext cx="10817" cy="19293"/>
            </a:xfrm>
            <a:prstGeom prst="rect">
              <a:avLst/>
            </a:prstGeom>
          </p:spPr>
        </p:pic>
        <p:sp>
          <p:nvSpPr>
            <p:cNvPr id="6" name="矩形 5"/>
            <p:cNvSpPr/>
            <p:nvPr/>
          </p:nvSpPr>
          <p:spPr>
            <a:xfrm>
              <a:off x="-62" y="-95"/>
              <a:ext cx="9645" cy="54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586" y="5393"/>
              <a:ext cx="9645" cy="54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文本框 15"/>
          <p:cNvSpPr txBox="1"/>
          <p:nvPr/>
        </p:nvSpPr>
        <p:spPr>
          <a:xfrm>
            <a:off x="806450" y="469900"/>
            <a:ext cx="1611630" cy="737235"/>
          </a:xfrm>
          <a:prstGeom prst="rect">
            <a:avLst/>
          </a:prstGeom>
          <a:noFill/>
          <a:ln>
            <a:solidFill>
              <a:schemeClr val="tx1"/>
            </a:solidFill>
          </a:ln>
        </p:spPr>
        <p:txBody>
          <a:bodyPr wrap="square" rtlCol="0">
            <a:spAutoFit/>
          </a:bodyPr>
          <a:lstStyle/>
          <a:p>
            <a:pPr algn="dist" fontAlgn="auto">
              <a:lnSpc>
                <a:spcPct val="150000"/>
              </a:lnSpc>
            </a:pPr>
            <a:r>
              <a:rPr lang="en-US" altLang="zh-CN" sz="2800" b="1">
                <a:solidFill>
                  <a:schemeClr val="tx1">
                    <a:lumMod val="65000"/>
                    <a:lumOff val="35000"/>
                  </a:schemeClr>
                </a:solidFill>
                <a:latin typeface="冬青黑体简体中文" panose="020B0300000000000000" charset="-122"/>
                <a:ea typeface="冬青黑体简体中文" panose="020B0300000000000000" charset="-122"/>
              </a:rPr>
              <a:t>MLlib</a:t>
            </a:r>
          </a:p>
        </p:txBody>
      </p:sp>
      <p:sp>
        <p:nvSpPr>
          <p:cNvPr id="2" name="文本框 1"/>
          <p:cNvSpPr txBox="1"/>
          <p:nvPr/>
        </p:nvSpPr>
        <p:spPr>
          <a:xfrm>
            <a:off x="6426200" y="3771900"/>
            <a:ext cx="4996543" cy="3231654"/>
          </a:xfrm>
          <a:prstGeom prst="rect">
            <a:avLst/>
          </a:prstGeom>
          <a:noFill/>
        </p:spPr>
        <p:txBody>
          <a:bodyPr wrap="square" rtlCol="0">
            <a:spAutoFit/>
          </a:bodyPr>
          <a:lstStyle/>
          <a:p>
            <a:r>
              <a:rPr lang="zh-CN" altLang="en-US" sz="2400" dirty="0"/>
              <a:t>我们对用户评论进行协同过滤（去除类似</a:t>
            </a:r>
            <a:r>
              <a:rPr lang="en-US" altLang="zh-CN" sz="2400" dirty="0"/>
              <a:t>666</a:t>
            </a:r>
            <a:r>
              <a:rPr lang="zh-CN" altLang="en-US" sz="2400" dirty="0"/>
              <a:t>之类的无效评论），再用</a:t>
            </a:r>
            <a:r>
              <a:rPr lang="en-US" altLang="zh-CN" sz="2400" dirty="0" err="1"/>
              <a:t>mllib</a:t>
            </a:r>
            <a:r>
              <a:rPr lang="zh-CN" altLang="en-US" sz="2400" dirty="0"/>
              <a:t>进行聚类，再套用</a:t>
            </a:r>
            <a:r>
              <a:rPr lang="en-US" altLang="zh-CN" sz="2400" dirty="0"/>
              <a:t>word2vec</a:t>
            </a:r>
            <a:r>
              <a:rPr lang="zh-CN" altLang="en-US" sz="2400" dirty="0"/>
              <a:t>模型，获取用户对不同种类的美食的消费关注点，对不同种类的餐厅做出优化推荐，推动行业优化。</a:t>
            </a:r>
            <a:endParaRPr lang="en-US" altLang="zh-CN" sz="2400" dirty="0"/>
          </a:p>
          <a:p>
            <a:endParaRPr lang="en-US" altLang="zh-CN" sz="2400" dirty="0"/>
          </a:p>
          <a:p>
            <a:endParaRPr lang="en-US" altLang="zh-CN" dirty="0"/>
          </a:p>
          <a:p>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0"/>
            <a:ext cx="12311380" cy="6924040"/>
            <a:chOff x="1" y="0"/>
            <a:chExt cx="19388" cy="10904"/>
          </a:xfrm>
        </p:grpSpPr>
        <p:pic>
          <p:nvPicPr>
            <p:cNvPr id="7" name="图片 6" descr="c0c8fa07fb6871aedbd73509068afab93e4f3106159e46-jzAeV7_fw658"/>
            <p:cNvPicPr>
              <a:picLocks noChangeAspect="1"/>
            </p:cNvPicPr>
            <p:nvPr/>
          </p:nvPicPr>
          <p:blipFill>
            <a:blip r:embed="rId2"/>
            <a:stretch>
              <a:fillRect/>
            </a:stretch>
          </p:blipFill>
          <p:spPr>
            <a:xfrm rot="5400000">
              <a:off x="4243" y="-4242"/>
              <a:ext cx="10904" cy="19389"/>
            </a:xfrm>
            <a:prstGeom prst="rect">
              <a:avLst/>
            </a:prstGeom>
          </p:spPr>
        </p:pic>
        <p:sp>
          <p:nvSpPr>
            <p:cNvPr id="8" name="矩形 7"/>
            <p:cNvSpPr/>
            <p:nvPr/>
          </p:nvSpPr>
          <p:spPr>
            <a:xfrm>
              <a:off x="791" y="785"/>
              <a:ext cx="17651" cy="9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582035" y="1310005"/>
            <a:ext cx="4584700" cy="4612640"/>
            <a:chOff x="5637" y="2034"/>
            <a:chExt cx="7220" cy="7264"/>
          </a:xfrm>
        </p:grpSpPr>
        <p:sp>
          <p:nvSpPr>
            <p:cNvPr id="4" name="等腰三角形 3"/>
            <p:cNvSpPr/>
            <p:nvPr/>
          </p:nvSpPr>
          <p:spPr>
            <a:xfrm>
              <a:off x="6343" y="2034"/>
              <a:ext cx="6514" cy="3815"/>
            </a:xfrm>
            <a:prstGeom prst="triangle">
              <a:avLst/>
            </a:prstGeom>
            <a:blipFill rotWithShape="1">
              <a:blip r:embed="rId3">
                <a:alphaModFix amt="70000"/>
              </a:blip>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735" y="4115"/>
              <a:ext cx="4052" cy="1307"/>
            </a:xfrm>
            <a:prstGeom prst="rect">
              <a:avLst/>
            </a:prstGeom>
            <a:noFill/>
          </p:spPr>
          <p:txBody>
            <a:bodyPr wrap="square" rtlCol="0">
              <a:spAutoFit/>
            </a:bodyPr>
            <a:lstStyle/>
            <a:p>
              <a:pPr algn="ctr"/>
              <a:r>
                <a:rPr lang="en-US" altLang="zh-CN" sz="4800" b="1">
                  <a:solidFill>
                    <a:schemeClr val="bg1"/>
                  </a:solidFill>
                </a:rPr>
                <a:t>PART 3</a:t>
              </a:r>
            </a:p>
          </p:txBody>
        </p:sp>
        <p:sp>
          <p:nvSpPr>
            <p:cNvPr id="13" name="文本框 12"/>
            <p:cNvSpPr txBox="1"/>
            <p:nvPr/>
          </p:nvSpPr>
          <p:spPr>
            <a:xfrm>
              <a:off x="5637" y="6185"/>
              <a:ext cx="7220" cy="3113"/>
            </a:xfrm>
            <a:prstGeom prst="rect">
              <a:avLst/>
            </a:prstGeom>
            <a:noFill/>
          </p:spPr>
          <p:txBody>
            <a:bodyPr wrap="square" rtlCol="0">
              <a:spAutoFit/>
            </a:bodyPr>
            <a:lstStyle/>
            <a:p>
              <a:pPr algn="ctr" fontAlgn="auto">
                <a:lnSpc>
                  <a:spcPct val="150000"/>
                </a:lnSpc>
              </a:pPr>
              <a:r>
                <a:rPr lang="zh-CN" altLang="en-US" sz="4400" dirty="0">
                  <a:solidFill>
                    <a:schemeClr val="tx1">
                      <a:lumMod val="65000"/>
                      <a:lumOff val="35000"/>
                    </a:schemeClr>
                  </a:solidFill>
                  <a:latin typeface="冬青黑体简体中文" panose="020B0300000000000000" charset="-122"/>
                  <a:ea typeface="冬青黑体简体中文" panose="020B0300000000000000" charset="-122"/>
                </a:rPr>
                <a:t>数据准备</a:t>
              </a:r>
            </a:p>
            <a:p>
              <a:pPr algn="dist" fontAlgn="auto">
                <a:lnSpc>
                  <a:spcPct val="150000"/>
                </a:lnSpc>
              </a:pPr>
              <a:endParaRPr lang="zh-CN" altLang="en-US" sz="2000" dirty="0">
                <a:solidFill>
                  <a:schemeClr val="tx1">
                    <a:lumMod val="65000"/>
                    <a:lumOff val="35000"/>
                  </a:schemeClr>
                </a:solidFill>
                <a:latin typeface="冬青黑体简体中文" panose="020B0300000000000000" charset="-122"/>
                <a:ea typeface="冬青黑体简体中文" panose="020B0300000000000000" charset="-122"/>
              </a:endParaRPr>
            </a:p>
            <a:p>
              <a:pPr algn="ctr" fontAlgn="auto">
                <a:lnSpc>
                  <a:spcPct val="150000"/>
                </a:lnSpc>
              </a:pPr>
              <a:endParaRPr lang="zh-CN" altLang="en-US" sz="2000" dirty="0">
                <a:solidFill>
                  <a:schemeClr val="tx1">
                    <a:lumMod val="65000"/>
                    <a:lumOff val="35000"/>
                  </a:schemeClr>
                </a:solidFill>
                <a:latin typeface="冬青黑体简体中文" panose="020B0300000000000000" charset="-122"/>
                <a:ea typeface="冬青黑体简体中文" panose="020B0300000000000000"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60800" y="1593850"/>
            <a:ext cx="4469765" cy="275590"/>
          </a:xfrm>
          <a:prstGeom prst="rect">
            <a:avLst/>
          </a:prstGeom>
          <a:noFill/>
        </p:spPr>
        <p:txBody>
          <a:bodyPr wrap="square" rtlCol="0">
            <a:spAutoFit/>
          </a:bodyPr>
          <a:lstStyle/>
          <a:p>
            <a:pPr algn="dist"/>
            <a:r>
              <a:rPr lang="zh-CN" altLang="en-US" sz="1200">
                <a:solidFill>
                  <a:schemeClr val="tx1">
                    <a:lumMod val="65000"/>
                    <a:lumOff val="35000"/>
                  </a:schemeClr>
                </a:solidFill>
              </a:rPr>
              <a:t>copy the contents and data you need here</a:t>
            </a:r>
          </a:p>
        </p:txBody>
      </p:sp>
      <p:sp>
        <p:nvSpPr>
          <p:cNvPr id="13" name="文本框 12"/>
          <p:cNvSpPr txBox="1"/>
          <p:nvPr/>
        </p:nvSpPr>
        <p:spPr>
          <a:xfrm>
            <a:off x="4556125" y="856615"/>
            <a:ext cx="3074670" cy="737235"/>
          </a:xfrm>
          <a:prstGeom prst="rect">
            <a:avLst/>
          </a:prstGeom>
          <a:noFill/>
        </p:spPr>
        <p:txBody>
          <a:bodyPr wrap="square" rtlCol="0">
            <a:spAutoFit/>
          </a:bodyPr>
          <a:lstStyle/>
          <a:p>
            <a:pPr algn="dist" fontAlgn="auto">
              <a:lnSpc>
                <a:spcPct val="150000"/>
              </a:lnSpc>
            </a:pPr>
            <a:r>
              <a:rPr lang="zh-CN" altLang="en-US" sz="2800">
                <a:solidFill>
                  <a:schemeClr val="tx1">
                    <a:lumMod val="65000"/>
                    <a:lumOff val="35000"/>
                  </a:schemeClr>
                </a:solidFill>
                <a:latin typeface="冬青黑体简体中文" panose="020B0300000000000000" charset="-122"/>
                <a:ea typeface="冬青黑体简体中文" panose="020B0300000000000000" charset="-122"/>
              </a:rPr>
              <a:t>可行性论证</a:t>
            </a:r>
            <a:endParaRPr lang="zh-CN" altLang="en-US" sz="1000">
              <a:solidFill>
                <a:schemeClr val="tx1">
                  <a:lumMod val="65000"/>
                  <a:lumOff val="35000"/>
                </a:schemeClr>
              </a:solidFill>
              <a:latin typeface="冬青黑体简体中文" panose="020B0300000000000000" charset="-122"/>
              <a:ea typeface="冬青黑体简体中文" panose="020B0300000000000000" charset="-122"/>
            </a:endParaRPr>
          </a:p>
        </p:txBody>
      </p:sp>
      <p:sp>
        <p:nvSpPr>
          <p:cNvPr id="3" name="矩形 2"/>
          <p:cNvSpPr/>
          <p:nvPr/>
        </p:nvSpPr>
        <p:spPr>
          <a:xfrm>
            <a:off x="5115560" y="2113592"/>
            <a:ext cx="1701800" cy="452120"/>
          </a:xfrm>
          <a:prstGeom prst="rect">
            <a:avLst/>
          </a:prstGeom>
          <a:noFill/>
          <a:ln>
            <a:solidFill>
              <a:schemeClr val="tx1">
                <a:lumMod val="65000"/>
                <a:lumOff val="3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245100" y="2083435"/>
            <a:ext cx="1572260" cy="460375"/>
          </a:xfrm>
          <a:prstGeom prst="rect">
            <a:avLst/>
          </a:prstGeom>
          <a:noFill/>
        </p:spPr>
        <p:txBody>
          <a:bodyPr wrap="square" rtlCol="0">
            <a:spAutoFit/>
          </a:bodyPr>
          <a:lstStyle/>
          <a:p>
            <a:pPr algn="dist" fontAlgn="auto">
              <a:lnSpc>
                <a:spcPct val="150000"/>
              </a:lnSpc>
            </a:pPr>
            <a:r>
              <a:rPr lang="zh-CN" altLang="en-US" sz="1600" dirty="0">
                <a:solidFill>
                  <a:schemeClr val="tx1">
                    <a:lumMod val="65000"/>
                    <a:lumOff val="35000"/>
                  </a:schemeClr>
                </a:solidFill>
                <a:latin typeface="冬青黑体简体中文" panose="020B0300000000000000" charset="-122"/>
                <a:ea typeface="冬青黑体简体中文" panose="020B0300000000000000" charset="-122"/>
              </a:rPr>
              <a:t>添加标题</a:t>
            </a:r>
          </a:p>
        </p:txBody>
      </p:sp>
      <p:cxnSp>
        <p:nvCxnSpPr>
          <p:cNvPr id="5" name="直接连接符 4"/>
          <p:cNvCxnSpPr>
            <a:stCxn id="4" idx="2"/>
          </p:cNvCxnSpPr>
          <p:nvPr/>
        </p:nvCxnSpPr>
        <p:spPr>
          <a:xfrm>
            <a:off x="6031230" y="2543810"/>
            <a:ext cx="0" cy="341312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a:off x="5245100" y="4010397"/>
            <a:ext cx="7924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387012" y="4196769"/>
            <a:ext cx="5217613" cy="2062103"/>
          </a:xfrm>
          <a:prstGeom prst="rect">
            <a:avLst/>
          </a:prstGeom>
          <a:noFill/>
        </p:spPr>
        <p:txBody>
          <a:bodyPr wrap="square" rtlCol="0">
            <a:spAutoFit/>
          </a:bodyPr>
          <a:lstStyle/>
          <a:p>
            <a:r>
              <a:rPr lang="zh-CN" altLang="en-US" sz="3200" dirty="0">
                <a:solidFill>
                  <a:schemeClr val="tx1">
                    <a:lumMod val="65000"/>
                    <a:lumOff val="35000"/>
                  </a:schemeClr>
                </a:solidFill>
              </a:rPr>
              <a:t>我们少量爬取了商家评论，化解了部分反扒手段，获取少量评论信息，觉得此次选题具有可行性。</a:t>
            </a:r>
            <a:endParaRPr lang="en-US" altLang="zh-CN" sz="3200" dirty="0">
              <a:solidFill>
                <a:schemeClr val="tx1">
                  <a:lumMod val="65000"/>
                  <a:lumOff val="35000"/>
                </a:schemeClr>
              </a:solidFill>
            </a:endParaRPr>
          </a:p>
        </p:txBody>
      </p:sp>
      <p:pic>
        <p:nvPicPr>
          <p:cNvPr id="12" name="图片 11" descr="671ab0fb135f1e611e5120e80708a2d5582edcd91c27d1-jEq0AU_fw658"/>
          <p:cNvPicPr>
            <a:picLocks noChangeAspect="1"/>
          </p:cNvPicPr>
          <p:nvPr/>
        </p:nvPicPr>
        <p:blipFill>
          <a:blip r:embed="rId3"/>
          <a:srcRect l="88460"/>
          <a:stretch>
            <a:fillRect/>
          </a:stretch>
        </p:blipFill>
        <p:spPr>
          <a:xfrm rot="16200000">
            <a:off x="5788660" y="-5788660"/>
            <a:ext cx="652780" cy="12230100"/>
          </a:xfrm>
          <a:prstGeom prst="rect">
            <a:avLst/>
          </a:prstGeom>
        </p:spPr>
      </p:pic>
      <p:pic>
        <p:nvPicPr>
          <p:cNvPr id="17" name="图片 16">
            <a:extLst>
              <a:ext uri="{FF2B5EF4-FFF2-40B4-BE49-F238E27FC236}">
                <a16:creationId xmlns:a16="http://schemas.microsoft.com/office/drawing/2014/main" id="{F2772E41-68B9-4BD8-BB23-C84385AF57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 y="1602897"/>
            <a:ext cx="12192000" cy="1881826"/>
          </a:xfrm>
          <a:prstGeom prst="rect">
            <a:avLst/>
          </a:prstGeom>
        </p:spPr>
      </p:pic>
      <p:pic>
        <p:nvPicPr>
          <p:cNvPr id="21" name="图片 20">
            <a:extLst>
              <a:ext uri="{FF2B5EF4-FFF2-40B4-BE49-F238E27FC236}">
                <a16:creationId xmlns:a16="http://schemas.microsoft.com/office/drawing/2014/main" id="{FD1F640F-BB5B-4FDF-B41C-4E7968AE01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0" y="1571947"/>
            <a:ext cx="6005883" cy="4876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0"/>
            <a:ext cx="12311380" cy="6924040"/>
            <a:chOff x="1" y="0"/>
            <a:chExt cx="19388" cy="10904"/>
          </a:xfrm>
        </p:grpSpPr>
        <p:pic>
          <p:nvPicPr>
            <p:cNvPr id="7" name="图片 6" descr="c0c8fa07fb6871aedbd73509068afab93e4f3106159e46-jzAeV7_fw658"/>
            <p:cNvPicPr>
              <a:picLocks noChangeAspect="1"/>
            </p:cNvPicPr>
            <p:nvPr/>
          </p:nvPicPr>
          <p:blipFill>
            <a:blip r:embed="rId2"/>
            <a:stretch>
              <a:fillRect/>
            </a:stretch>
          </p:blipFill>
          <p:spPr>
            <a:xfrm rot="5400000">
              <a:off x="4243" y="-4242"/>
              <a:ext cx="10904" cy="19389"/>
            </a:xfrm>
            <a:prstGeom prst="rect">
              <a:avLst/>
            </a:prstGeom>
          </p:spPr>
        </p:pic>
        <p:sp>
          <p:nvSpPr>
            <p:cNvPr id="8" name="矩形 7"/>
            <p:cNvSpPr/>
            <p:nvPr/>
          </p:nvSpPr>
          <p:spPr>
            <a:xfrm>
              <a:off x="791" y="785"/>
              <a:ext cx="17651" cy="9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803650" y="1310005"/>
            <a:ext cx="4584700" cy="4665345"/>
            <a:chOff x="5986" y="2034"/>
            <a:chExt cx="7220" cy="7347"/>
          </a:xfrm>
        </p:grpSpPr>
        <p:sp>
          <p:nvSpPr>
            <p:cNvPr id="4" name="等腰三角形 3"/>
            <p:cNvSpPr/>
            <p:nvPr/>
          </p:nvSpPr>
          <p:spPr>
            <a:xfrm>
              <a:off x="6343" y="2034"/>
              <a:ext cx="6514" cy="3815"/>
            </a:xfrm>
            <a:prstGeom prst="triangle">
              <a:avLst/>
            </a:prstGeom>
            <a:blipFill rotWithShape="1">
              <a:blip r:embed="rId3">
                <a:alphaModFix amt="70000"/>
              </a:blip>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735" y="4115"/>
              <a:ext cx="4052" cy="1307"/>
            </a:xfrm>
            <a:prstGeom prst="rect">
              <a:avLst/>
            </a:prstGeom>
            <a:noFill/>
          </p:spPr>
          <p:txBody>
            <a:bodyPr wrap="square" rtlCol="0">
              <a:spAutoFit/>
            </a:bodyPr>
            <a:lstStyle/>
            <a:p>
              <a:pPr algn="ctr"/>
              <a:r>
                <a:rPr lang="en-US" altLang="zh-CN" sz="4800" b="1">
                  <a:solidFill>
                    <a:schemeClr val="bg1"/>
                  </a:solidFill>
                </a:rPr>
                <a:t>PART 4</a:t>
              </a:r>
            </a:p>
          </p:txBody>
        </p:sp>
        <p:sp>
          <p:nvSpPr>
            <p:cNvPr id="13" name="文本框 12"/>
            <p:cNvSpPr txBox="1"/>
            <p:nvPr/>
          </p:nvSpPr>
          <p:spPr>
            <a:xfrm>
              <a:off x="5986" y="5849"/>
              <a:ext cx="7220" cy="3532"/>
            </a:xfrm>
            <a:prstGeom prst="rect">
              <a:avLst/>
            </a:prstGeom>
            <a:noFill/>
          </p:spPr>
          <p:txBody>
            <a:bodyPr wrap="square" rtlCol="0">
              <a:spAutoFit/>
            </a:bodyPr>
            <a:lstStyle/>
            <a:p>
              <a:pPr algn="ctr" fontAlgn="auto">
                <a:lnSpc>
                  <a:spcPct val="150000"/>
                </a:lnSpc>
              </a:pPr>
              <a:r>
                <a:rPr lang="zh-CN" altLang="en-US" sz="4800" dirty="0">
                  <a:solidFill>
                    <a:schemeClr val="tx1">
                      <a:lumMod val="65000"/>
                      <a:lumOff val="35000"/>
                    </a:schemeClr>
                  </a:solidFill>
                  <a:latin typeface="冬青黑体简体中文" panose="020B0300000000000000" charset="-122"/>
                  <a:ea typeface="冬青黑体简体中文" panose="020B0300000000000000" charset="-122"/>
                </a:rPr>
                <a:t>问题意义和价值</a:t>
              </a:r>
            </a:p>
            <a:p>
              <a:pPr algn="dist" fontAlgn="auto">
                <a:lnSpc>
                  <a:spcPct val="150000"/>
                </a:lnSpc>
              </a:pPr>
              <a:endParaRPr lang="zh-CN" altLang="en-US" sz="2400" dirty="0">
                <a:solidFill>
                  <a:schemeClr val="tx1">
                    <a:lumMod val="65000"/>
                    <a:lumOff val="35000"/>
                  </a:schemeClr>
                </a:solidFill>
                <a:latin typeface="冬青黑体简体中文" panose="020B0300000000000000" charset="-122"/>
                <a:ea typeface="冬青黑体简体中文" panose="020B0300000000000000" charset="-122"/>
              </a:endParaRPr>
            </a:p>
            <a:p>
              <a:pPr algn="ctr" fontAlgn="auto">
                <a:lnSpc>
                  <a:spcPct val="150000"/>
                </a:lnSpc>
              </a:pPr>
              <a:endParaRPr lang="zh-CN" altLang="en-US" sz="2400" dirty="0">
                <a:solidFill>
                  <a:schemeClr val="tx1">
                    <a:lumMod val="65000"/>
                    <a:lumOff val="35000"/>
                  </a:schemeClr>
                </a:solidFill>
                <a:latin typeface="冬青黑体简体中文" panose="020B0300000000000000" charset="-122"/>
                <a:ea typeface="冬青黑体简体中文" panose="020B0300000000000000"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6965" y="1228090"/>
            <a:ext cx="10715625" cy="1533525"/>
            <a:chOff x="7200" y="7564"/>
            <a:chExt cx="16875" cy="2415"/>
          </a:xfrm>
        </p:grpSpPr>
        <p:sp>
          <p:nvSpPr>
            <p:cNvPr id="37" name="文本框 36"/>
            <p:cNvSpPr txBox="1"/>
            <p:nvPr/>
          </p:nvSpPr>
          <p:spPr>
            <a:xfrm>
              <a:off x="7200" y="9058"/>
              <a:ext cx="16875" cy="921"/>
            </a:xfrm>
            <a:prstGeom prst="rect">
              <a:avLst/>
            </a:prstGeom>
            <a:noFill/>
          </p:spPr>
          <p:txBody>
            <a:bodyPr wrap="square" rtlCol="0">
              <a:spAutoFit/>
            </a:bodyPr>
            <a:lstStyle/>
            <a:p>
              <a:pPr marL="457200" indent="-457200" algn="l">
                <a:buFont typeface="Arial" panose="020B0604020202020204" pitchFamily="34" charset="0"/>
                <a:buChar char="•"/>
              </a:pPr>
              <a:r>
                <a:rPr lang="zh-CN" altLang="en-US" sz="3200" dirty="0">
                  <a:solidFill>
                    <a:schemeClr val="tx1">
                      <a:lumMod val="65000"/>
                      <a:lumOff val="35000"/>
                    </a:schemeClr>
                  </a:solidFill>
                </a:rPr>
                <a:t>分析饮食偏好变化曲线，帮助商家合理分配生产要素</a:t>
              </a:r>
            </a:p>
          </p:txBody>
        </p:sp>
        <p:sp>
          <p:nvSpPr>
            <p:cNvPr id="38" name="文本框 37"/>
            <p:cNvSpPr txBox="1"/>
            <p:nvPr/>
          </p:nvSpPr>
          <p:spPr>
            <a:xfrm>
              <a:off x="7200" y="7564"/>
              <a:ext cx="4842" cy="1161"/>
            </a:xfrm>
            <a:prstGeom prst="rect">
              <a:avLst/>
            </a:prstGeom>
            <a:solidFill>
              <a:srgbClr val="EF8739"/>
            </a:solidFill>
            <a:ln>
              <a:noFill/>
            </a:ln>
          </p:spPr>
          <p:txBody>
            <a:bodyPr wrap="square" rtlCol="0">
              <a:spAutoFit/>
            </a:bodyPr>
            <a:lstStyle/>
            <a:p>
              <a:pPr algn="dist" fontAlgn="auto">
                <a:lnSpc>
                  <a:spcPct val="150000"/>
                </a:lnSpc>
              </a:pPr>
              <a:r>
                <a:rPr lang="zh-CN" altLang="en-US" sz="3200" b="1">
                  <a:solidFill>
                    <a:schemeClr val="bg1"/>
                  </a:solidFill>
                  <a:latin typeface="冬青黑体简体中文" panose="020B0300000000000000" charset="-122"/>
                  <a:ea typeface="冬青黑体简体中文" panose="020B0300000000000000" charset="-122"/>
                </a:rPr>
                <a:t>问题意义和价值</a:t>
              </a:r>
            </a:p>
          </p:txBody>
        </p:sp>
      </p:grpSp>
      <p:sp>
        <p:nvSpPr>
          <p:cNvPr id="4" name="文本框 3"/>
          <p:cNvSpPr txBox="1"/>
          <p:nvPr/>
        </p:nvSpPr>
        <p:spPr>
          <a:xfrm>
            <a:off x="1116965" y="3136612"/>
            <a:ext cx="9660255" cy="584775"/>
          </a:xfrm>
          <a:prstGeom prst="rect">
            <a:avLst/>
          </a:prstGeom>
          <a:noFill/>
        </p:spPr>
        <p:txBody>
          <a:bodyPr wrap="square" rtlCol="0">
            <a:spAutoFit/>
          </a:bodyPr>
          <a:lstStyle/>
          <a:p>
            <a:pPr marL="457200" indent="-457200" algn="l">
              <a:buFont typeface="Arial" panose="020B0604020202020204" pitchFamily="34" charset="0"/>
              <a:buChar char="•"/>
            </a:pPr>
            <a:r>
              <a:rPr lang="zh-CN" altLang="en-US" sz="3200" dirty="0">
                <a:solidFill>
                  <a:schemeClr val="tx1">
                    <a:lumMod val="65000"/>
                    <a:lumOff val="35000"/>
                  </a:schemeClr>
                </a:solidFill>
              </a:rPr>
              <a:t>绘制饮食图谱，实现销售推荐</a:t>
            </a:r>
          </a:p>
        </p:txBody>
      </p:sp>
      <p:sp>
        <p:nvSpPr>
          <p:cNvPr id="6" name="文本框 5"/>
          <p:cNvSpPr txBox="1"/>
          <p:nvPr/>
        </p:nvSpPr>
        <p:spPr>
          <a:xfrm>
            <a:off x="1116965" y="4017010"/>
            <a:ext cx="9660255" cy="584775"/>
          </a:xfrm>
          <a:prstGeom prst="rect">
            <a:avLst/>
          </a:prstGeom>
          <a:noFill/>
        </p:spPr>
        <p:txBody>
          <a:bodyPr wrap="square" rtlCol="0">
            <a:spAutoFit/>
          </a:bodyPr>
          <a:lstStyle/>
          <a:p>
            <a:pPr marL="457200" indent="-457200" algn="l">
              <a:buFont typeface="Arial" panose="020B0604020202020204" pitchFamily="34" charset="0"/>
              <a:buChar char="•"/>
            </a:pPr>
            <a:r>
              <a:rPr lang="zh-CN" altLang="en-US" sz="3200" dirty="0">
                <a:solidFill>
                  <a:schemeClr val="tx1">
                    <a:lumMod val="65000"/>
                    <a:lumOff val="35000"/>
                  </a:schemeClr>
                </a:solidFill>
              </a:rPr>
              <a:t>展示消费者对不同美食的关注点，促进行业优化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f9d1b09102ee18ad4f09eee49e1922130bb7f0d7171798-fD8dX8_fw658"/>
          <p:cNvPicPr>
            <a:picLocks noChangeAspect="1"/>
          </p:cNvPicPr>
          <p:nvPr/>
        </p:nvPicPr>
        <p:blipFill>
          <a:blip r:embed="rId3"/>
          <a:stretch>
            <a:fillRect/>
          </a:stretch>
        </p:blipFill>
        <p:spPr>
          <a:xfrm rot="5400000">
            <a:off x="2667000" y="-2666365"/>
            <a:ext cx="6852920" cy="12186285"/>
          </a:xfrm>
          <a:prstGeom prst="rect">
            <a:avLst/>
          </a:prstGeom>
        </p:spPr>
      </p:pic>
      <p:grpSp>
        <p:nvGrpSpPr>
          <p:cNvPr id="9" name="组合 8"/>
          <p:cNvGrpSpPr/>
          <p:nvPr/>
        </p:nvGrpSpPr>
        <p:grpSpPr>
          <a:xfrm>
            <a:off x="1038225" y="726440"/>
            <a:ext cx="3185160" cy="5948680"/>
            <a:chOff x="2787" y="1288"/>
            <a:chExt cx="5016" cy="9368"/>
          </a:xfrm>
        </p:grpSpPr>
        <p:sp>
          <p:nvSpPr>
            <p:cNvPr id="7" name="文本框 6"/>
            <p:cNvSpPr txBox="1"/>
            <p:nvPr/>
          </p:nvSpPr>
          <p:spPr>
            <a:xfrm>
              <a:off x="2787" y="1288"/>
              <a:ext cx="3078" cy="5358"/>
            </a:xfrm>
            <a:prstGeom prst="rect">
              <a:avLst/>
            </a:prstGeom>
            <a:noFill/>
          </p:spPr>
          <p:txBody>
            <a:bodyPr vert="eaVert" wrap="square" rtlCol="0">
              <a:spAutoFit/>
            </a:bodyPr>
            <a:lstStyle/>
            <a:p>
              <a:r>
                <a:rPr lang="zh-CN" altLang="en-US" sz="11500" dirty="0">
                  <a:solidFill>
                    <a:schemeClr val="bg1"/>
                  </a:solidFill>
                  <a:latin typeface="禹卫书法隶书简体" panose="02000603000000000000" charset="-122"/>
                  <a:ea typeface="禹卫书法隶书简体" panose="02000603000000000000" charset="-122"/>
                </a:rPr>
                <a:t>谢</a:t>
              </a:r>
            </a:p>
          </p:txBody>
        </p:sp>
        <p:sp>
          <p:nvSpPr>
            <p:cNvPr id="8" name="文本框 7"/>
            <p:cNvSpPr txBox="1"/>
            <p:nvPr/>
          </p:nvSpPr>
          <p:spPr>
            <a:xfrm>
              <a:off x="5186" y="5298"/>
              <a:ext cx="2617" cy="5358"/>
            </a:xfrm>
            <a:prstGeom prst="rect">
              <a:avLst/>
            </a:prstGeom>
            <a:noFill/>
          </p:spPr>
          <p:txBody>
            <a:bodyPr vert="eaVert" wrap="square" rtlCol="0">
              <a:spAutoFit/>
            </a:bodyPr>
            <a:lstStyle/>
            <a:p>
              <a:r>
                <a:rPr lang="zh-CN" altLang="en-US" sz="9600" dirty="0">
                  <a:solidFill>
                    <a:schemeClr val="bg1"/>
                  </a:solidFill>
                  <a:latin typeface="禹卫书法隶书简体" panose="02000603000000000000" charset="-122"/>
                  <a:ea typeface="禹卫书法隶书简体" panose="02000603000000000000" charset="-122"/>
                </a:rPr>
                <a:t>观看</a:t>
              </a:r>
              <a:endParaRPr lang="en-US" altLang="zh-CN" sz="9600" dirty="0">
                <a:solidFill>
                  <a:schemeClr val="bg1"/>
                </a:solidFill>
                <a:latin typeface="禹卫书法隶书简体" panose="02000603000000000000" charset="-122"/>
                <a:ea typeface="禹卫书法隶书简体" panose="02000603000000000000" charset="-122"/>
              </a:endParaRPr>
            </a:p>
          </p:txBody>
        </p:sp>
      </p:grpSp>
      <p:sp>
        <p:nvSpPr>
          <p:cNvPr id="11" name="文本框 10"/>
          <p:cNvSpPr txBox="1"/>
          <p:nvPr/>
        </p:nvSpPr>
        <p:spPr>
          <a:xfrm>
            <a:off x="1181418" y="2083956"/>
            <a:ext cx="1382082" cy="1862048"/>
          </a:xfrm>
          <a:prstGeom prst="rect">
            <a:avLst/>
          </a:prstGeom>
          <a:noFill/>
        </p:spPr>
        <p:txBody>
          <a:bodyPr wrap="square" rtlCol="0">
            <a:spAutoFit/>
          </a:bodyPr>
          <a:lstStyle/>
          <a:p>
            <a:r>
              <a:rPr lang="zh-CN" altLang="en-US" sz="11500" dirty="0">
                <a:solidFill>
                  <a:schemeClr val="bg1"/>
                </a:solidFill>
                <a:latin typeface="禹卫书法隶书简体" panose="02000603000000000000" charset="-122"/>
                <a:ea typeface="禹卫书法隶书简体" panose="02000603000000000000" charset="-122"/>
                <a:sym typeface="+mn-ea"/>
              </a:rPr>
              <a:t>谢</a:t>
            </a:r>
          </a:p>
        </p:txBody>
      </p:sp>
      <p:sp>
        <p:nvSpPr>
          <p:cNvPr id="12" name="文本框 11"/>
          <p:cNvSpPr txBox="1"/>
          <p:nvPr/>
        </p:nvSpPr>
        <p:spPr>
          <a:xfrm>
            <a:off x="1040130" y="3272790"/>
            <a:ext cx="1246505" cy="306705"/>
          </a:xfrm>
          <a:prstGeom prst="rect">
            <a:avLst/>
          </a:prstGeom>
          <a:noFill/>
        </p:spPr>
        <p:txBody>
          <a:bodyPr wrap="square" rtlCol="0">
            <a:spAutoFit/>
          </a:bodyPr>
          <a:lstStyle/>
          <a:p>
            <a:pPr algn="dist"/>
            <a:r>
              <a:rPr lang="zh-CN" altLang="en-US" sz="1400">
                <a:solidFill>
                  <a:schemeClr val="bg1"/>
                </a:solidFill>
                <a:latin typeface="+mj-lt"/>
              </a:rPr>
              <a:t>DELICIOUS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635" y="2219960"/>
            <a:ext cx="122199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3751580" y="1590040"/>
            <a:ext cx="1701800" cy="3931920"/>
            <a:chOff x="1781" y="2505"/>
            <a:chExt cx="2680" cy="6192"/>
          </a:xfrm>
        </p:grpSpPr>
        <p:grpSp>
          <p:nvGrpSpPr>
            <p:cNvPr id="27" name="íṥļiďé"/>
            <p:cNvGrpSpPr/>
            <p:nvPr/>
          </p:nvGrpSpPr>
          <p:grpSpPr>
            <a:xfrm>
              <a:off x="2128" y="2505"/>
              <a:ext cx="1986" cy="2050"/>
              <a:chOff x="4681688" y="5409888"/>
              <a:chExt cx="612068" cy="631919"/>
            </a:xfrm>
          </p:grpSpPr>
          <p:sp>
            <p:nvSpPr>
              <p:cNvPr id="43" name="ïṡḷîďe"/>
              <p:cNvSpPr/>
              <p:nvPr/>
            </p:nvSpPr>
            <p:spPr>
              <a:xfrm>
                <a:off x="4681688" y="5409888"/>
                <a:ext cx="612068" cy="631919"/>
              </a:xfrm>
              <a:prstGeom prst="rect">
                <a:avLst/>
              </a:prstGeom>
              <a:solidFill>
                <a:srgbClr val="335A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íṡḷidé"/>
              <p:cNvSpPr/>
              <p:nvPr/>
            </p:nvSpPr>
            <p:spPr bwMode="auto">
              <a:xfrm>
                <a:off x="4775626" y="5503528"/>
                <a:ext cx="424192" cy="42419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a:p>
            </p:txBody>
          </p:sp>
        </p:grpSp>
        <p:grpSp>
          <p:nvGrpSpPr>
            <p:cNvPr id="16" name="组合 15"/>
            <p:cNvGrpSpPr/>
            <p:nvPr/>
          </p:nvGrpSpPr>
          <p:grpSpPr>
            <a:xfrm>
              <a:off x="1781" y="5097"/>
              <a:ext cx="2680" cy="725"/>
              <a:chOff x="8260" y="4710"/>
              <a:chExt cx="2680" cy="725"/>
            </a:xfrm>
          </p:grpSpPr>
          <p:sp>
            <p:nvSpPr>
              <p:cNvPr id="14" name="矩形 13"/>
              <p:cNvSpPr/>
              <p:nvPr/>
            </p:nvSpPr>
            <p:spPr>
              <a:xfrm>
                <a:off x="8260" y="4710"/>
                <a:ext cx="2680" cy="712"/>
              </a:xfrm>
              <a:prstGeom prst="rect">
                <a:avLst/>
              </a:prstGeom>
              <a:noFill/>
              <a:ln>
                <a:solidFill>
                  <a:schemeClr val="tx1">
                    <a:lumMod val="65000"/>
                    <a:lumOff val="3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362" y="4710"/>
                <a:ext cx="2476" cy="725"/>
              </a:xfrm>
              <a:prstGeom prst="rect">
                <a:avLst/>
              </a:prstGeom>
              <a:noFill/>
            </p:spPr>
            <p:txBody>
              <a:bodyPr wrap="square" rtlCol="0">
                <a:spAutoFit/>
              </a:bodyPr>
              <a:lstStyle/>
              <a:p>
                <a:pPr algn="dist" fontAlgn="auto">
                  <a:lnSpc>
                    <a:spcPct val="150000"/>
                  </a:lnSpc>
                </a:pPr>
                <a:r>
                  <a:rPr lang="zh-CN" altLang="en-US" sz="1600">
                    <a:solidFill>
                      <a:schemeClr val="tx1">
                        <a:lumMod val="65000"/>
                        <a:lumOff val="35000"/>
                      </a:schemeClr>
                    </a:solidFill>
                    <a:latin typeface="冬青黑体简体中文" panose="020B0300000000000000" charset="-122"/>
                    <a:ea typeface="冬青黑体简体中文" panose="020B0300000000000000" charset="-122"/>
                  </a:rPr>
                  <a:t>蔡明卫</a:t>
                </a:r>
              </a:p>
            </p:txBody>
          </p:sp>
        </p:grpSp>
        <p:sp>
          <p:nvSpPr>
            <p:cNvPr id="26" name="文本框 25"/>
            <p:cNvSpPr txBox="1"/>
            <p:nvPr/>
          </p:nvSpPr>
          <p:spPr>
            <a:xfrm>
              <a:off x="1781" y="6372"/>
              <a:ext cx="2680" cy="2325"/>
            </a:xfrm>
            <a:prstGeom prst="rect">
              <a:avLst/>
            </a:prstGeom>
            <a:noFill/>
          </p:spPr>
          <p:txBody>
            <a:bodyPr wrap="square" rtlCol="0">
              <a:spAutoFit/>
            </a:bodyPr>
            <a:lstStyle/>
            <a:p>
              <a:pPr algn="ctr" fontAlgn="auto">
                <a:lnSpc>
                  <a:spcPct val="150000"/>
                </a:lnSpc>
              </a:pPr>
              <a:r>
                <a:rPr lang="zh-CN" altLang="en-US" sz="1200">
                  <a:solidFill>
                    <a:schemeClr val="tx1">
                      <a:lumMod val="65000"/>
                      <a:lumOff val="35000"/>
                    </a:schemeClr>
                  </a:solidFill>
                </a:rPr>
                <a:t>copy the contents and data you need here</a:t>
              </a:r>
              <a:r>
                <a:rPr lang="en-US" altLang="zh-CN" sz="1200">
                  <a:solidFill>
                    <a:schemeClr val="tx1">
                      <a:lumMod val="65000"/>
                      <a:lumOff val="35000"/>
                    </a:schemeClr>
                  </a:solidFill>
                </a:rPr>
                <a:t>,</a:t>
              </a:r>
              <a:r>
                <a:rPr lang="zh-CN" altLang="en-US" sz="1200">
                  <a:solidFill>
                    <a:schemeClr val="tx1">
                      <a:lumMod val="65000"/>
                      <a:lumOff val="35000"/>
                    </a:schemeClr>
                  </a:solidFill>
                  <a:sym typeface="+mn-ea"/>
                </a:rPr>
                <a:t>copy the contents and data you need here</a:t>
              </a:r>
              <a:endParaRPr lang="en-US" altLang="zh-CN" sz="1200">
                <a:solidFill>
                  <a:schemeClr val="tx1">
                    <a:lumMod val="65000"/>
                    <a:lumOff val="35000"/>
                  </a:schemeClr>
                </a:solidFill>
              </a:endParaRPr>
            </a:p>
          </p:txBody>
        </p:sp>
      </p:grpSp>
      <p:grpSp>
        <p:nvGrpSpPr>
          <p:cNvPr id="33" name="组合 32"/>
          <p:cNvGrpSpPr/>
          <p:nvPr/>
        </p:nvGrpSpPr>
        <p:grpSpPr>
          <a:xfrm>
            <a:off x="1104900" y="1590040"/>
            <a:ext cx="1701800" cy="3931920"/>
            <a:chOff x="5558" y="2505"/>
            <a:chExt cx="2680" cy="6192"/>
          </a:xfrm>
        </p:grpSpPr>
        <p:grpSp>
          <p:nvGrpSpPr>
            <p:cNvPr id="4" name="íṥļiďé"/>
            <p:cNvGrpSpPr/>
            <p:nvPr/>
          </p:nvGrpSpPr>
          <p:grpSpPr>
            <a:xfrm>
              <a:off x="5905" y="2505"/>
              <a:ext cx="1986" cy="2050"/>
              <a:chOff x="4681688" y="5409888"/>
              <a:chExt cx="612068" cy="631919"/>
            </a:xfrm>
          </p:grpSpPr>
          <p:sp>
            <p:nvSpPr>
              <p:cNvPr id="5" name="ïṡḷîďe"/>
              <p:cNvSpPr/>
              <p:nvPr/>
            </p:nvSpPr>
            <p:spPr>
              <a:xfrm>
                <a:off x="4681688" y="5409888"/>
                <a:ext cx="612068" cy="631919"/>
              </a:xfrm>
              <a:prstGeom prst="rect">
                <a:avLst/>
              </a:prstGeom>
              <a:solidFill>
                <a:srgbClr val="EF873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íṡḷidé"/>
              <p:cNvSpPr/>
              <p:nvPr/>
            </p:nvSpPr>
            <p:spPr bwMode="auto">
              <a:xfrm>
                <a:off x="4775626" y="5503528"/>
                <a:ext cx="424192" cy="42419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a:p>
            </p:txBody>
          </p:sp>
        </p:grpSp>
        <p:grpSp>
          <p:nvGrpSpPr>
            <p:cNvPr id="19" name="组合 18"/>
            <p:cNvGrpSpPr/>
            <p:nvPr/>
          </p:nvGrpSpPr>
          <p:grpSpPr>
            <a:xfrm>
              <a:off x="5558" y="5085"/>
              <a:ext cx="2680" cy="725"/>
              <a:chOff x="8260" y="4710"/>
              <a:chExt cx="2680" cy="725"/>
            </a:xfrm>
          </p:grpSpPr>
          <p:sp>
            <p:nvSpPr>
              <p:cNvPr id="17" name="矩形 16"/>
              <p:cNvSpPr/>
              <p:nvPr/>
            </p:nvSpPr>
            <p:spPr>
              <a:xfrm>
                <a:off x="8260" y="4710"/>
                <a:ext cx="2680" cy="712"/>
              </a:xfrm>
              <a:prstGeom prst="rect">
                <a:avLst/>
              </a:prstGeom>
              <a:noFill/>
              <a:ln>
                <a:solidFill>
                  <a:schemeClr val="tx1">
                    <a:lumMod val="65000"/>
                    <a:lumOff val="3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362" y="4710"/>
                <a:ext cx="2476" cy="725"/>
              </a:xfrm>
              <a:prstGeom prst="rect">
                <a:avLst/>
              </a:prstGeom>
              <a:noFill/>
            </p:spPr>
            <p:txBody>
              <a:bodyPr wrap="square" rtlCol="0">
                <a:spAutoFit/>
              </a:bodyPr>
              <a:lstStyle/>
              <a:p>
                <a:pPr algn="dist" fontAlgn="auto">
                  <a:lnSpc>
                    <a:spcPct val="150000"/>
                  </a:lnSpc>
                </a:pPr>
                <a:r>
                  <a:rPr lang="zh-CN" altLang="en-US" sz="1600">
                    <a:solidFill>
                      <a:schemeClr val="tx1">
                        <a:lumMod val="65000"/>
                        <a:lumOff val="35000"/>
                      </a:schemeClr>
                    </a:solidFill>
                    <a:latin typeface="冬青黑体简体中文" panose="020B0300000000000000" charset="-122"/>
                    <a:ea typeface="冬青黑体简体中文" panose="020B0300000000000000" charset="-122"/>
                  </a:rPr>
                  <a:t>黄韦陶</a:t>
                </a:r>
              </a:p>
            </p:txBody>
          </p:sp>
        </p:grpSp>
        <p:sp>
          <p:nvSpPr>
            <p:cNvPr id="28" name="文本框 27"/>
            <p:cNvSpPr txBox="1"/>
            <p:nvPr/>
          </p:nvSpPr>
          <p:spPr>
            <a:xfrm>
              <a:off x="5558" y="6372"/>
              <a:ext cx="2680" cy="2325"/>
            </a:xfrm>
            <a:prstGeom prst="rect">
              <a:avLst/>
            </a:prstGeom>
            <a:noFill/>
          </p:spPr>
          <p:txBody>
            <a:bodyPr wrap="square" rtlCol="0">
              <a:spAutoFit/>
            </a:bodyPr>
            <a:lstStyle/>
            <a:p>
              <a:pPr algn="ctr" fontAlgn="auto">
                <a:lnSpc>
                  <a:spcPct val="150000"/>
                </a:lnSpc>
              </a:pPr>
              <a:r>
                <a:rPr lang="zh-CN" altLang="en-US" sz="1200">
                  <a:solidFill>
                    <a:schemeClr val="tx1">
                      <a:lumMod val="65000"/>
                      <a:lumOff val="35000"/>
                    </a:schemeClr>
                  </a:solidFill>
                </a:rPr>
                <a:t>copy the contents and data you need here</a:t>
              </a:r>
              <a:r>
                <a:rPr lang="en-US" altLang="zh-CN" sz="1200">
                  <a:solidFill>
                    <a:schemeClr val="tx1">
                      <a:lumMod val="65000"/>
                      <a:lumOff val="35000"/>
                    </a:schemeClr>
                  </a:solidFill>
                </a:rPr>
                <a:t>,</a:t>
              </a:r>
              <a:r>
                <a:rPr lang="zh-CN" altLang="en-US" sz="1200">
                  <a:solidFill>
                    <a:schemeClr val="tx1">
                      <a:lumMod val="65000"/>
                      <a:lumOff val="35000"/>
                    </a:schemeClr>
                  </a:solidFill>
                  <a:sym typeface="+mn-ea"/>
                </a:rPr>
                <a:t>copy the contents and data you need here</a:t>
              </a:r>
              <a:endParaRPr lang="en-US" altLang="zh-CN" sz="1200">
                <a:solidFill>
                  <a:schemeClr val="tx1">
                    <a:lumMod val="65000"/>
                    <a:lumOff val="35000"/>
                  </a:schemeClr>
                </a:solidFill>
              </a:endParaRPr>
            </a:p>
          </p:txBody>
        </p:sp>
      </p:grpSp>
      <p:grpSp>
        <p:nvGrpSpPr>
          <p:cNvPr id="34" name="组合 33"/>
          <p:cNvGrpSpPr/>
          <p:nvPr/>
        </p:nvGrpSpPr>
        <p:grpSpPr>
          <a:xfrm>
            <a:off x="6531610" y="1590040"/>
            <a:ext cx="1704340" cy="3932555"/>
            <a:chOff x="9621" y="2504"/>
            <a:chExt cx="2684" cy="6193"/>
          </a:xfrm>
        </p:grpSpPr>
        <p:grpSp>
          <p:nvGrpSpPr>
            <p:cNvPr id="7" name="íṥļiďé"/>
            <p:cNvGrpSpPr/>
            <p:nvPr/>
          </p:nvGrpSpPr>
          <p:grpSpPr>
            <a:xfrm>
              <a:off x="9972" y="2504"/>
              <a:ext cx="1986" cy="2050"/>
              <a:chOff x="4681688" y="5409888"/>
              <a:chExt cx="612068" cy="631919"/>
            </a:xfrm>
          </p:grpSpPr>
          <p:sp>
            <p:nvSpPr>
              <p:cNvPr id="8" name="ïṡḷîďe"/>
              <p:cNvSpPr/>
              <p:nvPr/>
            </p:nvSpPr>
            <p:spPr>
              <a:xfrm>
                <a:off x="4681688" y="5409888"/>
                <a:ext cx="612068" cy="631919"/>
              </a:xfrm>
              <a:prstGeom prst="rect">
                <a:avLst/>
              </a:prstGeom>
              <a:solidFill>
                <a:srgbClr val="335A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ṡḷidé"/>
              <p:cNvSpPr/>
              <p:nvPr/>
            </p:nvSpPr>
            <p:spPr bwMode="auto">
              <a:xfrm>
                <a:off x="4775626" y="5503528"/>
                <a:ext cx="424192" cy="42419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a:p>
            </p:txBody>
          </p:sp>
        </p:grpSp>
        <p:grpSp>
          <p:nvGrpSpPr>
            <p:cNvPr id="20" name="组合 19"/>
            <p:cNvGrpSpPr/>
            <p:nvPr/>
          </p:nvGrpSpPr>
          <p:grpSpPr>
            <a:xfrm>
              <a:off x="9621" y="5098"/>
              <a:ext cx="2680" cy="725"/>
              <a:chOff x="8260" y="4710"/>
              <a:chExt cx="2680" cy="725"/>
            </a:xfrm>
          </p:grpSpPr>
          <p:sp>
            <p:nvSpPr>
              <p:cNvPr id="21" name="矩形 20"/>
              <p:cNvSpPr/>
              <p:nvPr/>
            </p:nvSpPr>
            <p:spPr>
              <a:xfrm>
                <a:off x="8260" y="4710"/>
                <a:ext cx="2680" cy="712"/>
              </a:xfrm>
              <a:prstGeom prst="rect">
                <a:avLst/>
              </a:prstGeom>
              <a:noFill/>
              <a:ln>
                <a:solidFill>
                  <a:schemeClr val="tx1">
                    <a:lumMod val="65000"/>
                    <a:lumOff val="3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362" y="4710"/>
                <a:ext cx="2476" cy="725"/>
              </a:xfrm>
              <a:prstGeom prst="rect">
                <a:avLst/>
              </a:prstGeom>
              <a:noFill/>
            </p:spPr>
            <p:txBody>
              <a:bodyPr wrap="square" rtlCol="0">
                <a:spAutoFit/>
              </a:bodyPr>
              <a:lstStyle/>
              <a:p>
                <a:pPr algn="dist" fontAlgn="auto">
                  <a:lnSpc>
                    <a:spcPct val="150000"/>
                  </a:lnSpc>
                </a:pPr>
                <a:r>
                  <a:rPr lang="zh-CN" altLang="en-US" sz="1600">
                    <a:solidFill>
                      <a:schemeClr val="tx1">
                        <a:lumMod val="65000"/>
                        <a:lumOff val="35000"/>
                      </a:schemeClr>
                    </a:solidFill>
                    <a:latin typeface="冬青黑体简体中文" panose="020B0300000000000000" charset="-122"/>
                    <a:ea typeface="冬青黑体简体中文" panose="020B0300000000000000" charset="-122"/>
                  </a:rPr>
                  <a:t>常程铭</a:t>
                </a:r>
              </a:p>
            </p:txBody>
          </p:sp>
        </p:grpSp>
        <p:sp>
          <p:nvSpPr>
            <p:cNvPr id="29" name="文本框 28"/>
            <p:cNvSpPr txBox="1"/>
            <p:nvPr/>
          </p:nvSpPr>
          <p:spPr>
            <a:xfrm>
              <a:off x="9625" y="6372"/>
              <a:ext cx="2680" cy="2325"/>
            </a:xfrm>
            <a:prstGeom prst="rect">
              <a:avLst/>
            </a:prstGeom>
            <a:noFill/>
          </p:spPr>
          <p:txBody>
            <a:bodyPr wrap="square" rtlCol="0">
              <a:spAutoFit/>
            </a:bodyPr>
            <a:lstStyle/>
            <a:p>
              <a:pPr algn="ctr" fontAlgn="auto">
                <a:lnSpc>
                  <a:spcPct val="150000"/>
                </a:lnSpc>
              </a:pPr>
              <a:r>
                <a:rPr lang="zh-CN" altLang="en-US" sz="1200">
                  <a:solidFill>
                    <a:schemeClr val="tx1">
                      <a:lumMod val="65000"/>
                      <a:lumOff val="35000"/>
                    </a:schemeClr>
                  </a:solidFill>
                </a:rPr>
                <a:t>copy the contents and data you need here</a:t>
              </a:r>
              <a:r>
                <a:rPr lang="en-US" altLang="zh-CN" sz="1200">
                  <a:solidFill>
                    <a:schemeClr val="tx1">
                      <a:lumMod val="65000"/>
                      <a:lumOff val="35000"/>
                    </a:schemeClr>
                  </a:solidFill>
                </a:rPr>
                <a:t>,</a:t>
              </a:r>
              <a:r>
                <a:rPr lang="zh-CN" altLang="en-US" sz="1200">
                  <a:solidFill>
                    <a:schemeClr val="tx1">
                      <a:lumMod val="65000"/>
                      <a:lumOff val="35000"/>
                    </a:schemeClr>
                  </a:solidFill>
                  <a:sym typeface="+mn-ea"/>
                </a:rPr>
                <a:t>copy the contents and data you need here</a:t>
              </a:r>
              <a:endParaRPr lang="en-US" altLang="zh-CN" sz="1200">
                <a:solidFill>
                  <a:schemeClr val="tx1">
                    <a:lumMod val="65000"/>
                    <a:lumOff val="35000"/>
                  </a:schemeClr>
                </a:solidFill>
              </a:endParaRPr>
            </a:p>
          </p:txBody>
        </p:sp>
      </p:grpSp>
      <p:grpSp>
        <p:nvGrpSpPr>
          <p:cNvPr id="35" name="组合 34"/>
          <p:cNvGrpSpPr/>
          <p:nvPr/>
        </p:nvGrpSpPr>
        <p:grpSpPr>
          <a:xfrm>
            <a:off x="9315450" y="1590040"/>
            <a:ext cx="1701800" cy="3932555"/>
            <a:chOff x="13714" y="2504"/>
            <a:chExt cx="2680" cy="6193"/>
          </a:xfrm>
        </p:grpSpPr>
        <p:grpSp>
          <p:nvGrpSpPr>
            <p:cNvPr id="10" name="íṥļiďé"/>
            <p:cNvGrpSpPr/>
            <p:nvPr/>
          </p:nvGrpSpPr>
          <p:grpSpPr>
            <a:xfrm>
              <a:off x="14061" y="2504"/>
              <a:ext cx="1986" cy="2050"/>
              <a:chOff x="4681688" y="5409888"/>
              <a:chExt cx="612068" cy="631919"/>
            </a:xfrm>
          </p:grpSpPr>
          <p:sp>
            <p:nvSpPr>
              <p:cNvPr id="11" name="ïṡḷîďe"/>
              <p:cNvSpPr/>
              <p:nvPr/>
            </p:nvSpPr>
            <p:spPr>
              <a:xfrm>
                <a:off x="4681688" y="5409888"/>
                <a:ext cx="612068" cy="631919"/>
              </a:xfrm>
              <a:prstGeom prst="rect">
                <a:avLst/>
              </a:prstGeom>
              <a:solidFill>
                <a:srgbClr val="335A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ṡḷidé"/>
              <p:cNvSpPr/>
              <p:nvPr/>
            </p:nvSpPr>
            <p:spPr bwMode="auto">
              <a:xfrm>
                <a:off x="4775626" y="5503528"/>
                <a:ext cx="424192" cy="42419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a:p>
            </p:txBody>
          </p:sp>
        </p:grpSp>
        <p:grpSp>
          <p:nvGrpSpPr>
            <p:cNvPr id="23" name="组合 22"/>
            <p:cNvGrpSpPr/>
            <p:nvPr/>
          </p:nvGrpSpPr>
          <p:grpSpPr>
            <a:xfrm>
              <a:off x="13714" y="5073"/>
              <a:ext cx="2680" cy="725"/>
              <a:chOff x="8260" y="4710"/>
              <a:chExt cx="2680" cy="725"/>
            </a:xfrm>
          </p:grpSpPr>
          <p:sp>
            <p:nvSpPr>
              <p:cNvPr id="24" name="矩形 23"/>
              <p:cNvSpPr/>
              <p:nvPr/>
            </p:nvSpPr>
            <p:spPr>
              <a:xfrm>
                <a:off x="8260" y="4710"/>
                <a:ext cx="2680" cy="712"/>
              </a:xfrm>
              <a:prstGeom prst="rect">
                <a:avLst/>
              </a:prstGeom>
              <a:noFill/>
              <a:ln>
                <a:solidFill>
                  <a:schemeClr val="tx1">
                    <a:lumMod val="65000"/>
                    <a:lumOff val="3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362" y="4710"/>
                <a:ext cx="2476" cy="725"/>
              </a:xfrm>
              <a:prstGeom prst="rect">
                <a:avLst/>
              </a:prstGeom>
              <a:noFill/>
            </p:spPr>
            <p:txBody>
              <a:bodyPr wrap="square" rtlCol="0">
                <a:spAutoFit/>
              </a:bodyPr>
              <a:lstStyle/>
              <a:p>
                <a:pPr algn="dist" fontAlgn="auto">
                  <a:lnSpc>
                    <a:spcPct val="150000"/>
                  </a:lnSpc>
                </a:pPr>
                <a:r>
                  <a:rPr lang="zh-CN" altLang="en-US" sz="1600">
                    <a:solidFill>
                      <a:schemeClr val="tx1">
                        <a:lumMod val="65000"/>
                        <a:lumOff val="35000"/>
                      </a:schemeClr>
                    </a:solidFill>
                    <a:latin typeface="冬青黑体简体中文" panose="020B0300000000000000" charset="-122"/>
                    <a:ea typeface="冬青黑体简体中文" panose="020B0300000000000000" charset="-122"/>
                  </a:rPr>
                  <a:t>江山</a:t>
                </a:r>
              </a:p>
            </p:txBody>
          </p:sp>
        </p:grpSp>
        <p:sp>
          <p:nvSpPr>
            <p:cNvPr id="30" name="文本框 29"/>
            <p:cNvSpPr txBox="1"/>
            <p:nvPr/>
          </p:nvSpPr>
          <p:spPr>
            <a:xfrm>
              <a:off x="13714" y="6372"/>
              <a:ext cx="2680" cy="2325"/>
            </a:xfrm>
            <a:prstGeom prst="rect">
              <a:avLst/>
            </a:prstGeom>
            <a:noFill/>
          </p:spPr>
          <p:txBody>
            <a:bodyPr wrap="square" rtlCol="0">
              <a:spAutoFit/>
            </a:bodyPr>
            <a:lstStyle/>
            <a:p>
              <a:pPr algn="ctr" fontAlgn="auto">
                <a:lnSpc>
                  <a:spcPct val="150000"/>
                </a:lnSpc>
              </a:pPr>
              <a:r>
                <a:rPr lang="zh-CN" altLang="en-US" sz="1200">
                  <a:solidFill>
                    <a:schemeClr val="tx1">
                      <a:lumMod val="65000"/>
                      <a:lumOff val="35000"/>
                    </a:schemeClr>
                  </a:solidFill>
                </a:rPr>
                <a:t>copy the contents and data you need here</a:t>
              </a:r>
              <a:r>
                <a:rPr lang="en-US" altLang="zh-CN" sz="1200">
                  <a:solidFill>
                    <a:schemeClr val="tx1">
                      <a:lumMod val="65000"/>
                      <a:lumOff val="35000"/>
                    </a:schemeClr>
                  </a:solidFill>
                </a:rPr>
                <a:t>,</a:t>
              </a:r>
              <a:r>
                <a:rPr lang="zh-CN" altLang="en-US" sz="1200">
                  <a:solidFill>
                    <a:schemeClr val="tx1">
                      <a:lumMod val="65000"/>
                      <a:lumOff val="35000"/>
                    </a:schemeClr>
                  </a:solidFill>
                  <a:sym typeface="+mn-ea"/>
                </a:rPr>
                <a:t>copy the contents and data you need here</a:t>
              </a:r>
              <a:endParaRPr lang="en-US" altLang="zh-CN" sz="1200">
                <a:solidFill>
                  <a:schemeClr val="tx1">
                    <a:lumMod val="65000"/>
                    <a:lumOff val="35000"/>
                  </a:schemeClr>
                </a:solidFill>
              </a:endParaRPr>
            </a:p>
          </p:txBody>
        </p:sp>
      </p:grpSp>
      <p:sp>
        <p:nvSpPr>
          <p:cNvPr id="2" name="文本框 1"/>
          <p:cNvSpPr txBox="1"/>
          <p:nvPr/>
        </p:nvSpPr>
        <p:spPr>
          <a:xfrm>
            <a:off x="4356735" y="567055"/>
            <a:ext cx="3074670" cy="737235"/>
          </a:xfrm>
          <a:prstGeom prst="rect">
            <a:avLst/>
          </a:prstGeom>
          <a:noFill/>
        </p:spPr>
        <p:txBody>
          <a:bodyPr wrap="square" rtlCol="0">
            <a:spAutoFit/>
          </a:bodyPr>
          <a:lstStyle/>
          <a:p>
            <a:pPr algn="dist" fontAlgn="auto">
              <a:lnSpc>
                <a:spcPct val="150000"/>
              </a:lnSpc>
            </a:pPr>
            <a:r>
              <a:rPr lang="zh-CN" altLang="en-US" sz="2800">
                <a:solidFill>
                  <a:schemeClr val="tx1">
                    <a:lumMod val="65000"/>
                    <a:lumOff val="35000"/>
                  </a:schemeClr>
                </a:solidFill>
                <a:latin typeface="冬青黑体简体中文" panose="020B0300000000000000" charset="-122"/>
                <a:ea typeface="冬青黑体简体中文" panose="020B0300000000000000" charset="-122"/>
              </a:rPr>
              <a:t>成员介绍</a:t>
            </a:r>
            <a:endParaRPr lang="zh-CN" altLang="en-US" sz="1000">
              <a:solidFill>
                <a:schemeClr val="tx1">
                  <a:lumMod val="65000"/>
                  <a:lumOff val="35000"/>
                </a:schemeClr>
              </a:solidFill>
              <a:latin typeface="冬青黑体简体中文" panose="020B0300000000000000" charset="-122"/>
              <a:ea typeface="冬青黑体简体中文" panose="020B03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606915" y="0"/>
            <a:ext cx="4091940" cy="6858000"/>
          </a:xfrm>
          <a:prstGeom prst="rect">
            <a:avLst/>
          </a:prstGeom>
          <a:blipFill rotWithShape="1">
            <a:blip r:embed="rId2">
              <a:alphaModFix amt="8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795780" y="1751965"/>
            <a:ext cx="5419090" cy="4371975"/>
            <a:chOff x="3602" y="3098"/>
            <a:chExt cx="8534" cy="6885"/>
          </a:xfrm>
        </p:grpSpPr>
        <p:grpSp>
          <p:nvGrpSpPr>
            <p:cNvPr id="12" name="组合 11"/>
            <p:cNvGrpSpPr/>
            <p:nvPr/>
          </p:nvGrpSpPr>
          <p:grpSpPr>
            <a:xfrm>
              <a:off x="3602" y="3199"/>
              <a:ext cx="964" cy="6165"/>
              <a:chOff x="3602" y="2334"/>
              <a:chExt cx="964" cy="6165"/>
            </a:xfrm>
          </p:grpSpPr>
          <p:grpSp>
            <p:nvGrpSpPr>
              <p:cNvPr id="24" name="iṥļiḋe"/>
              <p:cNvGrpSpPr/>
              <p:nvPr/>
            </p:nvGrpSpPr>
            <p:grpSpPr>
              <a:xfrm>
                <a:off x="3602" y="2334"/>
                <a:ext cx="964" cy="906"/>
                <a:chOff x="1487488" y="4387356"/>
                <a:chExt cx="612068" cy="575396"/>
              </a:xfrm>
            </p:grpSpPr>
            <p:sp>
              <p:nvSpPr>
                <p:cNvPr id="49" name="ïšļîde"/>
                <p:cNvSpPr/>
                <p:nvPr/>
              </p:nvSpPr>
              <p:spPr>
                <a:xfrm>
                  <a:off x="1487488" y="4387356"/>
                  <a:ext cx="612068" cy="575396"/>
                </a:xfrm>
                <a:prstGeom prst="heptagon">
                  <a:avLst/>
                </a:prstGeom>
                <a:solidFill>
                  <a:srgbClr val="335A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0" name="ïSľiḓe"/>
                <p:cNvSpPr/>
                <p:nvPr/>
              </p:nvSpPr>
              <p:spPr bwMode="auto">
                <a:xfrm>
                  <a:off x="1581426" y="4476207"/>
                  <a:ext cx="424192" cy="42419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p>
              </p:txBody>
            </p:sp>
          </p:grpSp>
          <p:grpSp>
            <p:nvGrpSpPr>
              <p:cNvPr id="25" name="ísḻíḍe"/>
              <p:cNvGrpSpPr/>
              <p:nvPr/>
            </p:nvGrpSpPr>
            <p:grpSpPr>
              <a:xfrm>
                <a:off x="3602" y="7593"/>
                <a:ext cx="964" cy="906"/>
                <a:chOff x="4681688" y="4387356"/>
                <a:chExt cx="612068" cy="575396"/>
              </a:xfrm>
            </p:grpSpPr>
            <p:sp>
              <p:nvSpPr>
                <p:cNvPr id="47" name="ísļide"/>
                <p:cNvSpPr/>
                <p:nvPr/>
              </p:nvSpPr>
              <p:spPr>
                <a:xfrm>
                  <a:off x="4681688" y="4387356"/>
                  <a:ext cx="612068" cy="575396"/>
                </a:xfrm>
                <a:prstGeom prst="heptagon">
                  <a:avLst/>
                </a:prstGeom>
                <a:solidFill>
                  <a:srgbClr val="EF873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8" name="ïşľîḓe"/>
                <p:cNvSpPr/>
                <p:nvPr/>
              </p:nvSpPr>
              <p:spPr bwMode="auto">
                <a:xfrm>
                  <a:off x="4775626" y="4469072"/>
                  <a:ext cx="424192" cy="424192"/>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p>
              </p:txBody>
            </p:sp>
          </p:grpSp>
          <p:grpSp>
            <p:nvGrpSpPr>
              <p:cNvPr id="26" name="îṥḷîḋê"/>
              <p:cNvGrpSpPr/>
              <p:nvPr/>
            </p:nvGrpSpPr>
            <p:grpSpPr>
              <a:xfrm>
                <a:off x="3602" y="4076"/>
                <a:ext cx="964" cy="906"/>
                <a:chOff x="1487488" y="5409888"/>
                <a:chExt cx="612068" cy="575396"/>
              </a:xfrm>
            </p:grpSpPr>
            <p:sp>
              <p:nvSpPr>
                <p:cNvPr id="45" name="íṣḻïďè"/>
                <p:cNvSpPr/>
                <p:nvPr/>
              </p:nvSpPr>
              <p:spPr>
                <a:xfrm>
                  <a:off x="1487488" y="5409888"/>
                  <a:ext cx="612068" cy="575396"/>
                </a:xfrm>
                <a:prstGeom prst="heptagon">
                  <a:avLst/>
                </a:prstGeom>
                <a:solidFill>
                  <a:srgbClr val="EF873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6" name="ï$ľíḍè"/>
                <p:cNvSpPr/>
                <p:nvPr/>
              </p:nvSpPr>
              <p:spPr bwMode="auto">
                <a:xfrm>
                  <a:off x="1581426" y="5503528"/>
                  <a:ext cx="424192" cy="424192"/>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p:spPr>
              <p:txBody>
                <a:bodyPr anchor="ctr"/>
                <a:lstStyle/>
                <a:p>
                  <a:pPr algn="ctr"/>
                  <a:endParaRPr/>
                </a:p>
              </p:txBody>
            </p:sp>
          </p:grpSp>
          <p:grpSp>
            <p:nvGrpSpPr>
              <p:cNvPr id="27" name="íṥļiďé"/>
              <p:cNvGrpSpPr/>
              <p:nvPr/>
            </p:nvGrpSpPr>
            <p:grpSpPr>
              <a:xfrm>
                <a:off x="3602" y="5821"/>
                <a:ext cx="964" cy="906"/>
                <a:chOff x="4681688" y="5409888"/>
                <a:chExt cx="612068" cy="575396"/>
              </a:xfrm>
            </p:grpSpPr>
            <p:sp>
              <p:nvSpPr>
                <p:cNvPr id="43" name="ïṡḷîďe"/>
                <p:cNvSpPr/>
                <p:nvPr/>
              </p:nvSpPr>
              <p:spPr>
                <a:xfrm>
                  <a:off x="4681688" y="5409888"/>
                  <a:ext cx="612068" cy="575396"/>
                </a:xfrm>
                <a:prstGeom prst="heptagon">
                  <a:avLst/>
                </a:prstGeom>
                <a:solidFill>
                  <a:srgbClr val="EF873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íṡḷidé"/>
                <p:cNvSpPr/>
                <p:nvPr/>
              </p:nvSpPr>
              <p:spPr bwMode="auto">
                <a:xfrm>
                  <a:off x="4775626" y="5503528"/>
                  <a:ext cx="424192" cy="42419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a:p>
              </p:txBody>
            </p:sp>
          </p:grpSp>
        </p:grpSp>
        <p:sp>
          <p:nvSpPr>
            <p:cNvPr id="13" name="文本框 12"/>
            <p:cNvSpPr txBox="1"/>
            <p:nvPr/>
          </p:nvSpPr>
          <p:spPr>
            <a:xfrm>
              <a:off x="4916" y="3098"/>
              <a:ext cx="7220" cy="1525"/>
            </a:xfrm>
            <a:prstGeom prst="rect">
              <a:avLst/>
            </a:prstGeom>
            <a:noFill/>
          </p:spPr>
          <p:txBody>
            <a:bodyPr wrap="square" rtlCol="0">
              <a:spAutoFit/>
            </a:bodyPr>
            <a:lstStyle/>
            <a:p>
              <a:pPr fontAlgn="auto">
                <a:lnSpc>
                  <a:spcPct val="150000"/>
                </a:lnSpc>
              </a:pPr>
              <a:r>
                <a:rPr lang="zh-CN" altLang="en-US">
                  <a:solidFill>
                    <a:schemeClr val="tx1">
                      <a:lumMod val="65000"/>
                      <a:lumOff val="35000"/>
                    </a:schemeClr>
                  </a:solidFill>
                  <a:latin typeface="冬青黑体简体中文" panose="020B0300000000000000" charset="-122"/>
                  <a:ea typeface="冬青黑体简体中文" panose="020B0300000000000000" charset="-122"/>
                </a:rPr>
                <a:t>业务场景介绍</a:t>
              </a:r>
            </a:p>
            <a:p>
              <a:pPr fontAlgn="auto">
                <a:lnSpc>
                  <a:spcPct val="150000"/>
                </a:lnSpc>
              </a:pPr>
              <a:endParaRPr lang="zh-CN" altLang="en-US" sz="1000">
                <a:solidFill>
                  <a:schemeClr val="tx1">
                    <a:lumMod val="65000"/>
                    <a:lumOff val="35000"/>
                  </a:schemeClr>
                </a:solidFill>
                <a:latin typeface="冬青黑体简体中文" panose="020B0300000000000000" charset="-122"/>
                <a:ea typeface="冬青黑体简体中文" panose="020B0300000000000000" charset="-122"/>
              </a:endParaRPr>
            </a:p>
            <a:p>
              <a:pPr fontAlgn="auto">
                <a:lnSpc>
                  <a:spcPct val="150000"/>
                </a:lnSpc>
              </a:pPr>
              <a:endParaRPr lang="zh-CN" altLang="en-US" sz="1000">
                <a:solidFill>
                  <a:schemeClr val="tx1">
                    <a:lumMod val="65000"/>
                    <a:lumOff val="35000"/>
                  </a:schemeClr>
                </a:solidFill>
                <a:latin typeface="冬青黑体简体中文" panose="020B0300000000000000" charset="-122"/>
                <a:ea typeface="冬青黑体简体中文" panose="020B0300000000000000" charset="-122"/>
              </a:endParaRPr>
            </a:p>
          </p:txBody>
        </p:sp>
        <p:sp>
          <p:nvSpPr>
            <p:cNvPr id="14" name="文本框 13"/>
            <p:cNvSpPr txBox="1"/>
            <p:nvPr/>
          </p:nvSpPr>
          <p:spPr>
            <a:xfrm>
              <a:off x="4916" y="4941"/>
              <a:ext cx="7220" cy="1161"/>
            </a:xfrm>
            <a:prstGeom prst="rect">
              <a:avLst/>
            </a:prstGeom>
            <a:noFill/>
          </p:spPr>
          <p:txBody>
            <a:bodyPr wrap="square" rtlCol="0">
              <a:spAutoFit/>
            </a:bodyPr>
            <a:lstStyle/>
            <a:p>
              <a:pPr fontAlgn="auto">
                <a:lnSpc>
                  <a:spcPct val="150000"/>
                </a:lnSpc>
              </a:pPr>
              <a:r>
                <a:rPr lang="zh-CN" altLang="en-US">
                  <a:solidFill>
                    <a:schemeClr val="tx1">
                      <a:lumMod val="65000"/>
                      <a:lumOff val="35000"/>
                    </a:schemeClr>
                  </a:solidFill>
                  <a:latin typeface="冬青黑体简体中文" panose="020B0300000000000000" charset="-122"/>
                  <a:ea typeface="冬青黑体简体中文" panose="020B0300000000000000" charset="-122"/>
                </a:rPr>
                <a:t>业务问题设计</a:t>
              </a:r>
            </a:p>
            <a:p>
              <a:pPr fontAlgn="auto">
                <a:lnSpc>
                  <a:spcPct val="150000"/>
                </a:lnSpc>
              </a:pPr>
              <a:endParaRPr lang="zh-CN" altLang="en-US" sz="1000">
                <a:solidFill>
                  <a:schemeClr val="tx1">
                    <a:lumMod val="65000"/>
                    <a:lumOff val="35000"/>
                  </a:schemeClr>
                </a:solidFill>
                <a:latin typeface="冬青黑体简体中文" panose="020B0300000000000000" charset="-122"/>
                <a:ea typeface="冬青黑体简体中文" panose="020B0300000000000000" charset="-122"/>
                <a:sym typeface="+mn-ea"/>
              </a:endParaRPr>
            </a:p>
          </p:txBody>
        </p:sp>
        <p:sp>
          <p:nvSpPr>
            <p:cNvPr id="15" name="文本框 14"/>
            <p:cNvSpPr txBox="1"/>
            <p:nvPr/>
          </p:nvSpPr>
          <p:spPr>
            <a:xfrm>
              <a:off x="4916" y="6686"/>
              <a:ext cx="7220" cy="1525"/>
            </a:xfrm>
            <a:prstGeom prst="rect">
              <a:avLst/>
            </a:prstGeom>
            <a:noFill/>
          </p:spPr>
          <p:txBody>
            <a:bodyPr wrap="square" rtlCol="0">
              <a:spAutoFit/>
            </a:bodyPr>
            <a:lstStyle/>
            <a:p>
              <a:pPr fontAlgn="auto">
                <a:lnSpc>
                  <a:spcPct val="150000"/>
                </a:lnSpc>
              </a:pPr>
              <a:r>
                <a:rPr lang="zh-CN" altLang="en-US">
                  <a:solidFill>
                    <a:schemeClr val="tx1">
                      <a:lumMod val="65000"/>
                      <a:lumOff val="35000"/>
                    </a:schemeClr>
                  </a:solidFill>
                  <a:latin typeface="冬青黑体简体中文" panose="020B0300000000000000" charset="-122"/>
                  <a:ea typeface="冬青黑体简体中文" panose="020B0300000000000000" charset="-122"/>
                </a:rPr>
                <a:t>数据准备</a:t>
              </a:r>
            </a:p>
            <a:p>
              <a:pPr fontAlgn="auto">
                <a:lnSpc>
                  <a:spcPct val="150000"/>
                </a:lnSpc>
              </a:pPr>
              <a:endParaRPr lang="zh-CN" altLang="en-US" sz="1000">
                <a:solidFill>
                  <a:schemeClr val="tx1">
                    <a:lumMod val="65000"/>
                    <a:lumOff val="35000"/>
                  </a:schemeClr>
                </a:solidFill>
                <a:latin typeface="冬青黑体简体中文" panose="020B0300000000000000" charset="-122"/>
                <a:ea typeface="冬青黑体简体中文" panose="020B0300000000000000" charset="-122"/>
              </a:endParaRPr>
            </a:p>
            <a:p>
              <a:pPr fontAlgn="auto">
                <a:lnSpc>
                  <a:spcPct val="150000"/>
                </a:lnSpc>
              </a:pPr>
              <a:endParaRPr lang="zh-CN" altLang="en-US" sz="1000">
                <a:solidFill>
                  <a:schemeClr val="tx1">
                    <a:lumMod val="65000"/>
                    <a:lumOff val="35000"/>
                  </a:schemeClr>
                </a:solidFill>
                <a:latin typeface="冬青黑体简体中文" panose="020B0300000000000000" charset="-122"/>
                <a:ea typeface="冬青黑体简体中文" panose="020B0300000000000000" charset="-122"/>
              </a:endParaRPr>
            </a:p>
          </p:txBody>
        </p:sp>
        <p:sp>
          <p:nvSpPr>
            <p:cNvPr id="16" name="文本框 15"/>
            <p:cNvSpPr txBox="1"/>
            <p:nvPr/>
          </p:nvSpPr>
          <p:spPr>
            <a:xfrm>
              <a:off x="4916" y="8458"/>
              <a:ext cx="7220" cy="1525"/>
            </a:xfrm>
            <a:prstGeom prst="rect">
              <a:avLst/>
            </a:prstGeom>
            <a:noFill/>
          </p:spPr>
          <p:txBody>
            <a:bodyPr wrap="square" rtlCol="0">
              <a:spAutoFit/>
            </a:bodyPr>
            <a:lstStyle/>
            <a:p>
              <a:pPr fontAlgn="auto">
                <a:lnSpc>
                  <a:spcPct val="150000"/>
                </a:lnSpc>
              </a:pPr>
              <a:r>
                <a:rPr lang="zh-CN" altLang="en-US">
                  <a:solidFill>
                    <a:schemeClr val="tx1">
                      <a:lumMod val="65000"/>
                      <a:lumOff val="35000"/>
                    </a:schemeClr>
                  </a:solidFill>
                  <a:latin typeface="冬青黑体简体中文" panose="020B0300000000000000" charset="-122"/>
                  <a:ea typeface="冬青黑体简体中文" panose="020B0300000000000000" charset="-122"/>
                  <a:sym typeface="+mn-ea"/>
                </a:rPr>
                <a:t>问题价值和意义</a:t>
              </a:r>
              <a:endParaRPr lang="zh-CN" altLang="en-US">
                <a:solidFill>
                  <a:schemeClr val="tx1">
                    <a:lumMod val="65000"/>
                    <a:lumOff val="35000"/>
                  </a:schemeClr>
                </a:solidFill>
                <a:latin typeface="冬青黑体简体中文" panose="020B0300000000000000" charset="-122"/>
                <a:ea typeface="冬青黑体简体中文" panose="020B0300000000000000" charset="-122"/>
              </a:endParaRPr>
            </a:p>
            <a:p>
              <a:pPr fontAlgn="auto">
                <a:lnSpc>
                  <a:spcPct val="150000"/>
                </a:lnSpc>
              </a:pPr>
              <a:endParaRPr lang="zh-CN" altLang="en-US" sz="1000">
                <a:solidFill>
                  <a:schemeClr val="tx1">
                    <a:lumMod val="65000"/>
                    <a:lumOff val="35000"/>
                  </a:schemeClr>
                </a:solidFill>
                <a:latin typeface="冬青黑体简体中文" panose="020B0300000000000000" charset="-122"/>
                <a:ea typeface="冬青黑体简体中文" panose="020B0300000000000000" charset="-122"/>
              </a:endParaRPr>
            </a:p>
            <a:p>
              <a:pPr fontAlgn="auto">
                <a:lnSpc>
                  <a:spcPct val="150000"/>
                </a:lnSpc>
              </a:pPr>
              <a:endParaRPr lang="zh-CN" altLang="en-US" sz="1000">
                <a:solidFill>
                  <a:schemeClr val="tx1">
                    <a:lumMod val="65000"/>
                    <a:lumOff val="35000"/>
                  </a:schemeClr>
                </a:solidFill>
                <a:latin typeface="冬青黑体简体中文" panose="020B0300000000000000" charset="-122"/>
                <a:ea typeface="冬青黑体简体中文" panose="020B0300000000000000" charset="-122"/>
              </a:endParaRPr>
            </a:p>
          </p:txBody>
        </p:sp>
      </p:grpSp>
      <p:sp>
        <p:nvSpPr>
          <p:cNvPr id="17" name="文本框 16"/>
          <p:cNvSpPr txBox="1"/>
          <p:nvPr/>
        </p:nvSpPr>
        <p:spPr>
          <a:xfrm>
            <a:off x="7720330" y="626110"/>
            <a:ext cx="1886585" cy="983615"/>
          </a:xfrm>
          <a:prstGeom prst="rect">
            <a:avLst/>
          </a:prstGeom>
          <a:noFill/>
        </p:spPr>
        <p:txBody>
          <a:bodyPr wrap="square" rtlCol="0">
            <a:spAutoFit/>
          </a:bodyPr>
          <a:lstStyle/>
          <a:p>
            <a:pPr algn="dist"/>
            <a:r>
              <a:rPr lang="zh-CN" altLang="en-US" sz="4000">
                <a:solidFill>
                  <a:schemeClr val="tx1">
                    <a:lumMod val="65000"/>
                    <a:lumOff val="35000"/>
                  </a:schemeClr>
                </a:solidFill>
                <a:latin typeface="冬青黑体简体中文" panose="020B0300000000000000" charset="-122"/>
                <a:ea typeface="冬青黑体简体中文" panose="020B0300000000000000" charset="-122"/>
              </a:rPr>
              <a:t>目录</a:t>
            </a:r>
            <a:endParaRPr lang="zh-CN" altLang="en-US">
              <a:solidFill>
                <a:schemeClr val="tx1">
                  <a:lumMod val="65000"/>
                  <a:lumOff val="35000"/>
                </a:schemeClr>
              </a:solidFill>
              <a:latin typeface="冬青黑体简体中文" panose="020B0300000000000000" charset="-122"/>
              <a:ea typeface="冬青黑体简体中文" panose="020B0300000000000000" charset="-122"/>
            </a:endParaRPr>
          </a:p>
          <a:p>
            <a:pPr algn="dist"/>
            <a:r>
              <a:rPr lang="zh-CN" altLang="en-US">
                <a:solidFill>
                  <a:schemeClr val="tx1">
                    <a:lumMod val="50000"/>
                    <a:lumOff val="50000"/>
                  </a:schemeClr>
                </a:solidFill>
                <a:latin typeface="冬青黑体简体中文" panose="020B0300000000000000" charset="-122"/>
                <a:ea typeface="冬青黑体简体中文" panose="020B0300000000000000" charset="-122"/>
              </a:rPr>
              <a:t>CATALOG</a:t>
            </a:r>
          </a:p>
        </p:txBody>
      </p:sp>
      <p:sp>
        <p:nvSpPr>
          <p:cNvPr id="19" name="椭圆 18"/>
          <p:cNvSpPr/>
          <p:nvPr/>
        </p:nvSpPr>
        <p:spPr>
          <a:xfrm flipH="1">
            <a:off x="7514590" y="1014730"/>
            <a:ext cx="205740" cy="205740"/>
          </a:xfrm>
          <a:prstGeom prst="ellipse">
            <a:avLst/>
          </a:prstGeom>
          <a:solidFill>
            <a:srgbClr val="33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7214870" y="1015365"/>
            <a:ext cx="205740" cy="205740"/>
          </a:xfrm>
          <a:prstGeom prst="ellipse">
            <a:avLst/>
          </a:prstGeom>
          <a:solidFill>
            <a:srgbClr val="33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6887210" y="1015365"/>
            <a:ext cx="205740" cy="205740"/>
          </a:xfrm>
          <a:prstGeom prst="ellipse">
            <a:avLst/>
          </a:prstGeom>
          <a:solidFill>
            <a:srgbClr val="33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0"/>
            <a:ext cx="12311380" cy="6924040"/>
            <a:chOff x="1" y="0"/>
            <a:chExt cx="19388" cy="10904"/>
          </a:xfrm>
        </p:grpSpPr>
        <p:pic>
          <p:nvPicPr>
            <p:cNvPr id="7" name="图片 6" descr="c0c8fa07fb6871aedbd73509068afab93e4f3106159e46-jzAeV7_fw658"/>
            <p:cNvPicPr>
              <a:picLocks noChangeAspect="1"/>
            </p:cNvPicPr>
            <p:nvPr/>
          </p:nvPicPr>
          <p:blipFill>
            <a:blip r:embed="rId2"/>
            <a:stretch>
              <a:fillRect/>
            </a:stretch>
          </p:blipFill>
          <p:spPr>
            <a:xfrm rot="5400000">
              <a:off x="4243" y="-4242"/>
              <a:ext cx="10904" cy="19389"/>
            </a:xfrm>
            <a:prstGeom prst="rect">
              <a:avLst/>
            </a:prstGeom>
          </p:spPr>
        </p:pic>
        <p:sp>
          <p:nvSpPr>
            <p:cNvPr id="8" name="矩形 7"/>
            <p:cNvSpPr/>
            <p:nvPr/>
          </p:nvSpPr>
          <p:spPr>
            <a:xfrm>
              <a:off x="791" y="785"/>
              <a:ext cx="17651" cy="9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803650" y="1310005"/>
            <a:ext cx="4584700" cy="3742055"/>
            <a:chOff x="5986" y="2034"/>
            <a:chExt cx="7220" cy="5893"/>
          </a:xfrm>
        </p:grpSpPr>
        <p:sp>
          <p:nvSpPr>
            <p:cNvPr id="4" name="等腰三角形 3"/>
            <p:cNvSpPr/>
            <p:nvPr/>
          </p:nvSpPr>
          <p:spPr>
            <a:xfrm>
              <a:off x="6343" y="2034"/>
              <a:ext cx="6514" cy="3815"/>
            </a:xfrm>
            <a:prstGeom prst="triangle">
              <a:avLst/>
            </a:prstGeom>
            <a:blipFill rotWithShape="1">
              <a:blip r:embed="rId3">
                <a:alphaModFix amt="70000"/>
              </a:blip>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735" y="4115"/>
              <a:ext cx="4052" cy="1307"/>
            </a:xfrm>
            <a:prstGeom prst="rect">
              <a:avLst/>
            </a:prstGeom>
            <a:noFill/>
          </p:spPr>
          <p:txBody>
            <a:bodyPr wrap="square" rtlCol="0">
              <a:spAutoFit/>
            </a:bodyPr>
            <a:lstStyle/>
            <a:p>
              <a:pPr algn="ctr"/>
              <a:r>
                <a:rPr lang="en-US" altLang="zh-CN" sz="4800" b="1">
                  <a:solidFill>
                    <a:schemeClr val="bg1"/>
                  </a:solidFill>
                </a:rPr>
                <a:t>PART 1</a:t>
              </a:r>
            </a:p>
          </p:txBody>
        </p:sp>
        <p:sp>
          <p:nvSpPr>
            <p:cNvPr id="13" name="文本框 12"/>
            <p:cNvSpPr txBox="1"/>
            <p:nvPr/>
          </p:nvSpPr>
          <p:spPr>
            <a:xfrm>
              <a:off x="5986" y="5849"/>
              <a:ext cx="7220" cy="2078"/>
            </a:xfrm>
            <a:prstGeom prst="rect">
              <a:avLst/>
            </a:prstGeom>
            <a:noFill/>
          </p:spPr>
          <p:txBody>
            <a:bodyPr wrap="square" rtlCol="0">
              <a:spAutoFit/>
            </a:bodyPr>
            <a:lstStyle/>
            <a:p>
              <a:pPr algn="ctr" fontAlgn="auto">
                <a:lnSpc>
                  <a:spcPct val="150000"/>
                </a:lnSpc>
              </a:pPr>
              <a:r>
                <a:rPr lang="zh-CN" altLang="en-US" sz="3200" dirty="0">
                  <a:solidFill>
                    <a:schemeClr val="tx1">
                      <a:lumMod val="65000"/>
                      <a:lumOff val="35000"/>
                    </a:schemeClr>
                  </a:solidFill>
                  <a:latin typeface="冬青黑体简体中文" panose="020B0300000000000000" charset="-122"/>
                  <a:ea typeface="冬青黑体简体中文" panose="020B0300000000000000" charset="-122"/>
                </a:rPr>
                <a:t>业务场景介绍</a:t>
              </a:r>
            </a:p>
            <a:p>
              <a:pPr algn="dist" fontAlgn="auto">
                <a:lnSpc>
                  <a:spcPct val="150000"/>
                </a:lnSpc>
              </a:pPr>
              <a:r>
                <a:rPr lang="zh-CN" altLang="en-US" sz="2400" dirty="0">
                  <a:solidFill>
                    <a:schemeClr val="tx1">
                      <a:lumMod val="65000"/>
                      <a:lumOff val="35000"/>
                    </a:schemeClr>
                  </a:solidFill>
                  <a:latin typeface="冬青黑体简体中文" panose="020B0300000000000000" charset="-122"/>
                  <a:ea typeface="冬青黑体简体中文" panose="020B0300000000000000" charset="-122"/>
                </a:rPr>
                <a:t>南京饮食偏好曲线调查</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35" y="-635"/>
            <a:ext cx="6116320" cy="6878955"/>
            <a:chOff x="1" y="-1"/>
            <a:chExt cx="9632" cy="10833"/>
          </a:xfrm>
        </p:grpSpPr>
        <p:pic>
          <p:nvPicPr>
            <p:cNvPr id="4" name="图片 3" descr="671ab0fb135f1e611e5120e80708a2d5582edcd91c27d1-jEq0AU_fw658"/>
            <p:cNvPicPr>
              <a:picLocks noChangeAspect="1"/>
            </p:cNvPicPr>
            <p:nvPr/>
          </p:nvPicPr>
          <p:blipFill>
            <a:blip r:embed="rId3"/>
            <a:srcRect b="50124"/>
            <a:stretch>
              <a:fillRect/>
            </a:stretch>
          </p:blipFill>
          <p:spPr>
            <a:xfrm rot="16200000">
              <a:off x="-612" y="612"/>
              <a:ext cx="10832" cy="9607"/>
            </a:xfrm>
            <a:prstGeom prst="rect">
              <a:avLst/>
            </a:prstGeom>
          </p:spPr>
        </p:pic>
        <p:cxnSp>
          <p:nvCxnSpPr>
            <p:cNvPr id="5" name="直接连接符 4"/>
            <p:cNvCxnSpPr>
              <a:stCxn id="4" idx="0"/>
            </p:cNvCxnSpPr>
            <p:nvPr/>
          </p:nvCxnSpPr>
          <p:spPr>
            <a:xfrm>
              <a:off x="1" y="5416"/>
              <a:ext cx="9632" cy="0"/>
            </a:xfrm>
            <a:prstGeom prst="line">
              <a:avLst/>
            </a:prstGeom>
            <a:ln w="158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4" idx="3"/>
              <a:endCxn id="4" idx="1"/>
            </p:cNvCxnSpPr>
            <p:nvPr/>
          </p:nvCxnSpPr>
          <p:spPr>
            <a:xfrm>
              <a:off x="4805" y="0"/>
              <a:ext cx="0" cy="10832"/>
            </a:xfrm>
            <a:prstGeom prst="line">
              <a:avLst/>
            </a:prstGeom>
            <a:ln w="1587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6504940" y="714375"/>
            <a:ext cx="4457700" cy="2171065"/>
            <a:chOff x="7200" y="7370"/>
            <a:chExt cx="7020" cy="3419"/>
          </a:xfrm>
        </p:grpSpPr>
        <p:sp>
          <p:nvSpPr>
            <p:cNvPr id="15" name="文本框 14"/>
            <p:cNvSpPr txBox="1"/>
            <p:nvPr/>
          </p:nvSpPr>
          <p:spPr>
            <a:xfrm>
              <a:off x="7200" y="9191"/>
              <a:ext cx="7020" cy="1598"/>
            </a:xfrm>
            <a:prstGeom prst="rect">
              <a:avLst/>
            </a:prstGeom>
            <a:noFill/>
          </p:spPr>
          <p:txBody>
            <a:bodyPr wrap="square" rtlCol="0">
              <a:spAutoFit/>
            </a:bodyPr>
            <a:lstStyle/>
            <a:p>
              <a:pPr algn="l"/>
              <a:endParaRPr lang="zh-CN" altLang="en-US" sz="1200">
                <a:solidFill>
                  <a:schemeClr val="tx1">
                    <a:lumMod val="65000"/>
                    <a:lumOff val="35000"/>
                  </a:schemeClr>
                </a:solidFill>
              </a:endParaRPr>
            </a:p>
            <a:p>
              <a:pPr algn="l"/>
              <a:endParaRPr lang="zh-CN" altLang="en-US" sz="1200">
                <a:solidFill>
                  <a:schemeClr val="tx1">
                    <a:lumMod val="65000"/>
                    <a:lumOff val="35000"/>
                  </a:schemeClr>
                </a:solidFill>
              </a:endParaRPr>
            </a:p>
            <a:p>
              <a:pPr algn="l"/>
              <a:endParaRPr lang="zh-CN" altLang="en-US" sz="1200">
                <a:solidFill>
                  <a:schemeClr val="tx1">
                    <a:lumMod val="65000"/>
                    <a:lumOff val="35000"/>
                  </a:schemeClr>
                </a:solidFill>
              </a:endParaRPr>
            </a:p>
            <a:p>
              <a:pPr algn="l"/>
              <a:endParaRPr lang="en-US" altLang="zh-CN" sz="1200">
                <a:solidFill>
                  <a:schemeClr val="tx1">
                    <a:lumMod val="65000"/>
                    <a:lumOff val="35000"/>
                  </a:schemeClr>
                </a:solidFill>
              </a:endParaRPr>
            </a:p>
            <a:p>
              <a:pPr algn="l"/>
              <a:endParaRPr lang="en-US" altLang="zh-CN" sz="1200">
                <a:solidFill>
                  <a:schemeClr val="tx1">
                    <a:lumMod val="65000"/>
                    <a:lumOff val="35000"/>
                  </a:schemeClr>
                </a:solidFill>
              </a:endParaRPr>
            </a:p>
          </p:txBody>
        </p:sp>
        <p:sp>
          <p:nvSpPr>
            <p:cNvPr id="16" name="文本框 15"/>
            <p:cNvSpPr txBox="1"/>
            <p:nvPr/>
          </p:nvSpPr>
          <p:spPr>
            <a:xfrm>
              <a:off x="7200" y="7370"/>
              <a:ext cx="4842" cy="1161"/>
            </a:xfrm>
            <a:prstGeom prst="rect">
              <a:avLst/>
            </a:prstGeom>
            <a:noFill/>
            <a:ln>
              <a:solidFill>
                <a:schemeClr val="tx1"/>
              </a:solidFill>
            </a:ln>
          </p:spPr>
          <p:txBody>
            <a:bodyPr wrap="square" rtlCol="0">
              <a:spAutoFit/>
            </a:bodyPr>
            <a:lstStyle/>
            <a:p>
              <a:pPr algn="dist" fontAlgn="auto">
                <a:lnSpc>
                  <a:spcPct val="150000"/>
                </a:lnSpc>
              </a:pPr>
              <a:r>
                <a:rPr lang="zh-CN" altLang="en-US" sz="2800" b="1">
                  <a:solidFill>
                    <a:schemeClr val="tx1">
                      <a:lumMod val="65000"/>
                      <a:lumOff val="35000"/>
                    </a:schemeClr>
                  </a:solidFill>
                  <a:latin typeface="冬青黑体简体中文" panose="020B0300000000000000" charset="-122"/>
                  <a:ea typeface="冬青黑体简体中文" panose="020B0300000000000000" charset="-122"/>
                </a:rPr>
                <a:t>业务场景介绍</a:t>
              </a:r>
            </a:p>
          </p:txBody>
        </p:sp>
      </p:grpSp>
      <p:sp>
        <p:nvSpPr>
          <p:cNvPr id="2" name="文本框 1"/>
          <p:cNvSpPr txBox="1"/>
          <p:nvPr/>
        </p:nvSpPr>
        <p:spPr>
          <a:xfrm>
            <a:off x="6504940" y="1570228"/>
            <a:ext cx="4457700" cy="4246245"/>
          </a:xfrm>
          <a:prstGeom prst="rect">
            <a:avLst/>
          </a:prstGeom>
          <a:noFill/>
        </p:spPr>
        <p:txBody>
          <a:bodyPr wrap="square" rtlCol="0">
            <a:spAutoFit/>
          </a:bodyPr>
          <a:lstStyle/>
          <a:p>
            <a:r>
              <a:rPr lang="zh-CN" altLang="en-US" dirty="0"/>
              <a:t>俗话说冬吃萝卜夏吃姜，中华民族自古以来就是一个会吃的民族，以南京为例，</a:t>
            </a:r>
            <a:r>
              <a:rPr lang="en-US" altLang="zh-CN" dirty="0"/>
              <a:t>15</a:t>
            </a:r>
            <a:r>
              <a:rPr lang="zh-CN" altLang="en-US" dirty="0"/>
              <a:t>年以来南京市饮食消费年均增长</a:t>
            </a:r>
            <a:r>
              <a:rPr lang="en-US" altLang="zh-CN" dirty="0"/>
              <a:t>35.6%</a:t>
            </a:r>
            <a:r>
              <a:rPr lang="zh-CN" altLang="en-US" dirty="0"/>
              <a:t>，人们将越来越多的钱投入到吃这件事情上，于此同时网红经济爆发式增长，越来越多的网红店，越来越新颖的美食样式出现，加之运输业和反季节生产技术的发展，食物的时令限制似乎变弱了，那么人们的饮食偏好是否真的会随时令而变化呢？</a:t>
            </a:r>
            <a:endParaRPr lang="en-US" altLang="zh-CN" dirty="0"/>
          </a:p>
          <a:p>
            <a:r>
              <a:rPr lang="zh-CN" altLang="en-US" b="1" dirty="0">
                <a:solidFill>
                  <a:srgbClr val="C00000"/>
                </a:solidFill>
              </a:rPr>
              <a:t>为此我们通过采集一年中美团各种类各商家的评论，绘制饮食偏好变化曲线，同时对评论抽取关键字，观察不同时节消费者的关注点是否不同，我们还收集某类食品的消费者近期是否有其他消费，研究消费是否存在趋同性，完成相关饮食推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35" y="0"/>
            <a:ext cx="12311380" cy="6924040"/>
            <a:chOff x="1" y="0"/>
            <a:chExt cx="19388" cy="10904"/>
          </a:xfrm>
        </p:grpSpPr>
        <p:pic>
          <p:nvPicPr>
            <p:cNvPr id="7" name="图片 6" descr="c0c8fa07fb6871aedbd73509068afab93e4f3106159e46-jzAeV7_fw658"/>
            <p:cNvPicPr>
              <a:picLocks noChangeAspect="1"/>
            </p:cNvPicPr>
            <p:nvPr/>
          </p:nvPicPr>
          <p:blipFill>
            <a:blip r:embed="rId2"/>
            <a:stretch>
              <a:fillRect/>
            </a:stretch>
          </p:blipFill>
          <p:spPr>
            <a:xfrm rot="5400000">
              <a:off x="4243" y="-4242"/>
              <a:ext cx="10904" cy="19389"/>
            </a:xfrm>
            <a:prstGeom prst="rect">
              <a:avLst/>
            </a:prstGeom>
          </p:spPr>
        </p:pic>
        <p:sp>
          <p:nvSpPr>
            <p:cNvPr id="8" name="矩形 7"/>
            <p:cNvSpPr/>
            <p:nvPr/>
          </p:nvSpPr>
          <p:spPr>
            <a:xfrm>
              <a:off x="791" y="785"/>
              <a:ext cx="17651" cy="9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803650" y="1310005"/>
            <a:ext cx="4584700" cy="4057015"/>
            <a:chOff x="5986" y="2034"/>
            <a:chExt cx="7220" cy="6389"/>
          </a:xfrm>
        </p:grpSpPr>
        <p:sp>
          <p:nvSpPr>
            <p:cNvPr id="4" name="等腰三角形 3"/>
            <p:cNvSpPr/>
            <p:nvPr/>
          </p:nvSpPr>
          <p:spPr>
            <a:xfrm>
              <a:off x="6343" y="2034"/>
              <a:ext cx="6514" cy="3815"/>
            </a:xfrm>
            <a:prstGeom prst="triangle">
              <a:avLst/>
            </a:prstGeom>
            <a:blipFill rotWithShape="1">
              <a:blip r:embed="rId3">
                <a:alphaModFix amt="70000"/>
              </a:blip>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735" y="4115"/>
              <a:ext cx="4052" cy="1307"/>
            </a:xfrm>
            <a:prstGeom prst="rect">
              <a:avLst/>
            </a:prstGeom>
            <a:noFill/>
          </p:spPr>
          <p:txBody>
            <a:bodyPr wrap="square" rtlCol="0">
              <a:spAutoFit/>
            </a:bodyPr>
            <a:lstStyle/>
            <a:p>
              <a:pPr algn="ctr"/>
              <a:r>
                <a:rPr lang="en-US" altLang="zh-CN" sz="4800" b="1">
                  <a:solidFill>
                    <a:schemeClr val="bg1"/>
                  </a:solidFill>
                </a:rPr>
                <a:t>PART 2</a:t>
              </a:r>
            </a:p>
          </p:txBody>
        </p:sp>
        <p:sp>
          <p:nvSpPr>
            <p:cNvPr id="13" name="文本框 12"/>
            <p:cNvSpPr txBox="1"/>
            <p:nvPr/>
          </p:nvSpPr>
          <p:spPr>
            <a:xfrm>
              <a:off x="5986" y="5849"/>
              <a:ext cx="7220" cy="2574"/>
            </a:xfrm>
            <a:prstGeom prst="rect">
              <a:avLst/>
            </a:prstGeom>
            <a:noFill/>
          </p:spPr>
          <p:txBody>
            <a:bodyPr wrap="square" rtlCol="0">
              <a:spAutoFit/>
            </a:bodyPr>
            <a:lstStyle/>
            <a:p>
              <a:pPr algn="ctr" fontAlgn="auto">
                <a:lnSpc>
                  <a:spcPct val="150000"/>
                </a:lnSpc>
              </a:pPr>
              <a:r>
                <a:rPr lang="zh-CN" altLang="en-US" sz="4800" dirty="0">
                  <a:solidFill>
                    <a:schemeClr val="tx1">
                      <a:lumMod val="65000"/>
                      <a:lumOff val="35000"/>
                    </a:schemeClr>
                  </a:solidFill>
                  <a:latin typeface="冬青黑体简体中文" panose="020B0300000000000000" charset="-122"/>
                  <a:ea typeface="冬青黑体简体中文" panose="020B0300000000000000" charset="-122"/>
                </a:rPr>
                <a:t>业务问题设计</a:t>
              </a:r>
            </a:p>
            <a:p>
              <a:pPr algn="dist" fontAlgn="auto">
                <a:lnSpc>
                  <a:spcPct val="150000"/>
                </a:lnSpc>
              </a:pPr>
              <a:endParaRPr lang="zh-CN" altLang="en-US" sz="1000" dirty="0">
                <a:solidFill>
                  <a:schemeClr val="tx1">
                    <a:lumMod val="65000"/>
                    <a:lumOff val="35000"/>
                  </a:schemeClr>
                </a:solidFill>
                <a:latin typeface="冬青黑体简体中文" panose="020B0300000000000000" charset="-122"/>
                <a:ea typeface="冬青黑体简体中文" panose="020B0300000000000000" charset="-122"/>
              </a:endParaRPr>
            </a:p>
            <a:p>
              <a:pPr algn="ctr" fontAlgn="auto">
                <a:lnSpc>
                  <a:spcPct val="150000"/>
                </a:lnSpc>
              </a:pPr>
              <a:endParaRPr lang="zh-CN" altLang="en-US" sz="1000" dirty="0">
                <a:solidFill>
                  <a:schemeClr val="tx1">
                    <a:lumMod val="65000"/>
                    <a:lumOff val="35000"/>
                  </a:schemeClr>
                </a:solidFill>
                <a:latin typeface="冬青黑体简体中文" panose="020B0300000000000000" charset="-122"/>
                <a:ea typeface="冬青黑体简体中文" panose="020B0300000000000000"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sers/hu_desire/Nustore Files/小西西资料/PPT/1素材/美食/d9a2b7be0bfecc4557ed6458e015a9b5d51ead5c1a2304-lU0l3B_fw658.jpgd9a2b7be0bfecc4557ed6458e015a9b5d51ead5c1a2304-lU0l3B_fw658"/>
          <p:cNvPicPr>
            <a:picLocks noChangeAspect="1"/>
          </p:cNvPicPr>
          <p:nvPr/>
        </p:nvPicPr>
        <p:blipFill>
          <a:blip r:embed="rId2"/>
          <a:srcRect/>
          <a:stretch>
            <a:fillRect/>
          </a:stretch>
        </p:blipFill>
        <p:spPr>
          <a:xfrm>
            <a:off x="-1270000" y="-635"/>
            <a:ext cx="3857625" cy="6859270"/>
          </a:xfrm>
          <a:prstGeom prst="rect">
            <a:avLst/>
          </a:prstGeom>
        </p:spPr>
      </p:pic>
      <p:sp>
        <p:nvSpPr>
          <p:cNvPr id="5" name="菱形 4"/>
          <p:cNvSpPr/>
          <p:nvPr/>
        </p:nvSpPr>
        <p:spPr>
          <a:xfrm>
            <a:off x="796925" y="1688465"/>
            <a:ext cx="3524885" cy="3524885"/>
          </a:xfrm>
          <a:prstGeom prst="diamond">
            <a:avLst/>
          </a:prstGeom>
          <a:solidFill>
            <a:srgbClr val="EF8739"/>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015230" y="1595755"/>
            <a:ext cx="6762788" cy="581057"/>
          </a:xfrm>
          <a:prstGeom prst="rect">
            <a:avLst/>
          </a:prstGeom>
          <a:noFill/>
        </p:spPr>
        <p:txBody>
          <a:bodyPr wrap="square" rtlCol="0">
            <a:spAutoFit/>
          </a:bodyPr>
          <a:lstStyle/>
          <a:p>
            <a:pPr algn="l" fontAlgn="auto">
              <a:lnSpc>
                <a:spcPct val="150000"/>
              </a:lnSpc>
              <a:buClrTx/>
              <a:buSzTx/>
              <a:buFontTx/>
            </a:pPr>
            <a:r>
              <a:rPr lang="en-US" altLang="zh-CN" sz="2400" dirty="0" err="1">
                <a:solidFill>
                  <a:schemeClr val="tx1">
                    <a:lumMod val="65000"/>
                    <a:lumOff val="35000"/>
                  </a:schemeClr>
                </a:solidFill>
                <a:latin typeface="冬青黑体简体中文" panose="020B0300000000000000" charset="-122"/>
                <a:ea typeface="冬青黑体简体中文" panose="020B0300000000000000" charset="-122"/>
              </a:rPr>
              <a:t>Spark Streaming——饮食偏好时令变化曲线</a:t>
            </a:r>
          </a:p>
        </p:txBody>
      </p:sp>
      <p:sp>
        <p:nvSpPr>
          <p:cNvPr id="17" name="文本框 16"/>
          <p:cNvSpPr txBox="1"/>
          <p:nvPr/>
        </p:nvSpPr>
        <p:spPr>
          <a:xfrm>
            <a:off x="1616075" y="2959100"/>
            <a:ext cx="1886585" cy="645160"/>
          </a:xfrm>
          <a:prstGeom prst="rect">
            <a:avLst/>
          </a:prstGeom>
          <a:noFill/>
        </p:spPr>
        <p:txBody>
          <a:bodyPr wrap="square" rtlCol="0">
            <a:spAutoFit/>
          </a:bodyPr>
          <a:lstStyle/>
          <a:p>
            <a:pPr algn="dist"/>
            <a:r>
              <a:rPr lang="zh-CN" altLang="en-US">
                <a:solidFill>
                  <a:schemeClr val="bg1"/>
                </a:solidFill>
                <a:latin typeface="冬青黑体简体中文" panose="020B0300000000000000" charset="-122"/>
                <a:ea typeface="冬青黑体简体中文" panose="020B0300000000000000" charset="-122"/>
              </a:rPr>
              <a:t>业务问题介绍</a:t>
            </a:r>
          </a:p>
          <a:p>
            <a:pPr algn="dist"/>
            <a:r>
              <a:rPr lang="zh-CN" altLang="en-US">
                <a:solidFill>
                  <a:schemeClr val="bg1"/>
                </a:solidFill>
                <a:latin typeface="冬青黑体简体中文" panose="020B0300000000000000" charset="-122"/>
                <a:ea typeface="冬青黑体简体中文" panose="020B0300000000000000" charset="-122"/>
              </a:rPr>
              <a:t>CATALOG</a:t>
            </a:r>
          </a:p>
        </p:txBody>
      </p:sp>
      <p:sp>
        <p:nvSpPr>
          <p:cNvPr id="6" name="文本框 5"/>
          <p:cNvSpPr txBox="1"/>
          <p:nvPr/>
        </p:nvSpPr>
        <p:spPr>
          <a:xfrm>
            <a:off x="5024755" y="3169285"/>
            <a:ext cx="5232400" cy="581057"/>
          </a:xfrm>
          <a:prstGeom prst="rect">
            <a:avLst/>
          </a:prstGeom>
          <a:noFill/>
        </p:spPr>
        <p:txBody>
          <a:bodyPr wrap="square" rtlCol="0">
            <a:spAutoFit/>
          </a:bodyPr>
          <a:lstStyle/>
          <a:p>
            <a:pPr fontAlgn="auto">
              <a:lnSpc>
                <a:spcPct val="150000"/>
              </a:lnSpc>
            </a:pPr>
            <a:r>
              <a:rPr lang="en-US" altLang="zh-CN" sz="2400" dirty="0" err="1">
                <a:solidFill>
                  <a:schemeClr val="tx1">
                    <a:lumMod val="65000"/>
                    <a:lumOff val="35000"/>
                  </a:schemeClr>
                </a:solidFill>
                <a:latin typeface="冬青黑体简体中文" panose="020B0300000000000000" charset="-122"/>
                <a:ea typeface="冬青黑体简体中文" panose="020B0300000000000000" charset="-122"/>
              </a:rPr>
              <a:t>GraphX</a:t>
            </a:r>
            <a:r>
              <a:rPr lang="en-US" altLang="zh-CN" sz="2400" dirty="0">
                <a:solidFill>
                  <a:schemeClr val="tx1">
                    <a:lumMod val="65000"/>
                    <a:lumOff val="35000"/>
                  </a:schemeClr>
                </a:solidFill>
                <a:latin typeface="冬青黑体简体中文" panose="020B0300000000000000" charset="-122"/>
                <a:ea typeface="冬青黑体简体中文" panose="020B0300000000000000" charset="-122"/>
              </a:rPr>
              <a:t>——</a:t>
            </a:r>
            <a:r>
              <a:rPr lang="zh-CN" altLang="en-US" sz="2400" dirty="0">
                <a:solidFill>
                  <a:schemeClr val="tx1">
                    <a:lumMod val="65000"/>
                    <a:lumOff val="35000"/>
                  </a:schemeClr>
                </a:solidFill>
                <a:latin typeface="冬青黑体简体中文" panose="020B0300000000000000" charset="-122"/>
                <a:ea typeface="冬青黑体简体中文" panose="020B0300000000000000" charset="-122"/>
              </a:rPr>
              <a:t>相关美食图谱</a:t>
            </a:r>
          </a:p>
        </p:txBody>
      </p:sp>
      <p:sp>
        <p:nvSpPr>
          <p:cNvPr id="7" name="文本框 6"/>
          <p:cNvSpPr txBox="1"/>
          <p:nvPr/>
        </p:nvSpPr>
        <p:spPr>
          <a:xfrm>
            <a:off x="5053330" y="4629785"/>
            <a:ext cx="5113655" cy="581057"/>
          </a:xfrm>
          <a:prstGeom prst="rect">
            <a:avLst/>
          </a:prstGeom>
          <a:noFill/>
        </p:spPr>
        <p:txBody>
          <a:bodyPr wrap="square" rtlCol="0">
            <a:spAutoFit/>
          </a:bodyPr>
          <a:lstStyle/>
          <a:p>
            <a:pPr fontAlgn="auto">
              <a:lnSpc>
                <a:spcPct val="150000"/>
              </a:lnSpc>
            </a:pPr>
            <a:r>
              <a:rPr lang="en-US" altLang="zh-CN" sz="2400" dirty="0" err="1">
                <a:solidFill>
                  <a:schemeClr val="tx1">
                    <a:lumMod val="65000"/>
                    <a:lumOff val="35000"/>
                  </a:schemeClr>
                </a:solidFill>
                <a:latin typeface="冬青黑体简体中文" panose="020B0300000000000000" charset="-122"/>
                <a:ea typeface="冬青黑体简体中文" panose="020B0300000000000000" charset="-122"/>
              </a:rPr>
              <a:t>MLlib</a:t>
            </a:r>
            <a:r>
              <a:rPr lang="en-US" altLang="zh-CN" sz="2400" dirty="0">
                <a:solidFill>
                  <a:schemeClr val="tx1">
                    <a:lumMod val="65000"/>
                    <a:lumOff val="35000"/>
                  </a:schemeClr>
                </a:solidFill>
                <a:latin typeface="冬青黑体简体中文" panose="020B0300000000000000" charset="-122"/>
                <a:ea typeface="冬青黑体简体中文" panose="020B0300000000000000" charset="-122"/>
              </a:rPr>
              <a:t>——</a:t>
            </a:r>
            <a:r>
              <a:rPr lang="zh-CN" altLang="en-US" sz="2400" dirty="0">
                <a:solidFill>
                  <a:schemeClr val="tx1">
                    <a:lumMod val="65000"/>
                    <a:lumOff val="35000"/>
                  </a:schemeClr>
                </a:solidFill>
                <a:latin typeface="冬青黑体简体中文" panose="020B0300000000000000" charset="-122"/>
                <a:ea typeface="冬青黑体简体中文" panose="020B0300000000000000" charset="-122"/>
              </a:rPr>
              <a:t>餐厅改进系统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93750" y="596900"/>
            <a:ext cx="4197350" cy="662554"/>
          </a:xfrm>
          <a:prstGeom prst="rect">
            <a:avLst/>
          </a:prstGeom>
          <a:noFill/>
          <a:ln>
            <a:solidFill>
              <a:schemeClr val="tx1"/>
            </a:solidFill>
          </a:ln>
        </p:spPr>
        <p:txBody>
          <a:bodyPr wrap="square" rtlCol="0">
            <a:spAutoFit/>
          </a:bodyPr>
          <a:lstStyle/>
          <a:p>
            <a:pPr algn="dist" fontAlgn="auto">
              <a:lnSpc>
                <a:spcPct val="150000"/>
              </a:lnSpc>
            </a:pPr>
            <a:r>
              <a:rPr lang="en-US" altLang="zh-CN" sz="2800" b="1" dirty="0">
                <a:solidFill>
                  <a:schemeClr val="tx1">
                    <a:lumMod val="65000"/>
                    <a:lumOff val="35000"/>
                  </a:schemeClr>
                </a:solidFill>
                <a:latin typeface="冬青黑体简体中文" panose="020B0300000000000000" charset="-122"/>
                <a:ea typeface="冬青黑体简体中文" panose="020B0300000000000000" charset="-122"/>
              </a:rPr>
              <a:t>Spark Streaming</a:t>
            </a:r>
          </a:p>
        </p:txBody>
      </p:sp>
      <p:sp>
        <p:nvSpPr>
          <p:cNvPr id="2" name="文本框 1"/>
          <p:cNvSpPr txBox="1"/>
          <p:nvPr/>
        </p:nvSpPr>
        <p:spPr>
          <a:xfrm>
            <a:off x="8678686" y="1753046"/>
            <a:ext cx="2995930" cy="4247317"/>
          </a:xfrm>
          <a:prstGeom prst="rect">
            <a:avLst/>
          </a:prstGeom>
          <a:noFill/>
        </p:spPr>
        <p:txBody>
          <a:bodyPr wrap="square" rtlCol="0">
            <a:spAutoFit/>
          </a:bodyPr>
          <a:lstStyle/>
          <a:p>
            <a:r>
              <a:rPr lang="zh-CN" altLang="en-US" dirty="0"/>
              <a:t>      我们收集大众点评上（南京地区）</a:t>
            </a:r>
            <a:r>
              <a:rPr lang="en-US" altLang="zh-CN" dirty="0"/>
              <a:t>34</a:t>
            </a:r>
            <a:r>
              <a:rPr lang="zh-CN" altLang="en-US" dirty="0"/>
              <a:t>个美食分类下所有店铺一年来所有评论，由于大众点评的消费点评机制，所有评论都是消费者消费近期撰写的，通过将数据按时间流入方式，我们可以看到随着时间变化每个种类餐饮的评论数（即消费数量）的变化情况，分析对不同种类的饮食消费是否与时令有关。</a:t>
            </a:r>
            <a:endParaRPr lang="en-US" altLang="zh-CN" dirty="0"/>
          </a:p>
          <a:p>
            <a:endParaRPr lang="en-US" altLang="zh-CN" dirty="0"/>
          </a:p>
          <a:p>
            <a:r>
              <a:rPr lang="zh-CN" altLang="en-US" dirty="0"/>
              <a:t>同用词云绘制</a:t>
            </a:r>
            <a:r>
              <a:rPr lang="en-US" altLang="zh-CN" dirty="0"/>
              <a:t>streaming</a:t>
            </a:r>
            <a:r>
              <a:rPr lang="zh-CN" altLang="en-US" dirty="0"/>
              <a:t>过程重用户关注点的变化情况。</a:t>
            </a:r>
          </a:p>
        </p:txBody>
      </p:sp>
      <p:sp>
        <p:nvSpPr>
          <p:cNvPr id="3" name="文本框 2">
            <a:extLst>
              <a:ext uri="{FF2B5EF4-FFF2-40B4-BE49-F238E27FC236}">
                <a16:creationId xmlns:a16="http://schemas.microsoft.com/office/drawing/2014/main" id="{7F313E08-E7E1-4AC4-90EC-F2764FB53BC7}"/>
              </a:ext>
            </a:extLst>
          </p:cNvPr>
          <p:cNvSpPr txBox="1"/>
          <p:nvPr/>
        </p:nvSpPr>
        <p:spPr>
          <a:xfrm>
            <a:off x="3759200" y="2767965"/>
            <a:ext cx="1492250" cy="765457"/>
          </a:xfrm>
          <a:prstGeom prst="rect">
            <a:avLst/>
          </a:prstGeom>
          <a:noFill/>
        </p:spPr>
        <p:txBody>
          <a:bodyPr wrap="square" rtlCol="0">
            <a:spAutoFit/>
          </a:bodyPr>
          <a:lstStyle/>
          <a:p>
            <a:endParaRPr lang="zh-CN" altLang="en-US" dirty="0"/>
          </a:p>
        </p:txBody>
      </p:sp>
      <p:pic>
        <p:nvPicPr>
          <p:cNvPr id="4" name="图片 3">
            <a:extLst>
              <a:ext uri="{FF2B5EF4-FFF2-40B4-BE49-F238E27FC236}">
                <a16:creationId xmlns:a16="http://schemas.microsoft.com/office/drawing/2014/main" id="{7C2FCED2-C355-4637-8C04-ADC2DFEE4298}"/>
              </a:ext>
            </a:extLst>
          </p:cNvPr>
          <p:cNvPicPr>
            <a:picLocks noChangeAspect="1"/>
          </p:cNvPicPr>
          <p:nvPr/>
        </p:nvPicPr>
        <p:blipFill>
          <a:blip r:embed="rId3"/>
          <a:stretch>
            <a:fillRect/>
          </a:stretch>
        </p:blipFill>
        <p:spPr>
          <a:xfrm>
            <a:off x="246690" y="2100807"/>
            <a:ext cx="7549249" cy="35517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93750" y="596900"/>
            <a:ext cx="1737995" cy="737235"/>
          </a:xfrm>
          <a:prstGeom prst="rect">
            <a:avLst/>
          </a:prstGeom>
          <a:noFill/>
          <a:ln>
            <a:solidFill>
              <a:schemeClr val="tx1"/>
            </a:solidFill>
          </a:ln>
        </p:spPr>
        <p:txBody>
          <a:bodyPr wrap="square" rtlCol="0">
            <a:spAutoFit/>
          </a:bodyPr>
          <a:lstStyle/>
          <a:p>
            <a:pPr algn="dist" fontAlgn="auto">
              <a:lnSpc>
                <a:spcPct val="150000"/>
              </a:lnSpc>
            </a:pPr>
            <a:r>
              <a:rPr lang="en-US" altLang="zh-CN" sz="2800" b="1">
                <a:solidFill>
                  <a:schemeClr val="tx1">
                    <a:lumMod val="65000"/>
                    <a:lumOff val="35000"/>
                  </a:schemeClr>
                </a:solidFill>
                <a:latin typeface="冬青黑体简体中文" panose="020B0300000000000000" charset="-122"/>
                <a:ea typeface="冬青黑体简体中文" panose="020B0300000000000000" charset="-122"/>
              </a:rPr>
              <a:t>GraphX</a:t>
            </a:r>
          </a:p>
        </p:txBody>
      </p:sp>
      <p:sp>
        <p:nvSpPr>
          <p:cNvPr id="3" name="文本框 2"/>
          <p:cNvSpPr txBox="1"/>
          <p:nvPr/>
        </p:nvSpPr>
        <p:spPr>
          <a:xfrm>
            <a:off x="530125" y="5275864"/>
            <a:ext cx="6713539" cy="1477328"/>
          </a:xfrm>
          <a:prstGeom prst="rect">
            <a:avLst/>
          </a:prstGeom>
          <a:noFill/>
        </p:spPr>
        <p:txBody>
          <a:bodyPr wrap="square" rtlCol="0">
            <a:spAutoFit/>
          </a:bodyPr>
          <a:lstStyle/>
          <a:p>
            <a:r>
              <a:rPr lang="zh-CN" altLang="en-US" dirty="0"/>
              <a:t>我们选取某类食品的近期消费用户，及他们最近对其他食品的消费情况，绘制成图，通过图计算处理发掘某些种类的食品间的消费关系是否有内在关联（比如麻辣烫消费者可能会在吃完后购买奶茶），为此我们就能向近期消费了某食品的消费者做出爆款推荐，也能向商户推荐热销食品组合。。</a:t>
            </a:r>
          </a:p>
        </p:txBody>
      </p:sp>
      <p:pic>
        <p:nvPicPr>
          <p:cNvPr id="5" name="图片 4"/>
          <p:cNvPicPr>
            <a:picLocks noChangeAspect="1"/>
          </p:cNvPicPr>
          <p:nvPr/>
        </p:nvPicPr>
        <p:blipFill>
          <a:blip r:embed="rId3"/>
          <a:stretch>
            <a:fillRect/>
          </a:stretch>
        </p:blipFill>
        <p:spPr>
          <a:xfrm>
            <a:off x="309561" y="1334136"/>
            <a:ext cx="6713539" cy="3696142"/>
          </a:xfrm>
          <a:prstGeom prst="rect">
            <a:avLst/>
          </a:prstGeom>
        </p:spPr>
      </p:pic>
      <p:pic>
        <p:nvPicPr>
          <p:cNvPr id="6" name="图片 5">
            <a:extLst>
              <a:ext uri="{FF2B5EF4-FFF2-40B4-BE49-F238E27FC236}">
                <a16:creationId xmlns:a16="http://schemas.microsoft.com/office/drawing/2014/main" id="{C6073585-FC12-44AE-90D3-9599F296C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6425" y="0"/>
            <a:ext cx="3171825" cy="68580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WM_BEAUTIFY_ZORDER_FLAG_TAG"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pct5">
          <a:fgClr>
            <a:srgbClr val="E4E6EA"/>
          </a:fgClr>
          <a:bgClr>
            <a:srgbClr val="ADB5BF"/>
          </a:bgClr>
        </a:pattFill>
        <a:ln w="12700" cap="flat" cmpd="sng" algn="ctr">
          <a:noFill/>
          <a:prstDash val="solid"/>
          <a:miter lim="800000"/>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955</Words>
  <Application>Microsoft Office PowerPoint</Application>
  <PresentationFormat>宽屏</PresentationFormat>
  <Paragraphs>71</Paragraphs>
  <Slides>15</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冬青黑体简体中文</vt:lpstr>
      <vt:lpstr>禹卫书法隶书简体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hu_desire</dc:creator>
  <cp:lastModifiedBy> </cp:lastModifiedBy>
  <cp:revision>47</cp:revision>
  <dcterms:created xsi:type="dcterms:W3CDTF">2018-11-11T06:59:00Z</dcterms:created>
  <dcterms:modified xsi:type="dcterms:W3CDTF">2019-09-24T12:06:38Z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