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Lst>
  <p:sldSz cx="18288000" cy="10287000"/>
  <p:notesSz cx="6858000" cy="9144000"/>
  <p:embeddedFontLst>
    <p:embeddedFont>
      <p:font typeface="Open Sans"/>
      <p:regular r:id="rId9"/>
    </p:embeddedFont>
    <p:embeddedFont>
      <p:font typeface="Open Sans Bold"/>
      <p:bold r:id="rId10"/>
    </p:embeddedFont>
    <p:embeddedFont>
      <p:font typeface="Canva Sans Bold" panose="020B0803030501040103"/>
      <p:bold r:id="rId11"/>
    </p:embeddedFont>
    <p:embeddedFont>
      <p:font typeface="Calibri" panose="020F050202020403020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font" Target="fonts/font1.fntdata"/><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7.fntdata"/><Relationship Id="rId14" Type="http://schemas.openxmlformats.org/officeDocument/2006/relationships/font" Target="fonts/font6.fntdata"/><Relationship Id="rId13" Type="http://schemas.openxmlformats.org/officeDocument/2006/relationships/font" Target="fonts/font5.fntdata"/><Relationship Id="rId12" Type="http://schemas.openxmlformats.org/officeDocument/2006/relationships/font" Target="fonts/font4.fntdata"/><Relationship Id="rId11" Type="http://schemas.openxmlformats.org/officeDocument/2006/relationships/font" Target="fonts/font3.fntdata"/><Relationship Id="rId10" Type="http://schemas.openxmlformats.org/officeDocument/2006/relationships/font" Target="fonts/font2.fntdata"/><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6770594" cy="10486283"/>
            <a:chOff x="0" y="0"/>
            <a:chExt cx="1783202" cy="2761819"/>
          </a:xfrm>
        </p:grpSpPr>
        <p:sp>
          <p:nvSpPr>
            <p:cNvPr id="3" name="Freeform 3"/>
            <p:cNvSpPr/>
            <p:nvPr/>
          </p:nvSpPr>
          <p:spPr>
            <a:xfrm>
              <a:off x="0" y="0"/>
              <a:ext cx="1783202" cy="2761819"/>
            </a:xfrm>
            <a:custGeom>
              <a:avLst/>
              <a:gdLst/>
              <a:ahLst/>
              <a:cxnLst/>
              <a:rect l="l" t="t" r="r" b="b"/>
              <a:pathLst>
                <a:path w="1783202" h="2761819">
                  <a:moveTo>
                    <a:pt x="0" y="0"/>
                  </a:moveTo>
                  <a:lnTo>
                    <a:pt x="1783202" y="0"/>
                  </a:lnTo>
                  <a:lnTo>
                    <a:pt x="1783202" y="2761819"/>
                  </a:lnTo>
                  <a:lnTo>
                    <a:pt x="0" y="2761819"/>
                  </a:lnTo>
                  <a:close/>
                </a:path>
              </a:pathLst>
            </a:custGeom>
            <a:solidFill>
              <a:srgbClr val="7001D2"/>
            </a:solidFill>
          </p:spPr>
        </p:sp>
        <p:sp>
          <p:nvSpPr>
            <p:cNvPr id="4" name="TextBox 4"/>
            <p:cNvSpPr txBox="1"/>
            <p:nvPr/>
          </p:nvSpPr>
          <p:spPr>
            <a:xfrm>
              <a:off x="0" y="-38100"/>
              <a:ext cx="1783202" cy="2799919"/>
            </a:xfrm>
            <a:prstGeom prst="rect">
              <a:avLst/>
            </a:prstGeom>
          </p:spPr>
          <p:txBody>
            <a:bodyPr lIns="50800" tIns="50800" rIns="50800" bIns="50800" rtlCol="0" anchor="ctr"/>
            <a:lstStyle/>
            <a:p>
              <a:pPr algn="ctr">
                <a:lnSpc>
                  <a:spcPts val="2660"/>
                </a:lnSpc>
              </a:pPr>
            </a:p>
          </p:txBody>
        </p:sp>
      </p:grpSp>
      <p:sp>
        <p:nvSpPr>
          <p:cNvPr id="5" name="AutoShape 5"/>
          <p:cNvSpPr/>
          <p:nvPr/>
        </p:nvSpPr>
        <p:spPr>
          <a:xfrm>
            <a:off x="916626" y="1908721"/>
            <a:ext cx="1310100" cy="0"/>
          </a:xfrm>
          <a:prstGeom prst="line">
            <a:avLst/>
          </a:prstGeom>
          <a:ln w="95250" cap="flat">
            <a:solidFill>
              <a:srgbClr val="FFFFFF"/>
            </a:solidFill>
            <a:prstDash val="solid"/>
            <a:headEnd type="none" w="sm" len="sm"/>
            <a:tailEnd type="none" w="sm" len="sm"/>
          </a:ln>
        </p:spPr>
      </p:sp>
      <p:sp>
        <p:nvSpPr>
          <p:cNvPr id="16" name="TextBox 16"/>
          <p:cNvSpPr txBox="1"/>
          <p:nvPr/>
        </p:nvSpPr>
        <p:spPr>
          <a:xfrm>
            <a:off x="839945" y="3924041"/>
            <a:ext cx="5404873" cy="6459855"/>
          </a:xfrm>
          <a:prstGeom prst="rect">
            <a:avLst/>
          </a:prstGeom>
        </p:spPr>
        <p:txBody>
          <a:bodyPr lIns="0" tIns="0" rIns="0" bIns="0" rtlCol="0" anchor="t">
            <a:spAutoFit/>
          </a:bodyPr>
          <a:lstStyle/>
          <a:p>
            <a:pPr marL="0" lvl="0" indent="0" algn="just">
              <a:lnSpc>
                <a:spcPts val="3875"/>
              </a:lnSpc>
            </a:pPr>
            <a:r>
              <a:rPr lang="en-US" sz="2500">
                <a:solidFill>
                  <a:srgbClr val="FFFFFF"/>
                </a:solidFill>
                <a:latin typeface="Open Sans"/>
                <a:ea typeface="Open Sans"/>
                <a:cs typeface="Open Sans"/>
                <a:sym typeface="Open Sans"/>
              </a:rPr>
              <a:t>Many patients, especially the elderly and those with chronic illnesses, often forget to take their medications, which can lead to serious health issues or hospital visits. The Centers for Disease Control and Prevention (CDC) estimates that medication nonadherence (not taking medication as prescribed) causes 30% to 50% of chronic disease treatment failures and 125,000 deaths per year.</a:t>
            </a:r>
            <a:endParaRPr lang="en-US" sz="2500">
              <a:solidFill>
                <a:srgbClr val="FFFFFF"/>
              </a:solidFill>
              <a:latin typeface="Open Sans"/>
              <a:ea typeface="Open Sans"/>
              <a:cs typeface="Open Sans"/>
              <a:sym typeface="Open Sans"/>
            </a:endParaRPr>
          </a:p>
        </p:txBody>
      </p:sp>
      <p:grpSp>
        <p:nvGrpSpPr>
          <p:cNvPr id="6" name="Group 6"/>
          <p:cNvGrpSpPr/>
          <p:nvPr/>
        </p:nvGrpSpPr>
        <p:grpSpPr>
          <a:xfrm rot="0">
            <a:off x="7747314" y="2241444"/>
            <a:ext cx="225144" cy="22514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09FF"/>
            </a:solidFill>
            <a:ln cap="sq">
              <a:noFill/>
              <a:prstDash val="solid"/>
              <a:miter/>
            </a:ln>
          </p:spPr>
        </p:sp>
        <p:sp>
          <p:nvSpPr>
            <p:cNvPr id="8" name="TextBox 8"/>
            <p:cNvSpPr txBox="1"/>
            <p:nvPr/>
          </p:nvSpPr>
          <p:spPr>
            <a:xfrm>
              <a:off x="76200" y="47625"/>
              <a:ext cx="660400" cy="688975"/>
            </a:xfrm>
            <a:prstGeom prst="rect">
              <a:avLst/>
            </a:prstGeom>
          </p:spPr>
          <p:txBody>
            <a:bodyPr lIns="50800" tIns="50800" rIns="50800" bIns="50800" rtlCol="0" anchor="ctr"/>
            <a:lstStyle/>
            <a:p>
              <a:pPr marL="410210" lvl="1" indent="-205105" algn="ctr">
                <a:lnSpc>
                  <a:spcPts val="2660"/>
                </a:lnSpc>
                <a:buFont typeface="Arial" panose="020B0604020202020204"/>
                <a:buChar char="•"/>
              </a:pPr>
            </a:p>
          </p:txBody>
        </p:sp>
      </p:grpSp>
      <p:grpSp>
        <p:nvGrpSpPr>
          <p:cNvPr id="9" name="Group 9"/>
          <p:cNvGrpSpPr/>
          <p:nvPr/>
        </p:nvGrpSpPr>
        <p:grpSpPr>
          <a:xfrm rot="0">
            <a:off x="16267592" y="-2428942"/>
            <a:ext cx="4596322" cy="459632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0" cap="sq">
              <a:solidFill>
                <a:srgbClr val="F6F6F6"/>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15" name="TextBox 15"/>
          <p:cNvSpPr txBox="1"/>
          <p:nvPr/>
        </p:nvSpPr>
        <p:spPr>
          <a:xfrm>
            <a:off x="839945" y="744695"/>
            <a:ext cx="4568944" cy="887096"/>
          </a:xfrm>
          <a:prstGeom prst="rect">
            <a:avLst/>
          </a:prstGeom>
        </p:spPr>
        <p:txBody>
          <a:bodyPr lIns="0" tIns="0" rIns="0" bIns="0" rtlCol="0" anchor="t">
            <a:spAutoFit/>
          </a:bodyPr>
          <a:lstStyle/>
          <a:p>
            <a:pPr algn="l">
              <a:lnSpc>
                <a:spcPts val="7280"/>
              </a:lnSpc>
            </a:pPr>
            <a:r>
              <a:rPr lang="en-US" sz="5200" b="1" spc="103">
                <a:solidFill>
                  <a:srgbClr val="FFFFFF"/>
                </a:solidFill>
                <a:latin typeface="Garet Bold"/>
                <a:ea typeface="Garet Bold"/>
                <a:cs typeface="Garet Bold"/>
                <a:sym typeface="Garet Bold"/>
              </a:rPr>
              <a:t>PROBLEM</a:t>
            </a:r>
            <a:endParaRPr lang="en-US" sz="5200" b="1" spc="103">
              <a:solidFill>
                <a:srgbClr val="FFFFFF"/>
              </a:solidFill>
              <a:latin typeface="Garet Bold"/>
              <a:ea typeface="Garet Bold"/>
              <a:cs typeface="Garet Bold"/>
              <a:sym typeface="Garet Bold"/>
            </a:endParaRPr>
          </a:p>
        </p:txBody>
      </p:sp>
      <p:sp>
        <p:nvSpPr>
          <p:cNvPr id="17" name="TextBox 17"/>
          <p:cNvSpPr txBox="1"/>
          <p:nvPr/>
        </p:nvSpPr>
        <p:spPr>
          <a:xfrm>
            <a:off x="8399928" y="2091181"/>
            <a:ext cx="9333994" cy="1264218"/>
          </a:xfrm>
          <a:prstGeom prst="rect">
            <a:avLst/>
          </a:prstGeom>
        </p:spPr>
        <p:txBody>
          <a:bodyPr lIns="0" tIns="0" rIns="0" bIns="0" rtlCol="0" anchor="t">
            <a:spAutoFit/>
          </a:bodyPr>
          <a:lstStyle/>
          <a:p>
            <a:pPr marL="0" lvl="0" indent="0" algn="just">
              <a:lnSpc>
                <a:spcPts val="3410"/>
              </a:lnSpc>
            </a:pPr>
            <a:r>
              <a:rPr lang="en-US" sz="2200" b="1">
                <a:solidFill>
                  <a:srgbClr val="FFFFFF"/>
                </a:solidFill>
                <a:latin typeface="Open Sans Bold"/>
                <a:ea typeface="Open Sans Bold"/>
                <a:cs typeface="Open Sans Bold"/>
                <a:sym typeface="Open Sans Bold"/>
              </a:rPr>
              <a:t>MediMitra</a:t>
            </a:r>
            <a:r>
              <a:rPr lang="en-US" sz="2200">
                <a:solidFill>
                  <a:srgbClr val="FFFFFF"/>
                </a:solidFill>
                <a:latin typeface="Open Sans"/>
                <a:ea typeface="Open Sans"/>
                <a:cs typeface="Open Sans"/>
                <a:sym typeface="Open Sans"/>
              </a:rPr>
              <a:t> is a full-stack web application designed to help users manage their medication schedules through smart reminders, integrating Google Home for voice assistance.</a:t>
            </a:r>
            <a:endParaRPr lang="en-US" sz="2200">
              <a:solidFill>
                <a:srgbClr val="FFFFFF"/>
              </a:solidFill>
              <a:latin typeface="Open Sans"/>
              <a:ea typeface="Open Sans"/>
              <a:cs typeface="Open Sans"/>
              <a:sym typeface="Open Sans"/>
            </a:endParaRPr>
          </a:p>
        </p:txBody>
      </p:sp>
      <p:sp>
        <p:nvSpPr>
          <p:cNvPr id="18" name="TextBox 18"/>
          <p:cNvSpPr txBox="1"/>
          <p:nvPr/>
        </p:nvSpPr>
        <p:spPr>
          <a:xfrm>
            <a:off x="8278430" y="4041199"/>
            <a:ext cx="9328172" cy="1692910"/>
          </a:xfrm>
          <a:prstGeom prst="rect">
            <a:avLst/>
          </a:prstGeom>
        </p:spPr>
        <p:txBody>
          <a:bodyPr lIns="0" tIns="0" rIns="0" bIns="0" rtlCol="0" anchor="t">
            <a:spAutoFit/>
          </a:bodyPr>
          <a:lstStyle/>
          <a:p>
            <a:pPr marL="0" lvl="0" indent="0" algn="just">
              <a:lnSpc>
                <a:spcPts val="3410"/>
              </a:lnSpc>
            </a:pPr>
            <a:r>
              <a:rPr lang="en-US" sz="2200">
                <a:solidFill>
                  <a:srgbClr val="FFFFFF"/>
                </a:solidFill>
                <a:latin typeface="Open Sans"/>
                <a:ea typeface="Open Sans"/>
                <a:cs typeface="Open Sans"/>
                <a:sym typeface="Open Sans"/>
              </a:rPr>
              <a:t>Built with </a:t>
            </a:r>
            <a:r>
              <a:rPr lang="en-US" sz="2200" b="1">
                <a:solidFill>
                  <a:srgbClr val="FFFFFF"/>
                </a:solidFill>
                <a:latin typeface="Open Sans Bold"/>
                <a:ea typeface="Open Sans Bold"/>
                <a:cs typeface="Open Sans Bold"/>
                <a:sym typeface="Open Sans Bold"/>
              </a:rPr>
              <a:t>Next.js</a:t>
            </a:r>
            <a:r>
              <a:rPr lang="en-US" sz="2200">
                <a:solidFill>
                  <a:srgbClr val="FFFFFF"/>
                </a:solidFill>
                <a:latin typeface="Open Sans"/>
                <a:ea typeface="Open Sans"/>
                <a:cs typeface="Open Sans"/>
                <a:sym typeface="Open Sans"/>
              </a:rPr>
              <a:t> for the frontend and </a:t>
            </a:r>
            <a:r>
              <a:rPr lang="en-US" sz="2200" b="1">
                <a:solidFill>
                  <a:srgbClr val="FFFFFF"/>
                </a:solidFill>
                <a:latin typeface="Open Sans Bold"/>
                <a:ea typeface="Open Sans Bold"/>
                <a:cs typeface="Open Sans Bold"/>
                <a:sym typeface="Open Sans Bold"/>
              </a:rPr>
              <a:t>FastAPI</a:t>
            </a:r>
            <a:r>
              <a:rPr lang="en-US" sz="2200">
                <a:solidFill>
                  <a:srgbClr val="FFFFFF"/>
                </a:solidFill>
                <a:latin typeface="Open Sans"/>
                <a:ea typeface="Open Sans"/>
                <a:cs typeface="Open Sans"/>
                <a:sym typeface="Open Sans"/>
              </a:rPr>
              <a:t> for the backend, it enables users to securely log in using </a:t>
            </a:r>
            <a:r>
              <a:rPr lang="en-US" sz="2200" b="1">
                <a:solidFill>
                  <a:srgbClr val="FFFFFF"/>
                </a:solidFill>
                <a:latin typeface="Open Sans Bold"/>
                <a:ea typeface="Open Sans Bold"/>
                <a:cs typeface="Open Sans Bold"/>
                <a:sym typeface="Open Sans Bold"/>
              </a:rPr>
              <a:t>Google OAuth</a:t>
            </a:r>
            <a:r>
              <a:rPr lang="en-US" sz="2200">
                <a:solidFill>
                  <a:srgbClr val="FFFFFF"/>
                </a:solidFill>
                <a:latin typeface="Open Sans"/>
                <a:ea typeface="Open Sans"/>
                <a:cs typeface="Open Sans"/>
                <a:sym typeface="Open Sans"/>
              </a:rPr>
              <a:t>, add medications with details like dosage and frequency, and set verbal reminders via </a:t>
            </a:r>
            <a:r>
              <a:rPr lang="en-US" sz="2200" b="1">
                <a:solidFill>
                  <a:srgbClr val="FFFFFF"/>
                </a:solidFill>
                <a:latin typeface="Open Sans Bold"/>
                <a:ea typeface="Open Sans Bold"/>
                <a:cs typeface="Open Sans Bold"/>
                <a:sym typeface="Open Sans Bold"/>
              </a:rPr>
              <a:t>Google Assistant.</a:t>
            </a:r>
            <a:endParaRPr lang="en-US" sz="2200" b="1">
              <a:solidFill>
                <a:srgbClr val="FFFFFF"/>
              </a:solidFill>
              <a:latin typeface="Open Sans Bold"/>
              <a:ea typeface="Open Sans Bold"/>
              <a:cs typeface="Open Sans Bold"/>
              <a:sym typeface="Open Sans Bold"/>
            </a:endParaRPr>
          </a:p>
        </p:txBody>
      </p:sp>
      <p:sp>
        <p:nvSpPr>
          <p:cNvPr id="19" name="TextBox 19"/>
          <p:cNvSpPr txBox="1"/>
          <p:nvPr/>
        </p:nvSpPr>
        <p:spPr>
          <a:xfrm>
            <a:off x="8049835" y="200660"/>
            <a:ext cx="5017090" cy="828040"/>
          </a:xfrm>
          <a:prstGeom prst="rect">
            <a:avLst/>
          </a:prstGeom>
        </p:spPr>
        <p:txBody>
          <a:bodyPr lIns="0" tIns="0" rIns="0" bIns="0" rtlCol="0" anchor="t">
            <a:spAutoFit/>
          </a:bodyPr>
          <a:lstStyle/>
          <a:p>
            <a:pPr algn="ctr">
              <a:lnSpc>
                <a:spcPts val="6860"/>
              </a:lnSpc>
            </a:pPr>
            <a:r>
              <a:rPr lang="en-US" sz="4900" b="1">
                <a:solidFill>
                  <a:srgbClr val="FFFFFF"/>
                </a:solidFill>
                <a:latin typeface="Canva Sans Bold" panose="020B0803030501040103"/>
                <a:ea typeface="Canva Sans Bold" panose="020B0803030501040103"/>
                <a:cs typeface="Canva Sans Bold" panose="020B0803030501040103"/>
                <a:sym typeface="Canva Sans Bold" panose="020B0803030501040103"/>
              </a:rPr>
              <a:t> Team CodeBros</a:t>
            </a:r>
            <a:endParaRPr lang="en-US" sz="49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grpSp>
        <p:nvGrpSpPr>
          <p:cNvPr id="20" name="Group 20"/>
          <p:cNvGrpSpPr/>
          <p:nvPr/>
        </p:nvGrpSpPr>
        <p:grpSpPr>
          <a:xfrm rot="0">
            <a:off x="7760799" y="4380822"/>
            <a:ext cx="198173" cy="198173"/>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09FF"/>
            </a:solidFill>
            <a:ln cap="sq">
              <a:noFill/>
              <a:prstDash val="solid"/>
              <a:miter/>
            </a:ln>
          </p:spPr>
        </p:sp>
        <p:sp>
          <p:nvSpPr>
            <p:cNvPr id="22" name="TextBox 22"/>
            <p:cNvSpPr txBox="1"/>
            <p:nvPr/>
          </p:nvSpPr>
          <p:spPr>
            <a:xfrm>
              <a:off x="76200" y="47625"/>
              <a:ext cx="660400" cy="688975"/>
            </a:xfrm>
            <a:prstGeom prst="rect">
              <a:avLst/>
            </a:prstGeom>
          </p:spPr>
          <p:txBody>
            <a:bodyPr lIns="50800" tIns="50800" rIns="50800" bIns="50800" rtlCol="0" anchor="ctr"/>
            <a:lstStyle/>
            <a:p>
              <a:pPr marL="410210" lvl="1" indent="-205105" algn="ctr">
                <a:lnSpc>
                  <a:spcPts val="2660"/>
                </a:lnSpc>
                <a:buFont typeface="Arial" panose="020B0604020202020204"/>
                <a:buChar char="•"/>
              </a:pPr>
            </a:p>
          </p:txBody>
        </p:sp>
      </p:grpSp>
      <p:sp>
        <p:nvSpPr>
          <p:cNvPr id="23" name="TextBox 23"/>
          <p:cNvSpPr txBox="1"/>
          <p:nvPr/>
        </p:nvSpPr>
        <p:spPr>
          <a:xfrm>
            <a:off x="8278430" y="6419908"/>
            <a:ext cx="9328172" cy="874395"/>
          </a:xfrm>
          <a:prstGeom prst="rect">
            <a:avLst/>
          </a:prstGeom>
        </p:spPr>
        <p:txBody>
          <a:bodyPr lIns="0" tIns="0" rIns="0" bIns="0" rtlCol="0" anchor="t">
            <a:spAutoFit/>
          </a:bodyPr>
          <a:lstStyle/>
          <a:p>
            <a:pPr marL="0" lvl="0" indent="0" algn="just">
              <a:lnSpc>
                <a:spcPts val="3410"/>
              </a:lnSpc>
            </a:pPr>
            <a:r>
              <a:rPr lang="en-US" sz="2200">
                <a:solidFill>
                  <a:srgbClr val="FFFFFF"/>
                </a:solidFill>
                <a:latin typeface="Open Sans"/>
                <a:ea typeface="Open Sans"/>
                <a:cs typeface="Open Sans"/>
                <a:sym typeface="Open Sans"/>
              </a:rPr>
              <a:t>The application features a user-friendly dashboard for tracking reminders, as well as an admin panel for managing user accounts.</a:t>
            </a:r>
            <a:endParaRPr lang="en-US" sz="2200">
              <a:solidFill>
                <a:srgbClr val="FFFFFF"/>
              </a:solidFill>
              <a:latin typeface="Open Sans"/>
              <a:ea typeface="Open Sans"/>
              <a:cs typeface="Open Sans"/>
              <a:sym typeface="Open Sans"/>
            </a:endParaRPr>
          </a:p>
        </p:txBody>
      </p:sp>
      <p:grpSp>
        <p:nvGrpSpPr>
          <p:cNvPr id="24" name="Group 24"/>
          <p:cNvGrpSpPr/>
          <p:nvPr/>
        </p:nvGrpSpPr>
        <p:grpSpPr>
          <a:xfrm rot="0">
            <a:off x="7774285" y="6830399"/>
            <a:ext cx="198173" cy="198173"/>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09FF"/>
            </a:solidFill>
            <a:ln cap="sq">
              <a:noFill/>
              <a:prstDash val="solid"/>
              <a:miter/>
            </a:ln>
          </p:spPr>
        </p:sp>
        <p:sp>
          <p:nvSpPr>
            <p:cNvPr id="26" name="TextBox 26"/>
            <p:cNvSpPr txBox="1"/>
            <p:nvPr/>
          </p:nvSpPr>
          <p:spPr>
            <a:xfrm>
              <a:off x="76200" y="47625"/>
              <a:ext cx="660400" cy="688975"/>
            </a:xfrm>
            <a:prstGeom prst="rect">
              <a:avLst/>
            </a:prstGeom>
          </p:spPr>
          <p:txBody>
            <a:bodyPr lIns="50800" tIns="50800" rIns="50800" bIns="50800" rtlCol="0" anchor="ctr"/>
            <a:lstStyle/>
            <a:p>
              <a:pPr marL="410210" lvl="1" indent="-205105" algn="ctr">
                <a:lnSpc>
                  <a:spcPts val="2660"/>
                </a:lnSpc>
                <a:buFont typeface="Arial" panose="020B0604020202020204"/>
                <a:buChar char="•"/>
              </a:pPr>
            </a:p>
          </p:txBody>
        </p:sp>
      </p:grpSp>
      <p:sp>
        <p:nvSpPr>
          <p:cNvPr id="27" name="TextBox 27"/>
          <p:cNvSpPr txBox="1"/>
          <p:nvPr/>
        </p:nvSpPr>
        <p:spPr>
          <a:xfrm>
            <a:off x="8278430" y="7997083"/>
            <a:ext cx="9328172" cy="2703195"/>
          </a:xfrm>
          <a:prstGeom prst="rect">
            <a:avLst/>
          </a:prstGeom>
        </p:spPr>
        <p:txBody>
          <a:bodyPr lIns="0" tIns="0" rIns="0" bIns="0" rtlCol="0" anchor="t">
            <a:spAutoFit/>
          </a:bodyPr>
          <a:lstStyle/>
          <a:p>
            <a:pPr algn="just">
              <a:lnSpc>
                <a:spcPts val="3410"/>
              </a:lnSpc>
            </a:pPr>
            <a:r>
              <a:rPr lang="en-US" sz="2200">
                <a:solidFill>
                  <a:srgbClr val="FFFFFF"/>
                </a:solidFill>
                <a:latin typeface="Open Sans"/>
                <a:ea typeface="Open Sans"/>
                <a:cs typeface="Open Sans"/>
                <a:sym typeface="Open Sans"/>
              </a:rPr>
              <a:t>With a focus on enhancing user experience, MediMitra combines modern web technologies and AI-driven functionalities to improve health outcomes by reducing missed doses and facilitating seamless medication management.</a:t>
            </a:r>
            <a:endParaRPr lang="en-US" sz="2200">
              <a:solidFill>
                <a:srgbClr val="FFFFFF"/>
              </a:solidFill>
              <a:latin typeface="Open Sans"/>
              <a:ea typeface="Open Sans"/>
              <a:cs typeface="Open Sans"/>
              <a:sym typeface="Open Sans"/>
            </a:endParaRPr>
          </a:p>
          <a:p>
            <a:pPr algn="just">
              <a:lnSpc>
                <a:spcPts val="3720"/>
              </a:lnSpc>
            </a:pPr>
          </a:p>
          <a:p>
            <a:pPr marL="0" lvl="0" indent="0" algn="just">
              <a:lnSpc>
                <a:spcPts val="3720"/>
              </a:lnSpc>
            </a:pPr>
          </a:p>
        </p:txBody>
      </p:sp>
      <p:sp>
        <p:nvSpPr>
          <p:cNvPr id="28" name="TextBox 28"/>
          <p:cNvSpPr txBox="1"/>
          <p:nvPr/>
        </p:nvSpPr>
        <p:spPr>
          <a:xfrm>
            <a:off x="839945" y="2184013"/>
            <a:ext cx="5004077" cy="528321"/>
          </a:xfrm>
          <a:prstGeom prst="rect">
            <a:avLst/>
          </a:prstGeom>
        </p:spPr>
        <p:txBody>
          <a:bodyPr lIns="0" tIns="0" rIns="0" bIns="0" rtlCol="0" anchor="t">
            <a:spAutoFit/>
          </a:bodyPr>
          <a:lstStyle/>
          <a:p>
            <a:pPr marL="0" lvl="0" indent="0" algn="just">
              <a:lnSpc>
                <a:spcPts val="4495"/>
              </a:lnSpc>
            </a:pPr>
            <a:r>
              <a:rPr lang="en-US" sz="2900" b="1">
                <a:solidFill>
                  <a:srgbClr val="FFFFFF"/>
                </a:solidFill>
                <a:latin typeface="Open Sans Bold"/>
                <a:ea typeface="Open Sans Bold"/>
                <a:cs typeface="Open Sans Bold"/>
                <a:sym typeface="Open Sans Bold"/>
              </a:rPr>
              <a:t>Tittle-</a:t>
            </a:r>
            <a:endParaRPr lang="en-US" sz="2900" b="1">
              <a:solidFill>
                <a:srgbClr val="FFFFFF"/>
              </a:solidFill>
              <a:latin typeface="Open Sans Bold"/>
              <a:ea typeface="Open Sans Bold"/>
              <a:cs typeface="Open Sans Bold"/>
              <a:sym typeface="Open Sans Bold"/>
            </a:endParaRPr>
          </a:p>
        </p:txBody>
      </p:sp>
      <p:sp>
        <p:nvSpPr>
          <p:cNvPr id="29" name="TextBox 29"/>
          <p:cNvSpPr txBox="1"/>
          <p:nvPr/>
        </p:nvSpPr>
        <p:spPr>
          <a:xfrm>
            <a:off x="839945" y="2854573"/>
            <a:ext cx="6148216" cy="499110"/>
          </a:xfrm>
          <a:prstGeom prst="rect">
            <a:avLst/>
          </a:prstGeom>
        </p:spPr>
        <p:txBody>
          <a:bodyPr lIns="0" tIns="0" rIns="0" bIns="0" rtlCol="0" anchor="t">
            <a:spAutoFit/>
          </a:bodyPr>
          <a:lstStyle/>
          <a:p>
            <a:pPr marL="0" lvl="0" indent="0" algn="just">
              <a:lnSpc>
                <a:spcPts val="4185"/>
              </a:lnSpc>
            </a:pPr>
            <a:r>
              <a:rPr lang="en-US" sz="2700">
                <a:solidFill>
                  <a:srgbClr val="FFFFFF"/>
                </a:solidFill>
                <a:latin typeface="Open Sans"/>
                <a:ea typeface="Open Sans"/>
                <a:cs typeface="Open Sans"/>
                <a:sym typeface="Open Sans"/>
              </a:rPr>
              <a:t>Voice enabled medicines reminder</a:t>
            </a:r>
            <a:endParaRPr lang="en-US" sz="2700">
              <a:solidFill>
                <a:srgbClr val="FFFFFF"/>
              </a:solidFill>
              <a:latin typeface="Open Sans"/>
              <a:ea typeface="Open Sans"/>
              <a:cs typeface="Open Sans"/>
              <a:sym typeface="Open Sans"/>
            </a:endParaRPr>
          </a:p>
        </p:txBody>
      </p:sp>
      <p:sp>
        <p:nvSpPr>
          <p:cNvPr id="30" name="TextBox 30"/>
          <p:cNvSpPr txBox="1"/>
          <p:nvPr/>
        </p:nvSpPr>
        <p:spPr>
          <a:xfrm>
            <a:off x="12384229" y="1162208"/>
            <a:ext cx="3681103" cy="537845"/>
          </a:xfrm>
          <a:prstGeom prst="rect">
            <a:avLst/>
          </a:prstGeom>
        </p:spPr>
        <p:txBody>
          <a:bodyPr lIns="0" tIns="0" rIns="0" bIns="0" rtlCol="0" anchor="t">
            <a:spAutoFit/>
          </a:bodyPr>
          <a:lstStyle/>
          <a:p>
            <a:pPr algn="ctr">
              <a:lnSpc>
                <a:spcPts val="4480"/>
              </a:lnSpc>
            </a:pPr>
            <a:r>
              <a:rPr lang="en-US" sz="3200" b="1">
                <a:solidFill>
                  <a:srgbClr val="FFFFFF"/>
                </a:solidFill>
                <a:latin typeface="Canva Sans Bold" panose="020B0803030501040103"/>
                <a:ea typeface="Canva Sans Bold" panose="020B0803030501040103"/>
                <a:cs typeface="Canva Sans Bold" panose="020B0803030501040103"/>
                <a:sym typeface="Canva Sans Bold" panose="020B0803030501040103"/>
              </a:rPr>
              <a:t>Team no.17</a:t>
            </a:r>
            <a:endParaRPr lang="en-US" sz="3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31" name="TextBox 31"/>
          <p:cNvSpPr txBox="1"/>
          <p:nvPr/>
        </p:nvSpPr>
        <p:spPr>
          <a:xfrm>
            <a:off x="839945" y="3349048"/>
            <a:ext cx="5004077" cy="528321"/>
          </a:xfrm>
          <a:prstGeom prst="rect">
            <a:avLst/>
          </a:prstGeom>
        </p:spPr>
        <p:txBody>
          <a:bodyPr lIns="0" tIns="0" rIns="0" bIns="0" rtlCol="0" anchor="t">
            <a:spAutoFit/>
          </a:bodyPr>
          <a:lstStyle/>
          <a:p>
            <a:pPr marL="0" lvl="0" indent="0" algn="just">
              <a:lnSpc>
                <a:spcPts val="4495"/>
              </a:lnSpc>
            </a:pPr>
            <a:r>
              <a:rPr lang="en-US" sz="2900" b="1">
                <a:solidFill>
                  <a:srgbClr val="FFFFFF"/>
                </a:solidFill>
                <a:latin typeface="Open Sans Bold"/>
                <a:ea typeface="Open Sans Bold"/>
                <a:cs typeface="Open Sans Bold"/>
                <a:sym typeface="Open Sans Bold"/>
              </a:rPr>
              <a:t>Description:</a:t>
            </a:r>
            <a:endParaRPr lang="en-US" sz="2900" b="1">
              <a:solidFill>
                <a:srgbClr val="FFFFFF"/>
              </a:solidFill>
              <a:latin typeface="Open Sans Bold"/>
              <a:ea typeface="Open Sans Bold"/>
              <a:cs typeface="Open Sans Bold"/>
              <a:sym typeface="Open San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6770594" cy="10287000"/>
            <a:chOff x="0" y="0"/>
            <a:chExt cx="1783202" cy="2709333"/>
          </a:xfrm>
        </p:grpSpPr>
        <p:sp>
          <p:nvSpPr>
            <p:cNvPr id="3" name="Freeform 3"/>
            <p:cNvSpPr/>
            <p:nvPr/>
          </p:nvSpPr>
          <p:spPr>
            <a:xfrm>
              <a:off x="0" y="0"/>
              <a:ext cx="1783202" cy="2709333"/>
            </a:xfrm>
            <a:custGeom>
              <a:avLst/>
              <a:gdLst/>
              <a:ahLst/>
              <a:cxnLst/>
              <a:rect l="l" t="t" r="r" b="b"/>
              <a:pathLst>
                <a:path w="1783202" h="2709333">
                  <a:moveTo>
                    <a:pt x="0" y="0"/>
                  </a:moveTo>
                  <a:lnTo>
                    <a:pt x="1783202" y="0"/>
                  </a:lnTo>
                  <a:lnTo>
                    <a:pt x="1783202" y="2709333"/>
                  </a:lnTo>
                  <a:lnTo>
                    <a:pt x="0" y="2709333"/>
                  </a:lnTo>
                  <a:close/>
                </a:path>
              </a:pathLst>
            </a:custGeom>
            <a:solidFill>
              <a:srgbClr val="8C09FF"/>
            </a:solidFill>
          </p:spPr>
        </p:sp>
        <p:sp>
          <p:nvSpPr>
            <p:cNvPr id="4" name="TextBox 4"/>
            <p:cNvSpPr txBox="1"/>
            <p:nvPr/>
          </p:nvSpPr>
          <p:spPr>
            <a:xfrm>
              <a:off x="0" y="-38100"/>
              <a:ext cx="1783202" cy="2747433"/>
            </a:xfrm>
            <a:prstGeom prst="rect">
              <a:avLst/>
            </a:prstGeom>
          </p:spPr>
          <p:txBody>
            <a:bodyPr lIns="50800" tIns="50800" rIns="50800" bIns="50800" rtlCol="0" anchor="ctr"/>
            <a:lstStyle/>
            <a:p>
              <a:pPr algn="ctr">
                <a:lnSpc>
                  <a:spcPts val="2660"/>
                </a:lnSpc>
              </a:pPr>
            </a:p>
          </p:txBody>
        </p:sp>
      </p:grpSp>
      <p:sp>
        <p:nvSpPr>
          <p:cNvPr id="5" name="AutoShape 5"/>
          <p:cNvSpPr/>
          <p:nvPr/>
        </p:nvSpPr>
        <p:spPr>
          <a:xfrm>
            <a:off x="916626" y="1908721"/>
            <a:ext cx="1310100" cy="0"/>
          </a:xfrm>
          <a:prstGeom prst="line">
            <a:avLst/>
          </a:prstGeom>
          <a:ln w="95250" cap="flat">
            <a:solidFill>
              <a:srgbClr val="FFFFFF"/>
            </a:solidFill>
            <a:prstDash val="solid"/>
            <a:headEnd type="none" w="sm" len="sm"/>
            <a:tailEnd type="none" w="sm" len="sm"/>
          </a:ln>
        </p:spPr>
      </p:sp>
      <p:grpSp>
        <p:nvGrpSpPr>
          <p:cNvPr id="6" name="Group 6"/>
          <p:cNvGrpSpPr/>
          <p:nvPr/>
        </p:nvGrpSpPr>
        <p:grpSpPr>
          <a:xfrm rot="0">
            <a:off x="17259300" y="7406450"/>
            <a:ext cx="4596322" cy="459632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0" cap="sq">
              <a:solidFill>
                <a:srgbClr val="F6F6F6"/>
              </a:solidFill>
              <a:prstDash val="solid"/>
              <a:miter/>
            </a:ln>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5400000">
            <a:off x="8250669" y="-622270"/>
            <a:ext cx="1479329" cy="1479329"/>
            <a:chOff x="0" y="0"/>
            <a:chExt cx="812800" cy="812800"/>
          </a:xfrm>
        </p:grpSpPr>
        <p:sp>
          <p:nvSpPr>
            <p:cNvPr id="10" name="Freeform 10"/>
            <p:cNvSpPr/>
            <p:nvPr/>
          </p:nvSpPr>
          <p:spPr>
            <a:xfrm>
              <a:off x="0" y="0"/>
              <a:ext cx="812800" cy="812800"/>
            </a:xfrm>
            <a:custGeom>
              <a:avLst/>
              <a:gdLst/>
              <a:ahLst/>
              <a:cxnLst/>
              <a:rect l="l" t="t" r="r" b="b"/>
              <a:pathLst>
                <a:path w="812800" h="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8C09FF">
                <a:alpha val="29804"/>
              </a:srgbClr>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60"/>
                </a:lnSpc>
              </a:pPr>
            </a:p>
          </p:txBody>
        </p:sp>
      </p:grpSp>
      <p:grpSp>
        <p:nvGrpSpPr>
          <p:cNvPr id="12" name="Group 12"/>
          <p:cNvGrpSpPr/>
          <p:nvPr/>
        </p:nvGrpSpPr>
        <p:grpSpPr>
          <a:xfrm rot="0">
            <a:off x="7140966" y="1598771"/>
            <a:ext cx="10118334" cy="8290045"/>
            <a:chOff x="0" y="0"/>
            <a:chExt cx="2664911" cy="2183386"/>
          </a:xfrm>
        </p:grpSpPr>
        <p:sp>
          <p:nvSpPr>
            <p:cNvPr id="13" name="Freeform 13"/>
            <p:cNvSpPr/>
            <p:nvPr/>
          </p:nvSpPr>
          <p:spPr>
            <a:xfrm>
              <a:off x="0" y="0"/>
              <a:ext cx="2664911" cy="2183386"/>
            </a:xfrm>
            <a:custGeom>
              <a:avLst/>
              <a:gdLst/>
              <a:ahLst/>
              <a:cxnLst/>
              <a:rect l="l" t="t" r="r" b="b"/>
              <a:pathLst>
                <a:path w="2664911" h="2183386">
                  <a:moveTo>
                    <a:pt x="39022" y="0"/>
                  </a:moveTo>
                  <a:lnTo>
                    <a:pt x="2625889" y="0"/>
                  </a:lnTo>
                  <a:cubicBezTo>
                    <a:pt x="2647440" y="0"/>
                    <a:pt x="2664911" y="17471"/>
                    <a:pt x="2664911" y="39022"/>
                  </a:cubicBezTo>
                  <a:lnTo>
                    <a:pt x="2664911" y="2144364"/>
                  </a:lnTo>
                  <a:cubicBezTo>
                    <a:pt x="2664911" y="2165915"/>
                    <a:pt x="2647440" y="2183386"/>
                    <a:pt x="2625889" y="2183386"/>
                  </a:cubicBezTo>
                  <a:lnTo>
                    <a:pt x="39022" y="2183386"/>
                  </a:lnTo>
                  <a:cubicBezTo>
                    <a:pt x="17471" y="2183386"/>
                    <a:pt x="0" y="2165915"/>
                    <a:pt x="0" y="2144364"/>
                  </a:cubicBezTo>
                  <a:lnTo>
                    <a:pt x="0" y="39022"/>
                  </a:lnTo>
                  <a:cubicBezTo>
                    <a:pt x="0" y="17471"/>
                    <a:pt x="17471" y="0"/>
                    <a:pt x="39022" y="0"/>
                  </a:cubicBezTo>
                  <a:close/>
                </a:path>
              </a:pathLst>
            </a:custGeom>
            <a:solidFill>
              <a:srgbClr val="E8ECEC"/>
            </a:solidFill>
          </p:spPr>
        </p:sp>
        <p:sp>
          <p:nvSpPr>
            <p:cNvPr id="14" name="TextBox 14"/>
            <p:cNvSpPr txBox="1"/>
            <p:nvPr/>
          </p:nvSpPr>
          <p:spPr>
            <a:xfrm>
              <a:off x="0" y="-38100"/>
              <a:ext cx="2664911" cy="2221486"/>
            </a:xfrm>
            <a:prstGeom prst="rect">
              <a:avLst/>
            </a:prstGeom>
          </p:spPr>
          <p:txBody>
            <a:bodyPr lIns="50800" tIns="50800" rIns="50800" bIns="50800" rtlCol="0" anchor="ctr"/>
            <a:lstStyle/>
            <a:p>
              <a:pPr algn="ctr">
                <a:lnSpc>
                  <a:spcPts val="2660"/>
                </a:lnSpc>
              </a:pPr>
            </a:p>
          </p:txBody>
        </p:sp>
      </p:grpSp>
      <p:sp>
        <p:nvSpPr>
          <p:cNvPr id="15" name="Freeform 15"/>
          <p:cNvSpPr/>
          <p:nvPr/>
        </p:nvSpPr>
        <p:spPr>
          <a:xfrm>
            <a:off x="7322823" y="2330844"/>
            <a:ext cx="9754621" cy="7313318"/>
          </a:xfrm>
          <a:custGeom>
            <a:avLst/>
            <a:gdLst/>
            <a:ahLst/>
            <a:cxnLst/>
            <a:rect l="l" t="t" r="r" b="b"/>
            <a:pathLst>
              <a:path w="9754621" h="7313318">
                <a:moveTo>
                  <a:pt x="0" y="0"/>
                </a:moveTo>
                <a:lnTo>
                  <a:pt x="9754620" y="0"/>
                </a:lnTo>
                <a:lnTo>
                  <a:pt x="9754620" y="7313318"/>
                </a:lnTo>
                <a:lnTo>
                  <a:pt x="0" y="7313318"/>
                </a:lnTo>
                <a:lnTo>
                  <a:pt x="0" y="0"/>
                </a:lnTo>
                <a:close/>
              </a:path>
            </a:pathLst>
          </a:custGeom>
          <a:blipFill>
            <a:blip r:embed="rId1"/>
            <a:stretch>
              <a:fillRect l="-1088" r="-1088"/>
            </a:stretch>
          </a:blipFill>
        </p:spPr>
      </p:sp>
      <p:sp>
        <p:nvSpPr>
          <p:cNvPr id="16" name="TextBox 16"/>
          <p:cNvSpPr txBox="1"/>
          <p:nvPr/>
        </p:nvSpPr>
        <p:spPr>
          <a:xfrm>
            <a:off x="839945" y="744695"/>
            <a:ext cx="4568944" cy="854076"/>
          </a:xfrm>
          <a:prstGeom prst="rect">
            <a:avLst/>
          </a:prstGeom>
        </p:spPr>
        <p:txBody>
          <a:bodyPr lIns="0" tIns="0" rIns="0" bIns="0" rtlCol="0" anchor="t">
            <a:spAutoFit/>
          </a:bodyPr>
          <a:lstStyle/>
          <a:p>
            <a:pPr algn="l">
              <a:lnSpc>
                <a:spcPts val="7000"/>
              </a:lnSpc>
            </a:pPr>
            <a:r>
              <a:rPr lang="en-US" sz="5000" b="1" spc="99">
                <a:solidFill>
                  <a:srgbClr val="FFFFFF"/>
                </a:solidFill>
                <a:latin typeface="Garet Bold"/>
                <a:ea typeface="Garet Bold"/>
                <a:cs typeface="Garet Bold"/>
                <a:sym typeface="Garet Bold"/>
              </a:rPr>
              <a:t>SOLUTION</a:t>
            </a:r>
            <a:endParaRPr lang="en-US" sz="5000" b="1" spc="99">
              <a:solidFill>
                <a:srgbClr val="FFFFFF"/>
              </a:solidFill>
              <a:latin typeface="Garet Bold"/>
              <a:ea typeface="Garet Bold"/>
              <a:cs typeface="Garet Bold"/>
              <a:sym typeface="Garet Bold"/>
            </a:endParaRPr>
          </a:p>
        </p:txBody>
      </p:sp>
      <p:sp>
        <p:nvSpPr>
          <p:cNvPr id="17" name="TextBox 17"/>
          <p:cNvSpPr txBox="1"/>
          <p:nvPr/>
        </p:nvSpPr>
        <p:spPr>
          <a:xfrm>
            <a:off x="390450" y="2556056"/>
            <a:ext cx="5989693" cy="6289749"/>
          </a:xfrm>
          <a:prstGeom prst="rect">
            <a:avLst/>
          </a:prstGeom>
        </p:spPr>
        <p:txBody>
          <a:bodyPr lIns="0" tIns="0" rIns="0" bIns="0" rtlCol="0" anchor="t">
            <a:spAutoFit/>
          </a:bodyPr>
          <a:lstStyle/>
          <a:p>
            <a:pPr algn="just">
              <a:lnSpc>
                <a:spcPts val="3870"/>
              </a:lnSpc>
            </a:pPr>
            <a:r>
              <a:rPr lang="en-US" sz="2500" b="1">
                <a:solidFill>
                  <a:srgbClr val="FFFFFF"/>
                </a:solidFill>
                <a:latin typeface="Open Sans Bold"/>
                <a:ea typeface="Open Sans Bold"/>
                <a:cs typeface="Open Sans Bold"/>
                <a:sym typeface="Open Sans Bold"/>
              </a:rPr>
              <a:t>Key Features:</a:t>
            </a:r>
            <a:endParaRPr lang="en-US" sz="2500" b="1">
              <a:solidFill>
                <a:srgbClr val="FFFFFF"/>
              </a:solidFill>
              <a:latin typeface="Open Sans Bold"/>
              <a:ea typeface="Open Sans Bold"/>
              <a:cs typeface="Open Sans Bold"/>
              <a:sym typeface="Open Sans Bold"/>
            </a:endParaRPr>
          </a:p>
          <a:p>
            <a:pPr algn="just">
              <a:lnSpc>
                <a:spcPts val="3870"/>
              </a:lnSpc>
            </a:pPr>
          </a:p>
          <a:p>
            <a:pPr marL="539115" lvl="1" indent="-269875" algn="just">
              <a:lnSpc>
                <a:spcPts val="3870"/>
              </a:lnSpc>
              <a:buFont typeface="Arial" panose="020B0604020202020204"/>
              <a:buChar char="•"/>
            </a:pPr>
            <a:r>
              <a:rPr lang="en-US" sz="2500" b="1">
                <a:solidFill>
                  <a:srgbClr val="FFFFFF"/>
                </a:solidFill>
                <a:latin typeface="Open Sans Bold"/>
                <a:ea typeface="Open Sans Bold"/>
                <a:cs typeface="Open Sans Bold"/>
                <a:sym typeface="Open Sans Bold"/>
              </a:rPr>
              <a:t>Personalized Reminders</a:t>
            </a:r>
            <a:r>
              <a:rPr lang="en-US" sz="2500">
                <a:solidFill>
                  <a:srgbClr val="FFFFFF"/>
                </a:solidFill>
                <a:latin typeface="Open Sans"/>
                <a:ea typeface="Open Sans"/>
                <a:cs typeface="Open Sans"/>
                <a:sym typeface="Open Sans"/>
              </a:rPr>
              <a:t> based on your unique prescription needs</a:t>
            </a:r>
            <a:endParaRPr lang="en-US" sz="2500">
              <a:solidFill>
                <a:srgbClr val="FFFFFF"/>
              </a:solidFill>
              <a:latin typeface="Open Sans"/>
              <a:ea typeface="Open Sans"/>
              <a:cs typeface="Open Sans"/>
              <a:sym typeface="Open Sans"/>
            </a:endParaRPr>
          </a:p>
          <a:p>
            <a:pPr marL="539115" lvl="1" indent="-269875" algn="just">
              <a:lnSpc>
                <a:spcPts val="3870"/>
              </a:lnSpc>
              <a:buFont typeface="Arial" panose="020B0604020202020204"/>
              <a:buChar char="•"/>
            </a:pPr>
            <a:r>
              <a:rPr lang="en-US" sz="2500" b="1">
                <a:solidFill>
                  <a:srgbClr val="FFFFFF"/>
                </a:solidFill>
                <a:latin typeface="Open Sans Bold"/>
                <a:ea typeface="Open Sans Bold"/>
                <a:cs typeface="Open Sans Bold"/>
                <a:sym typeface="Open Sans Bold"/>
              </a:rPr>
              <a:t>Interactive Voice Assistance - </a:t>
            </a:r>
            <a:r>
              <a:rPr lang="en-US" sz="2500">
                <a:solidFill>
                  <a:srgbClr val="FFFFFF"/>
                </a:solidFill>
                <a:latin typeface="Open Sans"/>
                <a:ea typeface="Open Sans"/>
                <a:cs typeface="Open Sans"/>
                <a:sym typeface="Open Sans"/>
              </a:rPr>
              <a:t>voice-enabled medicine reminder for timely reminder</a:t>
            </a:r>
            <a:r>
              <a:rPr lang="en-US" sz="2500" b="1">
                <a:solidFill>
                  <a:srgbClr val="FFFFFF"/>
                </a:solidFill>
                <a:latin typeface="Open Sans Bold"/>
                <a:ea typeface="Open Sans Bold"/>
                <a:cs typeface="Open Sans Bold"/>
                <a:sym typeface="Open Sans Bold"/>
              </a:rPr>
              <a:t>s</a:t>
            </a:r>
            <a:endParaRPr lang="en-US" sz="2500" b="1">
              <a:solidFill>
                <a:srgbClr val="FFFFFF"/>
              </a:solidFill>
              <a:latin typeface="Open Sans Bold"/>
              <a:ea typeface="Open Sans Bold"/>
              <a:cs typeface="Open Sans Bold"/>
              <a:sym typeface="Open Sans Bold"/>
            </a:endParaRPr>
          </a:p>
          <a:p>
            <a:pPr marL="539115" lvl="1" indent="-269875" algn="just">
              <a:lnSpc>
                <a:spcPts val="3870"/>
              </a:lnSpc>
              <a:buFont typeface="Arial" panose="020B0604020202020204"/>
              <a:buChar char="•"/>
            </a:pPr>
            <a:r>
              <a:rPr lang="en-US" sz="2500" b="1">
                <a:solidFill>
                  <a:srgbClr val="FFFFFF"/>
                </a:solidFill>
                <a:latin typeface="Open Sans Bold"/>
                <a:ea typeface="Open Sans Bold"/>
                <a:cs typeface="Open Sans Bold"/>
                <a:sym typeface="Open Sans Bold"/>
              </a:rPr>
              <a:t>Prescription to medicine schedule</a:t>
            </a:r>
            <a:r>
              <a:rPr lang="en-US" sz="2500">
                <a:solidFill>
                  <a:srgbClr val="FFFFFF"/>
                </a:solidFill>
                <a:latin typeface="Open Sans"/>
                <a:ea typeface="Open Sans"/>
                <a:cs typeface="Open Sans"/>
                <a:sym typeface="Open Sans"/>
              </a:rPr>
              <a:t> using OCR techniques.</a:t>
            </a:r>
            <a:endParaRPr lang="en-US" sz="2500">
              <a:solidFill>
                <a:srgbClr val="FFFFFF"/>
              </a:solidFill>
              <a:latin typeface="Open Sans"/>
              <a:ea typeface="Open Sans"/>
              <a:cs typeface="Open Sans"/>
              <a:sym typeface="Open Sans"/>
            </a:endParaRPr>
          </a:p>
          <a:p>
            <a:pPr marL="539115" lvl="1" indent="-269875" algn="just">
              <a:lnSpc>
                <a:spcPts val="3870"/>
              </a:lnSpc>
              <a:buFont typeface="Arial" panose="020B0604020202020204"/>
              <a:buChar char="•"/>
            </a:pPr>
            <a:r>
              <a:rPr lang="en-US" sz="2500" b="1">
                <a:solidFill>
                  <a:srgbClr val="FFFFFF"/>
                </a:solidFill>
                <a:latin typeface="Open Sans Bold"/>
                <a:ea typeface="Open Sans Bold"/>
                <a:cs typeface="Open Sans Bold"/>
                <a:sym typeface="Open Sans Bold"/>
              </a:rPr>
              <a:t>Seamless integration</a:t>
            </a:r>
            <a:r>
              <a:rPr lang="en-US" sz="2500">
                <a:solidFill>
                  <a:srgbClr val="FFFFFF"/>
                </a:solidFill>
                <a:latin typeface="Open Sans"/>
                <a:ea typeface="Open Sans"/>
                <a:cs typeface="Open Sans"/>
                <a:sym typeface="Open Sans"/>
              </a:rPr>
              <a:t> with smart devices like Google Home</a:t>
            </a:r>
            <a:endParaRPr lang="en-US" sz="2500">
              <a:solidFill>
                <a:srgbClr val="FFFFFF"/>
              </a:solidFill>
              <a:latin typeface="Open Sans"/>
              <a:ea typeface="Open Sans"/>
              <a:cs typeface="Open Sans"/>
              <a:sym typeface="Open Sans"/>
            </a:endParaRPr>
          </a:p>
          <a:p>
            <a:pPr algn="just">
              <a:lnSpc>
                <a:spcPts val="3870"/>
              </a:lnSpc>
            </a:pPr>
          </a:p>
          <a:p>
            <a:pPr marL="0" lvl="0" indent="0" algn="just">
              <a:lnSpc>
                <a:spcPts val="3870"/>
              </a:lnSpc>
            </a:pPr>
          </a:p>
        </p:txBody>
      </p:sp>
      <p:sp>
        <p:nvSpPr>
          <p:cNvPr id="18" name="TextBox 18"/>
          <p:cNvSpPr txBox="1"/>
          <p:nvPr/>
        </p:nvSpPr>
        <p:spPr>
          <a:xfrm>
            <a:off x="13066925" y="544513"/>
            <a:ext cx="4972097" cy="863600"/>
          </a:xfrm>
          <a:prstGeom prst="rect">
            <a:avLst/>
          </a:prstGeom>
        </p:spPr>
        <p:txBody>
          <a:bodyPr lIns="0" tIns="0" rIns="0" bIns="0" rtlCol="0" anchor="t">
            <a:spAutoFit/>
          </a:bodyPr>
          <a:lstStyle/>
          <a:p>
            <a:pPr algn="ctr">
              <a:lnSpc>
                <a:spcPts val="7000"/>
              </a:lnSpc>
            </a:pPr>
            <a:r>
              <a:rPr lang="en-US" sz="5000" b="1">
                <a:solidFill>
                  <a:srgbClr val="FFFFFF"/>
                </a:solidFill>
                <a:latin typeface="Canva Sans Bold" panose="020B0803030501040103"/>
                <a:ea typeface="Canva Sans Bold" panose="020B0803030501040103"/>
                <a:cs typeface="Canva Sans Bold" panose="020B0803030501040103"/>
                <a:sym typeface="Canva Sans Bold" panose="020B0803030501040103"/>
              </a:rPr>
              <a:t>Team CodeBros</a:t>
            </a:r>
            <a:endParaRPr lang="en-US" sz="50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rot="0">
            <a:off x="547016" y="6199649"/>
            <a:ext cx="5101413" cy="2799389"/>
            <a:chOff x="0" y="0"/>
            <a:chExt cx="1343582" cy="737288"/>
          </a:xfrm>
        </p:grpSpPr>
        <p:sp>
          <p:nvSpPr>
            <p:cNvPr id="3" name="Freeform 3"/>
            <p:cNvSpPr/>
            <p:nvPr/>
          </p:nvSpPr>
          <p:spPr>
            <a:xfrm>
              <a:off x="0" y="0"/>
              <a:ext cx="1343582" cy="737288"/>
            </a:xfrm>
            <a:custGeom>
              <a:avLst/>
              <a:gdLst/>
              <a:ahLst/>
              <a:cxnLst/>
              <a:rect l="l" t="t" r="r" b="b"/>
              <a:pathLst>
                <a:path w="1343582" h="737288">
                  <a:moveTo>
                    <a:pt x="77398" y="0"/>
                  </a:moveTo>
                  <a:lnTo>
                    <a:pt x="1266184" y="0"/>
                  </a:lnTo>
                  <a:cubicBezTo>
                    <a:pt x="1308930" y="0"/>
                    <a:pt x="1343582" y="34652"/>
                    <a:pt x="1343582" y="77398"/>
                  </a:cubicBezTo>
                  <a:lnTo>
                    <a:pt x="1343582" y="659890"/>
                  </a:lnTo>
                  <a:cubicBezTo>
                    <a:pt x="1343582" y="702636"/>
                    <a:pt x="1308930" y="737288"/>
                    <a:pt x="1266184" y="737288"/>
                  </a:cubicBezTo>
                  <a:lnTo>
                    <a:pt x="77398" y="737288"/>
                  </a:lnTo>
                  <a:cubicBezTo>
                    <a:pt x="34652" y="737288"/>
                    <a:pt x="0" y="702636"/>
                    <a:pt x="0" y="659890"/>
                  </a:cubicBezTo>
                  <a:lnTo>
                    <a:pt x="0" y="77398"/>
                  </a:lnTo>
                  <a:cubicBezTo>
                    <a:pt x="0" y="34652"/>
                    <a:pt x="34652" y="0"/>
                    <a:pt x="77398" y="0"/>
                  </a:cubicBezTo>
                  <a:close/>
                </a:path>
              </a:pathLst>
            </a:custGeom>
            <a:solidFill>
              <a:srgbClr val="8C09FF"/>
            </a:solidFill>
          </p:spPr>
        </p:sp>
        <p:sp>
          <p:nvSpPr>
            <p:cNvPr id="4" name="TextBox 4"/>
            <p:cNvSpPr txBox="1"/>
            <p:nvPr/>
          </p:nvSpPr>
          <p:spPr>
            <a:xfrm>
              <a:off x="0" y="-38100"/>
              <a:ext cx="1343582" cy="775388"/>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rot="0">
            <a:off x="558946" y="2520995"/>
            <a:ext cx="5089482" cy="5588898"/>
            <a:chOff x="0" y="0"/>
            <a:chExt cx="1340440" cy="1471973"/>
          </a:xfrm>
        </p:grpSpPr>
        <p:sp>
          <p:nvSpPr>
            <p:cNvPr id="6" name="Freeform 6"/>
            <p:cNvSpPr/>
            <p:nvPr/>
          </p:nvSpPr>
          <p:spPr>
            <a:xfrm>
              <a:off x="0" y="0"/>
              <a:ext cx="1340440" cy="1471973"/>
            </a:xfrm>
            <a:custGeom>
              <a:avLst/>
              <a:gdLst/>
              <a:ahLst/>
              <a:cxnLst/>
              <a:rect l="l" t="t" r="r" b="b"/>
              <a:pathLst>
                <a:path w="1340440" h="1471973">
                  <a:moveTo>
                    <a:pt x="77579" y="0"/>
                  </a:moveTo>
                  <a:lnTo>
                    <a:pt x="1262861" y="0"/>
                  </a:lnTo>
                  <a:cubicBezTo>
                    <a:pt x="1305707" y="0"/>
                    <a:pt x="1340440" y="34733"/>
                    <a:pt x="1340440" y="77579"/>
                  </a:cubicBezTo>
                  <a:lnTo>
                    <a:pt x="1340440" y="1394394"/>
                  </a:lnTo>
                  <a:cubicBezTo>
                    <a:pt x="1340440" y="1414969"/>
                    <a:pt x="1332266" y="1434702"/>
                    <a:pt x="1317717" y="1449251"/>
                  </a:cubicBezTo>
                  <a:cubicBezTo>
                    <a:pt x="1303169" y="1463800"/>
                    <a:pt x="1283436" y="1471973"/>
                    <a:pt x="1262861" y="1471973"/>
                  </a:cubicBezTo>
                  <a:lnTo>
                    <a:pt x="77579" y="1471973"/>
                  </a:lnTo>
                  <a:cubicBezTo>
                    <a:pt x="57004" y="1471973"/>
                    <a:pt x="37271" y="1463800"/>
                    <a:pt x="22722" y="1449251"/>
                  </a:cubicBezTo>
                  <a:cubicBezTo>
                    <a:pt x="8173" y="1434702"/>
                    <a:pt x="0" y="1414969"/>
                    <a:pt x="0" y="1394394"/>
                  </a:cubicBezTo>
                  <a:lnTo>
                    <a:pt x="0" y="77579"/>
                  </a:lnTo>
                  <a:cubicBezTo>
                    <a:pt x="0" y="57004"/>
                    <a:pt x="8173" y="37271"/>
                    <a:pt x="22722" y="22722"/>
                  </a:cubicBezTo>
                  <a:cubicBezTo>
                    <a:pt x="37271" y="8173"/>
                    <a:pt x="57004" y="0"/>
                    <a:pt x="77579" y="0"/>
                  </a:cubicBezTo>
                  <a:close/>
                </a:path>
              </a:pathLst>
            </a:custGeom>
            <a:solidFill>
              <a:srgbClr val="1C1C1C"/>
            </a:solidFill>
          </p:spPr>
        </p:sp>
        <p:sp>
          <p:nvSpPr>
            <p:cNvPr id="7" name="TextBox 7"/>
            <p:cNvSpPr txBox="1"/>
            <p:nvPr/>
          </p:nvSpPr>
          <p:spPr>
            <a:xfrm>
              <a:off x="0" y="-38100"/>
              <a:ext cx="1340440" cy="1510073"/>
            </a:xfrm>
            <a:prstGeom prst="rect">
              <a:avLst/>
            </a:prstGeom>
          </p:spPr>
          <p:txBody>
            <a:bodyPr lIns="50800" tIns="50800" rIns="50800" bIns="50800" rtlCol="0" anchor="ctr"/>
            <a:lstStyle/>
            <a:p>
              <a:pPr algn="ctr">
                <a:lnSpc>
                  <a:spcPts val="2660"/>
                </a:lnSpc>
              </a:pPr>
            </a:p>
          </p:txBody>
        </p:sp>
      </p:grpSp>
      <p:grpSp>
        <p:nvGrpSpPr>
          <p:cNvPr id="8" name="Group 8"/>
          <p:cNvGrpSpPr/>
          <p:nvPr/>
        </p:nvGrpSpPr>
        <p:grpSpPr>
          <a:xfrm rot="0">
            <a:off x="6174463" y="5972317"/>
            <a:ext cx="4990525" cy="3009463"/>
            <a:chOff x="0" y="0"/>
            <a:chExt cx="1314377" cy="792616"/>
          </a:xfrm>
        </p:grpSpPr>
        <p:sp>
          <p:nvSpPr>
            <p:cNvPr id="9" name="Freeform 9"/>
            <p:cNvSpPr/>
            <p:nvPr/>
          </p:nvSpPr>
          <p:spPr>
            <a:xfrm>
              <a:off x="0" y="0"/>
              <a:ext cx="1314377" cy="792616"/>
            </a:xfrm>
            <a:custGeom>
              <a:avLst/>
              <a:gdLst/>
              <a:ahLst/>
              <a:cxnLst/>
              <a:rect l="l" t="t" r="r" b="b"/>
              <a:pathLst>
                <a:path w="1314377" h="792616">
                  <a:moveTo>
                    <a:pt x="79118" y="0"/>
                  </a:moveTo>
                  <a:lnTo>
                    <a:pt x="1235260" y="0"/>
                  </a:lnTo>
                  <a:cubicBezTo>
                    <a:pt x="1256243" y="0"/>
                    <a:pt x="1276367" y="8336"/>
                    <a:pt x="1291204" y="23173"/>
                  </a:cubicBezTo>
                  <a:cubicBezTo>
                    <a:pt x="1306042" y="38010"/>
                    <a:pt x="1314377" y="58134"/>
                    <a:pt x="1314377" y="79118"/>
                  </a:cubicBezTo>
                  <a:lnTo>
                    <a:pt x="1314377" y="713498"/>
                  </a:lnTo>
                  <a:cubicBezTo>
                    <a:pt x="1314377" y="734481"/>
                    <a:pt x="1306042" y="754605"/>
                    <a:pt x="1291204" y="769443"/>
                  </a:cubicBezTo>
                  <a:cubicBezTo>
                    <a:pt x="1276367" y="784280"/>
                    <a:pt x="1256243" y="792616"/>
                    <a:pt x="1235260" y="792616"/>
                  </a:cubicBezTo>
                  <a:lnTo>
                    <a:pt x="79118" y="792616"/>
                  </a:lnTo>
                  <a:cubicBezTo>
                    <a:pt x="35422" y="792616"/>
                    <a:pt x="0" y="757194"/>
                    <a:pt x="0" y="713498"/>
                  </a:cubicBezTo>
                  <a:lnTo>
                    <a:pt x="0" y="79118"/>
                  </a:lnTo>
                  <a:cubicBezTo>
                    <a:pt x="0" y="58134"/>
                    <a:pt x="8336" y="38010"/>
                    <a:pt x="23173" y="23173"/>
                  </a:cubicBezTo>
                  <a:cubicBezTo>
                    <a:pt x="38010" y="8336"/>
                    <a:pt x="58134" y="0"/>
                    <a:pt x="79118" y="0"/>
                  </a:cubicBezTo>
                  <a:close/>
                </a:path>
              </a:pathLst>
            </a:custGeom>
            <a:solidFill>
              <a:srgbClr val="8C09FF"/>
            </a:solidFill>
          </p:spPr>
        </p:sp>
        <p:sp>
          <p:nvSpPr>
            <p:cNvPr id="10" name="TextBox 10"/>
            <p:cNvSpPr txBox="1"/>
            <p:nvPr/>
          </p:nvSpPr>
          <p:spPr>
            <a:xfrm>
              <a:off x="0" y="-38100"/>
              <a:ext cx="1314377" cy="830716"/>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6124985" y="2520995"/>
            <a:ext cx="5089482" cy="5588898"/>
            <a:chOff x="0" y="0"/>
            <a:chExt cx="1340440" cy="1471973"/>
          </a:xfrm>
        </p:grpSpPr>
        <p:sp>
          <p:nvSpPr>
            <p:cNvPr id="12" name="Freeform 12"/>
            <p:cNvSpPr/>
            <p:nvPr/>
          </p:nvSpPr>
          <p:spPr>
            <a:xfrm>
              <a:off x="0" y="0"/>
              <a:ext cx="1340440" cy="1471973"/>
            </a:xfrm>
            <a:custGeom>
              <a:avLst/>
              <a:gdLst/>
              <a:ahLst/>
              <a:cxnLst/>
              <a:rect l="l" t="t" r="r" b="b"/>
              <a:pathLst>
                <a:path w="1340440" h="1471973">
                  <a:moveTo>
                    <a:pt x="77579" y="0"/>
                  </a:moveTo>
                  <a:lnTo>
                    <a:pt x="1262861" y="0"/>
                  </a:lnTo>
                  <a:cubicBezTo>
                    <a:pt x="1305707" y="0"/>
                    <a:pt x="1340440" y="34733"/>
                    <a:pt x="1340440" y="77579"/>
                  </a:cubicBezTo>
                  <a:lnTo>
                    <a:pt x="1340440" y="1394394"/>
                  </a:lnTo>
                  <a:cubicBezTo>
                    <a:pt x="1340440" y="1414969"/>
                    <a:pt x="1332266" y="1434702"/>
                    <a:pt x="1317717" y="1449251"/>
                  </a:cubicBezTo>
                  <a:cubicBezTo>
                    <a:pt x="1303169" y="1463800"/>
                    <a:pt x="1283436" y="1471973"/>
                    <a:pt x="1262861" y="1471973"/>
                  </a:cubicBezTo>
                  <a:lnTo>
                    <a:pt x="77579" y="1471973"/>
                  </a:lnTo>
                  <a:cubicBezTo>
                    <a:pt x="57004" y="1471973"/>
                    <a:pt x="37271" y="1463800"/>
                    <a:pt x="22722" y="1449251"/>
                  </a:cubicBezTo>
                  <a:cubicBezTo>
                    <a:pt x="8173" y="1434702"/>
                    <a:pt x="0" y="1414969"/>
                    <a:pt x="0" y="1394394"/>
                  </a:cubicBezTo>
                  <a:lnTo>
                    <a:pt x="0" y="77579"/>
                  </a:lnTo>
                  <a:cubicBezTo>
                    <a:pt x="0" y="57004"/>
                    <a:pt x="8173" y="37271"/>
                    <a:pt x="22722" y="22722"/>
                  </a:cubicBezTo>
                  <a:cubicBezTo>
                    <a:pt x="37271" y="8173"/>
                    <a:pt x="57004" y="0"/>
                    <a:pt x="77579" y="0"/>
                  </a:cubicBezTo>
                  <a:close/>
                </a:path>
              </a:pathLst>
            </a:custGeom>
            <a:solidFill>
              <a:srgbClr val="1C1C1C"/>
            </a:solidFill>
          </p:spPr>
        </p:sp>
        <p:sp>
          <p:nvSpPr>
            <p:cNvPr id="13" name="TextBox 13"/>
            <p:cNvSpPr txBox="1"/>
            <p:nvPr/>
          </p:nvSpPr>
          <p:spPr>
            <a:xfrm>
              <a:off x="0" y="-38100"/>
              <a:ext cx="1340440" cy="1510073"/>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12332849" y="5143500"/>
            <a:ext cx="4980795" cy="3838280"/>
            <a:chOff x="0" y="0"/>
            <a:chExt cx="1311814" cy="1010905"/>
          </a:xfrm>
        </p:grpSpPr>
        <p:sp>
          <p:nvSpPr>
            <p:cNvPr id="15" name="Freeform 15"/>
            <p:cNvSpPr/>
            <p:nvPr/>
          </p:nvSpPr>
          <p:spPr>
            <a:xfrm>
              <a:off x="0" y="0"/>
              <a:ext cx="1311814" cy="1010905"/>
            </a:xfrm>
            <a:custGeom>
              <a:avLst/>
              <a:gdLst/>
              <a:ahLst/>
              <a:cxnLst/>
              <a:rect l="l" t="t" r="r" b="b"/>
              <a:pathLst>
                <a:path w="1311814" h="1010905">
                  <a:moveTo>
                    <a:pt x="79272" y="0"/>
                  </a:moveTo>
                  <a:lnTo>
                    <a:pt x="1232542" y="0"/>
                  </a:lnTo>
                  <a:cubicBezTo>
                    <a:pt x="1276323" y="0"/>
                    <a:pt x="1311814" y="35491"/>
                    <a:pt x="1311814" y="79272"/>
                  </a:cubicBezTo>
                  <a:lnTo>
                    <a:pt x="1311814" y="931633"/>
                  </a:lnTo>
                  <a:cubicBezTo>
                    <a:pt x="1311814" y="975414"/>
                    <a:pt x="1276323" y="1010905"/>
                    <a:pt x="1232542" y="1010905"/>
                  </a:cubicBezTo>
                  <a:lnTo>
                    <a:pt x="79272" y="1010905"/>
                  </a:lnTo>
                  <a:cubicBezTo>
                    <a:pt x="35491" y="1010905"/>
                    <a:pt x="0" y="975414"/>
                    <a:pt x="0" y="931633"/>
                  </a:cubicBezTo>
                  <a:lnTo>
                    <a:pt x="0" y="79272"/>
                  </a:lnTo>
                  <a:cubicBezTo>
                    <a:pt x="0" y="35491"/>
                    <a:pt x="35491" y="0"/>
                    <a:pt x="79272" y="0"/>
                  </a:cubicBezTo>
                  <a:close/>
                </a:path>
              </a:pathLst>
            </a:custGeom>
            <a:solidFill>
              <a:srgbClr val="8C09FF"/>
            </a:solidFill>
          </p:spPr>
        </p:sp>
        <p:sp>
          <p:nvSpPr>
            <p:cNvPr id="16" name="TextBox 16"/>
            <p:cNvSpPr txBox="1"/>
            <p:nvPr/>
          </p:nvSpPr>
          <p:spPr>
            <a:xfrm>
              <a:off x="0" y="-38100"/>
              <a:ext cx="1311814" cy="104900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2278505" y="2272266"/>
            <a:ext cx="5089482" cy="5837626"/>
            <a:chOff x="0" y="0"/>
            <a:chExt cx="1340440" cy="1537482"/>
          </a:xfrm>
        </p:grpSpPr>
        <p:sp>
          <p:nvSpPr>
            <p:cNvPr id="18" name="Freeform 18"/>
            <p:cNvSpPr/>
            <p:nvPr/>
          </p:nvSpPr>
          <p:spPr>
            <a:xfrm>
              <a:off x="0" y="0"/>
              <a:ext cx="1340440" cy="1537482"/>
            </a:xfrm>
            <a:custGeom>
              <a:avLst/>
              <a:gdLst/>
              <a:ahLst/>
              <a:cxnLst/>
              <a:rect l="l" t="t" r="r" b="b"/>
              <a:pathLst>
                <a:path w="1340440" h="1537482">
                  <a:moveTo>
                    <a:pt x="77579" y="0"/>
                  </a:moveTo>
                  <a:lnTo>
                    <a:pt x="1262861" y="0"/>
                  </a:lnTo>
                  <a:cubicBezTo>
                    <a:pt x="1305707" y="0"/>
                    <a:pt x="1340440" y="34733"/>
                    <a:pt x="1340440" y="77579"/>
                  </a:cubicBezTo>
                  <a:lnTo>
                    <a:pt x="1340440" y="1459903"/>
                  </a:lnTo>
                  <a:cubicBezTo>
                    <a:pt x="1340440" y="1480478"/>
                    <a:pt x="1332266" y="1500210"/>
                    <a:pt x="1317717" y="1514759"/>
                  </a:cubicBezTo>
                  <a:cubicBezTo>
                    <a:pt x="1303169" y="1529308"/>
                    <a:pt x="1283436" y="1537482"/>
                    <a:pt x="1262861" y="1537482"/>
                  </a:cubicBezTo>
                  <a:lnTo>
                    <a:pt x="77579" y="1537482"/>
                  </a:lnTo>
                  <a:cubicBezTo>
                    <a:pt x="57004" y="1537482"/>
                    <a:pt x="37271" y="1529308"/>
                    <a:pt x="22722" y="1514759"/>
                  </a:cubicBezTo>
                  <a:cubicBezTo>
                    <a:pt x="8173" y="1500210"/>
                    <a:pt x="0" y="1480478"/>
                    <a:pt x="0" y="1459903"/>
                  </a:cubicBezTo>
                  <a:lnTo>
                    <a:pt x="0" y="77579"/>
                  </a:lnTo>
                  <a:cubicBezTo>
                    <a:pt x="0" y="57004"/>
                    <a:pt x="8173" y="37271"/>
                    <a:pt x="22722" y="22722"/>
                  </a:cubicBezTo>
                  <a:cubicBezTo>
                    <a:pt x="37271" y="8173"/>
                    <a:pt x="57004" y="0"/>
                    <a:pt x="77579" y="0"/>
                  </a:cubicBezTo>
                  <a:close/>
                </a:path>
              </a:pathLst>
            </a:custGeom>
            <a:solidFill>
              <a:srgbClr val="1C1C1C"/>
            </a:solidFill>
          </p:spPr>
        </p:sp>
        <p:sp>
          <p:nvSpPr>
            <p:cNvPr id="19" name="TextBox 19"/>
            <p:cNvSpPr txBox="1"/>
            <p:nvPr/>
          </p:nvSpPr>
          <p:spPr>
            <a:xfrm>
              <a:off x="0" y="-38100"/>
              <a:ext cx="1340440" cy="1575582"/>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0" y="0"/>
            <a:ext cx="18288000" cy="1543194"/>
            <a:chOff x="0" y="0"/>
            <a:chExt cx="4816593" cy="406438"/>
          </a:xfrm>
        </p:grpSpPr>
        <p:sp>
          <p:nvSpPr>
            <p:cNvPr id="21" name="Freeform 21"/>
            <p:cNvSpPr/>
            <p:nvPr/>
          </p:nvSpPr>
          <p:spPr>
            <a:xfrm>
              <a:off x="0" y="0"/>
              <a:ext cx="4816592" cy="406438"/>
            </a:xfrm>
            <a:custGeom>
              <a:avLst/>
              <a:gdLst/>
              <a:ahLst/>
              <a:cxnLst/>
              <a:rect l="l" t="t" r="r" b="b"/>
              <a:pathLst>
                <a:path w="4816592" h="406438">
                  <a:moveTo>
                    <a:pt x="0" y="0"/>
                  </a:moveTo>
                  <a:lnTo>
                    <a:pt x="4816592" y="0"/>
                  </a:lnTo>
                  <a:lnTo>
                    <a:pt x="4816592" y="406438"/>
                  </a:lnTo>
                  <a:lnTo>
                    <a:pt x="0" y="406438"/>
                  </a:lnTo>
                  <a:close/>
                </a:path>
              </a:pathLst>
            </a:custGeom>
            <a:solidFill>
              <a:srgbClr val="8C09FF"/>
            </a:solidFill>
          </p:spPr>
        </p:sp>
        <p:sp>
          <p:nvSpPr>
            <p:cNvPr id="22" name="TextBox 22"/>
            <p:cNvSpPr txBox="1"/>
            <p:nvPr/>
          </p:nvSpPr>
          <p:spPr>
            <a:xfrm>
              <a:off x="0" y="-38100"/>
              <a:ext cx="4816593" cy="444538"/>
            </a:xfrm>
            <a:prstGeom prst="rect">
              <a:avLst/>
            </a:prstGeom>
          </p:spPr>
          <p:txBody>
            <a:bodyPr lIns="50800" tIns="50800" rIns="50800" bIns="50800" rtlCol="0" anchor="ctr"/>
            <a:lstStyle/>
            <a:p>
              <a:pPr algn="ctr">
                <a:lnSpc>
                  <a:spcPts val="2660"/>
                </a:lnSpc>
              </a:pPr>
            </a:p>
          </p:txBody>
        </p:sp>
      </p:grpSp>
      <p:sp>
        <p:nvSpPr>
          <p:cNvPr id="23" name="TextBox 23"/>
          <p:cNvSpPr txBox="1"/>
          <p:nvPr/>
        </p:nvSpPr>
        <p:spPr>
          <a:xfrm>
            <a:off x="919853" y="296934"/>
            <a:ext cx="10769833" cy="854076"/>
          </a:xfrm>
          <a:prstGeom prst="rect">
            <a:avLst/>
          </a:prstGeom>
        </p:spPr>
        <p:txBody>
          <a:bodyPr lIns="0" tIns="0" rIns="0" bIns="0" rtlCol="0" anchor="t">
            <a:spAutoFit/>
          </a:bodyPr>
          <a:lstStyle/>
          <a:p>
            <a:pPr algn="l">
              <a:lnSpc>
                <a:spcPts val="7000"/>
              </a:lnSpc>
            </a:pPr>
            <a:r>
              <a:rPr lang="en-US" sz="5000" b="1" spc="99">
                <a:solidFill>
                  <a:srgbClr val="FFFFFF"/>
                </a:solidFill>
                <a:latin typeface="Garet Bold"/>
                <a:ea typeface="Garet Bold"/>
                <a:cs typeface="Garet Bold"/>
                <a:sym typeface="Garet Bold"/>
              </a:rPr>
              <a:t>BENEFITS &amp; FUTURE SCOPE</a:t>
            </a:r>
            <a:endParaRPr lang="en-US" sz="5000" b="1" spc="99">
              <a:solidFill>
                <a:srgbClr val="FFFFFF"/>
              </a:solidFill>
              <a:latin typeface="Garet Bold"/>
              <a:ea typeface="Garet Bold"/>
              <a:cs typeface="Garet Bold"/>
              <a:sym typeface="Garet Bold"/>
            </a:endParaRPr>
          </a:p>
        </p:txBody>
      </p:sp>
      <p:sp>
        <p:nvSpPr>
          <p:cNvPr id="24" name="TextBox 24"/>
          <p:cNvSpPr txBox="1"/>
          <p:nvPr/>
        </p:nvSpPr>
        <p:spPr>
          <a:xfrm>
            <a:off x="1047471" y="3098639"/>
            <a:ext cx="4112433" cy="969010"/>
          </a:xfrm>
          <a:prstGeom prst="rect">
            <a:avLst/>
          </a:prstGeom>
        </p:spPr>
        <p:txBody>
          <a:bodyPr lIns="0" tIns="0" rIns="0" bIns="0" rtlCol="0" anchor="t">
            <a:spAutoFit/>
          </a:bodyPr>
          <a:lstStyle/>
          <a:p>
            <a:pPr algn="ctr">
              <a:lnSpc>
                <a:spcPts val="3780"/>
              </a:lnSpc>
            </a:pPr>
            <a:r>
              <a:rPr lang="en-IN" altLang="en-US" sz="2700" b="1">
                <a:solidFill>
                  <a:srgbClr val="FFFFFF"/>
                </a:solidFill>
                <a:latin typeface="Garet Bold"/>
                <a:ea typeface="Garet Bold"/>
                <a:cs typeface="Garet Bold"/>
                <a:sym typeface="Garet Bold"/>
              </a:rPr>
              <a:t>Speech to Text</a:t>
            </a:r>
            <a:r>
              <a:rPr lang="en-US" sz="2700" b="1">
                <a:solidFill>
                  <a:srgbClr val="FFFFFF"/>
                </a:solidFill>
                <a:latin typeface="Garet Bold"/>
                <a:ea typeface="Garet Bold"/>
                <a:cs typeface="Garet Bold"/>
                <a:sym typeface="Garet Bold"/>
              </a:rPr>
              <a:t> for Reminder Setup</a:t>
            </a:r>
            <a:endParaRPr lang="en-US" sz="2700" b="1">
              <a:solidFill>
                <a:srgbClr val="FFFFFF"/>
              </a:solidFill>
              <a:latin typeface="Garet Bold"/>
              <a:ea typeface="Garet Bold"/>
              <a:cs typeface="Garet Bold"/>
              <a:sym typeface="Garet Bold"/>
            </a:endParaRPr>
          </a:p>
        </p:txBody>
      </p:sp>
      <p:sp>
        <p:nvSpPr>
          <p:cNvPr id="25" name="TextBox 25"/>
          <p:cNvSpPr txBox="1"/>
          <p:nvPr/>
        </p:nvSpPr>
        <p:spPr>
          <a:xfrm>
            <a:off x="6451235" y="2928334"/>
            <a:ext cx="4420274" cy="860425"/>
          </a:xfrm>
          <a:prstGeom prst="rect">
            <a:avLst/>
          </a:prstGeom>
        </p:spPr>
        <p:txBody>
          <a:bodyPr lIns="0" tIns="0" rIns="0" bIns="0" rtlCol="0" anchor="t">
            <a:spAutoFit/>
          </a:bodyPr>
          <a:lstStyle/>
          <a:p>
            <a:pPr algn="ctr">
              <a:lnSpc>
                <a:spcPts val="3500"/>
              </a:lnSpc>
            </a:pPr>
            <a:r>
              <a:rPr lang="en-US" sz="2500" b="1">
                <a:solidFill>
                  <a:srgbClr val="FFFFFF"/>
                </a:solidFill>
                <a:latin typeface="Garet Bold"/>
                <a:ea typeface="Garet Bold"/>
                <a:cs typeface="Garet Bold"/>
                <a:sym typeface="Garet Bold"/>
              </a:rPr>
              <a:t>Marketplace for Buying Medicines</a:t>
            </a:r>
            <a:endParaRPr lang="en-US" sz="2500" b="1">
              <a:solidFill>
                <a:srgbClr val="FFFFFF"/>
              </a:solidFill>
              <a:latin typeface="Garet Bold"/>
              <a:ea typeface="Garet Bold"/>
              <a:cs typeface="Garet Bold"/>
              <a:sym typeface="Garet Bold"/>
            </a:endParaRPr>
          </a:p>
        </p:txBody>
      </p:sp>
      <p:sp>
        <p:nvSpPr>
          <p:cNvPr id="26" name="TextBox 26"/>
          <p:cNvSpPr txBox="1"/>
          <p:nvPr/>
        </p:nvSpPr>
        <p:spPr>
          <a:xfrm>
            <a:off x="12767030" y="2928334"/>
            <a:ext cx="4112433" cy="860425"/>
          </a:xfrm>
          <a:prstGeom prst="rect">
            <a:avLst/>
          </a:prstGeom>
        </p:spPr>
        <p:txBody>
          <a:bodyPr lIns="0" tIns="0" rIns="0" bIns="0" rtlCol="0" anchor="t">
            <a:spAutoFit/>
          </a:bodyPr>
          <a:lstStyle/>
          <a:p>
            <a:pPr algn="ctr">
              <a:lnSpc>
                <a:spcPts val="3500"/>
              </a:lnSpc>
            </a:pPr>
            <a:r>
              <a:rPr lang="en-US" sz="2500" b="1">
                <a:solidFill>
                  <a:srgbClr val="FFFFFF"/>
                </a:solidFill>
                <a:latin typeface="Garet Bold"/>
                <a:ea typeface="Garet Bold"/>
                <a:cs typeface="Garet Bold"/>
                <a:sym typeface="Garet Bold"/>
              </a:rPr>
              <a:t>Seamless Integration with Smart  Devices</a:t>
            </a:r>
            <a:endParaRPr lang="en-US" sz="2500" b="1">
              <a:solidFill>
                <a:srgbClr val="FFFFFF"/>
              </a:solidFill>
              <a:latin typeface="Garet Bold"/>
              <a:ea typeface="Garet Bold"/>
              <a:cs typeface="Garet Bold"/>
              <a:sym typeface="Garet Bold"/>
            </a:endParaRPr>
          </a:p>
        </p:txBody>
      </p:sp>
      <p:sp>
        <p:nvSpPr>
          <p:cNvPr id="27" name="TextBox 27"/>
          <p:cNvSpPr txBox="1"/>
          <p:nvPr/>
        </p:nvSpPr>
        <p:spPr>
          <a:xfrm>
            <a:off x="790399" y="4573309"/>
            <a:ext cx="4614646" cy="2835275"/>
          </a:xfrm>
          <a:prstGeom prst="rect">
            <a:avLst/>
          </a:prstGeom>
        </p:spPr>
        <p:txBody>
          <a:bodyPr lIns="0" tIns="0" rIns="0" bIns="0" rtlCol="0" anchor="t">
            <a:spAutoFit/>
          </a:bodyPr>
          <a:lstStyle/>
          <a:p>
            <a:pPr algn="just">
              <a:lnSpc>
                <a:spcPts val="3685"/>
              </a:lnSpc>
            </a:pPr>
          </a:p>
          <a:p>
            <a:pPr algn="just">
              <a:lnSpc>
                <a:spcPts val="3685"/>
              </a:lnSpc>
            </a:pPr>
            <a:r>
              <a:rPr lang="en-US" sz="2380">
                <a:solidFill>
                  <a:srgbClr val="FFFFFF"/>
                </a:solidFill>
                <a:latin typeface="Open Sans"/>
                <a:ea typeface="Open Sans"/>
                <a:cs typeface="Open Sans"/>
                <a:sym typeface="Open Sans"/>
              </a:rPr>
              <a:t>Users can easily set up medication reminders using </a:t>
            </a:r>
            <a:r>
              <a:rPr lang="en-IN" altLang="en-US" sz="2380">
                <a:solidFill>
                  <a:srgbClr val="FFFFFF"/>
                </a:solidFill>
                <a:latin typeface="Open Sans"/>
                <a:ea typeface="Open Sans"/>
                <a:cs typeface="Open Sans"/>
                <a:sym typeface="Open Sans"/>
              </a:rPr>
              <a:t>speech to text</a:t>
            </a:r>
            <a:r>
              <a:rPr lang="en-US" sz="2380">
                <a:solidFill>
                  <a:srgbClr val="FFFFFF"/>
                </a:solidFill>
                <a:latin typeface="Open Sans"/>
                <a:ea typeface="Open Sans"/>
                <a:cs typeface="Open Sans"/>
                <a:sym typeface="Open Sans"/>
              </a:rPr>
              <a:t>, making it accessible for those with limited tech skills or mobility.</a:t>
            </a:r>
            <a:endParaRPr lang="en-US" sz="2380">
              <a:solidFill>
                <a:srgbClr val="FFFFFF"/>
              </a:solidFill>
              <a:latin typeface="Open Sans"/>
              <a:ea typeface="Open Sans"/>
              <a:cs typeface="Open Sans"/>
              <a:sym typeface="Open Sans"/>
            </a:endParaRPr>
          </a:p>
        </p:txBody>
      </p:sp>
      <p:sp>
        <p:nvSpPr>
          <p:cNvPr id="28" name="TextBox 28"/>
          <p:cNvSpPr txBox="1"/>
          <p:nvPr/>
        </p:nvSpPr>
        <p:spPr>
          <a:xfrm>
            <a:off x="6470512" y="4069638"/>
            <a:ext cx="4381719" cy="3407410"/>
          </a:xfrm>
          <a:prstGeom prst="rect">
            <a:avLst/>
          </a:prstGeom>
        </p:spPr>
        <p:txBody>
          <a:bodyPr lIns="0" tIns="0" rIns="0" bIns="0" rtlCol="0" anchor="t">
            <a:spAutoFit/>
          </a:bodyPr>
          <a:lstStyle/>
          <a:p>
            <a:pPr algn="just">
              <a:lnSpc>
                <a:spcPts val="3410"/>
              </a:lnSpc>
            </a:pPr>
            <a:r>
              <a:rPr lang="en-US" sz="2200" spc="-22">
                <a:solidFill>
                  <a:srgbClr val="FFFFFF"/>
                </a:solidFill>
                <a:latin typeface="Open Sans"/>
                <a:ea typeface="Open Sans"/>
                <a:cs typeface="Open Sans"/>
                <a:sym typeface="Open Sans"/>
              </a:rPr>
              <a:t>By integrating marketplace it allow users to easily purchase medications when they are running low. </a:t>
            </a:r>
            <a:endParaRPr lang="en-US" sz="2200" spc="-22">
              <a:solidFill>
                <a:srgbClr val="FFFFFF"/>
              </a:solidFill>
              <a:latin typeface="Open Sans"/>
              <a:ea typeface="Open Sans"/>
              <a:cs typeface="Open Sans"/>
              <a:sym typeface="Open Sans"/>
            </a:endParaRPr>
          </a:p>
          <a:p>
            <a:pPr algn="just">
              <a:lnSpc>
                <a:spcPts val="3410"/>
              </a:lnSpc>
            </a:pPr>
            <a:r>
              <a:rPr lang="en-US" sz="2200" spc="-22">
                <a:solidFill>
                  <a:srgbClr val="FFFFFF"/>
                </a:solidFill>
                <a:latin typeface="Open Sans"/>
                <a:ea typeface="Open Sans"/>
                <a:cs typeface="Open Sans"/>
                <a:sym typeface="Open Sans"/>
              </a:rPr>
              <a:t>It can later include features like Automatic Refill Alerts and helping people buy medicines from verified pharmacies near them</a:t>
            </a:r>
            <a:endParaRPr lang="en-US" sz="2200" spc="-22">
              <a:solidFill>
                <a:srgbClr val="FFFFFF"/>
              </a:solidFill>
              <a:latin typeface="Open Sans"/>
              <a:ea typeface="Open Sans"/>
              <a:cs typeface="Open Sans"/>
              <a:sym typeface="Open Sans"/>
            </a:endParaRPr>
          </a:p>
        </p:txBody>
      </p:sp>
      <p:sp>
        <p:nvSpPr>
          <p:cNvPr id="29" name="TextBox 29"/>
          <p:cNvSpPr txBox="1"/>
          <p:nvPr/>
        </p:nvSpPr>
        <p:spPr>
          <a:xfrm>
            <a:off x="12903552" y="4409262"/>
            <a:ext cx="3839390" cy="2728164"/>
          </a:xfrm>
          <a:prstGeom prst="rect">
            <a:avLst/>
          </a:prstGeom>
        </p:spPr>
        <p:txBody>
          <a:bodyPr lIns="0" tIns="0" rIns="0" bIns="0" rtlCol="0" anchor="t">
            <a:spAutoFit/>
          </a:bodyPr>
          <a:lstStyle/>
          <a:p>
            <a:pPr marL="0" lvl="0" indent="0" algn="just">
              <a:lnSpc>
                <a:spcPts val="3655"/>
              </a:lnSpc>
            </a:pPr>
            <a:r>
              <a:rPr lang="en-US" sz="2360">
                <a:solidFill>
                  <a:srgbClr val="FFFFFF"/>
                </a:solidFill>
                <a:latin typeface="Open Sans"/>
                <a:ea typeface="Open Sans"/>
                <a:cs typeface="Open Sans"/>
                <a:sym typeface="Open Sans"/>
              </a:rPr>
              <a:t>Seamless integration with smart devices like Google Home and create medicine reminder routines for multiple family members in the family </a:t>
            </a:r>
            <a:endParaRPr lang="en-US" sz="2360">
              <a:solidFill>
                <a:srgbClr val="FFFFFF"/>
              </a:solidFill>
              <a:latin typeface="Open Sans"/>
              <a:ea typeface="Open Sans"/>
              <a:cs typeface="Open Sans"/>
              <a:sym typeface="Open Sans"/>
            </a:endParaRPr>
          </a:p>
        </p:txBody>
      </p:sp>
      <p:sp>
        <p:nvSpPr>
          <p:cNvPr id="30" name="TextBox 30"/>
          <p:cNvSpPr txBox="1"/>
          <p:nvPr/>
        </p:nvSpPr>
        <p:spPr>
          <a:xfrm>
            <a:off x="12767030" y="544513"/>
            <a:ext cx="4972097" cy="863600"/>
          </a:xfrm>
          <a:prstGeom prst="rect">
            <a:avLst/>
          </a:prstGeom>
        </p:spPr>
        <p:txBody>
          <a:bodyPr lIns="0" tIns="0" rIns="0" bIns="0" rtlCol="0" anchor="t">
            <a:spAutoFit/>
          </a:bodyPr>
          <a:lstStyle/>
          <a:p>
            <a:pPr algn="ctr">
              <a:lnSpc>
                <a:spcPts val="7000"/>
              </a:lnSpc>
            </a:pPr>
            <a:r>
              <a:rPr lang="en-US" sz="5000" b="1">
                <a:solidFill>
                  <a:srgbClr val="FFFFFF"/>
                </a:solidFill>
                <a:latin typeface="Canva Sans Bold" panose="020B0803030501040103"/>
                <a:ea typeface="Canva Sans Bold" panose="020B0803030501040103"/>
                <a:cs typeface="Canva Sans Bold" panose="020B0803030501040103"/>
                <a:sym typeface="Canva Sans Bold" panose="020B0803030501040103"/>
              </a:rPr>
              <a:t>Team CodeBros</a:t>
            </a:r>
            <a:endParaRPr lang="en-US" sz="50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2134</Words>
  <Application>WPS Presentation</Application>
  <PresentationFormat>On-screen Show (4:3)</PresentationFormat>
  <Paragraphs>54</Paragraphs>
  <Slides>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vt:i4>
      </vt:variant>
    </vt:vector>
  </HeadingPairs>
  <TitlesOfParts>
    <vt:vector size="15" baseType="lpstr">
      <vt:lpstr>Arial</vt:lpstr>
      <vt:lpstr>SimSun</vt:lpstr>
      <vt:lpstr>Wingdings</vt:lpstr>
      <vt:lpstr>Arial</vt:lpstr>
      <vt:lpstr>Garet Bold</vt:lpstr>
      <vt:lpstr>Open Sans</vt:lpstr>
      <vt:lpstr>Open Sans Bold</vt:lpstr>
      <vt:lpstr>Canva Sans Bold</vt:lpstr>
      <vt:lpstr>Calibri</vt:lpstr>
      <vt:lpstr>Microsoft YaHei</vt:lpstr>
      <vt:lpstr>Arial Unicode MS</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FinAdvise BHAU Pitch</dc:title>
  <dc:creator/>
  <cp:lastModifiedBy>Varad</cp:lastModifiedBy>
  <cp:revision>2</cp:revision>
  <dcterms:created xsi:type="dcterms:W3CDTF">2006-08-16T00:00:00Z</dcterms:created>
  <dcterms:modified xsi:type="dcterms:W3CDTF">2024-10-19T11:57:18Z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BDD8254D256245A69F67A11B4998C527_12</vt:lpwstr>
  </property>
  <property fmtid="{D5CDD505-2E9C-101B-9397-08002B2CF9AE}" pid="3" name="KSOProductBuildVer">
    <vt:lpwstr>1033-12.2.0.13472</vt:lpwstr>
  </property>
</Properties>
</file>