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69" r:id="rId14"/>
    <p:sldId id="270" r:id="rId15"/>
    <p:sldId id="271" r:id="rId16"/>
    <p:sldId id="279" r:id="rId17"/>
    <p:sldId id="273" r:id="rId18"/>
    <p:sldId id="274" r:id="rId19"/>
    <p:sldId id="275" r:id="rId20"/>
    <p:sldId id="276" r:id="rId21"/>
  </p:sldIdLst>
  <p:sldSz cx="9144000" cy="5143500" type="screen16x9"/>
  <p:notesSz cx="6858000" cy="9144000"/>
  <p:embeddedFontLst>
    <p:embeddedFont>
      <p:font typeface="Wingdings 3" panose="05040102010807070707" pitchFamily="18" charset="2"/>
      <p:regular r:id="rId23"/>
    </p:embeddedFont>
    <p:embeddedFont>
      <p:font typeface="Century Gothic" panose="020B0502020202020204" pitchFamily="3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170B10-76CA-4516-91FE-48ABEBD0C04E}">
          <p14:sldIdLst>
            <p14:sldId id="256"/>
            <p14:sldId id="257"/>
            <p14:sldId id="258"/>
            <p14:sldId id="259"/>
            <p14:sldId id="260"/>
            <p14:sldId id="261"/>
            <p14:sldId id="262"/>
            <p14:sldId id="263"/>
            <p14:sldId id="264"/>
            <p14:sldId id="265"/>
            <p14:sldId id="277"/>
            <p14:sldId id="278"/>
            <p14:sldId id="269"/>
            <p14:sldId id="270"/>
            <p14:sldId id="271"/>
            <p14:sldId id="279"/>
          </p14:sldIdLst>
        </p14:section>
        <p14:section name="Untitled Section" id="{28D6111C-06A4-466B-823E-B65C9EC14158}">
          <p14:sldIdLst>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E14FF-FE9D-4490-98D3-EA0C4471C070}">
  <a:tblStyle styleId="{8EDE14FF-FE9D-4490-98D3-EA0C4471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p:scale>
          <a:sx n="100" d="100"/>
          <a:sy n="100" d="100"/>
        </p:scale>
        <p:origin x="1397"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Fake news is a problem that is heavily affecting society and our perception of not only the media but also facts and opinions themselves.</a:t>
            </a:r>
            <a:endParaRPr/>
          </a:p>
          <a:p>
            <a:pPr marL="0" lvl="0" indent="0">
              <a:spcBef>
                <a:spcPts val="0"/>
              </a:spcBef>
              <a:spcAft>
                <a:spcPts val="0"/>
              </a:spcAft>
              <a:buNone/>
            </a:pPr>
            <a:endParaRPr/>
          </a:p>
          <a:p>
            <a:pPr marL="0" lvl="0" indent="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marL="0" lvl="0" indent="0">
              <a:spcBef>
                <a:spcPts val="0"/>
              </a:spcBef>
              <a:spcAft>
                <a:spcPts val="0"/>
              </a:spcAft>
              <a:buNone/>
            </a:pPr>
            <a:endParaRPr/>
          </a:p>
          <a:p>
            <a:pPr marL="0" lvl="0" indent="0">
              <a:spcBef>
                <a:spcPts val="0"/>
              </a:spcBef>
              <a:spcAft>
                <a:spcPts val="0"/>
              </a:spcAft>
              <a:buNone/>
            </a:pPr>
            <a:r>
              <a:rPr lang="en"/>
              <a:t>The reasons behind fake news include media manipulation and propaganda, political and social influence, provocation and social unrest and financial profit. </a:t>
            </a:r>
            <a:endParaRPr/>
          </a:p>
          <a:p>
            <a:pPr marL="0" lvl="0" indent="0">
              <a:spcBef>
                <a:spcPts val="0"/>
              </a:spcBef>
              <a:spcAft>
                <a:spcPts val="0"/>
              </a:spcAft>
              <a:buNone/>
            </a:pPr>
            <a:endParaRPr/>
          </a:p>
          <a:p>
            <a:pPr marL="0" lvl="0" indent="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a pragmatic engineering and research point of view, Fake news is a too general and too vague problem to address directly. </a:t>
            </a:r>
            <a:endParaRPr/>
          </a:p>
          <a:p>
            <a:pPr marL="0" lvl="0" indent="0">
              <a:spcBef>
                <a:spcPts val="0"/>
              </a:spcBef>
              <a:spcAft>
                <a:spcPts val="0"/>
              </a:spcAft>
              <a:buNone/>
            </a:pPr>
            <a:endParaRPr/>
          </a:p>
          <a:p>
            <a:pPr marL="0" lvl="0" indent="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4/6/2020</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49918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70746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53209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0562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78348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29539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4/6/2020</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78813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519522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42915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4982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37057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3678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49942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93241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42603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901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54539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64134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4/6/2020</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472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708.01967.pdf"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hyperlink" Target="https://www.kaggle.com/c/fake-news/data" TargetMode="External"/><Relationship Id="rId5"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towardsdatascience.com/natural-language-processing-count-ectorization-with-scikit-learn-e7804269bb5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2" y="589825"/>
            <a:ext cx="5783400" cy="14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Fake News Detection</a:t>
            </a:r>
            <a:endParaRPr/>
          </a:p>
        </p:txBody>
      </p:sp>
      <p:sp>
        <p:nvSpPr>
          <p:cNvPr id="64" name="Shape 64"/>
          <p:cNvSpPr txBox="1">
            <a:spLocks noGrp="1"/>
          </p:cNvSpPr>
          <p:nvPr>
            <p:ph type="subTitle" idx="1"/>
          </p:nvPr>
        </p:nvSpPr>
        <p:spPr>
          <a:xfrm>
            <a:off x="1680302" y="2833675"/>
            <a:ext cx="5783400" cy="90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ANIKET SOLANKI</a:t>
            </a:r>
          </a:p>
          <a:p>
            <a:pPr marL="0" lvl="0" indent="0">
              <a:spcBef>
                <a:spcPts val="0"/>
              </a:spcBef>
              <a:spcAft>
                <a:spcPts val="0"/>
              </a:spcAft>
              <a:buNone/>
            </a:pPr>
            <a:r>
              <a:rPr lang="en" dirty="0" smtClean="0"/>
              <a:t>DEEPIKA SRIVASTAVA</a:t>
            </a:r>
            <a:endParaRPr dirty="0"/>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200" dirty="0">
              <a:solidFill>
                <a:srgbClr val="FF99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Support Vector Machine (SVM)</a:t>
            </a:r>
            <a:endParaRPr/>
          </a:p>
        </p:txBody>
      </p:sp>
      <p:sp>
        <p:nvSpPr>
          <p:cNvPr id="127" name="Shape 127"/>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SVM with </a:t>
            </a:r>
            <a:endParaRPr sz="1800"/>
          </a:p>
          <a:p>
            <a:pPr marL="0" lvl="0" indent="0" algn="ctr">
              <a:spcBef>
                <a:spcPts val="0"/>
              </a:spcBef>
              <a:spcAft>
                <a:spcPts val="0"/>
              </a:spcAft>
              <a:buNone/>
            </a:pPr>
            <a:r>
              <a:rPr lang="en"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911425"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905650"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7072325" y="2537025"/>
            <a:ext cx="11817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Aggressive Classifier</a:t>
            </a:r>
            <a:endParaRPr lang="en-US" dirty="0"/>
          </a:p>
        </p:txBody>
      </p:sp>
      <p:pic>
        <p:nvPicPr>
          <p:cNvPr id="2050" name="Picture 2" descr="https://miro.medium.com/max/1363/1*ZEFSY-wmFDBO0rQrSnWw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163" y="1879825"/>
            <a:ext cx="4107948" cy="29773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1727" y="1879825"/>
            <a:ext cx="4572000" cy="1754326"/>
          </a:xfrm>
          <a:prstGeom prst="rect">
            <a:avLst/>
          </a:prstGeom>
        </p:spPr>
        <p:txBody>
          <a:bodyPr>
            <a:spAutoFit/>
          </a:bodyPr>
          <a:lstStyle/>
          <a:p>
            <a:r>
              <a:rPr lang="en-US" dirty="0">
                <a:latin typeface="medium-content-serif-font"/>
              </a:rPr>
              <a:t>The passive-aggressive algorithms are a family of algorithms for large-scale learning. They are similar to the Perceptron in that they do not require a learning rate. However, contrary to the Perceptron, they include a regularization parameter C.</a:t>
            </a:r>
            <a:endParaRPr lang="en-US" dirty="0"/>
          </a:p>
        </p:txBody>
      </p:sp>
    </p:spTree>
    <p:extLst>
      <p:ext uri="{BB962C8B-B14F-4D97-AF65-F5344CB8AC3E}">
        <p14:creationId xmlns:p14="http://schemas.microsoft.com/office/powerpoint/2010/main" val="3407582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a:t>
            </a:r>
            <a:r>
              <a:rPr lang="en-US" b="1" dirty="0"/>
              <a:t>Stochastic Gradient Descent</a:t>
            </a:r>
            <a:r>
              <a:rPr lang="en-US" dirty="0" smtClean="0"/>
              <a:t>) Classifier</a:t>
            </a:r>
            <a:endParaRPr lang="en-US" dirty="0"/>
          </a:p>
        </p:txBody>
      </p:sp>
      <p:pic>
        <p:nvPicPr>
          <p:cNvPr id="1028" name="Picture 4" descr="../../_images/sphx_glr_plot_sgd_separating_hyperplane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714" y="1934741"/>
            <a:ext cx="3896880" cy="29226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2619" y="2151649"/>
            <a:ext cx="3941617" cy="1200329"/>
          </a:xfrm>
          <a:prstGeom prst="rect">
            <a:avLst/>
          </a:prstGeom>
        </p:spPr>
        <p:txBody>
          <a:bodyPr wrap="square">
            <a:spAutoFit/>
          </a:bodyPr>
          <a:lstStyle/>
          <a:p>
            <a:r>
              <a:rPr lang="en-US" dirty="0" smtClean="0"/>
              <a:t>SGD is </a:t>
            </a:r>
            <a:r>
              <a:rPr lang="en-US" dirty="0"/>
              <a:t>a simple yet very efficient approach to discriminative learning of linear classifiers under convex loss functions</a:t>
            </a:r>
          </a:p>
        </p:txBody>
      </p:sp>
    </p:spTree>
    <p:extLst>
      <p:ext uri="{BB962C8B-B14F-4D97-AF65-F5344CB8AC3E}">
        <p14:creationId xmlns:p14="http://schemas.microsoft.com/office/powerpoint/2010/main" val="64403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Comparison of Models</a:t>
            </a:r>
            <a:endParaRPr/>
          </a:p>
        </p:txBody>
      </p:sp>
      <p:sp>
        <p:nvSpPr>
          <p:cNvPr id="268" name="Shape 26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063744200"/>
              </p:ext>
            </p:extLst>
          </p:nvPr>
        </p:nvGraphicFramePr>
        <p:xfrm>
          <a:off x="1343892" y="1711129"/>
          <a:ext cx="6677890" cy="3171857"/>
        </p:xfrm>
        <a:graphic>
          <a:graphicData uri="http://schemas.openxmlformats.org/drawingml/2006/table">
            <a:tbl>
              <a:tblPr firstRow="1" bandRow="1">
                <a:tableStyleId>{8EDE14FF-FE9D-4490-98D3-EA0C4471C070}</a:tableStyleId>
              </a:tblPr>
              <a:tblGrid>
                <a:gridCol w="1335578">
                  <a:extLst>
                    <a:ext uri="{9D8B030D-6E8A-4147-A177-3AD203B41FA5}">
                      <a16:colId xmlns:a16="http://schemas.microsoft.com/office/drawing/2014/main" val="3841941945"/>
                    </a:ext>
                  </a:extLst>
                </a:gridCol>
                <a:gridCol w="1335578">
                  <a:extLst>
                    <a:ext uri="{9D8B030D-6E8A-4147-A177-3AD203B41FA5}">
                      <a16:colId xmlns:a16="http://schemas.microsoft.com/office/drawing/2014/main" val="1987899110"/>
                    </a:ext>
                  </a:extLst>
                </a:gridCol>
                <a:gridCol w="1335578">
                  <a:extLst>
                    <a:ext uri="{9D8B030D-6E8A-4147-A177-3AD203B41FA5}">
                      <a16:colId xmlns:a16="http://schemas.microsoft.com/office/drawing/2014/main" val="861769376"/>
                    </a:ext>
                  </a:extLst>
                </a:gridCol>
                <a:gridCol w="1335578">
                  <a:extLst>
                    <a:ext uri="{9D8B030D-6E8A-4147-A177-3AD203B41FA5}">
                      <a16:colId xmlns:a16="http://schemas.microsoft.com/office/drawing/2014/main" val="941275405"/>
                    </a:ext>
                  </a:extLst>
                </a:gridCol>
                <a:gridCol w="1335578">
                  <a:extLst>
                    <a:ext uri="{9D8B030D-6E8A-4147-A177-3AD203B41FA5}">
                      <a16:colId xmlns:a16="http://schemas.microsoft.com/office/drawing/2014/main" val="986714409"/>
                    </a:ext>
                  </a:extLst>
                </a:gridCol>
              </a:tblGrid>
              <a:tr h="865817">
                <a:tc>
                  <a:txBody>
                    <a:bodyPr/>
                    <a:lstStyle/>
                    <a:p>
                      <a:r>
                        <a:rPr lang="en-US" sz="1200" dirty="0" smtClean="0"/>
                        <a:t>VECTORIZER</a:t>
                      </a:r>
                    </a:p>
                    <a:p>
                      <a:r>
                        <a:rPr lang="en-US" sz="1200" dirty="0" smtClean="0"/>
                        <a:t>ALGO. USED</a:t>
                      </a:r>
                      <a:endParaRPr lang="en-US" sz="1200" dirty="0"/>
                    </a:p>
                  </a:txBody>
                  <a:tcPr/>
                </a:tc>
                <a:tc>
                  <a:txBody>
                    <a:bodyPr/>
                    <a:lstStyle/>
                    <a:p>
                      <a:r>
                        <a:rPr lang="en-US" dirty="0" smtClean="0"/>
                        <a:t>Count </a:t>
                      </a:r>
                      <a:r>
                        <a:rPr lang="en-US" dirty="0" err="1" smtClean="0"/>
                        <a:t>Vectorizer</a:t>
                      </a:r>
                      <a:endParaRPr lang="en-US" dirty="0"/>
                    </a:p>
                  </a:txBody>
                  <a:tcPr/>
                </a:tc>
                <a:tc>
                  <a:txBody>
                    <a:bodyPr/>
                    <a:lstStyle/>
                    <a:p>
                      <a:r>
                        <a:rPr lang="en-US" dirty="0" err="1" smtClean="0"/>
                        <a:t>Tf-idf</a:t>
                      </a:r>
                      <a:r>
                        <a:rPr lang="en-US" baseline="0" dirty="0" smtClean="0"/>
                        <a:t> </a:t>
                      </a:r>
                      <a:r>
                        <a:rPr lang="en-US" baseline="0" dirty="0" err="1" smtClean="0"/>
                        <a:t>Vectorizer</a:t>
                      </a:r>
                      <a:endParaRPr lang="en-US" dirty="0"/>
                    </a:p>
                  </a:txBody>
                  <a:tcPr/>
                </a:tc>
                <a:tc>
                  <a:txBody>
                    <a:bodyPr/>
                    <a:lstStyle/>
                    <a:p>
                      <a:r>
                        <a:rPr lang="en-US" dirty="0" smtClean="0"/>
                        <a:t>Hash </a:t>
                      </a:r>
                      <a:r>
                        <a:rPr lang="en-US" dirty="0" err="1" smtClean="0"/>
                        <a:t>Vectorizer</a:t>
                      </a:r>
                      <a:endParaRPr lang="en-US" dirty="0"/>
                    </a:p>
                  </a:txBody>
                  <a:tcPr/>
                </a:tc>
                <a:tc>
                  <a:txBody>
                    <a:bodyPr/>
                    <a:lstStyle/>
                    <a:p>
                      <a:r>
                        <a:rPr lang="en-US" dirty="0" smtClean="0"/>
                        <a:t>MAXIMUM</a:t>
                      </a:r>
                      <a:endParaRPr lang="en-US" dirty="0"/>
                    </a:p>
                  </a:txBody>
                  <a:tcPr/>
                </a:tc>
                <a:extLst>
                  <a:ext uri="{0D108BD9-81ED-4DB2-BD59-A6C34878D82A}">
                    <a16:rowId xmlns:a16="http://schemas.microsoft.com/office/drawing/2014/main" val="524184572"/>
                  </a:ext>
                </a:extLst>
              </a:tr>
              <a:tr h="450780">
                <a:tc>
                  <a:txBody>
                    <a:bodyPr/>
                    <a:lstStyle/>
                    <a:p>
                      <a:r>
                        <a:rPr lang="en-US" dirty="0" err="1" smtClean="0"/>
                        <a:t>Navie</a:t>
                      </a:r>
                      <a:r>
                        <a:rPr lang="en-US" baseline="0" dirty="0" smtClean="0"/>
                        <a:t> Bayes</a:t>
                      </a:r>
                      <a:endParaRPr lang="en-US" dirty="0"/>
                    </a:p>
                  </a:txBody>
                  <a:tcPr/>
                </a:tc>
                <a:tc>
                  <a:txBody>
                    <a:bodyPr/>
                    <a:lstStyle/>
                    <a:p>
                      <a:r>
                        <a:rPr lang="en-US" dirty="0" smtClean="0"/>
                        <a:t>89.287 %</a:t>
                      </a:r>
                      <a:endParaRPr lang="en-US" dirty="0"/>
                    </a:p>
                  </a:txBody>
                  <a:tcPr/>
                </a:tc>
                <a:tc>
                  <a:txBody>
                    <a:bodyPr/>
                    <a:lstStyle/>
                    <a:p>
                      <a:r>
                        <a:rPr lang="en-US" dirty="0" smtClean="0"/>
                        <a:t>89.799 %</a:t>
                      </a:r>
                      <a:endParaRPr lang="en-US" dirty="0"/>
                    </a:p>
                  </a:txBody>
                  <a:tcPr/>
                </a:tc>
                <a:tc>
                  <a:txBody>
                    <a:bodyPr/>
                    <a:lstStyle/>
                    <a:p>
                      <a:r>
                        <a:rPr lang="en-US" dirty="0" smtClean="0"/>
                        <a:t>85.222 %</a:t>
                      </a:r>
                      <a:endParaRPr lang="en-US" dirty="0"/>
                    </a:p>
                  </a:txBody>
                  <a:tcPr/>
                </a:tc>
                <a:tc>
                  <a:txBody>
                    <a:bodyPr/>
                    <a:lstStyle/>
                    <a:p>
                      <a:r>
                        <a:rPr lang="en-US" dirty="0" smtClean="0"/>
                        <a:t>89.799 %</a:t>
                      </a:r>
                      <a:endParaRPr lang="en-US" dirty="0"/>
                    </a:p>
                  </a:txBody>
                  <a:tcPr/>
                </a:tc>
                <a:extLst>
                  <a:ext uri="{0D108BD9-81ED-4DB2-BD59-A6C34878D82A}">
                    <a16:rowId xmlns:a16="http://schemas.microsoft.com/office/drawing/2014/main" val="1027198111"/>
                  </a:ext>
                </a:extLst>
              </a:tr>
              <a:tr h="450780">
                <a:tc>
                  <a:txBody>
                    <a:bodyPr/>
                    <a:lstStyle/>
                    <a:p>
                      <a:r>
                        <a:rPr lang="en-US" dirty="0" smtClean="0"/>
                        <a:t>Passive</a:t>
                      </a:r>
                      <a:r>
                        <a:rPr lang="en-US" baseline="0" dirty="0" smtClean="0"/>
                        <a:t> Aggressive </a:t>
                      </a:r>
                      <a:r>
                        <a:rPr lang="en-US" baseline="0" dirty="0" err="1" smtClean="0"/>
                        <a:t>Clf</a:t>
                      </a:r>
                      <a:r>
                        <a:rPr lang="en-US" baseline="0" dirty="0" smtClean="0"/>
                        <a:t>.</a:t>
                      </a:r>
                      <a:endParaRPr lang="en-US" dirty="0"/>
                    </a:p>
                  </a:txBody>
                  <a:tcPr/>
                </a:tc>
                <a:tc>
                  <a:txBody>
                    <a:bodyPr/>
                    <a:lstStyle/>
                    <a:p>
                      <a:r>
                        <a:rPr lang="en-US" dirty="0" smtClean="0"/>
                        <a:t>89.622 %</a:t>
                      </a:r>
                      <a:endParaRPr lang="en-US" dirty="0"/>
                    </a:p>
                  </a:txBody>
                  <a:tcPr/>
                </a:tc>
                <a:tc>
                  <a:txBody>
                    <a:bodyPr/>
                    <a:lstStyle/>
                    <a:p>
                      <a:r>
                        <a:rPr lang="en-US" dirty="0" smtClean="0"/>
                        <a:t>93.496 %</a:t>
                      </a:r>
                      <a:endParaRPr lang="en-US" dirty="0"/>
                    </a:p>
                  </a:txBody>
                  <a:tcPr/>
                </a:tc>
                <a:tc>
                  <a:txBody>
                    <a:bodyPr/>
                    <a:lstStyle/>
                    <a:p>
                      <a:r>
                        <a:rPr lang="en-US" dirty="0" smtClean="0"/>
                        <a:t>92.444</a:t>
                      </a:r>
                      <a:r>
                        <a:rPr lang="en-US" baseline="0" dirty="0" smtClean="0"/>
                        <a:t> %</a:t>
                      </a:r>
                      <a:endParaRPr lang="en-US" dirty="0"/>
                    </a:p>
                  </a:txBody>
                  <a:tcPr/>
                </a:tc>
                <a:tc>
                  <a:txBody>
                    <a:bodyPr/>
                    <a:lstStyle/>
                    <a:p>
                      <a:r>
                        <a:rPr lang="en-US" dirty="0" smtClean="0"/>
                        <a:t>93.496 %</a:t>
                      </a:r>
                      <a:endParaRPr lang="en-US" dirty="0"/>
                    </a:p>
                  </a:txBody>
                  <a:tcPr/>
                </a:tc>
                <a:extLst>
                  <a:ext uri="{0D108BD9-81ED-4DB2-BD59-A6C34878D82A}">
                    <a16:rowId xmlns:a16="http://schemas.microsoft.com/office/drawing/2014/main" val="357829854"/>
                  </a:ext>
                </a:extLst>
              </a:tr>
              <a:tr h="450780">
                <a:tc>
                  <a:txBody>
                    <a:bodyPr/>
                    <a:lstStyle/>
                    <a:p>
                      <a:r>
                        <a:rPr lang="en-US" dirty="0" smtClean="0"/>
                        <a:t>SVM</a:t>
                      </a:r>
                      <a:endParaRPr lang="en-US" dirty="0"/>
                    </a:p>
                  </a:txBody>
                  <a:tcPr/>
                </a:tc>
                <a:tc>
                  <a:txBody>
                    <a:bodyPr/>
                    <a:lstStyle/>
                    <a:p>
                      <a:r>
                        <a:rPr lang="en-US" dirty="0" smtClean="0"/>
                        <a:t>87.901 %</a:t>
                      </a:r>
                      <a:endParaRPr lang="en-US" dirty="0"/>
                    </a:p>
                  </a:txBody>
                  <a:tcPr/>
                </a:tc>
                <a:tc>
                  <a:txBody>
                    <a:bodyPr/>
                    <a:lstStyle/>
                    <a:p>
                      <a:r>
                        <a:rPr lang="en-US" dirty="0" smtClean="0"/>
                        <a:t>93.639 %</a:t>
                      </a:r>
                      <a:endParaRPr lang="en-US" dirty="0"/>
                    </a:p>
                  </a:txBody>
                  <a:tcPr/>
                </a:tc>
                <a:tc>
                  <a:txBody>
                    <a:bodyPr/>
                    <a:lstStyle/>
                    <a:p>
                      <a:r>
                        <a:rPr lang="en-US" dirty="0" smtClean="0"/>
                        <a:t>93.018 %</a:t>
                      </a:r>
                      <a:endParaRPr lang="en-US" dirty="0"/>
                    </a:p>
                  </a:txBody>
                  <a:tcPr/>
                </a:tc>
                <a:tc>
                  <a:txBody>
                    <a:bodyPr/>
                    <a:lstStyle/>
                    <a:p>
                      <a:r>
                        <a:rPr lang="en-US" dirty="0" smtClean="0"/>
                        <a:t>93.639 %</a:t>
                      </a:r>
                      <a:endParaRPr lang="en-US" dirty="0"/>
                    </a:p>
                  </a:txBody>
                  <a:tcPr/>
                </a:tc>
                <a:extLst>
                  <a:ext uri="{0D108BD9-81ED-4DB2-BD59-A6C34878D82A}">
                    <a16:rowId xmlns:a16="http://schemas.microsoft.com/office/drawing/2014/main" val="3544095373"/>
                  </a:ext>
                </a:extLst>
              </a:tr>
              <a:tr h="450780">
                <a:tc>
                  <a:txBody>
                    <a:bodyPr/>
                    <a:lstStyle/>
                    <a:p>
                      <a:r>
                        <a:rPr lang="en-US" dirty="0" smtClean="0"/>
                        <a:t>SGD</a:t>
                      </a:r>
                      <a:r>
                        <a:rPr lang="en-US" baseline="0" dirty="0" smtClean="0"/>
                        <a:t> Classifier</a:t>
                      </a:r>
                      <a:endParaRPr lang="en-US" dirty="0"/>
                    </a:p>
                  </a:txBody>
                  <a:tcPr/>
                </a:tc>
                <a:tc>
                  <a:txBody>
                    <a:bodyPr/>
                    <a:lstStyle/>
                    <a:p>
                      <a:r>
                        <a:rPr lang="en-US" dirty="0" smtClean="0"/>
                        <a:t>88.714 %</a:t>
                      </a:r>
                      <a:endParaRPr lang="en-US" dirty="0"/>
                    </a:p>
                  </a:txBody>
                  <a:tcPr/>
                </a:tc>
                <a:tc>
                  <a:txBody>
                    <a:bodyPr/>
                    <a:lstStyle/>
                    <a:p>
                      <a:r>
                        <a:rPr lang="en-US" dirty="0" smtClean="0"/>
                        <a:t>93.783 %</a:t>
                      </a:r>
                      <a:endParaRPr lang="en-US" dirty="0"/>
                    </a:p>
                  </a:txBody>
                  <a:tcPr/>
                </a:tc>
                <a:tc>
                  <a:txBody>
                    <a:bodyPr/>
                    <a:lstStyle/>
                    <a:p>
                      <a:r>
                        <a:rPr lang="en-US" dirty="0" smtClean="0"/>
                        <a:t>92.587 %</a:t>
                      </a:r>
                      <a:endParaRPr lang="en-US" dirty="0"/>
                    </a:p>
                  </a:txBody>
                  <a:tcPr/>
                </a:tc>
                <a:tc>
                  <a:txBody>
                    <a:bodyPr/>
                    <a:lstStyle/>
                    <a:p>
                      <a:r>
                        <a:rPr lang="en-US" dirty="0" smtClean="0"/>
                        <a:t>93.783 %</a:t>
                      </a:r>
                      <a:endParaRPr lang="en-US" dirty="0"/>
                    </a:p>
                  </a:txBody>
                  <a:tcPr/>
                </a:tc>
                <a:extLst>
                  <a:ext uri="{0D108BD9-81ED-4DB2-BD59-A6C34878D82A}">
                    <a16:rowId xmlns:a16="http://schemas.microsoft.com/office/drawing/2014/main" val="1296775567"/>
                  </a:ext>
                </a:extLst>
              </a:tr>
              <a:tr h="450780">
                <a:tc>
                  <a:txBody>
                    <a:bodyPr/>
                    <a:lstStyle/>
                    <a:p>
                      <a:r>
                        <a:rPr lang="en-US" dirty="0" smtClean="0"/>
                        <a:t>MAXIMUM</a:t>
                      </a:r>
                      <a:endParaRPr lang="en-US" dirty="0"/>
                    </a:p>
                  </a:txBody>
                  <a:tcPr/>
                </a:tc>
                <a:tc>
                  <a:txBody>
                    <a:bodyPr/>
                    <a:lstStyle/>
                    <a:p>
                      <a:r>
                        <a:rPr lang="en-US" dirty="0" smtClean="0"/>
                        <a:t>89.287 %</a:t>
                      </a:r>
                      <a:endParaRPr lang="en-US" dirty="0"/>
                    </a:p>
                  </a:txBody>
                  <a:tcPr/>
                </a:tc>
                <a:tc>
                  <a:txBody>
                    <a:bodyPr/>
                    <a:lstStyle/>
                    <a:p>
                      <a:r>
                        <a:rPr lang="en-US" dirty="0" smtClean="0"/>
                        <a:t>93.783 %</a:t>
                      </a:r>
                      <a:endParaRPr lang="en-US" dirty="0"/>
                    </a:p>
                  </a:txBody>
                  <a:tcPr/>
                </a:tc>
                <a:tc>
                  <a:txBody>
                    <a:bodyPr/>
                    <a:lstStyle/>
                    <a:p>
                      <a:r>
                        <a:rPr lang="en-US" dirty="0" smtClean="0"/>
                        <a:t>93.018 %</a:t>
                      </a:r>
                      <a:endParaRPr lang="en-US" dirty="0"/>
                    </a:p>
                  </a:txBody>
                  <a:tcPr/>
                </a:tc>
                <a:tc>
                  <a:txBody>
                    <a:bodyPr/>
                    <a:lstStyle/>
                    <a:p>
                      <a:r>
                        <a:rPr lang="en-US" b="1" i="0" u="sng" dirty="0" smtClean="0"/>
                        <a:t>93.783 %</a:t>
                      </a:r>
                      <a:endParaRPr lang="en-US" b="1" i="0" u="sng" dirty="0"/>
                    </a:p>
                  </a:txBody>
                  <a:tcPr/>
                </a:tc>
                <a:extLst>
                  <a:ext uri="{0D108BD9-81ED-4DB2-BD59-A6C34878D82A}">
                    <a16:rowId xmlns:a16="http://schemas.microsoft.com/office/drawing/2014/main" val="507434644"/>
                  </a:ext>
                </a:extLst>
              </a:tr>
            </a:tbl>
          </a:graphicData>
        </a:graphic>
      </p:graphicFrame>
      <p:cxnSp>
        <p:nvCxnSpPr>
          <p:cNvPr id="4" name="Straight Arrow Connector 3"/>
          <p:cNvCxnSpPr/>
          <p:nvPr/>
        </p:nvCxnSpPr>
        <p:spPr>
          <a:xfrm>
            <a:off x="1967345" y="2452255"/>
            <a:ext cx="0"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473036" y="2092036"/>
            <a:ext cx="173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sp>
        <p:nvSpPr>
          <p:cNvPr id="277" name="Shape 277"/>
          <p:cNvSpPr txBox="1"/>
          <p:nvPr/>
        </p:nvSpPr>
        <p:spPr>
          <a:xfrm>
            <a:off x="1722134" y="4654175"/>
            <a:ext cx="19299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FF9900"/>
                </a:solidFill>
              </a:rPr>
              <a:t>Naive Bayes</a:t>
            </a:r>
            <a:endParaRPr sz="1600" dirty="0">
              <a:solidFill>
                <a:srgbClr val="FF9900"/>
              </a:solidFill>
            </a:endParaRPr>
          </a:p>
        </p:txBody>
      </p:sp>
      <p:sp>
        <p:nvSpPr>
          <p:cNvPr id="278" name="Shape 278"/>
          <p:cNvSpPr txBox="1"/>
          <p:nvPr/>
        </p:nvSpPr>
        <p:spPr>
          <a:xfrm>
            <a:off x="6408854" y="4654175"/>
            <a:ext cx="10230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solidFill>
                  <a:srgbClr val="FF9900"/>
                </a:solidFill>
              </a:rPr>
              <a:t>SVM</a:t>
            </a:r>
            <a:endParaRPr sz="1600" dirty="0">
              <a:solidFill>
                <a:srgbClr val="FF9900"/>
              </a:solidFill>
            </a:endParaRPr>
          </a:p>
        </p:txBody>
      </p:sp>
      <p:pic>
        <p:nvPicPr>
          <p:cNvPr id="7" name="Picture 6"/>
          <p:cNvPicPr/>
          <p:nvPr/>
        </p:nvPicPr>
        <p:blipFill rotWithShape="1">
          <a:blip r:embed="rId3"/>
          <a:srcRect l="17442" t="46494" r="50621" b="15173"/>
          <a:stretch/>
        </p:blipFill>
        <p:spPr bwMode="auto">
          <a:xfrm>
            <a:off x="387900" y="1831695"/>
            <a:ext cx="3962572" cy="269228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srcRect l="20392" t="42286" r="49774" b="20162"/>
          <a:stretch/>
        </p:blipFill>
        <p:spPr bwMode="auto">
          <a:xfrm>
            <a:off x="4775026" y="1842225"/>
            <a:ext cx="3655464" cy="268175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sp>
        <p:nvSpPr>
          <p:cNvPr id="285" name="Shape 285"/>
          <p:cNvSpPr txBox="1"/>
          <p:nvPr/>
        </p:nvSpPr>
        <p:spPr>
          <a:xfrm>
            <a:off x="1241850" y="4543275"/>
            <a:ext cx="2991600" cy="3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smtClean="0">
                <a:solidFill>
                  <a:srgbClr val="FF9900"/>
                </a:solidFill>
              </a:rPr>
              <a:t>Passive Aggressive           Classifier</a:t>
            </a:r>
            <a:endParaRPr dirty="0">
              <a:solidFill>
                <a:srgbClr val="FF9900"/>
              </a:solidFill>
            </a:endParaRPr>
          </a:p>
        </p:txBody>
      </p:sp>
      <p:sp>
        <p:nvSpPr>
          <p:cNvPr id="287" name="Shape 287"/>
          <p:cNvSpPr txBox="1"/>
          <p:nvPr/>
        </p:nvSpPr>
        <p:spPr>
          <a:xfrm>
            <a:off x="5441150" y="4543275"/>
            <a:ext cx="2991600" cy="31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smtClean="0">
                <a:solidFill>
                  <a:srgbClr val="FF9900"/>
                </a:solidFill>
              </a:rPr>
              <a:t>SGD Classifier</a:t>
            </a:r>
            <a:endParaRPr dirty="0">
              <a:solidFill>
                <a:srgbClr val="FF9900"/>
              </a:solidFill>
            </a:endParaRPr>
          </a:p>
        </p:txBody>
      </p:sp>
      <p:pic>
        <p:nvPicPr>
          <p:cNvPr id="7" name="Picture 6"/>
          <p:cNvPicPr/>
          <p:nvPr/>
        </p:nvPicPr>
        <p:blipFill rotWithShape="1">
          <a:blip r:embed="rId3"/>
          <a:srcRect l="19509" t="32305" r="51104" b="32244"/>
          <a:stretch/>
        </p:blipFill>
        <p:spPr bwMode="auto">
          <a:xfrm>
            <a:off x="1018800" y="1865917"/>
            <a:ext cx="3214650" cy="2463627"/>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srcRect l="20834" t="35197" r="50070" b="32768"/>
          <a:stretch/>
        </p:blipFill>
        <p:spPr bwMode="auto">
          <a:xfrm>
            <a:off x="4719732" y="1865917"/>
            <a:ext cx="3713018" cy="2463627"/>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TESTED RESULT</a:t>
            </a:r>
            <a:endParaRPr lang="en-US" dirty="0"/>
          </a:p>
        </p:txBody>
      </p:sp>
      <p:pic>
        <p:nvPicPr>
          <p:cNvPr id="4" name="Picture 3"/>
          <p:cNvPicPr/>
          <p:nvPr/>
        </p:nvPicPr>
        <p:blipFill rotWithShape="1">
          <a:blip r:embed="rId2"/>
          <a:srcRect l="15662" t="28891" r="32639" b="20951"/>
          <a:stretch/>
        </p:blipFill>
        <p:spPr bwMode="auto">
          <a:xfrm>
            <a:off x="-83127" y="1759527"/>
            <a:ext cx="8936182" cy="33839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1080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Shape 30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Challenges Faced</a:t>
            </a:r>
            <a:endParaRPr/>
          </a:p>
        </p:txBody>
      </p:sp>
      <p:sp>
        <p:nvSpPr>
          <p:cNvPr id="299" name="Shape 299"/>
          <p:cNvSpPr txBox="1">
            <a:spLocks noGrp="1"/>
          </p:cNvSpPr>
          <p:nvPr>
            <p:ph type="body" idx="1"/>
          </p:nvPr>
        </p:nvSpPr>
        <p:spPr>
          <a:xfrm>
            <a:off x="387900" y="1739207"/>
            <a:ext cx="4659000" cy="30789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 Lack of clean data to directly work with might have slowed down our progress</a:t>
            </a:r>
            <a:endParaRPr dirty="0"/>
          </a:p>
          <a:p>
            <a:pPr marL="0" lvl="0" indent="0" rtl="0">
              <a:lnSpc>
                <a:spcPct val="115000"/>
              </a:lnSpc>
              <a:spcBef>
                <a:spcPts val="1600"/>
              </a:spcBef>
              <a:spcAft>
                <a:spcPts val="0"/>
              </a:spcAft>
              <a:buNone/>
            </a:pPr>
            <a:r>
              <a:rPr lang="en" dirty="0"/>
              <a:t>⧫ The loss to value of information in a real scenario for news is very high</a:t>
            </a:r>
            <a:endParaRPr dirty="0"/>
          </a:p>
          <a:p>
            <a:pPr marL="0" lvl="0" indent="0" rtl="0">
              <a:lnSpc>
                <a:spcPct val="115000"/>
              </a:lnSpc>
              <a:spcBef>
                <a:spcPts val="1600"/>
              </a:spcBef>
              <a:spcAft>
                <a:spcPts val="0"/>
              </a:spcAft>
              <a:buNone/>
            </a:pPr>
            <a:r>
              <a:rPr lang="en" dirty="0"/>
              <a:t>⧫ Content based classification is just a part of the whole picture</a:t>
            </a:r>
            <a:endParaRPr dirty="0"/>
          </a:p>
          <a:p>
            <a:pPr marL="0" lvl="0" indent="0" rtl="0">
              <a:spcBef>
                <a:spcPts val="1600"/>
              </a:spcBef>
              <a:spcAft>
                <a:spcPts val="1600"/>
              </a:spcAft>
              <a:buNone/>
            </a:pPr>
            <a:r>
              <a:rPr lang="en" dirty="0"/>
              <a:t>⧫ Distinguish between click-bait and actual fake news</a:t>
            </a:r>
            <a:endParaRPr dirty="0"/>
          </a:p>
        </p:txBody>
      </p:sp>
      <p:pic>
        <p:nvPicPr>
          <p:cNvPr id="301" name="Shape 301"/>
          <p:cNvPicPr preferRelativeResize="0"/>
          <p:nvPr/>
        </p:nvPicPr>
        <p:blipFill>
          <a:blip r:embed="rId3">
            <a:alphaModFix/>
          </a:blip>
          <a:stretch>
            <a:fillRect/>
          </a:stretch>
        </p:blipFill>
        <p:spPr>
          <a:xfrm>
            <a:off x="5450200" y="1200025"/>
            <a:ext cx="2743200" cy="30194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Work</a:t>
            </a:r>
            <a:endParaRPr/>
          </a:p>
        </p:txBody>
      </p:sp>
      <p:sp>
        <p:nvSpPr>
          <p:cNvPr id="307" name="Shape 307"/>
          <p:cNvSpPr txBox="1">
            <a:spLocks noGrp="1"/>
          </p:cNvSpPr>
          <p:nvPr>
            <p:ph type="body" idx="1"/>
          </p:nvPr>
        </p:nvSpPr>
        <p:spPr>
          <a:xfrm>
            <a:off x="270136" y="1905461"/>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Assemble the classifiers to achieve better performance - Adam Boost</a:t>
            </a:r>
            <a:endParaRPr dirty="0"/>
          </a:p>
          <a:p>
            <a:pPr marL="0" lvl="0" indent="0">
              <a:spcBef>
                <a:spcPts val="1600"/>
              </a:spcBef>
              <a:spcAft>
                <a:spcPts val="0"/>
              </a:spcAft>
              <a:buNone/>
            </a:pPr>
            <a:r>
              <a:rPr lang="en" dirty="0"/>
              <a:t>⧫ Check the sources of the news</a:t>
            </a:r>
            <a:endParaRPr dirty="0"/>
          </a:p>
          <a:p>
            <a:pPr marL="0" lvl="0" indent="0">
              <a:spcBef>
                <a:spcPts val="1600"/>
              </a:spcBef>
              <a:spcAft>
                <a:spcPts val="1600"/>
              </a:spcAft>
              <a:buNone/>
            </a:pPr>
            <a:r>
              <a:rPr lang="en" dirty="0"/>
              <a:t>⧫ Search the news on the web to check the content of the news</a:t>
            </a:r>
            <a:endParaRPr dirty="0"/>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2757350" y="2165450"/>
            <a:ext cx="73563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a:spcBef>
                <a:spcPts val="0"/>
              </a:spcBef>
              <a:spcAft>
                <a:spcPts val="0"/>
              </a:spcAft>
              <a:buNone/>
            </a:pPr>
            <a:r>
              <a:rPr lang="en" dirty="0"/>
              <a:t>    </a:t>
            </a:r>
            <a:r>
              <a:rPr lang="en" b="1" dirty="0">
                <a:solidFill>
                  <a:schemeClr val="tx1">
                    <a:lumMod val="65000"/>
                    <a:lumOff val="35000"/>
                  </a:schemeClr>
                </a:solidFill>
              </a:rPr>
              <a:t>Thank You!</a:t>
            </a:r>
            <a:endParaRPr b="1" dirty="0">
              <a:solidFill>
                <a:schemeClr val="tx1">
                  <a:lumMod val="65000"/>
                  <a:lumOff val="35000"/>
                </a:schemeClr>
              </a:solidFill>
            </a:endParaRPr>
          </a:p>
        </p:txBody>
      </p:sp>
      <p:sp>
        <p:nvSpPr>
          <p:cNvPr id="315" name="Shape 315"/>
          <p:cNvSpPr txBox="1"/>
          <p:nvPr/>
        </p:nvSpPr>
        <p:spPr>
          <a:xfrm>
            <a:off x="2518075" y="4381775"/>
            <a:ext cx="3680100" cy="38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7900" y="561675"/>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a:spLocks noGrp="1"/>
          </p:cNvSpPr>
          <p:nvPr>
            <p:ph type="body" idx="1"/>
          </p:nvPr>
        </p:nvSpPr>
        <p:spPr>
          <a:xfrm>
            <a:off x="180082" y="1746134"/>
            <a:ext cx="41406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Prevalence of fake news on social media</a:t>
            </a:r>
            <a:endParaRPr dirty="0"/>
          </a:p>
          <a:p>
            <a:pPr marL="0" lvl="0" indent="0">
              <a:spcBef>
                <a:spcPts val="1600"/>
              </a:spcBef>
              <a:spcAft>
                <a:spcPts val="0"/>
              </a:spcAft>
              <a:buNone/>
            </a:pPr>
            <a:r>
              <a:rPr lang="en" dirty="0"/>
              <a:t>⧫ Emerging research area in Natural Language Processing</a:t>
            </a:r>
            <a:endParaRPr dirty="0"/>
          </a:p>
          <a:p>
            <a:pPr marL="0" lvl="0" indent="0">
              <a:spcBef>
                <a:spcPts val="1600"/>
              </a:spcBef>
              <a:spcAft>
                <a:spcPts val="0"/>
              </a:spcAft>
              <a:buNone/>
            </a:pPr>
            <a:r>
              <a:rPr lang="en" dirty="0"/>
              <a:t>⧫ Basic countermeasures inflexible and inefficient</a:t>
            </a:r>
            <a:endParaRPr dirty="0"/>
          </a:p>
          <a:p>
            <a:pPr marL="0" lvl="0" indent="0">
              <a:spcBef>
                <a:spcPts val="1600"/>
              </a:spcBef>
              <a:spcAft>
                <a:spcPts val="0"/>
              </a:spcAft>
              <a:buNone/>
            </a:pPr>
            <a:r>
              <a:rPr lang="en" dirty="0"/>
              <a:t>⧫ Current progress in this area</a:t>
            </a: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pic>
        <p:nvPicPr>
          <p:cNvPr id="73" name="Shape 73"/>
          <p:cNvPicPr preferRelativeResize="0"/>
          <p:nvPr/>
        </p:nvPicPr>
        <p:blipFill>
          <a:blip r:embed="rId3">
            <a:alphaModFix/>
          </a:blip>
          <a:stretch>
            <a:fillRect/>
          </a:stretch>
        </p:blipFill>
        <p:spPr>
          <a:xfrm>
            <a:off x="4613563" y="1510145"/>
            <a:ext cx="4419585" cy="3132381"/>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References</a:t>
            </a:r>
            <a:endParaRPr/>
          </a:p>
        </p:txBody>
      </p:sp>
      <p:sp>
        <p:nvSpPr>
          <p:cNvPr id="321" name="Shape 3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a:t>
            </a:r>
            <a:r>
              <a:rPr lang="en" u="sng" dirty="0">
                <a:solidFill>
                  <a:schemeClr val="hlink"/>
                </a:solidFill>
                <a:hlinkClick r:id="rId3"/>
              </a:rPr>
              <a:t>Fake News Detection: A Data Mining Perspective</a:t>
            </a:r>
            <a:endParaRPr dirty="0"/>
          </a:p>
          <a:p>
            <a:pPr marL="0" indent="0">
              <a:spcBef>
                <a:spcPts val="1600"/>
              </a:spcBef>
              <a:buNone/>
            </a:pPr>
            <a:r>
              <a:rPr lang="en" dirty="0"/>
              <a:t>⧫ </a:t>
            </a:r>
            <a:r>
              <a:rPr lang="en-IN" u="sng" dirty="0">
                <a:hlinkClick r:id="rId4"/>
              </a:rPr>
              <a:t>https://towardsdatascience.com/natural-language-processing-count-ectorization-with-scikit-learn-e7804269bb5e</a:t>
            </a:r>
            <a:endParaRPr lang="en-US" dirty="0"/>
          </a:p>
          <a:p>
            <a:pPr marL="0" lvl="0" indent="0">
              <a:spcBef>
                <a:spcPts val="1600"/>
              </a:spcBef>
              <a:spcAft>
                <a:spcPts val="0"/>
              </a:spcAft>
              <a:buNone/>
            </a:pPr>
            <a:r>
              <a:rPr lang="en" dirty="0" smtClean="0"/>
              <a:t>⧫</a:t>
            </a:r>
            <a:r>
              <a:rPr lang="en-IN" u="sng" dirty="0" smtClean="0">
                <a:hlinkClick r:id="rId5"/>
              </a:rPr>
              <a:t>https</a:t>
            </a:r>
            <a:r>
              <a:rPr lang="en-IN" u="sng" dirty="0">
                <a:hlinkClick r:id="rId5"/>
              </a:rPr>
              <a:t>://scikitlearn.org/stable/modules/generated/sklearn.feature_extraction.text.TfidfVectorizer.html</a:t>
            </a:r>
            <a:endParaRPr lang="en-US" dirty="0"/>
          </a:p>
          <a:p>
            <a:pPr marL="0" lvl="0" indent="0">
              <a:spcBef>
                <a:spcPts val="1600"/>
              </a:spcBef>
              <a:spcAft>
                <a:spcPts val="0"/>
              </a:spcAft>
              <a:buNone/>
            </a:pPr>
            <a:r>
              <a:rPr lang="en" dirty="0" smtClean="0"/>
              <a:t>⧫ </a:t>
            </a:r>
            <a:r>
              <a:rPr lang="en" u="sng" dirty="0">
                <a:solidFill>
                  <a:schemeClr val="hlink"/>
                </a:solidFill>
                <a:hlinkClick r:id="rId6"/>
              </a:rPr>
              <a:t>Datasets from Kaggle</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Problem Statement</a:t>
            </a:r>
            <a:endParaRPr/>
          </a:p>
        </p:txBody>
      </p:sp>
      <p:sp>
        <p:nvSpPr>
          <p:cNvPr id="79" name="Shape 79"/>
          <p:cNvSpPr txBox="1">
            <a:spLocks noGrp="1"/>
          </p:cNvSpPr>
          <p:nvPr>
            <p:ph type="body" idx="1"/>
          </p:nvPr>
        </p:nvSpPr>
        <p:spPr>
          <a:xfrm>
            <a:off x="387900" y="1737475"/>
            <a:ext cx="38196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 Develop a machine learning program to identify fake/unreliable news based on content acquired.</a:t>
            </a:r>
            <a:endParaRPr/>
          </a:p>
        </p:txBody>
      </p:sp>
      <p:pic>
        <p:nvPicPr>
          <p:cNvPr id="80" name="Shape 80"/>
          <p:cNvPicPr preferRelativeResize="0"/>
          <p:nvPr/>
        </p:nvPicPr>
        <p:blipFill>
          <a:blip r:embed="rId3">
            <a:alphaModFix/>
          </a:blip>
          <a:stretch>
            <a:fillRect/>
          </a:stretch>
        </p:blipFill>
        <p:spPr>
          <a:xfrm>
            <a:off x="4149600" y="1199025"/>
            <a:ext cx="4859900" cy="3520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a:t>
            </a:r>
            <a:endParaRPr/>
          </a:p>
        </p:txBody>
      </p:sp>
      <p:sp>
        <p:nvSpPr>
          <p:cNvPr id="86" name="Shape 86"/>
          <p:cNvSpPr txBox="1">
            <a:spLocks noGrp="1"/>
          </p:cNvSpPr>
          <p:nvPr>
            <p:ph type="body" idx="1"/>
          </p:nvPr>
        </p:nvSpPr>
        <p:spPr>
          <a:xfrm>
            <a:off x="387900" y="1940964"/>
            <a:ext cx="3212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Dataset source - Kaggle</a:t>
            </a:r>
            <a:endParaRPr dirty="0"/>
          </a:p>
          <a:p>
            <a:pPr marL="0" lvl="0" indent="0">
              <a:spcBef>
                <a:spcPts val="1600"/>
              </a:spcBef>
              <a:spcAft>
                <a:spcPts val="0"/>
              </a:spcAft>
              <a:buNone/>
            </a:pPr>
            <a:r>
              <a:rPr lang="en" dirty="0"/>
              <a:t>⧫ ID, </a:t>
            </a:r>
            <a:r>
              <a:rPr lang="en" dirty="0" smtClean="0"/>
              <a:t>Title, </a:t>
            </a:r>
            <a:r>
              <a:rPr lang="en" dirty="0"/>
              <a:t>Text, Label</a:t>
            </a:r>
            <a:endParaRPr dirty="0"/>
          </a:p>
          <a:p>
            <a:pPr marL="0" lvl="0" indent="0">
              <a:spcBef>
                <a:spcPts val="1600"/>
              </a:spcBef>
              <a:spcAft>
                <a:spcPts val="0"/>
              </a:spcAft>
              <a:buNone/>
            </a:pPr>
            <a:r>
              <a:rPr lang="en" dirty="0"/>
              <a:t>⧫ </a:t>
            </a:r>
            <a:r>
              <a:rPr lang="en" dirty="0" smtClean="0"/>
              <a:t>Label FAKE</a:t>
            </a:r>
          </a:p>
          <a:p>
            <a:pPr marL="0" lvl="0" indent="0">
              <a:spcBef>
                <a:spcPts val="1600"/>
              </a:spcBef>
              <a:spcAft>
                <a:spcPts val="0"/>
              </a:spcAft>
              <a:buNone/>
            </a:pPr>
            <a:r>
              <a:rPr lang="en" dirty="0" smtClean="0"/>
              <a:t>⧫ </a:t>
            </a:r>
            <a:r>
              <a:rPr lang="en" dirty="0"/>
              <a:t>Label </a:t>
            </a:r>
            <a:r>
              <a:rPr lang="en" dirty="0" smtClean="0"/>
              <a:t>REAL</a:t>
            </a:r>
            <a:endParaRPr dirty="0"/>
          </a:p>
        </p:txBody>
      </p:sp>
      <p:pic>
        <p:nvPicPr>
          <p:cNvPr id="5" name="Picture 4"/>
          <p:cNvPicPr/>
          <p:nvPr/>
        </p:nvPicPr>
        <p:blipFill rotWithShape="1">
          <a:blip r:embed="rId3">
            <a:extLst>
              <a:ext uri="{28A0092B-C50C-407E-A947-70E740481C1C}">
                <a14:useLocalDpi xmlns:a14="http://schemas.microsoft.com/office/drawing/2010/main" val="0"/>
              </a:ext>
            </a:extLst>
          </a:blip>
          <a:srcRect l="20501" t="32660" r="29319" b="34246"/>
          <a:stretch/>
        </p:blipFill>
        <p:spPr bwMode="auto">
          <a:xfrm>
            <a:off x="4041371" y="2047644"/>
            <a:ext cx="4265064" cy="228219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Workflow</a:t>
            </a:r>
            <a:endParaRPr/>
          </a:p>
        </p:txBody>
      </p:sp>
      <p:pic>
        <p:nvPicPr>
          <p:cNvPr id="93" name="Shape 93"/>
          <p:cNvPicPr preferRelativeResize="0"/>
          <p:nvPr/>
        </p:nvPicPr>
        <p:blipFill>
          <a:blip r:embed="rId3">
            <a:alphaModFix/>
          </a:blip>
          <a:stretch>
            <a:fillRect/>
          </a:stretch>
        </p:blipFill>
        <p:spPr>
          <a:xfrm>
            <a:off x="2827475" y="0"/>
            <a:ext cx="3492650" cy="514350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Preprocessing</a:t>
            </a:r>
            <a:endParaRPr/>
          </a:p>
        </p:txBody>
      </p:sp>
      <p:sp>
        <p:nvSpPr>
          <p:cNvPr id="99" name="Shape 99"/>
          <p:cNvSpPr txBox="1">
            <a:spLocks noGrp="1"/>
          </p:cNvSpPr>
          <p:nvPr>
            <p:ph type="body" idx="1"/>
          </p:nvPr>
        </p:nvSpPr>
        <p:spPr>
          <a:xfrm>
            <a:off x="345475" y="1947890"/>
            <a:ext cx="4543500" cy="3078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Perform various text cleaning steps (remove all non-alphanumeric characters, delete stopwords, delete missing rows, etc.) </a:t>
            </a:r>
            <a:endParaRPr dirty="0"/>
          </a:p>
          <a:p>
            <a:pPr marL="457200" lvl="0" indent="-342900" rtl="0">
              <a:spcBef>
                <a:spcPts val="0"/>
              </a:spcBef>
              <a:spcAft>
                <a:spcPts val="0"/>
              </a:spcAft>
              <a:buSzPts val="1800"/>
              <a:buChar char="➢"/>
            </a:pPr>
            <a:r>
              <a:rPr lang="en" dirty="0"/>
              <a:t>For Doc2Vec, convert to LabeledSentences(), comma separated word format</a:t>
            </a:r>
            <a:endParaRPr dirty="0"/>
          </a:p>
        </p:txBody>
      </p:sp>
      <p:pic>
        <p:nvPicPr>
          <p:cNvPr id="100" name="Shape 100"/>
          <p:cNvPicPr preferRelativeResize="0"/>
          <p:nvPr/>
        </p:nvPicPr>
        <p:blipFill>
          <a:blip r:embed="rId3">
            <a:alphaModFix/>
          </a:blip>
          <a:stretch>
            <a:fillRect/>
          </a:stretch>
        </p:blipFill>
        <p:spPr>
          <a:xfrm>
            <a:off x="4846550" y="1144125"/>
            <a:ext cx="4051175" cy="3376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Doc2Vec Model</a:t>
            </a:r>
            <a:endParaRPr/>
          </a:p>
        </p:txBody>
      </p:sp>
      <p:sp>
        <p:nvSpPr>
          <p:cNvPr id="106" name="Shape 106"/>
          <p:cNvSpPr txBox="1">
            <a:spLocks noGrp="1"/>
          </p:cNvSpPr>
          <p:nvPr>
            <p:ph type="body" idx="1"/>
          </p:nvPr>
        </p:nvSpPr>
        <p:spPr>
          <a:xfrm>
            <a:off x="392700" y="1892473"/>
            <a:ext cx="41793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Based on Word2Vec model</a:t>
            </a:r>
            <a:endParaRPr dirty="0"/>
          </a:p>
          <a:p>
            <a:pPr marL="0" lvl="0" indent="0" rtl="0">
              <a:spcBef>
                <a:spcPts val="1600"/>
              </a:spcBef>
              <a:spcAft>
                <a:spcPts val="0"/>
              </a:spcAft>
              <a:buNone/>
            </a:pPr>
            <a:r>
              <a:rPr lang="en" dirty="0"/>
              <a:t>⧫ Preserves word order information</a:t>
            </a:r>
            <a:endParaRPr dirty="0"/>
          </a:p>
          <a:p>
            <a:pPr marL="0" lvl="0" indent="0" rtl="0">
              <a:spcBef>
                <a:spcPts val="1600"/>
              </a:spcBef>
              <a:spcAft>
                <a:spcPts val="1600"/>
              </a:spcAft>
              <a:buNone/>
            </a:pPr>
            <a:r>
              <a:rPr lang="en" dirty="0"/>
              <a:t>⧫ Extracts Word2Vec features and adds an additional “document vector” with information about the entire document</a:t>
            </a:r>
            <a:endParaRPr dirty="0"/>
          </a:p>
        </p:txBody>
      </p:sp>
      <p:pic>
        <p:nvPicPr>
          <p:cNvPr id="107" name="Shape 107"/>
          <p:cNvPicPr preferRelativeResize="0"/>
          <p:nvPr/>
        </p:nvPicPr>
        <p:blipFill>
          <a:blip r:embed="rId3">
            <a:alphaModFix/>
          </a:blip>
          <a:stretch>
            <a:fillRect/>
          </a:stretch>
        </p:blipFill>
        <p:spPr>
          <a:xfrm>
            <a:off x="4736550" y="1892473"/>
            <a:ext cx="4019550" cy="22288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Training a Model</a:t>
            </a:r>
            <a:endParaRPr/>
          </a:p>
        </p:txBody>
      </p:sp>
      <p:sp>
        <p:nvSpPr>
          <p:cNvPr id="113" name="Shape 113"/>
          <p:cNvSpPr txBox="1">
            <a:spLocks noGrp="1"/>
          </p:cNvSpPr>
          <p:nvPr>
            <p:ph type="body" idx="1"/>
          </p:nvPr>
        </p:nvSpPr>
        <p:spPr>
          <a:xfrm>
            <a:off x="243100" y="1960879"/>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Models used-</a:t>
            </a:r>
            <a:endParaRPr dirty="0"/>
          </a:p>
          <a:p>
            <a:pPr marL="457200" lvl="0" indent="-342900" rtl="0">
              <a:spcBef>
                <a:spcPts val="1600"/>
              </a:spcBef>
              <a:spcAft>
                <a:spcPts val="0"/>
              </a:spcAft>
              <a:buSzPts val="1800"/>
              <a:buChar char="●"/>
            </a:pPr>
            <a:r>
              <a:rPr lang="en" dirty="0"/>
              <a:t>Naive Bayes</a:t>
            </a:r>
            <a:endParaRPr dirty="0"/>
          </a:p>
          <a:p>
            <a:pPr marL="457200" lvl="0" indent="-342900" rtl="0">
              <a:spcBef>
                <a:spcPts val="0"/>
              </a:spcBef>
              <a:spcAft>
                <a:spcPts val="0"/>
              </a:spcAft>
              <a:buSzPts val="1800"/>
              <a:buChar char="●"/>
            </a:pPr>
            <a:r>
              <a:rPr lang="en" dirty="0"/>
              <a:t>Support Vector Machine (SVM)</a:t>
            </a:r>
            <a:endParaRPr dirty="0"/>
          </a:p>
          <a:p>
            <a:pPr marL="457200" lvl="0" indent="-342900" rtl="0">
              <a:spcBef>
                <a:spcPts val="0"/>
              </a:spcBef>
              <a:spcAft>
                <a:spcPts val="0"/>
              </a:spcAft>
              <a:buSzPts val="1800"/>
              <a:buChar char="●"/>
            </a:pPr>
            <a:r>
              <a:rPr lang="en" dirty="0" smtClean="0"/>
              <a:t>Passive Aggressive Classifier</a:t>
            </a:r>
          </a:p>
          <a:p>
            <a:pPr marL="457200" lvl="0" indent="-342900" rtl="0">
              <a:spcBef>
                <a:spcPts val="0"/>
              </a:spcBef>
              <a:spcAft>
                <a:spcPts val="0"/>
              </a:spcAft>
              <a:buSzPts val="1800"/>
              <a:buChar char="●"/>
            </a:pPr>
            <a:r>
              <a:rPr lang="en" dirty="0" smtClean="0"/>
              <a:t>SGD Classifier</a:t>
            </a:r>
            <a:endParaRPr dirty="0"/>
          </a:p>
        </p:txBody>
      </p:sp>
      <p:pic>
        <p:nvPicPr>
          <p:cNvPr id="114" name="Shape 114"/>
          <p:cNvPicPr preferRelativeResize="0"/>
          <p:nvPr/>
        </p:nvPicPr>
        <p:blipFill>
          <a:blip r:embed="rId3">
            <a:alphaModFix/>
          </a:blip>
          <a:stretch>
            <a:fillRect/>
          </a:stretch>
        </p:blipFill>
        <p:spPr>
          <a:xfrm>
            <a:off x="4178500" y="338307"/>
            <a:ext cx="4866449" cy="44506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Naive Bayes</a:t>
            </a:r>
            <a:endParaRPr/>
          </a:p>
        </p:txBody>
      </p:sp>
      <p:sp>
        <p:nvSpPr>
          <p:cNvPr id="120" name="Shape 120"/>
          <p:cNvSpPr txBox="1">
            <a:spLocks noGrp="1"/>
          </p:cNvSpPr>
          <p:nvPr>
            <p:ph type="body" idx="1"/>
          </p:nvPr>
        </p:nvSpPr>
        <p:spPr>
          <a:xfrm>
            <a:off x="295123" y="1863898"/>
            <a:ext cx="4915800" cy="337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 Classification technique based on Bayes’ theorem with an assumption of independence among predictors</a:t>
            </a:r>
            <a:endParaRPr dirty="0"/>
          </a:p>
          <a:p>
            <a:pPr marL="0" lvl="0" indent="0">
              <a:spcBef>
                <a:spcPts val="1600"/>
              </a:spcBef>
              <a:spcAft>
                <a:spcPts val="0"/>
              </a:spcAft>
              <a:buNone/>
            </a:pPr>
            <a:r>
              <a:rPr lang="en" dirty="0"/>
              <a:t>1. Convert data set into a frequency table</a:t>
            </a:r>
            <a:endParaRPr dirty="0"/>
          </a:p>
          <a:p>
            <a:pPr marL="0" lvl="0" indent="0">
              <a:spcBef>
                <a:spcPts val="1600"/>
              </a:spcBef>
              <a:spcAft>
                <a:spcPts val="0"/>
              </a:spcAft>
              <a:buNone/>
            </a:pPr>
            <a:r>
              <a:rPr lang="en" dirty="0"/>
              <a:t>2. Create likelihood table by finding probabilities</a:t>
            </a:r>
            <a:endParaRPr dirty="0"/>
          </a:p>
          <a:p>
            <a:pPr marL="0" lvl="0" indent="0">
              <a:spcBef>
                <a:spcPts val="1600"/>
              </a:spcBef>
              <a:spcAft>
                <a:spcPts val="1600"/>
              </a:spcAft>
              <a:buNone/>
            </a:pPr>
            <a:r>
              <a:rPr lang="en" dirty="0"/>
              <a:t>3. Use Naive Bayesian equation to calculate posterior probability for each class</a:t>
            </a:r>
            <a:endParaRPr dirty="0"/>
          </a:p>
        </p:txBody>
      </p:sp>
      <p:pic>
        <p:nvPicPr>
          <p:cNvPr id="121" name="Shape 121"/>
          <p:cNvPicPr preferRelativeResize="0"/>
          <p:nvPr/>
        </p:nvPicPr>
        <p:blipFill>
          <a:blip r:embed="rId3">
            <a:alphaModFix/>
          </a:blip>
          <a:stretch>
            <a:fillRect/>
          </a:stretch>
        </p:blipFill>
        <p:spPr>
          <a:xfrm>
            <a:off x="5210923" y="1936978"/>
            <a:ext cx="3890525" cy="2691275"/>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45</TotalTime>
  <Words>662</Words>
  <Application>Microsoft Office PowerPoint</Application>
  <PresentationFormat>On-screen Show (16:9)</PresentationFormat>
  <Paragraphs>108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Wingdings 3</vt:lpstr>
      <vt:lpstr>medium-content-serif-font</vt:lpstr>
      <vt:lpstr>Century Gothic</vt:lpstr>
      <vt:lpstr>Arial</vt:lpstr>
      <vt:lpstr>Roboto</vt:lpstr>
      <vt:lpstr>Ion Boardroom</vt:lpstr>
      <vt:lpstr>Fake News Detection</vt:lpstr>
      <vt:lpstr>Motivation</vt:lpstr>
      <vt:lpstr>Problem Statement</vt:lpstr>
      <vt:lpstr>Data </vt:lpstr>
      <vt:lpstr>Workflow</vt:lpstr>
      <vt:lpstr>Data Preprocessing</vt:lpstr>
      <vt:lpstr>Doc2Vec Model</vt:lpstr>
      <vt:lpstr>Training a Model</vt:lpstr>
      <vt:lpstr>Naive Bayes</vt:lpstr>
      <vt:lpstr>Support Vector Machine (SVM)</vt:lpstr>
      <vt:lpstr>Passive Aggressive Classifier</vt:lpstr>
      <vt:lpstr>SGD(Stochastic Gradient Descent) Classifier</vt:lpstr>
      <vt:lpstr>Comparison of Models</vt:lpstr>
      <vt:lpstr>Confusion Matrices</vt:lpstr>
      <vt:lpstr>Confusion Matrices</vt:lpstr>
      <vt:lpstr>TESTED RESULT</vt:lpstr>
      <vt:lpstr>Challenges Faced</vt:lpstr>
      <vt:lpstr>Future Work</vt:lpstr>
      <vt:lpstr>     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LUCIFER ARENA</dc:creator>
  <cp:lastModifiedBy>LUCIFER ARENA</cp:lastModifiedBy>
  <cp:revision>10</cp:revision>
  <dcterms:modified xsi:type="dcterms:W3CDTF">2020-04-06T10:03:19Z</dcterms:modified>
</cp:coreProperties>
</file>