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A6AB6E-ECB2-4A27-AD3A-BF6E7D320989}">
  <a:tblStyle styleId="{32A6AB6E-ECB2-4A27-AD3A-BF6E7D32098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fe21456d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fe21456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14929f3b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14929f3b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fe21456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fe21456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fe21456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fe21456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fe21456d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fe21456d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fe21456d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fe21456d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14929f3b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14929f3b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fe21456d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fe21456d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fe21456d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fe21456d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fe21456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fe21456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fca2921e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fca2921e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fe21456d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fe21456d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fe21456d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fe21456d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14929f3b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14929f3b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fe21456d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fe21456d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fe21456d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fe21456d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fe21456d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fe21456d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fca2921e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fca2921e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14929f3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814929f3b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fca2921e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fca2921e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fca2921e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fca2921e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fca2921e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fca2921e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fe21456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fe21456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fe21456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fe21456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jp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shiksha.com/online-courses/articles/zomato-digital-marketing-strategy/" TargetMode="External"/><Relationship Id="rId4" Type="http://schemas.openxmlformats.org/officeDocument/2006/relationships/hyperlink" Target="https://skillcircle.in/zomato-marketing-strate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499"/>
          </a:xfrm>
          <a:prstGeom prst="rect">
            <a:avLst/>
          </a:prstGeom>
          <a:noFill/>
          <a:ln>
            <a:noFill/>
          </a:ln>
        </p:spPr>
      </p:pic>
      <p:sp>
        <p:nvSpPr>
          <p:cNvPr id="55" name="Google Shape;55;p13"/>
          <p:cNvSpPr txBox="1"/>
          <p:nvPr>
            <p:ph type="ctrTitle"/>
          </p:nvPr>
        </p:nvSpPr>
        <p:spPr>
          <a:xfrm>
            <a:off x="311700" y="744575"/>
            <a:ext cx="6973200" cy="8157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4100">
                <a:solidFill>
                  <a:schemeClr val="lt1"/>
                </a:solidFill>
                <a:latin typeface="Impact"/>
                <a:ea typeface="Impact"/>
                <a:cs typeface="Impact"/>
                <a:sym typeface="Impact"/>
              </a:rPr>
              <a:t>Zomato New Restaurants</a:t>
            </a:r>
            <a:endParaRPr sz="4100">
              <a:solidFill>
                <a:schemeClr val="lt1"/>
              </a:solidFill>
              <a:latin typeface="Impact"/>
              <a:ea typeface="Impact"/>
              <a:cs typeface="Impact"/>
              <a:sym typeface="Impact"/>
            </a:endParaRPr>
          </a:p>
        </p:txBody>
      </p:sp>
      <p:sp>
        <p:nvSpPr>
          <p:cNvPr id="56" name="Google Shape;56;p13"/>
          <p:cNvSpPr txBox="1"/>
          <p:nvPr>
            <p:ph idx="1" type="subTitle"/>
          </p:nvPr>
        </p:nvSpPr>
        <p:spPr>
          <a:xfrm>
            <a:off x="311700" y="2286000"/>
            <a:ext cx="8520600" cy="252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solidFill>
                  <a:schemeClr val="lt1"/>
                </a:solidFill>
              </a:rPr>
              <a:t>Manoj Mahawar</a:t>
            </a:r>
            <a:endParaRPr sz="3100">
              <a:solidFill>
                <a:schemeClr val="l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310700"/>
            <a:ext cx="8520600" cy="425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 to average price per range which has less than 4 and </a:t>
            </a:r>
            <a:r>
              <a:rPr lang="en"/>
              <a:t>also</a:t>
            </a:r>
            <a:r>
              <a:rPr lang="en"/>
              <a:t> provide online delivery to</a:t>
            </a:r>
            <a:endParaRPr/>
          </a:p>
          <a:p>
            <a:pPr indent="-342900" lvl="0" marL="457200" rtl="0" algn="l">
              <a:spcBef>
                <a:spcPts val="1200"/>
              </a:spcBef>
              <a:spcAft>
                <a:spcPts val="0"/>
              </a:spcAft>
              <a:buSzPts val="1800"/>
              <a:buChar char="●"/>
            </a:pPr>
            <a:r>
              <a:rPr lang="en"/>
              <a:t>Understanding the average rating of affordable restaurants that offer online delivery helps assess the quality and customer satisfaction of such establishments.</a:t>
            </a:r>
            <a:endParaRPr/>
          </a:p>
          <a:p>
            <a:pPr indent="-342900" lvl="0" marL="457200" rtl="0" algn="l">
              <a:spcBef>
                <a:spcPts val="0"/>
              </a:spcBef>
              <a:spcAft>
                <a:spcPts val="0"/>
              </a:spcAft>
              <a:buSzPts val="1800"/>
              <a:buChar char="●"/>
            </a:pPr>
            <a:r>
              <a:rPr lang="en"/>
              <a:t>Identifies potential for new restaurants in the affordable price range with online delivery, targeting a market segment that is popular and has high customer satisfaction.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Highlights the entire row of the cities / countries where we decided to open new restaurants for good presentations.</a:t>
            </a:r>
            <a:endParaRPr/>
          </a:p>
        </p:txBody>
      </p:sp>
      <p:sp>
        <p:nvSpPr>
          <p:cNvPr id="115" name="Google Shape;115;p22"/>
          <p:cNvSpPr txBox="1"/>
          <p:nvPr/>
        </p:nvSpPr>
        <p:spPr>
          <a:xfrm>
            <a:off x="874100" y="3205025"/>
            <a:ext cx="7482300" cy="475800"/>
          </a:xfrm>
          <a:prstGeom prst="rect">
            <a:avLst/>
          </a:prstGeom>
          <a:solidFill>
            <a:srgbClr val="E53645"/>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Clr>
                <a:schemeClr val="dk1"/>
              </a:buClr>
              <a:buSzPts val="1100"/>
              <a:buFont typeface="Arial"/>
              <a:buNone/>
            </a:pPr>
            <a:r>
              <a:rPr lang="en" sz="1800">
                <a:solidFill>
                  <a:schemeClr val="lt1"/>
                </a:solidFill>
              </a:rPr>
              <a:t>fs = If(and(price_range&lt;4, online_order=”Yes”),rating,” ”)) </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152625"/>
            <a:ext cx="8520600" cy="44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Extract the country name into raw data based on country code where we use vlookup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Extract</a:t>
            </a:r>
            <a:r>
              <a:rPr lang="en"/>
              <a:t> the total number of </a:t>
            </a:r>
            <a:r>
              <a:rPr lang="en"/>
              <a:t>restaurants</a:t>
            </a:r>
            <a:r>
              <a:rPr lang="en"/>
              <a:t> in India with price range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Extract the price range which has lowest </a:t>
            </a:r>
            <a:r>
              <a:rPr lang="en"/>
              <a:t>price =1 and does not provide the online delivery also cost of two person &lt;= 250. We use array formula.</a:t>
            </a:r>
            <a:endParaRPr/>
          </a:p>
          <a:p>
            <a:pPr indent="0" lvl="0" marL="0" rtl="0" algn="l">
              <a:spcBef>
                <a:spcPts val="1200"/>
              </a:spcBef>
              <a:spcAft>
                <a:spcPts val="1200"/>
              </a:spcAft>
              <a:buNone/>
            </a:pPr>
            <a:r>
              <a:t/>
            </a:r>
            <a:endParaRPr/>
          </a:p>
        </p:txBody>
      </p:sp>
      <p:sp>
        <p:nvSpPr>
          <p:cNvPr id="121" name="Google Shape;121;p23"/>
          <p:cNvSpPr txBox="1"/>
          <p:nvPr/>
        </p:nvSpPr>
        <p:spPr>
          <a:xfrm>
            <a:off x="428125" y="1024725"/>
            <a:ext cx="8285100" cy="456000"/>
          </a:xfrm>
          <a:prstGeom prst="rect">
            <a:avLst/>
          </a:prstGeom>
          <a:solidFill>
            <a:srgbClr val="E5364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           fs = VLOOKUP(C17,'Country Description'!$A$2:$B$16,2,0)</a:t>
            </a:r>
            <a:endParaRPr sz="1800">
              <a:solidFill>
                <a:schemeClr val="lt1"/>
              </a:solidFill>
            </a:endParaRPr>
          </a:p>
        </p:txBody>
      </p:sp>
      <p:sp>
        <p:nvSpPr>
          <p:cNvPr id="122" name="Google Shape;122;p23"/>
          <p:cNvSpPr txBox="1"/>
          <p:nvPr/>
        </p:nvSpPr>
        <p:spPr>
          <a:xfrm>
            <a:off x="408300" y="2432025"/>
            <a:ext cx="8285100" cy="505500"/>
          </a:xfrm>
          <a:prstGeom prst="rect">
            <a:avLst/>
          </a:prstGeom>
          <a:solidFill>
            <a:srgbClr val="E5364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   fs=COUNTIFS(Row_data!$E$2:$E$9543,"India",Row_data!$S$2:$S$9543,4).</a:t>
            </a:r>
            <a:endParaRPr sz="2400">
              <a:solidFill>
                <a:schemeClr val="lt1"/>
              </a:solidFill>
            </a:endParaRPr>
          </a:p>
        </p:txBody>
      </p:sp>
      <p:sp>
        <p:nvSpPr>
          <p:cNvPr id="123" name="Google Shape;123;p23"/>
          <p:cNvSpPr txBox="1"/>
          <p:nvPr/>
        </p:nvSpPr>
        <p:spPr>
          <a:xfrm>
            <a:off x="408300" y="4037500"/>
            <a:ext cx="8394000" cy="505500"/>
          </a:xfrm>
          <a:prstGeom prst="rect">
            <a:avLst/>
          </a:prstGeom>
          <a:solidFill>
            <a:srgbClr val="E5364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rPr>
              <a:t>     </a:t>
            </a:r>
            <a:r>
              <a:rPr lang="en" sz="1800">
                <a:solidFill>
                  <a:schemeClr val="lt1"/>
                </a:solidFill>
              </a:rPr>
              <a:t> fs:  {=SUM(IF((P2:P9543="No")*(S2:S9543&lt;2)*(V2:V9543&lt;=250),1,0))}</a:t>
            </a:r>
            <a:endParaRPr sz="2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rPr>
              <a:t>Analysis of Subjective Questions</a:t>
            </a:r>
            <a:endParaRPr b="1">
              <a:solidFill>
                <a:schemeClr val="lt1"/>
              </a:solidFill>
            </a:endParaRPr>
          </a:p>
        </p:txBody>
      </p:sp>
      <p:sp>
        <p:nvSpPr>
          <p:cNvPr id="129" name="Google Shape;129;p24"/>
          <p:cNvSpPr txBox="1"/>
          <p:nvPr>
            <p:ph idx="1" type="body"/>
          </p:nvPr>
        </p:nvSpPr>
        <p:spPr>
          <a:xfrm>
            <a:off x="311700" y="1152475"/>
            <a:ext cx="477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Identify few countries where we can open new restaurants follow three major things:- </a:t>
            </a:r>
            <a:endParaRPr/>
          </a:p>
          <a:p>
            <a:pPr indent="-334327" lvl="0" marL="457200" rtl="0" algn="l">
              <a:spcBef>
                <a:spcPts val="1200"/>
              </a:spcBef>
              <a:spcAft>
                <a:spcPts val="0"/>
              </a:spcAft>
              <a:buSzPct val="100000"/>
              <a:buChar char="●"/>
            </a:pPr>
            <a:r>
              <a:rPr lang="en"/>
              <a:t>Find the less number of restaurants in each country so we can terminated the higher number of country because if number is already too high than there no points to open new restaurants because too much competitions.</a:t>
            </a:r>
            <a:endParaRPr/>
          </a:p>
          <a:p>
            <a:pPr indent="-334327" lvl="0" marL="457200" rtl="0" algn="l">
              <a:spcBef>
                <a:spcPts val="0"/>
              </a:spcBef>
              <a:spcAft>
                <a:spcPts val="0"/>
              </a:spcAft>
              <a:buSzPct val="100000"/>
              <a:buChar char="●"/>
            </a:pPr>
            <a:r>
              <a:rPr lang="en"/>
              <a:t>Average rating of cuisines in less number of restaurants open in country so we can focus on where rating is good and average.</a:t>
            </a:r>
            <a:endParaRPr/>
          </a:p>
        </p:txBody>
      </p:sp>
      <p:pic>
        <p:nvPicPr>
          <p:cNvPr id="130" name="Google Shape;130;p24"/>
          <p:cNvPicPr preferRelativeResize="0"/>
          <p:nvPr/>
        </p:nvPicPr>
        <p:blipFill>
          <a:blip r:embed="rId3">
            <a:alphaModFix/>
          </a:blip>
          <a:stretch>
            <a:fillRect/>
          </a:stretch>
        </p:blipFill>
        <p:spPr>
          <a:xfrm>
            <a:off x="5195075" y="1214025"/>
            <a:ext cx="3756899" cy="279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4141100" y="594175"/>
            <a:ext cx="4887300" cy="397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Calculate the feedback of every cuisines of every restaurants for better understand.  Feedback analysis helps identify common issues faced by customers. Addressing these issues before opening can improve customer satisfaction, leading to better reviews and repeat business.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201950" y="594175"/>
            <a:ext cx="3836301" cy="2075700"/>
          </a:xfrm>
          <a:prstGeom prst="rect">
            <a:avLst/>
          </a:prstGeom>
          <a:noFill/>
          <a:ln>
            <a:noFill/>
          </a:ln>
        </p:spPr>
      </p:pic>
      <p:pic>
        <p:nvPicPr>
          <p:cNvPr id="137" name="Google Shape;137;p25"/>
          <p:cNvPicPr preferRelativeResize="0"/>
          <p:nvPr/>
        </p:nvPicPr>
        <p:blipFill>
          <a:blip r:embed="rId4">
            <a:alphaModFix/>
          </a:blip>
          <a:stretch>
            <a:fillRect/>
          </a:stretch>
        </p:blipFill>
        <p:spPr>
          <a:xfrm>
            <a:off x="152400" y="2768975"/>
            <a:ext cx="3988699" cy="222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1700" y="310700"/>
            <a:ext cx="8520600" cy="425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suggestion country take care of food or cuisines when open to new restaurants so </a:t>
            </a:r>
            <a:r>
              <a:rPr lang="en"/>
              <a:t>basically</a:t>
            </a:r>
            <a:r>
              <a:rPr lang="en"/>
              <a:t> we are using average price per two table as well average feedback on every cuisines and check the correlation between rating and feedback if both have provide any relationship then we will take care should be provide same cuisines or not.</a:t>
            </a:r>
            <a:endParaRPr/>
          </a:p>
        </p:txBody>
      </p:sp>
      <p:pic>
        <p:nvPicPr>
          <p:cNvPr id="143" name="Google Shape;143;p26"/>
          <p:cNvPicPr preferRelativeResize="0"/>
          <p:nvPr/>
        </p:nvPicPr>
        <p:blipFill>
          <a:blip r:embed="rId3">
            <a:alphaModFix/>
          </a:blip>
          <a:stretch>
            <a:fillRect/>
          </a:stretch>
        </p:blipFill>
        <p:spPr>
          <a:xfrm>
            <a:off x="311699" y="2000000"/>
            <a:ext cx="4397726" cy="3192600"/>
          </a:xfrm>
          <a:prstGeom prst="rect">
            <a:avLst/>
          </a:prstGeom>
          <a:noFill/>
          <a:ln>
            <a:noFill/>
          </a:ln>
        </p:spPr>
      </p:pic>
      <p:pic>
        <p:nvPicPr>
          <p:cNvPr id="144" name="Google Shape;144;p26"/>
          <p:cNvPicPr preferRelativeResize="0"/>
          <p:nvPr/>
        </p:nvPicPr>
        <p:blipFill>
          <a:blip r:embed="rId4">
            <a:alphaModFix/>
          </a:blip>
          <a:stretch>
            <a:fillRect/>
          </a:stretch>
        </p:blipFill>
        <p:spPr>
          <a:xfrm>
            <a:off x="4795650" y="2000000"/>
            <a:ext cx="4397725" cy="3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381000"/>
            <a:ext cx="8520600" cy="418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Analysis the online delivery like for what is % overall they provide online delivery and online table booking or not if some country has no online delivery than it’s good to not provide the online services </a:t>
            </a:r>
            <a:r>
              <a:rPr lang="en"/>
              <a:t>otherwise</a:t>
            </a:r>
            <a:r>
              <a:rPr lang="en"/>
              <a:t> yes based on below data overall count of not providing the online services is higher compare to providing.</a:t>
            </a:r>
            <a:endParaRPr/>
          </a:p>
        </p:txBody>
      </p:sp>
      <p:pic>
        <p:nvPicPr>
          <p:cNvPr id="150" name="Google Shape;150;p27"/>
          <p:cNvPicPr preferRelativeResize="0"/>
          <p:nvPr/>
        </p:nvPicPr>
        <p:blipFill>
          <a:blip r:embed="rId3">
            <a:alphaModFix/>
          </a:blip>
          <a:stretch>
            <a:fillRect/>
          </a:stretch>
        </p:blipFill>
        <p:spPr>
          <a:xfrm>
            <a:off x="4427646" y="2144600"/>
            <a:ext cx="4491799" cy="2741825"/>
          </a:xfrm>
          <a:prstGeom prst="rect">
            <a:avLst/>
          </a:prstGeom>
          <a:noFill/>
          <a:ln>
            <a:noFill/>
          </a:ln>
        </p:spPr>
      </p:pic>
      <p:graphicFrame>
        <p:nvGraphicFramePr>
          <p:cNvPr id="151" name="Google Shape;151;p27"/>
          <p:cNvGraphicFramePr/>
          <p:nvPr/>
        </p:nvGraphicFramePr>
        <p:xfrm>
          <a:off x="0" y="2263300"/>
          <a:ext cx="3000000" cy="3000000"/>
        </p:xfrm>
        <a:graphic>
          <a:graphicData uri="http://schemas.openxmlformats.org/drawingml/2006/table">
            <a:tbl>
              <a:tblPr>
                <a:noFill/>
                <a:tableStyleId>{32A6AB6E-ECB2-4A27-AD3A-BF6E7D320989}</a:tableStyleId>
              </a:tblPr>
              <a:tblGrid>
                <a:gridCol w="1575500"/>
                <a:gridCol w="841200"/>
                <a:gridCol w="1917675"/>
              </a:tblGrid>
              <a:tr h="1040575">
                <a:tc>
                  <a:txBody>
                    <a:bodyPr/>
                    <a:lstStyle/>
                    <a:p>
                      <a:pPr indent="0" lvl="0" marL="0" rtl="0" algn="l">
                        <a:spcBef>
                          <a:spcPts val="0"/>
                        </a:spcBef>
                        <a:spcAft>
                          <a:spcPts val="0"/>
                        </a:spcAft>
                        <a:buNone/>
                      </a:pPr>
                      <a:r>
                        <a:rPr b="1" lang="en" sz="1100"/>
                        <a:t>Country</a:t>
                      </a:r>
                      <a:endParaRPr b="1" sz="1100"/>
                    </a:p>
                  </a:txBody>
                  <a:tcPr marT="91425" marB="91425" marR="91425" marL="91425">
                    <a:lnB cap="flat" cmpd="sng" w="7625">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b="1" lang="en" sz="1100"/>
                        <a:t>Count of Has_Table_booking</a:t>
                      </a:r>
                      <a:endParaRPr b="1" sz="1100"/>
                    </a:p>
                  </a:txBody>
                  <a:tcPr marT="91425" marB="91425" marR="91425" marL="91425">
                    <a:lnB cap="flat" cmpd="sng" w="7625">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b="1" lang="en" sz="1100"/>
                        <a:t>Count of Has_Online_delivery</a:t>
                      </a:r>
                      <a:endParaRPr b="1" sz="1100"/>
                    </a:p>
                  </a:txBody>
                  <a:tcPr marT="91425" marB="91425" marR="91425" marL="91425">
                    <a:lnB cap="flat" cmpd="sng" w="7625">
                      <a:solidFill>
                        <a:srgbClr val="8EA9DB"/>
                      </a:solidFill>
                      <a:prstDash val="solid"/>
                      <a:round/>
                      <a:headEnd len="sm" w="sm" type="none"/>
                      <a:tailEnd len="sm" w="sm" type="none"/>
                    </a:lnB>
                    <a:solidFill>
                      <a:srgbClr val="D9E1F2"/>
                    </a:solidFill>
                  </a:tcPr>
                </a:tc>
              </a:tr>
              <a:tr h="515700">
                <a:tc>
                  <a:txBody>
                    <a:bodyPr/>
                    <a:lstStyle/>
                    <a:p>
                      <a:pPr indent="0" lvl="0" marL="0" rtl="0" algn="l">
                        <a:spcBef>
                          <a:spcPts val="0"/>
                        </a:spcBef>
                        <a:spcAft>
                          <a:spcPts val="0"/>
                        </a:spcAft>
                        <a:buNone/>
                      </a:pPr>
                      <a:r>
                        <a:rPr lang="en"/>
                        <a:t>No</a:t>
                      </a:r>
                      <a:endParaRPr/>
                    </a:p>
                  </a:txBody>
                  <a:tcPr marT="91425" marB="91425" marR="91425" marL="91425">
                    <a:lnT cap="flat" cmpd="sng" w="7625">
                      <a:solidFill>
                        <a:srgbClr val="8EA9DB"/>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a:t>7091</a:t>
                      </a:r>
                      <a:endParaRPr/>
                    </a:p>
                  </a:txBody>
                  <a:tcPr marT="91425" marB="91425" marR="91425" marL="91425">
                    <a:lnT cap="flat" cmpd="sng" w="7625">
                      <a:solidFill>
                        <a:srgbClr val="8EA9DB"/>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a:t>7091</a:t>
                      </a:r>
                      <a:endParaRPr/>
                    </a:p>
                  </a:txBody>
                  <a:tcPr marT="91425" marB="91425" marR="91425" marL="91425">
                    <a:lnT cap="flat" cmpd="sng" w="7625">
                      <a:solidFill>
                        <a:srgbClr val="8EA9DB"/>
                      </a:solidFill>
                      <a:prstDash val="solid"/>
                      <a:round/>
                      <a:headEnd len="sm" w="sm" type="none"/>
                      <a:tailEnd len="sm" w="sm" type="none"/>
                    </a:lnT>
                  </a:tcPr>
                </a:tc>
              </a:tr>
              <a:tr h="515700">
                <a:tc>
                  <a:txBody>
                    <a:bodyPr/>
                    <a:lstStyle/>
                    <a:p>
                      <a:pPr indent="0" lvl="0" marL="0" rtl="0" algn="l">
                        <a:spcBef>
                          <a:spcPts val="0"/>
                        </a:spcBef>
                        <a:spcAft>
                          <a:spcPts val="0"/>
                        </a:spcAft>
                        <a:buNone/>
                      </a:pPr>
                      <a:r>
                        <a:rPr lang="en"/>
                        <a:t>Yes</a:t>
                      </a:r>
                      <a:endParaRPr/>
                    </a:p>
                  </a:txBody>
                  <a:tcPr marT="91425" marB="91425" marR="91425" marL="91425">
                    <a:lnB cap="flat" cmpd="sng" w="7625">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2451</a:t>
                      </a:r>
                      <a:endParaRPr/>
                    </a:p>
                  </a:txBody>
                  <a:tcPr marT="91425" marB="91425" marR="91425" marL="91425">
                    <a:lnB cap="flat" cmpd="sng" w="7625">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2451</a:t>
                      </a:r>
                      <a:endParaRPr/>
                    </a:p>
                  </a:txBody>
                  <a:tcPr marT="91425" marB="91425" marR="91425" marL="91425">
                    <a:lnB cap="flat" cmpd="sng" w="7625">
                      <a:solidFill>
                        <a:srgbClr val="8EA9DB"/>
                      </a:solidFill>
                      <a:prstDash val="solid"/>
                      <a:round/>
                      <a:headEnd len="sm" w="sm" type="none"/>
                      <a:tailEnd len="sm" w="sm" type="none"/>
                    </a:lnB>
                  </a:tcPr>
                </a:tc>
              </a:tr>
              <a:tr h="447250">
                <a:tc>
                  <a:txBody>
                    <a:bodyPr/>
                    <a:lstStyle/>
                    <a:p>
                      <a:pPr indent="0" lvl="0" marL="0" rtl="0" algn="l">
                        <a:spcBef>
                          <a:spcPts val="0"/>
                        </a:spcBef>
                        <a:spcAft>
                          <a:spcPts val="0"/>
                        </a:spcAft>
                        <a:buNone/>
                      </a:pPr>
                      <a:r>
                        <a:rPr b="1" lang="en" sz="1100"/>
                        <a:t>Grand Total</a:t>
                      </a:r>
                      <a:endParaRPr b="1" sz="1100"/>
                    </a:p>
                  </a:txBody>
                  <a:tcPr marT="91425" marB="91425" marR="91425" marL="91425">
                    <a:lnT cap="flat" cmpd="sng" w="7625">
                      <a:solidFill>
                        <a:srgbClr val="8EA9DB"/>
                      </a:solidFill>
                      <a:prstDash val="solid"/>
                      <a:round/>
                      <a:headEnd len="sm" w="sm" type="none"/>
                      <a:tailEnd len="sm" w="sm" type="none"/>
                    </a:lnT>
                    <a:solidFill>
                      <a:srgbClr val="D9E1F2"/>
                    </a:solidFill>
                  </a:tcPr>
                </a:tc>
                <a:tc>
                  <a:txBody>
                    <a:bodyPr/>
                    <a:lstStyle/>
                    <a:p>
                      <a:pPr indent="0" lvl="0" marL="0" rtl="0" algn="r">
                        <a:lnSpc>
                          <a:spcPct val="115000"/>
                        </a:lnSpc>
                        <a:spcBef>
                          <a:spcPts val="0"/>
                        </a:spcBef>
                        <a:spcAft>
                          <a:spcPts val="0"/>
                        </a:spcAft>
                        <a:buNone/>
                      </a:pPr>
                      <a:r>
                        <a:rPr b="1" lang="en" sz="1100"/>
                        <a:t>9542</a:t>
                      </a:r>
                      <a:endParaRPr b="1" sz="1100"/>
                    </a:p>
                  </a:txBody>
                  <a:tcPr marT="91425" marB="91425" marR="91425" marL="91425">
                    <a:lnT cap="flat" cmpd="sng" w="7625">
                      <a:solidFill>
                        <a:srgbClr val="8EA9DB"/>
                      </a:solidFill>
                      <a:prstDash val="solid"/>
                      <a:round/>
                      <a:headEnd len="sm" w="sm" type="none"/>
                      <a:tailEnd len="sm" w="sm" type="none"/>
                    </a:lnT>
                    <a:solidFill>
                      <a:srgbClr val="D9E1F2"/>
                    </a:solidFill>
                  </a:tcPr>
                </a:tc>
                <a:tc>
                  <a:txBody>
                    <a:bodyPr/>
                    <a:lstStyle/>
                    <a:p>
                      <a:pPr indent="0" lvl="0" marL="0" rtl="0" algn="r">
                        <a:lnSpc>
                          <a:spcPct val="115000"/>
                        </a:lnSpc>
                        <a:spcBef>
                          <a:spcPts val="0"/>
                        </a:spcBef>
                        <a:spcAft>
                          <a:spcPts val="0"/>
                        </a:spcAft>
                        <a:buNone/>
                      </a:pPr>
                      <a:r>
                        <a:rPr b="1" lang="en" sz="1100"/>
                        <a:t>9542</a:t>
                      </a:r>
                      <a:endParaRPr b="1" sz="1100"/>
                    </a:p>
                  </a:txBody>
                  <a:tcPr marT="91425" marB="91425" marR="91425" marL="91425">
                    <a:lnT cap="flat" cmpd="sng" w="7625">
                      <a:solidFill>
                        <a:srgbClr val="8EA9DB"/>
                      </a:solidFill>
                      <a:prstDash val="solid"/>
                      <a:round/>
                      <a:headEnd len="sm" w="sm" type="none"/>
                      <a:tailEnd len="sm" w="sm" type="none"/>
                    </a:lnT>
                    <a:solidFill>
                      <a:srgbClr val="D9E1F2"/>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132800"/>
            <a:ext cx="8520600" cy="44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right side of data snapshot we extract those restaurants in suggestion</a:t>
            </a:r>
            <a:endParaRPr/>
          </a:p>
          <a:p>
            <a:pPr indent="0" lvl="0" marL="0" rtl="0" algn="l">
              <a:spcBef>
                <a:spcPts val="1200"/>
              </a:spcBef>
              <a:spcAft>
                <a:spcPts val="0"/>
              </a:spcAft>
              <a:buNone/>
            </a:pPr>
            <a:r>
              <a:rPr lang="en"/>
              <a:t>Country which has high rating to understood</a:t>
            </a:r>
            <a:endParaRPr/>
          </a:p>
          <a:p>
            <a:pPr indent="0" lvl="0" marL="0" rtl="0" algn="l">
              <a:spcBef>
                <a:spcPts val="1200"/>
              </a:spcBef>
              <a:spcAft>
                <a:spcPts val="0"/>
              </a:spcAft>
              <a:buNone/>
            </a:pPr>
            <a:r>
              <a:rPr lang="en"/>
              <a:t> the </a:t>
            </a:r>
            <a:r>
              <a:rPr lang="en"/>
              <a:t>criteria</a:t>
            </a:r>
            <a:r>
              <a:rPr lang="en"/>
              <a:t> when open a new </a:t>
            </a:r>
            <a:endParaRPr/>
          </a:p>
          <a:p>
            <a:pPr indent="0" lvl="0" marL="0" rtl="0" algn="l">
              <a:spcBef>
                <a:spcPts val="1200"/>
              </a:spcBef>
              <a:spcAft>
                <a:spcPts val="0"/>
              </a:spcAft>
              <a:buNone/>
            </a:pPr>
            <a:r>
              <a:rPr lang="en"/>
              <a:t>r</a:t>
            </a:r>
            <a:r>
              <a:rPr lang="en"/>
              <a:t>estaurants . Here we found some</a:t>
            </a:r>
            <a:endParaRPr/>
          </a:p>
          <a:p>
            <a:pPr indent="0" lvl="0" marL="0" rtl="0" algn="l">
              <a:spcBef>
                <a:spcPts val="1200"/>
              </a:spcBef>
              <a:spcAft>
                <a:spcPts val="0"/>
              </a:spcAft>
              <a:buNone/>
            </a:pPr>
            <a:r>
              <a:rPr lang="en"/>
              <a:t>Restaurants in some country they give </a:t>
            </a:r>
            <a:endParaRPr/>
          </a:p>
          <a:p>
            <a:pPr indent="0" lvl="0" marL="0" rtl="0" algn="l">
              <a:spcBef>
                <a:spcPts val="1200"/>
              </a:spcBef>
              <a:spcAft>
                <a:spcPts val="0"/>
              </a:spcAft>
              <a:buNone/>
            </a:pPr>
            <a:r>
              <a:rPr lang="en"/>
              <a:t>Competitor</a:t>
            </a:r>
            <a:r>
              <a:rPr lang="en"/>
              <a:t> when new </a:t>
            </a:r>
            <a:r>
              <a:rPr lang="en"/>
              <a:t>restaurants</a:t>
            </a:r>
            <a:r>
              <a:rPr lang="en"/>
              <a:t> open.</a:t>
            </a:r>
            <a:endParaRPr/>
          </a:p>
          <a:p>
            <a:pPr indent="0" lvl="0" marL="0" rtl="0" algn="l">
              <a:spcBef>
                <a:spcPts val="1200"/>
              </a:spcBef>
              <a:spcAft>
                <a:spcPts val="0"/>
              </a:spcAft>
              <a:buNone/>
            </a:pPr>
            <a:r>
              <a:rPr lang="en"/>
              <a:t>So we use pivot table to extract those</a:t>
            </a:r>
            <a:endParaRPr/>
          </a:p>
          <a:p>
            <a:pPr indent="0" lvl="0" marL="0" rtl="0" algn="l">
              <a:spcBef>
                <a:spcPts val="1200"/>
              </a:spcBef>
              <a:spcAft>
                <a:spcPts val="1200"/>
              </a:spcAft>
              <a:buNone/>
            </a:pPr>
            <a:r>
              <a:rPr lang="en"/>
              <a:t>data.</a:t>
            </a:r>
            <a:endParaRPr/>
          </a:p>
        </p:txBody>
      </p:sp>
      <p:pic>
        <p:nvPicPr>
          <p:cNvPr id="157" name="Google Shape;157;p28"/>
          <p:cNvPicPr preferRelativeResize="0"/>
          <p:nvPr/>
        </p:nvPicPr>
        <p:blipFill>
          <a:blip r:embed="rId3">
            <a:alphaModFix/>
          </a:blip>
          <a:stretch>
            <a:fillRect/>
          </a:stretch>
        </p:blipFill>
        <p:spPr>
          <a:xfrm>
            <a:off x="4432100" y="990375"/>
            <a:ext cx="4400200" cy="36216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Strategic Recommendations</a:t>
            </a:r>
            <a:endParaRPr b="1">
              <a:solidFill>
                <a:schemeClr val="lt1"/>
              </a:solidFill>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917">
                <a:solidFill>
                  <a:schemeClr val="dk1"/>
                </a:solidFill>
              </a:rPr>
              <a:t>Target Countries with High Average Ratings:</a:t>
            </a:r>
            <a:endParaRPr b="1" sz="1917">
              <a:solidFill>
                <a:schemeClr val="dk1"/>
              </a:solidFill>
            </a:endParaRPr>
          </a:p>
          <a:p>
            <a:pPr indent="0" lvl="0" marL="0" rtl="0" algn="l">
              <a:spcBef>
                <a:spcPts val="1200"/>
              </a:spcBef>
              <a:spcAft>
                <a:spcPts val="0"/>
              </a:spcAft>
              <a:buNone/>
            </a:pPr>
            <a:r>
              <a:rPr lang="en" sz="1735">
                <a:solidFill>
                  <a:schemeClr val="dk1"/>
                </a:solidFill>
              </a:rPr>
              <a:t>Reason: </a:t>
            </a:r>
            <a:r>
              <a:rPr lang="en" sz="1735"/>
              <a:t>Countries like Philippines, Turkey and UAE have a high average </a:t>
            </a:r>
            <a:r>
              <a:rPr lang="en" sz="1735"/>
              <a:t>restaurants</a:t>
            </a:r>
            <a:r>
              <a:rPr lang="en" sz="1735"/>
              <a:t> rating, indicating a strong customer base that value quality dining experiences.</a:t>
            </a:r>
            <a:endParaRPr sz="1735"/>
          </a:p>
          <a:p>
            <a:pPr indent="0" lvl="0" marL="0" rtl="0" algn="l">
              <a:spcBef>
                <a:spcPts val="1200"/>
              </a:spcBef>
              <a:spcAft>
                <a:spcPts val="0"/>
              </a:spcAft>
              <a:buNone/>
            </a:pPr>
            <a:r>
              <a:rPr lang="en" sz="1743">
                <a:solidFill>
                  <a:schemeClr val="dk1"/>
                </a:solidFill>
              </a:rPr>
              <a:t>Expected Impact:</a:t>
            </a:r>
            <a:r>
              <a:rPr lang="en" sz="1743"/>
              <a:t> Improved customer satisfaction and higher chances of successful restaurant openings due to positive dining cultures.</a:t>
            </a:r>
            <a:endParaRPr sz="2143"/>
          </a:p>
          <a:p>
            <a:pPr indent="0" lvl="0" marL="0" rtl="0" algn="l">
              <a:spcBef>
                <a:spcPts val="1200"/>
              </a:spcBef>
              <a:spcAft>
                <a:spcPts val="0"/>
              </a:spcAft>
              <a:buClr>
                <a:schemeClr val="dk1"/>
              </a:buClr>
              <a:buSzPct val="56742"/>
              <a:buFont typeface="Arial"/>
              <a:buNone/>
            </a:pPr>
            <a:r>
              <a:rPr b="1" lang="en" sz="1938">
                <a:solidFill>
                  <a:schemeClr val="dk1"/>
                </a:solidFill>
              </a:rPr>
              <a:t>Leverage Data-Driven Marketing Strategies: </a:t>
            </a:r>
            <a:endParaRPr b="1" sz="1938">
              <a:solidFill>
                <a:schemeClr val="dk1"/>
              </a:solidFill>
            </a:endParaRPr>
          </a:p>
          <a:p>
            <a:pPr indent="0" lvl="0" marL="0" rtl="0" algn="l">
              <a:spcBef>
                <a:spcPts val="1200"/>
              </a:spcBef>
              <a:spcAft>
                <a:spcPts val="0"/>
              </a:spcAft>
              <a:buNone/>
            </a:pPr>
            <a:r>
              <a:rPr lang="en" sz="1769">
                <a:solidFill>
                  <a:schemeClr val="dk1"/>
                </a:solidFill>
              </a:rPr>
              <a:t>Reason:</a:t>
            </a:r>
            <a:r>
              <a:rPr lang="en" sz="1769"/>
              <a:t> Utilize targeted advertising on platforms like Google Adwords to attract the right audience by focusing on popular keywords and dining trends in the target market.</a:t>
            </a:r>
            <a:endParaRPr sz="2046"/>
          </a:p>
          <a:p>
            <a:pPr indent="0" lvl="0" marL="0" rtl="0" algn="l">
              <a:spcBef>
                <a:spcPts val="1200"/>
              </a:spcBef>
              <a:spcAft>
                <a:spcPts val="1200"/>
              </a:spcAft>
              <a:buNone/>
            </a:pPr>
            <a:r>
              <a:rPr lang="en" sz="1769">
                <a:solidFill>
                  <a:schemeClr val="dk1"/>
                </a:solidFill>
              </a:rPr>
              <a:t>Expected Impact: </a:t>
            </a:r>
            <a:r>
              <a:rPr lang="en" sz="1769"/>
              <a:t> Increased visibility and customer acquisition, leading to higher initial footfall and online orders.</a:t>
            </a:r>
            <a:endParaRPr sz="2046"/>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322025"/>
            <a:ext cx="8520600" cy="42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Analyze Market Saturation:</a:t>
            </a:r>
            <a:endParaRPr b="1">
              <a:solidFill>
                <a:schemeClr val="dk1"/>
              </a:solidFill>
            </a:endParaRPr>
          </a:p>
          <a:p>
            <a:pPr indent="0" lvl="0" marL="0" rtl="0" algn="l">
              <a:spcBef>
                <a:spcPts val="1200"/>
              </a:spcBef>
              <a:spcAft>
                <a:spcPts val="0"/>
              </a:spcAft>
              <a:buNone/>
            </a:pPr>
            <a:r>
              <a:rPr lang="en" sz="1600">
                <a:solidFill>
                  <a:schemeClr val="dk1"/>
                </a:solidFill>
              </a:rPr>
              <a:t>Reason:</a:t>
            </a:r>
            <a:r>
              <a:rPr lang="en" sz="1600"/>
              <a:t> Select countries with moderate to low market saturation to avoid intense competition and capture a significant market share.</a:t>
            </a:r>
            <a:endParaRPr sz="1600"/>
          </a:p>
          <a:p>
            <a:pPr indent="0" lvl="0" marL="0" rtl="0" algn="l">
              <a:spcBef>
                <a:spcPts val="1200"/>
              </a:spcBef>
              <a:spcAft>
                <a:spcPts val="0"/>
              </a:spcAft>
              <a:buNone/>
            </a:pPr>
            <a:r>
              <a:rPr lang="en" sz="1600">
                <a:solidFill>
                  <a:schemeClr val="dk1"/>
                </a:solidFill>
              </a:rPr>
              <a:t>Expected Impact: </a:t>
            </a:r>
            <a:r>
              <a:rPr lang="en" sz="1600"/>
              <a:t>Increased market share and a better foothold in the market.</a:t>
            </a:r>
            <a:endParaRPr sz="1600"/>
          </a:p>
          <a:p>
            <a:pPr indent="0" lvl="0" marL="0" rtl="0" algn="l">
              <a:spcBef>
                <a:spcPts val="1200"/>
              </a:spcBef>
              <a:spcAft>
                <a:spcPts val="0"/>
              </a:spcAft>
              <a:buNone/>
            </a:pPr>
            <a:r>
              <a:rPr b="1" lang="en">
                <a:solidFill>
                  <a:schemeClr val="dk1"/>
                </a:solidFill>
              </a:rPr>
              <a:t>Focus on Customer Satisfaction Metrics:</a:t>
            </a:r>
            <a:endParaRPr b="1">
              <a:solidFill>
                <a:schemeClr val="dk1"/>
              </a:solidFill>
            </a:endParaRPr>
          </a:p>
          <a:p>
            <a:pPr indent="0" lvl="0" marL="0" rtl="0" algn="l">
              <a:spcBef>
                <a:spcPts val="1200"/>
              </a:spcBef>
              <a:spcAft>
                <a:spcPts val="0"/>
              </a:spcAft>
              <a:buNone/>
            </a:pPr>
            <a:r>
              <a:rPr lang="en" sz="1700">
                <a:solidFill>
                  <a:schemeClr val="dk1"/>
                </a:solidFill>
              </a:rPr>
              <a:t>Reason</a:t>
            </a:r>
            <a:r>
              <a:rPr lang="en" sz="1700"/>
              <a:t>: </a:t>
            </a:r>
            <a:r>
              <a:rPr lang="en" sz="1600"/>
              <a:t>Ensuring high customer satisfaction is correlated with increased market share and profitability</a:t>
            </a:r>
            <a:endParaRPr sz="1600"/>
          </a:p>
          <a:p>
            <a:pPr indent="0" lvl="0" marL="0" rtl="0" algn="l">
              <a:spcBef>
                <a:spcPts val="1200"/>
              </a:spcBef>
              <a:spcAft>
                <a:spcPts val="1200"/>
              </a:spcAft>
              <a:buNone/>
            </a:pPr>
            <a:r>
              <a:rPr lang="en" sz="1600">
                <a:solidFill>
                  <a:schemeClr val="dk1"/>
                </a:solidFill>
              </a:rPr>
              <a:t>Expected Impact: </a:t>
            </a:r>
            <a:r>
              <a:rPr lang="en" sz="1600"/>
              <a:t>Sustained growth and improved brand reputation in the new market.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311700" y="333375"/>
            <a:ext cx="8520600" cy="423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1"/>
          <p:cNvPicPr preferRelativeResize="0"/>
          <p:nvPr/>
        </p:nvPicPr>
        <p:blipFill>
          <a:blip r:embed="rId3">
            <a:alphaModFix/>
          </a:blip>
          <a:stretch>
            <a:fillRect/>
          </a:stretch>
        </p:blipFill>
        <p:spPr>
          <a:xfrm>
            <a:off x="311700" y="333375"/>
            <a:ext cx="8520599" cy="423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2857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is Zomato</a:t>
            </a:r>
            <a:endParaRPr b="1">
              <a:solidFill>
                <a:schemeClr val="lt1"/>
              </a:solidFill>
            </a:endParaRPr>
          </a:p>
        </p:txBody>
      </p:sp>
      <p:sp>
        <p:nvSpPr>
          <p:cNvPr id="62" name="Google Shape;62;p14"/>
          <p:cNvSpPr txBox="1"/>
          <p:nvPr>
            <p:ph idx="1" type="body"/>
          </p:nvPr>
        </p:nvSpPr>
        <p:spPr>
          <a:xfrm>
            <a:off x="311700" y="1152475"/>
            <a:ext cx="40434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Zomato is a online </a:t>
            </a:r>
            <a:r>
              <a:rPr lang="en"/>
              <a:t>restaurant</a:t>
            </a:r>
            <a:r>
              <a:rPr lang="en"/>
              <a:t> search and discovery service that provide information on home delivery, </a:t>
            </a:r>
            <a:r>
              <a:rPr lang="en"/>
              <a:t>dining</a:t>
            </a:r>
            <a:r>
              <a:rPr lang="en"/>
              <a:t>-out, cafes and </a:t>
            </a:r>
            <a:r>
              <a:rPr lang="en"/>
              <a:t>nights</a:t>
            </a:r>
            <a:r>
              <a:rPr lang="en"/>
              <a:t>.</a:t>
            </a:r>
            <a:endParaRPr/>
          </a:p>
          <a:p>
            <a:pPr indent="-342900" lvl="0" marL="457200" rtl="0" algn="l">
              <a:spcBef>
                <a:spcPts val="0"/>
              </a:spcBef>
              <a:spcAft>
                <a:spcPts val="0"/>
              </a:spcAft>
              <a:buSzPts val="1800"/>
              <a:buChar char="●"/>
            </a:pPr>
            <a:r>
              <a:rPr lang="en"/>
              <a:t>Started in - July 2005,Delhi NCR</a:t>
            </a:r>
            <a:endParaRPr/>
          </a:p>
          <a:p>
            <a:pPr indent="-342900" lvl="0" marL="457200" rtl="0" algn="l">
              <a:spcBef>
                <a:spcPts val="0"/>
              </a:spcBef>
              <a:spcAft>
                <a:spcPts val="0"/>
              </a:spcAft>
              <a:buSzPts val="1800"/>
              <a:buChar char="●"/>
            </a:pPr>
            <a:r>
              <a:rPr lang="en"/>
              <a:t>Founded by -  Deepender Goyal, Pankaj Chaddah</a:t>
            </a:r>
            <a:endParaRPr/>
          </a:p>
          <a:p>
            <a:pPr indent="-342900" lvl="0" marL="457200" rtl="0" algn="l">
              <a:spcBef>
                <a:spcPts val="0"/>
              </a:spcBef>
              <a:spcAft>
                <a:spcPts val="0"/>
              </a:spcAft>
              <a:buSzPts val="1800"/>
              <a:buChar char="●"/>
            </a:pPr>
            <a:r>
              <a:rPr lang="en"/>
              <a:t>Initially named as  - “ FoodBoy” than in November 2010 renamed “Zomato”</a:t>
            </a:r>
            <a:endParaRPr/>
          </a:p>
        </p:txBody>
      </p:sp>
      <p:pic>
        <p:nvPicPr>
          <p:cNvPr id="63" name="Google Shape;63;p14"/>
          <p:cNvPicPr preferRelativeResize="0"/>
          <p:nvPr/>
        </p:nvPicPr>
        <p:blipFill>
          <a:blip r:embed="rId3">
            <a:alphaModFix/>
          </a:blip>
          <a:stretch>
            <a:fillRect/>
          </a:stretch>
        </p:blipFill>
        <p:spPr>
          <a:xfrm>
            <a:off x="4427450" y="1017725"/>
            <a:ext cx="4169899" cy="3390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0"/>
            <a:ext cx="8520600" cy="5589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Dashboard and visualization</a:t>
            </a:r>
            <a:endParaRPr b="1">
              <a:solidFill>
                <a:schemeClr val="lt1"/>
              </a:solidFill>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2"/>
          <p:cNvPicPr preferRelativeResize="0"/>
          <p:nvPr/>
        </p:nvPicPr>
        <p:blipFill>
          <a:blip r:embed="rId3">
            <a:alphaModFix/>
          </a:blip>
          <a:stretch>
            <a:fillRect/>
          </a:stretch>
        </p:blipFill>
        <p:spPr>
          <a:xfrm>
            <a:off x="311700" y="660575"/>
            <a:ext cx="7928324" cy="440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idx="1" type="body"/>
          </p:nvPr>
        </p:nvSpPr>
        <p:spPr>
          <a:xfrm>
            <a:off x="311700" y="272150"/>
            <a:ext cx="8520600" cy="42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above dashboard I </a:t>
            </a:r>
            <a:r>
              <a:rPr lang="en"/>
              <a:t>focus</a:t>
            </a:r>
            <a:r>
              <a:rPr lang="en"/>
              <a:t> some insight like:</a:t>
            </a:r>
            <a:endParaRPr/>
          </a:p>
          <a:p>
            <a:pPr indent="-342900" lvl="0" marL="457200" rtl="0" algn="l">
              <a:spcBef>
                <a:spcPts val="1200"/>
              </a:spcBef>
              <a:spcAft>
                <a:spcPts val="0"/>
              </a:spcAft>
              <a:buSzPts val="1800"/>
              <a:buAutoNum type="arabicPeriod"/>
            </a:pPr>
            <a:r>
              <a:rPr lang="en"/>
              <a:t>Check online delivery and online table booking in overall country when we open new restaurants we should follow this procedure or not.</a:t>
            </a:r>
            <a:endParaRPr/>
          </a:p>
          <a:p>
            <a:pPr indent="-342900" lvl="0" marL="457200" rtl="0" algn="l">
              <a:spcBef>
                <a:spcPts val="0"/>
              </a:spcBef>
              <a:spcAft>
                <a:spcPts val="0"/>
              </a:spcAft>
              <a:buSzPts val="1800"/>
              <a:buAutoNum type="arabicPeriod"/>
            </a:pPr>
            <a:r>
              <a:rPr lang="en"/>
              <a:t>D</a:t>
            </a:r>
            <a:r>
              <a:rPr lang="en"/>
              <a:t>ifferentiate the rating in a rating range like 1-2, 2-3, 3-4 and 4-5 to identify the average rating of every rating range and number of restaurants are there in every range to gain good insight when open new restaurants.</a:t>
            </a:r>
            <a:endParaRPr/>
          </a:p>
          <a:p>
            <a:pPr indent="-342900" lvl="0" marL="457200" rtl="0" algn="l">
              <a:spcBef>
                <a:spcPts val="0"/>
              </a:spcBef>
              <a:spcAft>
                <a:spcPts val="0"/>
              </a:spcAft>
              <a:buSzPts val="1800"/>
              <a:buAutoNum type="arabicPeriod"/>
            </a:pPr>
            <a:r>
              <a:rPr lang="en"/>
              <a:t>Check the quarter wise </a:t>
            </a:r>
            <a:r>
              <a:rPr lang="en"/>
              <a:t>restaurants</a:t>
            </a:r>
            <a:r>
              <a:rPr lang="en"/>
              <a:t> open which quarter has more restaurants open and which country it’s open.</a:t>
            </a:r>
            <a:endParaRPr/>
          </a:p>
          <a:p>
            <a:pPr indent="-342900" lvl="0" marL="457200" rtl="0" algn="l">
              <a:spcBef>
                <a:spcPts val="0"/>
              </a:spcBef>
              <a:spcAft>
                <a:spcPts val="0"/>
              </a:spcAft>
              <a:buSzPts val="1800"/>
              <a:buAutoNum type="arabicPeriod"/>
            </a:pPr>
            <a:r>
              <a:rPr lang="en"/>
              <a:t>Identify the average rating and average votes of  to get some insight where feedback are good rating as well high so we find the correlation between </a:t>
            </a:r>
            <a:r>
              <a:rPr lang="en"/>
              <a:t>them</a:t>
            </a:r>
            <a:r>
              <a:rPr lang="en"/>
              <a:t>.</a:t>
            </a:r>
            <a:endParaRPr/>
          </a:p>
          <a:p>
            <a:pPr indent="-342900" lvl="0" marL="457200" rtl="0" algn="l">
              <a:spcBef>
                <a:spcPts val="0"/>
              </a:spcBef>
              <a:spcAft>
                <a:spcPts val="0"/>
              </a:spcAft>
              <a:buSzPts val="1800"/>
              <a:buAutoNum type="arabicPeriod"/>
            </a:pPr>
            <a:r>
              <a:rPr lang="en"/>
              <a:t>Extract the top 5 cuisines with higher price all over world.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272050" y="425200"/>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Summary</a:t>
            </a:r>
            <a:endParaRPr b="1">
              <a:solidFill>
                <a:schemeClr val="lt1"/>
              </a:solidFill>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Planning</a:t>
            </a:r>
            <a:r>
              <a:rPr lang="en"/>
              <a:t> to open new </a:t>
            </a:r>
            <a:r>
              <a:rPr lang="en"/>
              <a:t>Zomato</a:t>
            </a:r>
            <a:r>
              <a:rPr lang="en"/>
              <a:t> restaurants in all over the world with provided raw data.</a:t>
            </a:r>
            <a:endParaRPr/>
          </a:p>
          <a:p>
            <a:pPr indent="-325755" lvl="0" marL="457200" rtl="0" algn="l">
              <a:spcBef>
                <a:spcPts val="0"/>
              </a:spcBef>
              <a:spcAft>
                <a:spcPts val="0"/>
              </a:spcAft>
              <a:buSzPct val="100000"/>
              <a:buAutoNum type="arabicPeriod"/>
            </a:pPr>
            <a:r>
              <a:rPr lang="en"/>
              <a:t>Data contain: Restauranst_name, City, Country, Date of restaurants,ID, Cuisines and more field to </a:t>
            </a:r>
            <a:r>
              <a:rPr lang="en"/>
              <a:t>understand</a:t>
            </a:r>
            <a:r>
              <a:rPr lang="en"/>
              <a:t> </a:t>
            </a:r>
            <a:r>
              <a:rPr lang="en"/>
              <a:t>the data as well approach and clean the data, manipulate the data based on requirements needed.</a:t>
            </a:r>
            <a:endParaRPr/>
          </a:p>
          <a:p>
            <a:pPr indent="-325755" lvl="0" marL="457200" rtl="0" algn="l">
              <a:spcBef>
                <a:spcPts val="0"/>
              </a:spcBef>
              <a:spcAft>
                <a:spcPts val="0"/>
              </a:spcAft>
              <a:buSzPct val="100000"/>
              <a:buAutoNum type="arabicPeriod"/>
            </a:pPr>
            <a:r>
              <a:rPr lang="en"/>
              <a:t>Extract the lesser number of restaurants where crowded are less and rating good to easy to open new restaurants but user feedback also important if feedback are good then rating also good.</a:t>
            </a:r>
            <a:endParaRPr/>
          </a:p>
          <a:p>
            <a:pPr indent="-325755" lvl="0" marL="457200" rtl="0" algn="l">
              <a:spcBef>
                <a:spcPts val="0"/>
              </a:spcBef>
              <a:spcAft>
                <a:spcPts val="0"/>
              </a:spcAft>
              <a:buSzPct val="100000"/>
              <a:buAutoNum type="arabicPeriod"/>
            </a:pPr>
            <a:r>
              <a:rPr lang="en"/>
              <a:t>Check the price of every cuisines what kind of dishes people like most with good feedback.</a:t>
            </a:r>
            <a:endParaRPr/>
          </a:p>
          <a:p>
            <a:pPr indent="-325755" lvl="0" marL="457200" rtl="0" algn="l">
              <a:spcBef>
                <a:spcPts val="0"/>
              </a:spcBef>
              <a:spcAft>
                <a:spcPts val="0"/>
              </a:spcAft>
              <a:buSzPct val="100000"/>
              <a:buAutoNum type="arabicPeriod"/>
            </a:pPr>
            <a:r>
              <a:rPr lang="en"/>
              <a:t>Understood number of restaurants open each year in every country to analysis the data ratio.</a:t>
            </a:r>
            <a:endParaRPr/>
          </a:p>
          <a:p>
            <a:pPr indent="-325755" lvl="0" marL="457200" rtl="0" algn="l">
              <a:spcBef>
                <a:spcPts val="0"/>
              </a:spcBef>
              <a:spcAft>
                <a:spcPts val="0"/>
              </a:spcAft>
              <a:buSzPct val="100000"/>
              <a:buAutoNum type="arabicPeriod"/>
            </a:pPr>
            <a:r>
              <a:rPr lang="en"/>
              <a:t>In final we create the dashboard with slicer so it check the how data changes based on Year, Country and Quatar.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Conclusion</a:t>
            </a:r>
            <a:endParaRPr b="1">
              <a:solidFill>
                <a:schemeClr val="lt1"/>
              </a:solidFill>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Market Penetration: </a:t>
            </a:r>
            <a:endParaRPr b="1">
              <a:solidFill>
                <a:schemeClr val="dk1"/>
              </a:solidFill>
            </a:endParaRPr>
          </a:p>
          <a:p>
            <a:pPr indent="-330200" lvl="0" marL="457200" rtl="0" algn="l">
              <a:spcBef>
                <a:spcPts val="1200"/>
              </a:spcBef>
              <a:spcAft>
                <a:spcPts val="0"/>
              </a:spcAft>
              <a:buSzPts val="1600"/>
              <a:buChar char="●"/>
            </a:pPr>
            <a:r>
              <a:rPr lang="en" sz="1600"/>
              <a:t>Conduct thorough market research to understand the local dining habits, preferences, and competition.</a:t>
            </a:r>
            <a:endParaRPr sz="1600"/>
          </a:p>
          <a:p>
            <a:pPr indent="-330200" lvl="0" marL="457200" rtl="0" algn="l">
              <a:spcBef>
                <a:spcPts val="0"/>
              </a:spcBef>
              <a:spcAft>
                <a:spcPts val="0"/>
              </a:spcAft>
              <a:buSzPts val="1600"/>
              <a:buChar char="●"/>
            </a:pPr>
            <a:r>
              <a:rPr lang="en" sz="1600"/>
              <a:t>Adapt the menu and services to suit local tastes and preferences to create a sense of localness</a:t>
            </a:r>
            <a:endParaRPr sz="1600"/>
          </a:p>
          <a:p>
            <a:pPr indent="0" lvl="0" marL="0" rtl="0" algn="l">
              <a:spcBef>
                <a:spcPts val="1200"/>
              </a:spcBef>
              <a:spcAft>
                <a:spcPts val="0"/>
              </a:spcAft>
              <a:buNone/>
            </a:pPr>
            <a:r>
              <a:rPr b="1" lang="en">
                <a:solidFill>
                  <a:schemeClr val="dk1"/>
                </a:solidFill>
              </a:rPr>
              <a:t>Marketing Strategy:</a:t>
            </a:r>
            <a:endParaRPr b="1">
              <a:solidFill>
                <a:schemeClr val="dk1"/>
              </a:solidFill>
            </a:endParaRPr>
          </a:p>
          <a:p>
            <a:pPr indent="-336035" lvl="0" marL="457200" rtl="0" algn="l">
              <a:spcBef>
                <a:spcPts val="1200"/>
              </a:spcBef>
              <a:spcAft>
                <a:spcPts val="0"/>
              </a:spcAft>
              <a:buSzPts val="1692"/>
              <a:buChar char="●"/>
            </a:pPr>
            <a:r>
              <a:rPr lang="en" sz="1691"/>
              <a:t>Utilize a multi-channel marketing approach, including Google Adwords, social media marketing, influencer partnerships, and email campaigns to build brand awareness and attract customers.</a:t>
            </a:r>
            <a:endParaRPr sz="1691"/>
          </a:p>
          <a:p>
            <a:pPr indent="-336035" lvl="0" marL="457200" rtl="0" algn="l">
              <a:spcBef>
                <a:spcPts val="0"/>
              </a:spcBef>
              <a:spcAft>
                <a:spcPts val="0"/>
              </a:spcAft>
              <a:buSzPts val="1692"/>
              <a:buChar char="●"/>
            </a:pPr>
            <a:r>
              <a:rPr lang="en" sz="1691"/>
              <a:t>Focus on local SEO optimization to ensure visibility in local searches for dining options.</a:t>
            </a:r>
            <a:endParaRPr sz="16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6"/>
          <p:cNvPicPr preferRelativeResize="0"/>
          <p:nvPr/>
        </p:nvPicPr>
        <p:blipFill>
          <a:blip r:embed="rId3">
            <a:alphaModFix/>
          </a:blip>
          <a:stretch>
            <a:fillRect/>
          </a:stretch>
        </p:blipFill>
        <p:spPr>
          <a:xfrm>
            <a:off x="5958175" y="3754550"/>
            <a:ext cx="3185826" cy="1388950"/>
          </a:xfrm>
          <a:prstGeom prst="rect">
            <a:avLst/>
          </a:prstGeom>
          <a:noFill/>
          <a:ln>
            <a:noFill/>
          </a:ln>
        </p:spPr>
      </p:pic>
      <p:pic>
        <p:nvPicPr>
          <p:cNvPr id="204" name="Google Shape;204;p36"/>
          <p:cNvPicPr preferRelativeResize="0"/>
          <p:nvPr/>
        </p:nvPicPr>
        <p:blipFill>
          <a:blip r:embed="rId4">
            <a:alphaModFix/>
          </a:blip>
          <a:stretch>
            <a:fillRect/>
          </a:stretch>
        </p:blipFill>
        <p:spPr>
          <a:xfrm>
            <a:off x="5174850" y="704125"/>
            <a:ext cx="4077674" cy="3339774"/>
          </a:xfrm>
          <a:prstGeom prst="rect">
            <a:avLst/>
          </a:prstGeom>
          <a:noFill/>
          <a:ln>
            <a:noFill/>
          </a:ln>
        </p:spPr>
      </p:pic>
      <p:sp>
        <p:nvSpPr>
          <p:cNvPr id="205" name="Google Shape;205;p36"/>
          <p:cNvSpPr txBox="1"/>
          <p:nvPr>
            <p:ph idx="1" type="body"/>
          </p:nvPr>
        </p:nvSpPr>
        <p:spPr>
          <a:xfrm>
            <a:off x="311700" y="342425"/>
            <a:ext cx="4646100" cy="42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Partnerships and Collaborations:</a:t>
            </a:r>
            <a:endParaRPr b="1">
              <a:solidFill>
                <a:schemeClr val="dk1"/>
              </a:solidFill>
            </a:endParaRPr>
          </a:p>
          <a:p>
            <a:pPr indent="0" lvl="0" marL="0" rtl="0" algn="l">
              <a:spcBef>
                <a:spcPts val="1200"/>
              </a:spcBef>
              <a:spcAft>
                <a:spcPts val="0"/>
              </a:spcAft>
              <a:buNone/>
            </a:pPr>
            <a:r>
              <a:rPr lang="en" sz="1600"/>
              <a:t>Partner with local influencers, food bloggers, IRCTC and other businesses to promote the new restaurants and create buzz in the community.</a:t>
            </a:r>
            <a:endParaRPr sz="1600"/>
          </a:p>
          <a:p>
            <a:pPr indent="0" lvl="0" marL="0" rtl="0" algn="l">
              <a:spcBef>
                <a:spcPts val="1200"/>
              </a:spcBef>
              <a:spcAft>
                <a:spcPts val="0"/>
              </a:spcAft>
              <a:buNone/>
            </a:pPr>
            <a:r>
              <a:rPr b="1" lang="en">
                <a:solidFill>
                  <a:schemeClr val="dk1"/>
                </a:solidFill>
              </a:rPr>
              <a:t>Continuous Improvement:</a:t>
            </a:r>
            <a:endParaRPr b="1">
              <a:solidFill>
                <a:schemeClr val="dk1"/>
              </a:solidFill>
            </a:endParaRPr>
          </a:p>
          <a:p>
            <a:pPr indent="-330200" lvl="0" marL="457200" rtl="0" algn="l">
              <a:spcBef>
                <a:spcPts val="1200"/>
              </a:spcBef>
              <a:spcAft>
                <a:spcPts val="0"/>
              </a:spcAft>
              <a:buSzPts val="1600"/>
              <a:buChar char="●"/>
            </a:pPr>
            <a:r>
              <a:rPr lang="en" sz="1600"/>
              <a:t>Gather feedback from customers and use it to continuously improve the offerings and services.</a:t>
            </a:r>
            <a:endParaRPr sz="1600"/>
          </a:p>
          <a:p>
            <a:pPr indent="-330200" lvl="0" marL="457200" rtl="0" algn="l">
              <a:spcBef>
                <a:spcPts val="0"/>
              </a:spcBef>
              <a:spcAft>
                <a:spcPts val="0"/>
              </a:spcAft>
              <a:buSzPts val="1600"/>
              <a:buChar char="●"/>
            </a:pPr>
            <a:r>
              <a:rPr lang="en" sz="1600"/>
              <a:t>Monitor performance through data analytics and adjust strategies as needed to ensure sustained growth.</a:t>
            </a:r>
            <a:endParaRPr sz="160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Acknowledgements and References</a:t>
            </a:r>
            <a:endParaRPr b="1">
              <a:solidFill>
                <a:schemeClr val="lt1"/>
              </a:solidFill>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r>
              <a:rPr lang="en"/>
              <a:t>References:</a:t>
            </a:r>
            <a:br>
              <a:rPr lang="en"/>
            </a:br>
            <a:r>
              <a:rPr lang="en" u="sng">
                <a:solidFill>
                  <a:schemeClr val="hlink"/>
                </a:solidFill>
                <a:hlinkClick r:id="rId3"/>
              </a:rPr>
              <a:t>https://www.shiksha.com/online-courses/articles/zomato-digital-marketing-strategy/</a:t>
            </a:r>
            <a:endParaRPr/>
          </a:p>
          <a:p>
            <a:pPr indent="0" lvl="0" marL="0" rtl="0" algn="l">
              <a:spcBef>
                <a:spcPts val="1200"/>
              </a:spcBef>
              <a:spcAft>
                <a:spcPts val="0"/>
              </a:spcAft>
              <a:buNone/>
            </a:pPr>
            <a:r>
              <a:rPr lang="en" u="sng">
                <a:solidFill>
                  <a:schemeClr val="hlink"/>
                </a:solidFill>
                <a:hlinkClick r:id="rId4"/>
              </a:rPr>
              <a:t>https://skillcircle.in/zomato-marketing-strategy/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576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How Zomato works ?</a:t>
            </a:r>
            <a:endParaRPr b="1">
              <a:solidFill>
                <a:schemeClr val="lt1"/>
              </a:solidFill>
            </a:endParaRPr>
          </a:p>
        </p:txBody>
      </p:sp>
      <p:sp>
        <p:nvSpPr>
          <p:cNvPr id="69" name="Google Shape;69;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311700" y="836450"/>
            <a:ext cx="8520601" cy="421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55250" y="395975"/>
            <a:ext cx="8233500" cy="1677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500" u="none" cap="none" strike="noStrike">
                <a:solidFill>
                  <a:schemeClr val="dk1"/>
                </a:solidFill>
                <a:latin typeface="Lato"/>
                <a:ea typeface="Lato"/>
                <a:cs typeface="Lato"/>
                <a:sym typeface="Lato"/>
              </a:rPr>
              <a:t>Problem Statement</a:t>
            </a:r>
            <a:endParaRPr b="1" i="0" sz="2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Lato"/>
                <a:ea typeface="Lato"/>
                <a:cs typeface="Lato"/>
                <a:sym typeface="Lato"/>
              </a:rPr>
              <a:t>You are hired as a consultant data analyst by zomato where the team is looking for expansion and opening restaurants. Your task is to come up with strategies/suggestions about opening newer restaurants.</a:t>
            </a:r>
            <a:endParaRPr i="0" sz="1800" u="none" cap="none" strike="noStrike">
              <a:solidFill>
                <a:schemeClr val="dk1"/>
              </a:solidFill>
              <a:latin typeface="Lato"/>
              <a:ea typeface="Lato"/>
              <a:cs typeface="Lato"/>
              <a:sym typeface="Lato"/>
            </a:endParaRPr>
          </a:p>
        </p:txBody>
      </p:sp>
      <p:pic>
        <p:nvPicPr>
          <p:cNvPr id="76" name="Google Shape;76;p16"/>
          <p:cNvPicPr preferRelativeResize="0"/>
          <p:nvPr/>
        </p:nvPicPr>
        <p:blipFill rotWithShape="1">
          <a:blip r:embed="rId3">
            <a:alphaModFix/>
          </a:blip>
          <a:srcRect b="0" l="0" r="0" t="0"/>
          <a:stretch/>
        </p:blipFill>
        <p:spPr>
          <a:xfrm>
            <a:off x="912313" y="2086300"/>
            <a:ext cx="7319377" cy="275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Zomato</a:t>
            </a:r>
            <a:r>
              <a:rPr b="1" lang="en">
                <a:solidFill>
                  <a:schemeClr val="lt1"/>
                </a:solidFill>
              </a:rPr>
              <a:t> MarketPlace DataSnapshot</a:t>
            </a:r>
            <a:endParaRPr b="1">
              <a:solidFill>
                <a:schemeClr val="lt1"/>
              </a:solidFill>
            </a:endParaRPr>
          </a:p>
        </p:txBody>
      </p:sp>
      <p:sp>
        <p:nvSpPr>
          <p:cNvPr id="82" name="Google Shape;82;p17"/>
          <p:cNvSpPr txBox="1"/>
          <p:nvPr>
            <p:ph idx="1" type="body"/>
          </p:nvPr>
        </p:nvSpPr>
        <p:spPr>
          <a:xfrm>
            <a:off x="311700" y="1152475"/>
            <a:ext cx="47643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solidFill>
                  <a:schemeClr val="dk1"/>
                </a:solidFill>
              </a:rPr>
              <a:t>Total Number of Restaurants:</a:t>
            </a:r>
            <a:r>
              <a:rPr lang="en"/>
              <a:t> 9542 Restaurants present in all over the world that zomata work with these restaurants.</a:t>
            </a:r>
            <a:endParaRPr/>
          </a:p>
          <a:p>
            <a:pPr indent="-334327" lvl="0" marL="457200" rtl="0" algn="l">
              <a:spcBef>
                <a:spcPts val="0"/>
              </a:spcBef>
              <a:spcAft>
                <a:spcPts val="0"/>
              </a:spcAft>
              <a:buSzPct val="100000"/>
              <a:buChar char="●"/>
            </a:pPr>
            <a:r>
              <a:rPr lang="en">
                <a:solidFill>
                  <a:schemeClr val="dk1"/>
                </a:solidFill>
              </a:rPr>
              <a:t>Number of Cuisines:</a:t>
            </a:r>
            <a:r>
              <a:rPr lang="en"/>
              <a:t> Zomato provide 1825 different different cuisines with online food services with different different cities with fast and </a:t>
            </a:r>
            <a:r>
              <a:rPr lang="en"/>
              <a:t>rapidly</a:t>
            </a:r>
            <a:r>
              <a:rPr lang="en"/>
              <a:t> grow</a:t>
            </a:r>
            <a:endParaRPr/>
          </a:p>
          <a:p>
            <a:pPr indent="-334327" lvl="0" marL="457200" rtl="0" algn="l">
              <a:spcBef>
                <a:spcPts val="0"/>
              </a:spcBef>
              <a:spcAft>
                <a:spcPts val="0"/>
              </a:spcAft>
              <a:buSzPct val="100000"/>
              <a:buChar char="●"/>
            </a:pPr>
            <a:r>
              <a:rPr lang="en">
                <a:solidFill>
                  <a:schemeClr val="dk1"/>
                </a:solidFill>
              </a:rPr>
              <a:t>Geographical Coverage:</a:t>
            </a:r>
            <a:r>
              <a:rPr lang="en"/>
              <a:t> Services reached 15 </a:t>
            </a:r>
            <a:r>
              <a:rPr lang="en"/>
              <a:t>countries</a:t>
            </a:r>
            <a:r>
              <a:rPr lang="en"/>
              <a:t> and 140 cities in all over the world showing worldwide penetration</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5263500" y="1017725"/>
            <a:ext cx="356880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Data Cleaning and Preprocessing</a:t>
            </a:r>
            <a:endParaRPr b="1">
              <a:solidFill>
                <a:schemeClr val="lt1"/>
              </a:solidFill>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Normalize the country based on country code, cities and states for </a:t>
            </a:r>
            <a:r>
              <a:rPr lang="en"/>
              <a:t>accuracy</a:t>
            </a:r>
            <a:r>
              <a:rPr lang="en"/>
              <a:t> in location based analysis</a:t>
            </a:r>
            <a:endParaRPr/>
          </a:p>
          <a:p>
            <a:pPr indent="-342900" lvl="0" marL="457200" rtl="0" algn="l">
              <a:spcBef>
                <a:spcPts val="0"/>
              </a:spcBef>
              <a:spcAft>
                <a:spcPts val="0"/>
              </a:spcAft>
              <a:buSzPts val="1800"/>
              <a:buChar char="●"/>
            </a:pPr>
            <a:r>
              <a:rPr lang="en"/>
              <a:t>Find and Handle the missing value or data based on data cleaning purpose’</a:t>
            </a:r>
            <a:endParaRPr/>
          </a:p>
          <a:p>
            <a:pPr indent="-342900" lvl="0" marL="457200" rtl="0" algn="l">
              <a:spcBef>
                <a:spcPts val="0"/>
              </a:spcBef>
              <a:spcAft>
                <a:spcPts val="0"/>
              </a:spcAft>
              <a:buSzPts val="1800"/>
              <a:buChar char="●"/>
            </a:pPr>
            <a:r>
              <a:rPr lang="en"/>
              <a:t>Convert</a:t>
            </a:r>
            <a:r>
              <a:rPr lang="en"/>
              <a:t> the prices of all the currency with Indian Rupees(INR) to better </a:t>
            </a:r>
            <a:r>
              <a:rPr lang="en"/>
              <a:t>understand</a:t>
            </a:r>
            <a:r>
              <a:rPr lang="en"/>
              <a:t> what is average price of zomato food services in INR.</a:t>
            </a:r>
            <a:endParaRPr/>
          </a:p>
          <a:p>
            <a:pPr indent="-342900" lvl="0" marL="457200" rtl="0" algn="l">
              <a:spcBef>
                <a:spcPts val="0"/>
              </a:spcBef>
              <a:spcAft>
                <a:spcPts val="0"/>
              </a:spcAft>
              <a:buSzPts val="1800"/>
              <a:buChar char="●"/>
            </a:pPr>
            <a:r>
              <a:rPr lang="en"/>
              <a:t> Add some column like Quarter wise, Year wise  to </a:t>
            </a:r>
            <a:r>
              <a:rPr lang="en"/>
              <a:t>understand</a:t>
            </a:r>
            <a:r>
              <a:rPr lang="en"/>
              <a:t> how many restaurants based on Quarter wise</a:t>
            </a:r>
            <a:endParaRPr/>
          </a:p>
          <a:p>
            <a:pPr indent="-342900" lvl="0" marL="457200" rtl="0" algn="l">
              <a:spcBef>
                <a:spcPts val="0"/>
              </a:spcBef>
              <a:spcAft>
                <a:spcPts val="0"/>
              </a:spcAft>
              <a:buSzPts val="1800"/>
              <a:buChar char="●"/>
            </a:pPr>
            <a:r>
              <a:rPr lang="en"/>
              <a:t>Extract the year wise data as well and rating range to </a:t>
            </a:r>
            <a:r>
              <a:rPr lang="en"/>
              <a:t>established</a:t>
            </a:r>
            <a:r>
              <a:rPr lang="en"/>
              <a:t> the range of rating like which range of rating </a:t>
            </a:r>
            <a:r>
              <a:rPr lang="en"/>
              <a:t>restaurants</a:t>
            </a:r>
            <a:r>
              <a:rPr lang="en"/>
              <a:t> are presents in market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Analytical Approach and Tools</a:t>
            </a:r>
            <a:endParaRPr b="1">
              <a:solidFill>
                <a:schemeClr val="lt1"/>
              </a:solidFill>
            </a:endParaRPr>
          </a:p>
        </p:txBody>
      </p:sp>
      <p:sp>
        <p:nvSpPr>
          <p:cNvPr id="95" name="Google Shape;95;p19"/>
          <p:cNvSpPr txBox="1"/>
          <p:nvPr>
            <p:ph idx="1" type="body"/>
          </p:nvPr>
        </p:nvSpPr>
        <p:spPr>
          <a:xfrm>
            <a:off x="311700" y="1152475"/>
            <a:ext cx="8520600" cy="3416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dk1"/>
                </a:solidFill>
              </a:rPr>
              <a:t>Data Cleaning:</a:t>
            </a:r>
            <a:r>
              <a:rPr lang="en"/>
              <a:t> Remove duplicates, convert the text into Dates to </a:t>
            </a:r>
            <a:r>
              <a:rPr lang="en"/>
              <a:t>ensure the data accuracy. </a:t>
            </a:r>
            <a:endParaRPr/>
          </a:p>
          <a:p>
            <a:pPr indent="-342900" lvl="0" marL="457200" rtl="0" algn="l">
              <a:spcBef>
                <a:spcPts val="0"/>
              </a:spcBef>
              <a:spcAft>
                <a:spcPts val="0"/>
              </a:spcAft>
              <a:buSzPts val="1800"/>
              <a:buChar char="●"/>
            </a:pPr>
            <a:r>
              <a:rPr lang="en">
                <a:solidFill>
                  <a:schemeClr val="dk1"/>
                </a:solidFill>
              </a:rPr>
              <a:t>Data Enhancement:</a:t>
            </a:r>
            <a:r>
              <a:rPr lang="en"/>
              <a:t> Enhanced the dataset with additional variable using VLOOKUP, COUNT and SUM to cross reference external data source.</a:t>
            </a:r>
            <a:endParaRPr/>
          </a:p>
          <a:p>
            <a:pPr indent="-342900" lvl="0" marL="457200" rtl="0" algn="l">
              <a:spcBef>
                <a:spcPts val="0"/>
              </a:spcBef>
              <a:spcAft>
                <a:spcPts val="0"/>
              </a:spcAft>
              <a:buSzPts val="1800"/>
              <a:buChar char="●"/>
            </a:pPr>
            <a:r>
              <a:rPr lang="en">
                <a:solidFill>
                  <a:schemeClr val="dk1"/>
                </a:solidFill>
              </a:rPr>
              <a:t>Descriptive Analysis:</a:t>
            </a:r>
            <a:r>
              <a:rPr lang="en"/>
              <a:t> Employed Pivot table for summarizing key metrics and identify data pattern to across all the country with cuisines.</a:t>
            </a:r>
            <a:endParaRPr/>
          </a:p>
          <a:p>
            <a:pPr indent="-342900" lvl="0" marL="457200" rtl="0" algn="l">
              <a:spcBef>
                <a:spcPts val="0"/>
              </a:spcBef>
              <a:spcAft>
                <a:spcPts val="0"/>
              </a:spcAft>
              <a:buSzPts val="1800"/>
              <a:buChar char="●"/>
            </a:pPr>
            <a:r>
              <a:rPr lang="en">
                <a:solidFill>
                  <a:schemeClr val="dk1"/>
                </a:solidFill>
              </a:rPr>
              <a:t>Customer Segmentation: </a:t>
            </a:r>
            <a:r>
              <a:rPr lang="en"/>
              <a:t>Applied Sort and Filter function to classify customer based for ordering online food and services to applied.</a:t>
            </a:r>
            <a:endParaRPr/>
          </a:p>
          <a:p>
            <a:pPr indent="-342900" lvl="0" marL="457200" rtl="0" algn="l">
              <a:spcBef>
                <a:spcPts val="0"/>
              </a:spcBef>
              <a:spcAft>
                <a:spcPts val="0"/>
              </a:spcAft>
              <a:buSzPts val="1800"/>
              <a:buChar char="●"/>
            </a:pPr>
            <a:r>
              <a:rPr lang="en">
                <a:solidFill>
                  <a:schemeClr val="dk1"/>
                </a:solidFill>
              </a:rPr>
              <a:t>Visualization:</a:t>
            </a:r>
            <a:r>
              <a:rPr lang="en"/>
              <a:t> Create dynamic charts and dashboard for data representation, enabling interactive data exploration.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solidFill>
            <a:srgbClr val="E5364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Analysis of Objective Questions</a:t>
            </a:r>
            <a:endParaRPr b="1">
              <a:solidFill>
                <a:schemeClr val="lt1"/>
              </a:solidFill>
            </a:endParaRPr>
          </a:p>
        </p:txBody>
      </p:sp>
      <p:sp>
        <p:nvSpPr>
          <p:cNvPr id="101" name="Google Shape;101;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Identify the number of restaurants to each country to first understood strength of each country</a:t>
            </a:r>
            <a:endParaRPr/>
          </a:p>
          <a:p>
            <a:pPr indent="-334327" lvl="0" marL="457200" rtl="0" algn="l">
              <a:spcBef>
                <a:spcPts val="1200"/>
              </a:spcBef>
              <a:spcAft>
                <a:spcPts val="0"/>
              </a:spcAft>
              <a:buSzPct val="100000"/>
              <a:buAutoNum type="arabicPeriod"/>
            </a:pPr>
            <a:r>
              <a:rPr lang="en"/>
              <a:t> for opening new restaurants where number of less </a:t>
            </a:r>
            <a:r>
              <a:rPr lang="en"/>
              <a:t>competitor</a:t>
            </a:r>
            <a:r>
              <a:rPr lang="en"/>
              <a:t> in a country </a:t>
            </a:r>
            <a:endParaRPr/>
          </a:p>
          <a:p>
            <a:pPr indent="0" lvl="0" marL="0" rtl="0" algn="l">
              <a:spcBef>
                <a:spcPts val="1200"/>
              </a:spcBef>
              <a:spcAft>
                <a:spcPts val="1200"/>
              </a:spcAft>
              <a:buNone/>
            </a:pPr>
            <a:r>
              <a:rPr lang="en"/>
              <a:t>and also find the number of restaurants to open every year(2010-2018) to which year has more restaurants open and what reason to open high number of restaurants and less number of restaurants open</a:t>
            </a:r>
            <a:endParaRPr/>
          </a:p>
        </p:txBody>
      </p:sp>
      <p:pic>
        <p:nvPicPr>
          <p:cNvPr id="102" name="Google Shape;102;p20"/>
          <p:cNvPicPr preferRelativeResize="0"/>
          <p:nvPr/>
        </p:nvPicPr>
        <p:blipFill>
          <a:blip r:embed="rId3">
            <a:alphaModFix/>
          </a:blip>
          <a:stretch>
            <a:fillRect/>
          </a:stretch>
        </p:blipFill>
        <p:spPr>
          <a:xfrm>
            <a:off x="5343475" y="2690700"/>
            <a:ext cx="3800524" cy="2342125"/>
          </a:xfrm>
          <a:prstGeom prst="rect">
            <a:avLst/>
          </a:prstGeom>
          <a:noFill/>
          <a:ln>
            <a:noFill/>
          </a:ln>
        </p:spPr>
      </p:pic>
      <p:pic>
        <p:nvPicPr>
          <p:cNvPr id="103" name="Google Shape;103;p20"/>
          <p:cNvPicPr preferRelativeResize="0"/>
          <p:nvPr/>
        </p:nvPicPr>
        <p:blipFill>
          <a:blip r:embed="rId4">
            <a:alphaModFix/>
          </a:blip>
          <a:stretch>
            <a:fillRect/>
          </a:stretch>
        </p:blipFill>
        <p:spPr>
          <a:xfrm>
            <a:off x="5343475" y="287389"/>
            <a:ext cx="3800525" cy="2284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993700" y="321100"/>
            <a:ext cx="4838400" cy="42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the average number of votes to major a peak values of customer </a:t>
            </a:r>
            <a:r>
              <a:rPr lang="en"/>
              <a:t>feedback</a:t>
            </a:r>
            <a:r>
              <a:rPr lang="en"/>
              <a:t> on given cuisines to </a:t>
            </a:r>
            <a:endParaRPr/>
          </a:p>
          <a:p>
            <a:pPr indent="-342900" lvl="0" marL="457200" rtl="0" algn="l">
              <a:spcBef>
                <a:spcPts val="1200"/>
              </a:spcBef>
              <a:spcAft>
                <a:spcPts val="0"/>
              </a:spcAft>
              <a:buSzPts val="1800"/>
              <a:buChar char="●"/>
            </a:pPr>
            <a:r>
              <a:rPr lang="en"/>
              <a:t>Identifies trends and consumer preferences, helping restaurant chains decide on potential new locations.</a:t>
            </a:r>
            <a:endParaRPr/>
          </a:p>
          <a:p>
            <a:pPr indent="-342900" lvl="0" marL="457200" rtl="0" algn="l">
              <a:spcBef>
                <a:spcPts val="0"/>
              </a:spcBef>
              <a:spcAft>
                <a:spcPts val="0"/>
              </a:spcAft>
              <a:buSzPts val="1800"/>
              <a:buChar char="●"/>
            </a:pPr>
            <a:r>
              <a:rPr lang="en"/>
              <a:t>Helps in tailoring marketing efforts to regions with lower average votes to boost visibility and customer engagement.</a:t>
            </a:r>
            <a:endParaRPr/>
          </a:p>
          <a:p>
            <a:pPr indent="0" lvl="0" marL="0" rtl="0" algn="l">
              <a:spcBef>
                <a:spcPts val="1200"/>
              </a:spcBef>
              <a:spcAft>
                <a:spcPts val="1200"/>
              </a:spcAft>
              <a:buNone/>
            </a:pPr>
            <a:r>
              <a:rPr lang="en"/>
              <a:t>We are using pivot table to identify the average numbers of restaurants open</a:t>
            </a:r>
            <a:endParaRPr/>
          </a:p>
        </p:txBody>
      </p:sp>
      <p:pic>
        <p:nvPicPr>
          <p:cNvPr id="109" name="Google Shape;109;p21"/>
          <p:cNvPicPr preferRelativeResize="0"/>
          <p:nvPr/>
        </p:nvPicPr>
        <p:blipFill>
          <a:blip r:embed="rId3">
            <a:alphaModFix/>
          </a:blip>
          <a:stretch>
            <a:fillRect/>
          </a:stretch>
        </p:blipFill>
        <p:spPr>
          <a:xfrm>
            <a:off x="277125" y="635200"/>
            <a:ext cx="3028950" cy="36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