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4" r:id="rId2"/>
    <p:sldId id="267" r:id="rId3"/>
    <p:sldId id="266" r:id="rId4"/>
    <p:sldId id="268" r:id="rId5"/>
    <p:sldId id="257" r:id="rId6"/>
    <p:sldId id="258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E01209-0EEF-6849-A107-7CD72902D8E2}" v="49" dt="2024-09-01T19:13:17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3"/>
    <p:restoredTop sz="94648"/>
  </p:normalViewPr>
  <p:slideViewPr>
    <p:cSldViewPr snapToGrid="0">
      <p:cViewPr varScale="1">
        <p:scale>
          <a:sx n="108" d="100"/>
          <a:sy n="108" d="100"/>
        </p:scale>
        <p:origin x="23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89035-B3CF-214E-B8E8-6D8E2FB14975}" type="datetimeFigureOut">
              <a:rPr lang="en-US" smtClean="0"/>
              <a:t>9/1/24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3DA84-89ED-2E4C-B17C-E846421B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5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44B91-9C4D-A545-8196-E992F96645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72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9978-9F38-BC94-C122-76BD639F1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BF5C2-0411-CEBB-A5B8-60D6968E0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6BD51-B7C1-B590-CA89-DCD2FE01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5D2-39EE-9A4B-98FB-B9ADECA202CB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8C4-CB2C-1D82-AA6B-96284CA0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140E1-2501-AF6F-5DBC-734F4453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F47A-33B1-5941-A5FD-DCAF14B6A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4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2E60-5E38-2697-02E6-DD1F5848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5371A-613C-6660-62C4-1EB075633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89970-1E13-D670-871D-3E72938D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5D2-39EE-9A4B-98FB-B9ADECA202CB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4C8A-10F8-B605-7ABC-B4D3837B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F9A83-65CF-1B0C-B487-B89E1C81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F47A-33B1-5941-A5FD-DCAF14B6A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EBCA1-2964-4B5E-C2F5-51EFE9C26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72F5E-BBB5-BCF4-D29C-D64F24197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D8E71-FB86-F758-F3C5-174EA04A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5D2-39EE-9A4B-98FB-B9ADECA202CB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188C6-B706-C5E9-C8AE-65B0C8ECF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F6D31-3223-3391-CBDC-948832F2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F47A-33B1-5941-A5FD-DCAF14B6A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88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9ECE-BA91-97C7-399C-01D2427CA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904E0-509F-37BF-4B37-6939EA1AA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69A01-5969-80A7-B21E-D11DB05F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E8178-6BD3-7046-A395-D4513707F180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1476-65E0-E569-E7FB-3C71A8CF5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1625F-1995-1864-6583-88E966B2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C652-69B5-A446-B960-CE3B8AF1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3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37AE-01DC-3EB3-3914-4FCBF12A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54C10-0A46-F576-2101-DED09431A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FFD88-3234-E5EC-387D-1232C26A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5D2-39EE-9A4B-98FB-B9ADECA202CB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93746-55F5-3E41-F7E8-1CD17C55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C4710-1EE3-E1BA-32D3-99306EB2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F47A-33B1-5941-A5FD-DCAF14B6A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4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A211-D83F-A52A-9184-2B74A860B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6C332-7FEB-71F4-031D-81BD0E9AA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AA428-B89F-0428-98BC-8E5157FD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5D2-39EE-9A4B-98FB-B9ADECA202CB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4BB60-5E22-6A65-6B2A-90836B12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FE27C-A247-6684-8153-ED29FCE6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F47A-33B1-5941-A5FD-DCAF14B6A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0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7272-1A11-5BB8-D1BE-F004FF58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C58B1-C6A9-71F1-7FA1-B4BED0310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2EDB8-E4AC-C1B5-B55A-0B17AFA03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3D405-BD1D-EB63-CEC9-B5BA95303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5D2-39EE-9A4B-98FB-B9ADECA202CB}" type="datetimeFigureOut">
              <a:rPr lang="en-US" smtClean="0"/>
              <a:t>9/1/24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7A869-A46A-1E7A-8E2B-914F8D6A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E0E94-1A10-0428-3712-4472D99E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F47A-33B1-5941-A5FD-DCAF14B6A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63DE-C645-89AD-A044-D5F3EB36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CC3BC-9565-3812-6094-A9F011DA0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17D5A-F3D6-6D83-3B6B-F170A94BD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E91D4-2B8C-B99A-D7FA-59EC1B7D0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36C3C-2879-C16E-8C66-755EC014F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8FCB9-02F4-3CB7-BAA3-78812A90E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5D2-39EE-9A4B-98FB-B9ADECA202CB}" type="datetimeFigureOut">
              <a:rPr lang="en-US" smtClean="0"/>
              <a:t>9/1/24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8E549-807B-945F-9FF8-33E2DC34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D7C3C-ACA7-7F4B-5250-F81E85AD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F47A-33B1-5941-A5FD-DCAF14B6A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2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EB13-BEE3-DB27-FB1B-67692BC7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B5437-E2AE-23EC-7E77-6D3E9E23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5D2-39EE-9A4B-98FB-B9ADECA202CB}" type="datetimeFigureOut">
              <a:rPr lang="en-US" smtClean="0"/>
              <a:t>9/1/24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68818-7157-6A27-AF25-5BC29D17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960FD-F36E-E3E6-26B2-17E8A0C0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F47A-33B1-5941-A5FD-DCAF14B6A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1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F6543-B0DD-62BA-C10B-06CAFBBA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5D2-39EE-9A4B-98FB-B9ADECA202CB}" type="datetimeFigureOut">
              <a:rPr lang="en-US" smtClean="0"/>
              <a:t>9/1/24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7E801-015A-FD37-AE99-CE99F59E1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3B3DB-0B27-C415-7CBF-CE66CCFF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F47A-33B1-5941-A5FD-DCAF14B6A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32E82-EB64-BCF0-C057-25F6E9C8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FC551-5981-33CF-C82C-657F3DB2B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63863-2F0E-DE8D-F406-FC8893FAB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F3D8D-8EA2-B8F4-65DC-CB4CBC0E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5D2-39EE-9A4B-98FB-B9ADECA202CB}" type="datetimeFigureOut">
              <a:rPr lang="en-US" smtClean="0"/>
              <a:t>9/1/24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61B65-A715-4042-96D2-A8988D386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F6788-C89F-6B7F-EADB-137E0481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F47A-33B1-5941-A5FD-DCAF14B6A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9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116E-D298-7EFC-B14B-B808C537D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0DE764-7536-E65F-F63E-47AC71F8F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C3552-91BC-7C87-E6D8-F3F5824C9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020D8-1D3C-A355-0396-46EF5254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5D2-39EE-9A4B-98FB-B9ADECA202CB}" type="datetimeFigureOut">
              <a:rPr lang="en-US" smtClean="0"/>
              <a:t>9/1/24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05FD6-7777-992D-C3F3-57E6C2CA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58C25-E300-97FC-6432-33842CFE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F47A-33B1-5941-A5FD-DCAF14B6A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3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70D56D-180A-C7AF-AF99-1A2427B3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C84A0-A75F-5935-8B84-855AAD0FB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E27CD-4D01-2CE6-E067-32C205E05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3CE5D2-39EE-9A4B-98FB-B9ADECA202CB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BB5D9-96E8-1D5B-472D-2944A4DCF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798D9-1800-844A-C080-48471A69C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B0F47A-33B1-5941-A5FD-DCAF14B6A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2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irebase.google.com/docs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1E3839-C5F4-F8C9-EBD3-98567D454DC0}"/>
              </a:ext>
            </a:extLst>
          </p:cNvPr>
          <p:cNvSpPr/>
          <p:nvPr/>
        </p:nvSpPr>
        <p:spPr>
          <a:xfrm>
            <a:off x="180004" y="1127783"/>
            <a:ext cx="6729951" cy="5470815"/>
          </a:xfrm>
          <a:prstGeom prst="rect">
            <a:avLst/>
          </a:prstGeom>
          <a:solidFill>
            <a:schemeClr val="bg1">
              <a:lumMod val="8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8FD447-58C0-5A84-B98A-494FA0A01AC8}"/>
              </a:ext>
            </a:extLst>
          </p:cNvPr>
          <p:cNvSpPr/>
          <p:nvPr/>
        </p:nvSpPr>
        <p:spPr>
          <a:xfrm>
            <a:off x="0" y="0"/>
            <a:ext cx="12192000" cy="935145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14FFAA-52D2-8ED2-995B-9484ECE94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3136075" y="164389"/>
            <a:ext cx="5919850" cy="563199"/>
          </a:xfrm>
        </p:spPr>
        <p:txBody>
          <a:bodyPr>
            <a:noAutofit/>
          </a:bodyPr>
          <a:lstStyle/>
          <a:p>
            <a:r>
              <a:rPr lang="en-IN" sz="2800" b="1" i="0" u="none" strike="noStrike" dirty="0">
                <a:solidFill>
                  <a:srgbClr val="003366"/>
                </a:solidFill>
                <a:effectLst/>
              </a:rPr>
              <a:t>SMART INDIA HACKATHON 2024</a:t>
            </a:r>
            <a:endParaRPr lang="en-US" dirty="0">
              <a:solidFill>
                <a:srgbClr val="00336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CF230-DDCF-721A-1420-8A6DED0BD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748" y="1127784"/>
            <a:ext cx="6739208" cy="5470814"/>
          </a:xfrm>
        </p:spPr>
        <p:txBody>
          <a:bodyPr>
            <a:normAutofit/>
          </a:bodyPr>
          <a:lstStyle/>
          <a:p>
            <a:pPr algn="l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1" dirty="0">
              <a:solidFill>
                <a:schemeClr val="tx2">
                  <a:lumMod val="90000"/>
                  <a:lumOff val="10000"/>
                </a:schemeClr>
              </a:solidFill>
              <a:latin typeface="Baghdad" pitchFamily="2" charset="-78"/>
              <a:cs typeface="Baghdad" pitchFamily="2" charset="-78"/>
            </a:endParaRPr>
          </a:p>
          <a:p>
            <a:pPr algn="l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Baghdad" pitchFamily="2" charset="-78"/>
                <a:cs typeface="Baghdad" pitchFamily="2" charset="-78"/>
              </a:rPr>
              <a:t>PROBLEM ID: </a:t>
            </a:r>
            <a:r>
              <a:rPr lang="en-IN" sz="1800" dirty="0">
                <a:latin typeface="Baghdad" pitchFamily="2" charset="-78"/>
                <a:cs typeface="Baghdad" pitchFamily="2" charset="-78"/>
              </a:rPr>
              <a:t>1707</a:t>
            </a:r>
            <a:endParaRPr lang="en-IN" sz="1800" i="0" u="none" strike="noStrike" dirty="0">
              <a:effectLst/>
              <a:latin typeface="Baghdad" pitchFamily="2" charset="-78"/>
              <a:cs typeface="Baghdad" pitchFamily="2" charset="-78"/>
            </a:endParaRPr>
          </a:p>
          <a:p>
            <a:pPr algn="l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IN" sz="1800" b="1" i="0" u="none" strike="noStrike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Baghdad" pitchFamily="2" charset="-78"/>
              <a:cs typeface="Baghdad" pitchFamily="2" charset="-78"/>
            </a:endParaRPr>
          </a:p>
          <a:p>
            <a:pPr algn="l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Baghdad" pitchFamily="2" charset="-78"/>
                <a:cs typeface="Baghdad" pitchFamily="2" charset="-78"/>
              </a:rPr>
              <a:t>PROBLEM STATEMENT TITLE </a:t>
            </a:r>
          </a:p>
          <a:p>
            <a:pPr algn="l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212529"/>
                </a:solidFill>
                <a:effectLst/>
                <a:latin typeface="Baghdad" pitchFamily="2" charset="-78"/>
                <a:cs typeface="Baghdad" pitchFamily="2" charset="-78"/>
              </a:rPr>
              <a:t>Development of a Geolocation-Based Attendance Tracking Mobile Application.</a:t>
            </a:r>
            <a:endParaRPr lang="en-IN" sz="1800" dirty="0">
              <a:solidFill>
                <a:srgbClr val="000000"/>
              </a:solidFill>
              <a:latin typeface="Baghdad" pitchFamily="2" charset="-78"/>
              <a:cs typeface="Baghdad" pitchFamily="2" charset="-78"/>
            </a:endParaRPr>
          </a:p>
          <a:p>
            <a:pPr algn="l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Baghdad" pitchFamily="2" charset="-78"/>
              <a:cs typeface="Baghdad" pitchFamily="2" charset="-78"/>
            </a:endParaRPr>
          </a:p>
          <a:p>
            <a:pPr algn="l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Baghdad" pitchFamily="2" charset="-78"/>
                <a:cs typeface="Baghdad" pitchFamily="2" charset="-78"/>
              </a:rPr>
              <a:t>PS CATEGORY  : </a:t>
            </a:r>
            <a:r>
              <a:rPr lang="en-IN" sz="1800" i="0" u="none" strike="noStrike" dirty="0">
                <a:effectLst/>
                <a:latin typeface="Baghdad" pitchFamily="2" charset="-78"/>
                <a:cs typeface="Baghdad" pitchFamily="2" charset="-78"/>
              </a:rPr>
              <a:t>software </a:t>
            </a:r>
            <a:endParaRPr lang="en-IN" sz="1800" b="1" i="0" u="none" strike="noStrike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Baghdad" pitchFamily="2" charset="-78"/>
              <a:cs typeface="Baghdad" pitchFamily="2" charset="-78"/>
            </a:endParaRPr>
          </a:p>
          <a:p>
            <a:pPr algn="l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IN" sz="1800" b="1" i="0" u="none" strike="noStrike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Baghdad" pitchFamily="2" charset="-78"/>
              <a:cs typeface="Baghdad" pitchFamily="2" charset="-78"/>
            </a:endParaRPr>
          </a:p>
          <a:p>
            <a:pPr algn="l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Baghdad" pitchFamily="2" charset="-78"/>
                <a:cs typeface="Baghdad" pitchFamily="2" charset="-78"/>
              </a:rPr>
              <a:t>TEAM NAME : </a:t>
            </a:r>
            <a:r>
              <a:rPr lang="en-IN" sz="1800" b="1" i="0" u="none" strike="noStrike" dirty="0">
                <a:solidFill>
                  <a:schemeClr val="tx2"/>
                </a:solidFill>
                <a:effectLst/>
                <a:latin typeface="Baghdad" pitchFamily="2" charset="-78"/>
                <a:cs typeface="Baghdad" pitchFamily="2" charset="-78"/>
              </a:rPr>
              <a:t>SHIELD</a:t>
            </a:r>
          </a:p>
        </p:txBody>
      </p:sp>
      <p:pic>
        <p:nvPicPr>
          <p:cNvPr id="6" name="Picture 2" descr="Smart India Hackathon">
            <a:extLst>
              <a:ext uri="{FF2B5EF4-FFF2-40B4-BE49-F238E27FC236}">
                <a16:creationId xmlns:a16="http://schemas.microsoft.com/office/drawing/2014/main" id="{7817DA59-9A0A-2513-AA38-F259B9F3C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3" y="93648"/>
            <a:ext cx="1568119" cy="74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10 Advantages of using Face recognition attendance system at workplace">
            <a:extLst>
              <a:ext uri="{FF2B5EF4-FFF2-40B4-BE49-F238E27FC236}">
                <a16:creationId xmlns:a16="http://schemas.microsoft.com/office/drawing/2014/main" id="{3AD6647B-137E-D91D-4967-48CA4971A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056" y="1127783"/>
            <a:ext cx="4841939" cy="263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79AB72F-69F6-4C0E-EA07-1D0341926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539" y="3896688"/>
            <a:ext cx="4870457" cy="263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75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1B860-A783-0A06-F4C6-4A079AF64A0A}"/>
              </a:ext>
            </a:extLst>
          </p:cNvPr>
          <p:cNvSpPr/>
          <p:nvPr/>
        </p:nvSpPr>
        <p:spPr>
          <a:xfrm>
            <a:off x="0" y="0"/>
            <a:ext cx="12192000" cy="935145"/>
          </a:xfrm>
          <a:prstGeom prst="rect">
            <a:avLst/>
          </a:prstGeom>
          <a:gradFill flip="none" rotWithShape="1"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2015E-8D3D-2DA6-806C-C0F4F1FA7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264" y="248715"/>
            <a:ext cx="8238014" cy="432322"/>
          </a:xfrm>
        </p:spPr>
        <p:txBody>
          <a:bodyPr>
            <a:noAutofit/>
          </a:bodyPr>
          <a:lstStyle/>
          <a:p>
            <a:r>
              <a:rPr lang="en-IN" sz="1500" b="1" i="0" u="none" strike="noStrike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Baghdad" pitchFamily="2" charset="-78"/>
                <a:cs typeface="Baghdad" pitchFamily="2" charset="-78"/>
              </a:rPr>
              <a:t>DEVELOPMENT OF A GEOLOCATION-BASED ATTENDANCE TRACKING MOBILE APPLICATIO</a:t>
            </a:r>
            <a:r>
              <a:rPr lang="en-IN" sz="1500" b="1" i="0" u="none" strike="noStrike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montserratregular"/>
              </a:rPr>
              <a:t>N</a:t>
            </a:r>
            <a:endParaRPr lang="en-US" sz="15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5" name="Picture 2" descr="Smart India Hackathon">
            <a:extLst>
              <a:ext uri="{FF2B5EF4-FFF2-40B4-BE49-F238E27FC236}">
                <a16:creationId xmlns:a16="http://schemas.microsoft.com/office/drawing/2014/main" id="{829E31AD-A7D5-1B6F-A98D-40E8E9E55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89555"/>
            <a:ext cx="1567264" cy="75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36336D6-4F2F-0009-3160-4EE2F07859DD}"/>
              </a:ext>
            </a:extLst>
          </p:cNvPr>
          <p:cNvSpPr/>
          <p:nvPr/>
        </p:nvSpPr>
        <p:spPr>
          <a:xfrm>
            <a:off x="10716000" y="143569"/>
            <a:ext cx="1296000" cy="64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SHIELD</a:t>
            </a:r>
          </a:p>
        </p:txBody>
      </p:sp>
      <p:sp>
        <p:nvSpPr>
          <p:cNvPr id="7" name="Rectangle 6" descr="&#10;">
            <a:extLst>
              <a:ext uri="{FF2B5EF4-FFF2-40B4-BE49-F238E27FC236}">
                <a16:creationId xmlns:a16="http://schemas.microsoft.com/office/drawing/2014/main" id="{5F52E1B5-F8F1-405B-BB6A-987836B4C33A}"/>
              </a:ext>
            </a:extLst>
          </p:cNvPr>
          <p:cNvSpPr>
            <a:spLocks/>
          </p:cNvSpPr>
          <p:nvPr/>
        </p:nvSpPr>
        <p:spPr>
          <a:xfrm>
            <a:off x="179999" y="1762283"/>
            <a:ext cx="11831999" cy="4847002"/>
          </a:xfrm>
          <a:prstGeom prst="rect">
            <a:avLst/>
          </a:prstGeom>
          <a:solidFill>
            <a:schemeClr val="bg1">
              <a:lumMod val="85000"/>
              <a:alpha val="40394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44000" rIns="108000" rtlCol="0" anchor="t" anchorCtr="0">
            <a:noAutofit/>
          </a:bodyPr>
          <a:lstStyle/>
          <a:p>
            <a:r>
              <a:rPr lang="en-IN" sz="1400" b="1" dirty="0">
                <a:latin typeface="Baghdad" pitchFamily="2" charset="-78"/>
                <a:cs typeface="Baghdad" pitchFamily="2" charset="-78"/>
              </a:rPr>
              <a:t>GEOLOCATION-BASED CHECK-IN AND CHECK-OUT</a:t>
            </a:r>
            <a:r>
              <a:rPr lang="en-IN" sz="1400" dirty="0">
                <a:latin typeface="Baghdad" pitchFamily="2" charset="-78"/>
                <a:cs typeface="Baghdad" pitchFamily="2" charset="-78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latin typeface="Baghdad" pitchFamily="2" charset="-78"/>
                <a:cs typeface="Baghdad" pitchFamily="2" charset="-78"/>
              </a:rPr>
              <a:t>Automatic Tracking</a:t>
            </a:r>
            <a:r>
              <a:rPr lang="en-IN" sz="1400" dirty="0">
                <a:latin typeface="Baghdad" pitchFamily="2" charset="-78"/>
                <a:cs typeface="Baghdad" pitchFamily="2" charset="-78"/>
              </a:rPr>
              <a:t>: The app automatically records check-in when an employee enters a defined geofence (e.g., 200-meter radius) around the office and check-out when they leave.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latin typeface="Baghdad" pitchFamily="2" charset="-78"/>
                <a:cs typeface="Baghdad" pitchFamily="2" charset="-78"/>
              </a:rPr>
              <a:t>Manual Location Check-In/Out for Offsite Work</a:t>
            </a:r>
            <a:r>
              <a:rPr lang="en-IN" sz="1400" dirty="0">
                <a:latin typeface="Baghdad" pitchFamily="2" charset="-78"/>
                <a:cs typeface="Baghdad" pitchFamily="2" charset="-78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Baghdad" pitchFamily="2" charset="-78"/>
                <a:cs typeface="Baghdad" pitchFamily="2" charset="-78"/>
              </a:rPr>
              <a:t>Employees can manually check in and out when working offsite.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Baghdad" pitchFamily="2" charset="-78"/>
                <a:cs typeface="Baghdad" pitchFamily="2" charset="-78"/>
              </a:rPr>
              <a:t>The app will suggest nearby locations based on real-time geolocation data to simplify manual entry.</a:t>
            </a:r>
          </a:p>
          <a:p>
            <a:endParaRPr lang="en-IN" sz="1400" b="1" dirty="0">
              <a:latin typeface="Baghdad" pitchFamily="2" charset="-78"/>
              <a:cs typeface="Baghdad" pitchFamily="2" charset="-78"/>
            </a:endParaRPr>
          </a:p>
          <a:p>
            <a:r>
              <a:rPr lang="en-IN" sz="1400" b="1" dirty="0">
                <a:latin typeface="Baghdad" pitchFamily="2" charset="-78"/>
                <a:cs typeface="Baghdad" pitchFamily="2" charset="-78"/>
              </a:rPr>
              <a:t>ACCURATE TIME AND ATTENDANCE CALCULATION</a:t>
            </a:r>
            <a:r>
              <a:rPr lang="en-IN" sz="1400" dirty="0">
                <a:latin typeface="Baghdad" pitchFamily="2" charset="-78"/>
                <a:cs typeface="Baghdad" pitchFamily="2" charset="-78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Baghdad" pitchFamily="2" charset="-78"/>
                <a:cs typeface="Baghdad" pitchFamily="2" charset="-78"/>
              </a:rPr>
              <a:t>Calculate total working hours by aggregating check-in and check-out data.</a:t>
            </a:r>
          </a:p>
          <a:p>
            <a:endParaRPr lang="en-IN" sz="1400" b="1" dirty="0">
              <a:latin typeface="Baghdad" pitchFamily="2" charset="-78"/>
              <a:cs typeface="Baghdad" pitchFamily="2" charset="-78"/>
            </a:endParaRPr>
          </a:p>
          <a:p>
            <a:r>
              <a:rPr lang="en-IN" sz="1400" b="1" dirty="0">
                <a:latin typeface="Baghdad" pitchFamily="2" charset="-78"/>
                <a:cs typeface="Baghdad" pitchFamily="2" charset="-78"/>
              </a:rPr>
              <a:t>DATA ACCURACY AND INTEGRITY</a:t>
            </a:r>
            <a:r>
              <a:rPr lang="en-IN" sz="1400" dirty="0">
                <a:latin typeface="Baghdad" pitchFamily="2" charset="-78"/>
                <a:cs typeface="Baghdad" pitchFamily="2" charset="-78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Baghdad" pitchFamily="2" charset="-78"/>
                <a:cs typeface="Baghdad" pitchFamily="2" charset="-78"/>
              </a:rPr>
              <a:t>Use secure storage and real-time synchronization to maintain accurate, tamper-proof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Baghdad" pitchFamily="2" charset="-78"/>
                <a:cs typeface="Baghdad" pitchFamily="2" charset="-78"/>
              </a:rPr>
              <a:t>Ensure reliable data handling with encryption to prevent data loss.</a:t>
            </a:r>
          </a:p>
          <a:p>
            <a:endParaRPr lang="en-IN" sz="1400" b="1" dirty="0">
              <a:latin typeface="Baghdad" pitchFamily="2" charset="-78"/>
              <a:cs typeface="Baghdad" pitchFamily="2" charset="-78"/>
            </a:endParaRPr>
          </a:p>
          <a:p>
            <a:r>
              <a:rPr lang="en-IN" sz="1400" b="1" dirty="0">
                <a:latin typeface="Baghdad" pitchFamily="2" charset="-78"/>
                <a:cs typeface="Baghdad" pitchFamily="2" charset="-78"/>
              </a:rPr>
              <a:t>ADMIN AND USER INTERFACES</a:t>
            </a:r>
            <a:r>
              <a:rPr lang="en-IN" sz="1400" dirty="0">
                <a:latin typeface="Baghdad" pitchFamily="2" charset="-78"/>
                <a:cs typeface="Baghdad" pitchFamily="2" charset="-78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latin typeface="Baghdad" pitchFamily="2" charset="-78"/>
                <a:cs typeface="Baghdad" pitchFamily="2" charset="-78"/>
              </a:rPr>
              <a:t>Admin Interface</a:t>
            </a:r>
            <a:r>
              <a:rPr lang="en-IN" sz="1400" dirty="0">
                <a:latin typeface="Baghdad" pitchFamily="2" charset="-78"/>
                <a:cs typeface="Baghdad" pitchFamily="2" charset="-78"/>
              </a:rPr>
              <a:t>: Provides a dashboard for tracking live employee locations, check-in and check-out times, attendance status (e.g., present, absent), and other relevant employee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latin typeface="Baghdad" pitchFamily="2" charset="-78"/>
                <a:cs typeface="Baghdad" pitchFamily="2" charset="-78"/>
              </a:rPr>
              <a:t>User Interface</a:t>
            </a:r>
            <a:r>
              <a:rPr lang="en-IN" sz="1400" dirty="0">
                <a:latin typeface="Baghdad" pitchFamily="2" charset="-78"/>
                <a:cs typeface="Baghdad" pitchFamily="2" charset="-78"/>
              </a:rPr>
              <a:t>: Allows employees to manage their attendance, view their check-in/check-out history, and fill in basic information.</a:t>
            </a:r>
          </a:p>
          <a:p>
            <a:endParaRPr lang="en-IN" sz="1400" b="1" dirty="0">
              <a:latin typeface="Baghdad" pitchFamily="2" charset="-78"/>
              <a:cs typeface="Baghdad" pitchFamily="2" charset="-78"/>
            </a:endParaRPr>
          </a:p>
          <a:p>
            <a:r>
              <a:rPr lang="en-IN" sz="1400" b="1" dirty="0">
                <a:latin typeface="Baghdad" pitchFamily="2" charset="-78"/>
                <a:cs typeface="Baghdad" pitchFamily="2" charset="-78"/>
              </a:rPr>
              <a:t>MACHINE LEARNING FOR ABSENTEEISM PREDICTION</a:t>
            </a:r>
            <a:r>
              <a:rPr lang="en-IN" sz="1400" dirty="0">
                <a:latin typeface="Baghdad" pitchFamily="2" charset="-78"/>
                <a:cs typeface="Baghdad" pitchFamily="2" charset="-78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Baghdad" pitchFamily="2" charset="-78"/>
                <a:cs typeface="Baghdad" pitchFamily="2" charset="-78"/>
              </a:rPr>
              <a:t>Use machine learning models to predict employee absenteeism trends, helping in workforce management and planning.</a:t>
            </a:r>
          </a:p>
          <a:p>
            <a:r>
              <a:rPr lang="en-IN" sz="1400" b="1" dirty="0">
                <a:latin typeface="Baghdad" pitchFamily="2" charset="-78"/>
                <a:cs typeface="Baghdad" pitchFamily="2" charset="-78"/>
              </a:rPr>
              <a:t> </a:t>
            </a:r>
            <a:endParaRPr lang="en-IN" sz="1400" dirty="0">
              <a:latin typeface="Baghdad" pitchFamily="2" charset="-78"/>
              <a:cs typeface="Baghdad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B8E6D6-8102-DB69-88E8-012CCDC42D32}"/>
              </a:ext>
            </a:extLst>
          </p:cNvPr>
          <p:cNvSpPr/>
          <p:nvPr/>
        </p:nvSpPr>
        <p:spPr>
          <a:xfrm>
            <a:off x="180000" y="1078714"/>
            <a:ext cx="11831999" cy="540000"/>
          </a:xfrm>
          <a:prstGeom prst="rect">
            <a:avLst/>
          </a:prstGeom>
          <a:solidFill>
            <a:schemeClr val="bg1">
              <a:lumMod val="85000"/>
              <a:alpha val="3925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rgbClr val="0033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IDEA/ SOLUTION</a:t>
            </a:r>
          </a:p>
        </p:txBody>
      </p:sp>
    </p:spTree>
    <p:extLst>
      <p:ext uri="{BB962C8B-B14F-4D97-AF65-F5344CB8AC3E}">
        <p14:creationId xmlns:p14="http://schemas.microsoft.com/office/powerpoint/2010/main" val="14712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64DB82-1209-5DB3-8EFA-373FFA10B951}"/>
              </a:ext>
            </a:extLst>
          </p:cNvPr>
          <p:cNvSpPr/>
          <p:nvPr/>
        </p:nvSpPr>
        <p:spPr>
          <a:xfrm>
            <a:off x="-1" y="0"/>
            <a:ext cx="12192000" cy="935145"/>
          </a:xfrm>
          <a:prstGeom prst="rect">
            <a:avLst/>
          </a:prstGeom>
          <a:gradFill flip="none" rotWithShape="1"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F4566-14D8-CE25-F30D-47B676A7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265" y="232689"/>
            <a:ext cx="8608736" cy="469762"/>
          </a:xfrm>
        </p:spPr>
        <p:txBody>
          <a:bodyPr>
            <a:normAutofit/>
          </a:bodyPr>
          <a:lstStyle/>
          <a:p>
            <a:r>
              <a:rPr lang="en-IN" sz="1500" b="1" i="0" u="none" strike="noStrike" dirty="0">
                <a:solidFill>
                  <a:srgbClr val="003366"/>
                </a:solidFill>
                <a:effectLst/>
                <a:latin typeface="Baghdad" pitchFamily="2" charset="-78"/>
                <a:cs typeface="Baghdad" pitchFamily="2" charset="-78"/>
              </a:rPr>
              <a:t> </a:t>
            </a:r>
            <a:r>
              <a:rPr lang="en-IN" sz="1500" b="1" i="0" u="none" strike="noStrike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Baghdad" pitchFamily="2" charset="-78"/>
                <a:cs typeface="Baghdad" pitchFamily="2" charset="-78"/>
              </a:rPr>
              <a:t>DEVELOPMENT OF A GEOLOCATION-BASED ATTENDANCE TRACKING MOBILE APPLICATION</a:t>
            </a:r>
            <a:endParaRPr lang="en-US" sz="1500" dirty="0">
              <a:latin typeface="Baghdad" pitchFamily="2" charset="-78"/>
              <a:cs typeface="Baghdad" pitchFamily="2" charset="-78"/>
            </a:endParaRPr>
          </a:p>
        </p:txBody>
      </p:sp>
      <p:pic>
        <p:nvPicPr>
          <p:cNvPr id="5" name="Picture 2" descr="Smart India Hackathon">
            <a:extLst>
              <a:ext uri="{FF2B5EF4-FFF2-40B4-BE49-F238E27FC236}">
                <a16:creationId xmlns:a16="http://schemas.microsoft.com/office/drawing/2014/main" id="{8C9FD7D9-A959-9E40-E789-D1EABD384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89555"/>
            <a:ext cx="1567264" cy="75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D33B81C-5585-CB11-FD12-33FBC7B0B95A}"/>
              </a:ext>
            </a:extLst>
          </p:cNvPr>
          <p:cNvSpPr/>
          <p:nvPr/>
        </p:nvSpPr>
        <p:spPr>
          <a:xfrm>
            <a:off x="10716000" y="143569"/>
            <a:ext cx="1296000" cy="64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SHIELD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C17124-5ABB-6AF0-B76A-89FA40F5CE50}"/>
              </a:ext>
            </a:extLst>
          </p:cNvPr>
          <p:cNvSpPr txBox="1"/>
          <p:nvPr/>
        </p:nvSpPr>
        <p:spPr>
          <a:xfrm>
            <a:off x="3050005" y="3244334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15" name="Delay 14">
            <a:extLst>
              <a:ext uri="{FF2B5EF4-FFF2-40B4-BE49-F238E27FC236}">
                <a16:creationId xmlns:a16="http://schemas.microsoft.com/office/drawing/2014/main" id="{0B02FE57-5629-8272-0567-C6857A32D9A5}"/>
              </a:ext>
            </a:extLst>
          </p:cNvPr>
          <p:cNvSpPr/>
          <p:nvPr/>
        </p:nvSpPr>
        <p:spPr>
          <a:xfrm>
            <a:off x="0" y="935140"/>
            <a:ext cx="3164305" cy="5922860"/>
          </a:xfrm>
          <a:prstGeom prst="flowChartDelay">
            <a:avLst/>
          </a:prstGeom>
          <a:solidFill>
            <a:schemeClr val="accent1">
              <a:alpha val="5918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2400" dirty="0">
                <a:latin typeface="Baghdad" pitchFamily="2" charset="-78"/>
                <a:cs typeface="Baghdad" pitchFamily="2" charset="-78"/>
              </a:rPr>
              <a:t>WORKFLOW ARCHITECTURE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248027-C5B2-5B1A-8314-C898F0FC3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316" y="1123274"/>
            <a:ext cx="7521670" cy="5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97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41E836-A878-4BD1-C309-C75451D9B6AF}"/>
              </a:ext>
            </a:extLst>
          </p:cNvPr>
          <p:cNvSpPr/>
          <p:nvPr/>
        </p:nvSpPr>
        <p:spPr>
          <a:xfrm>
            <a:off x="0" y="-1539"/>
            <a:ext cx="12192000" cy="935145"/>
          </a:xfrm>
          <a:prstGeom prst="rect">
            <a:avLst/>
          </a:prstGeom>
          <a:gradFill flip="none" rotWithShape="1"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73D79-C134-5B9C-2E61-576E15112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264" y="251032"/>
            <a:ext cx="8608736" cy="430005"/>
          </a:xfrm>
        </p:spPr>
        <p:txBody>
          <a:bodyPr>
            <a:normAutofit fontScale="90000"/>
          </a:bodyPr>
          <a:lstStyle/>
          <a:p>
            <a:r>
              <a:rPr lang="en-IN" sz="1800" b="1" i="0" u="none" strike="noStrike" dirty="0">
                <a:solidFill>
                  <a:srgbClr val="0033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1700" b="1" i="0" u="none" strike="noStrike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Baghdad" pitchFamily="2" charset="-78"/>
                <a:cs typeface="Baghdad" pitchFamily="2" charset="-78"/>
              </a:rPr>
              <a:t>DEVELOPMENT OF A GEOLOCATION-BASED ATTENDANCE TRACKING MOBILE APPLICATION</a:t>
            </a:r>
            <a:endParaRPr lang="en-US" sz="1800" dirty="0"/>
          </a:p>
        </p:txBody>
      </p:sp>
      <p:pic>
        <p:nvPicPr>
          <p:cNvPr id="5" name="Picture 2" descr="Smart India Hackathon">
            <a:extLst>
              <a:ext uri="{FF2B5EF4-FFF2-40B4-BE49-F238E27FC236}">
                <a16:creationId xmlns:a16="http://schemas.microsoft.com/office/drawing/2014/main" id="{D90C4E6B-2E71-D16F-A57D-66653EA15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89555"/>
            <a:ext cx="1567264" cy="75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4BC38A-697A-0E80-7397-FCAE1EDF6FFF}"/>
              </a:ext>
            </a:extLst>
          </p:cNvPr>
          <p:cNvSpPr/>
          <p:nvPr/>
        </p:nvSpPr>
        <p:spPr>
          <a:xfrm>
            <a:off x="10716000" y="143569"/>
            <a:ext cx="1296000" cy="64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SHIELD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7A6E919-F9E2-1023-EBAC-686AE1A69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000" y="1689206"/>
            <a:ext cx="11832000" cy="4917762"/>
          </a:xfrm>
          <a:prstGeom prst="rect">
            <a:avLst/>
          </a:prstGeom>
          <a:solidFill>
            <a:schemeClr val="bg1">
              <a:lumMod val="85000"/>
              <a:alpha val="3918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88000" rIns="72000" bIns="108000" rtlCol="0" anchor="t" anchorCtr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Baghdad" pitchFamily="2" charset="-78"/>
                <a:cs typeface="Baghdad" pitchFamily="2" charset="-78"/>
              </a:rPr>
              <a:t>MANUAL ATTENDANCE ERRORS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Baghdad" pitchFamily="2" charset="-78"/>
                <a:cs typeface="Baghdad" pitchFamily="2" charset="-78"/>
              </a:rPr>
              <a:t>: </a:t>
            </a:r>
          </a:p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Baghdad" pitchFamily="2" charset="-78"/>
                <a:cs typeface="Baghdad" pitchFamily="2" charset="-78"/>
              </a:rPr>
              <a:t>Traditional attendance methods (e.g., biometric systems, manual registers) are prone to errors, manipulation, and administrative overhead. This app eliminates these issues by automating attendance tracking using geolocation.</a:t>
            </a:r>
          </a:p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en-IN" sz="1600" b="1" i="0" u="none" strike="noStrike" dirty="0">
              <a:solidFill>
                <a:srgbClr val="000000"/>
              </a:solidFill>
              <a:effectLst/>
              <a:latin typeface="Baghdad" pitchFamily="2" charset="-78"/>
              <a:cs typeface="Baghdad" pitchFamily="2" charset="-78"/>
            </a:endParaRPr>
          </a:p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Baghdad" pitchFamily="2" charset="-78"/>
                <a:cs typeface="Baghdad" pitchFamily="2" charset="-78"/>
              </a:rPr>
              <a:t>OFFSITE WORK ATTENDANCE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Baghdad" pitchFamily="2" charset="-78"/>
                <a:cs typeface="Baghdad" pitchFamily="2" charset="-78"/>
              </a:rPr>
              <a:t>:</a:t>
            </a:r>
          </a:p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Baghdad" pitchFamily="2" charset="-78"/>
                <a:cs typeface="Baghdad" pitchFamily="2" charset="-78"/>
              </a:rPr>
              <a:t> Employees working outside the office struggle with recording accurate attendance. The manual check-in and check-out feature with location suggestions addresses this gap.</a:t>
            </a:r>
          </a:p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en-IN" sz="1600" b="1" i="0" u="none" strike="noStrike" dirty="0">
              <a:solidFill>
                <a:srgbClr val="000000"/>
              </a:solidFill>
              <a:effectLst/>
              <a:latin typeface="Baghdad" pitchFamily="2" charset="-78"/>
              <a:cs typeface="Baghdad" pitchFamily="2" charset="-78"/>
            </a:endParaRPr>
          </a:p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Baghdad" pitchFamily="2" charset="-78"/>
                <a:cs typeface="Baghdad" pitchFamily="2" charset="-78"/>
              </a:rPr>
              <a:t>COMPLEX MULTI-STORY WORKPLACES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Baghdad" pitchFamily="2" charset="-78"/>
                <a:cs typeface="Baghdad" pitchFamily="2" charset="-78"/>
              </a:rPr>
              <a:t>: </a:t>
            </a:r>
          </a:p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Baghdad" pitchFamily="2" charset="-78"/>
                <a:cs typeface="Baghdad" pitchFamily="2" charset="-78"/>
              </a:rPr>
              <a:t>In multi-story buildings, it’s difficult to pinpoint an employee's exact location. By incorporating vertical positioning, the app provides precise data, enhancing security and operational oversight.</a:t>
            </a:r>
          </a:p>
          <a:p>
            <a:pPr marL="0" indent="0">
              <a:buNone/>
            </a:pPr>
            <a:r>
              <a:rPr lang="en-IN" sz="1400" b="1" i="0" u="none" strike="noStrike" dirty="0">
                <a:solidFill>
                  <a:srgbClr val="000000"/>
                </a:solidFill>
                <a:effectLst/>
                <a:latin typeface="Baghdad" pitchFamily="2" charset="-78"/>
                <a:cs typeface="Baghdad" pitchFamily="2" charset="-78"/>
              </a:rPr>
              <a:t> </a:t>
            </a:r>
            <a:endParaRPr lang="en-IN" sz="1400" b="0" i="0" u="none" strike="noStrike" dirty="0">
              <a:solidFill>
                <a:srgbClr val="000000"/>
              </a:solidFill>
              <a:effectLst/>
              <a:latin typeface="Baghdad" pitchFamily="2" charset="-78"/>
              <a:cs typeface="Baghdad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90A557-9AC3-0CD0-CA88-4B8D3769B057}"/>
              </a:ext>
            </a:extLst>
          </p:cNvPr>
          <p:cNvSpPr/>
          <p:nvPr/>
        </p:nvSpPr>
        <p:spPr>
          <a:xfrm>
            <a:off x="180000" y="1024700"/>
            <a:ext cx="11844000" cy="540000"/>
          </a:xfrm>
          <a:prstGeom prst="rect">
            <a:avLst/>
          </a:prstGeom>
          <a:solidFill>
            <a:schemeClr val="bg1">
              <a:lumMod val="85000"/>
              <a:alpha val="4206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none" strike="noStrike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 RESOLUTION </a:t>
            </a:r>
          </a:p>
        </p:txBody>
      </p:sp>
    </p:spTree>
    <p:extLst>
      <p:ext uri="{BB962C8B-B14F-4D97-AF65-F5344CB8AC3E}">
        <p14:creationId xmlns:p14="http://schemas.microsoft.com/office/powerpoint/2010/main" val="137348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CB5F903-653E-A02D-49FD-6851F29212CE}"/>
              </a:ext>
            </a:extLst>
          </p:cNvPr>
          <p:cNvSpPr/>
          <p:nvPr/>
        </p:nvSpPr>
        <p:spPr>
          <a:xfrm>
            <a:off x="0" y="-5"/>
            <a:ext cx="12192000" cy="93514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62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0DDB0-20B9-0F05-FE6F-C70492B1F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264" y="205941"/>
            <a:ext cx="8422192" cy="523251"/>
          </a:xfrm>
        </p:spPr>
        <p:txBody>
          <a:bodyPr>
            <a:noAutofit/>
          </a:bodyPr>
          <a:lstStyle/>
          <a:p>
            <a:pPr algn="ctr"/>
            <a:r>
              <a:rPr lang="en-IN" sz="1800" b="1" i="0" u="none" strike="noStrike" dirty="0">
                <a:solidFill>
                  <a:srgbClr val="0033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1500" b="1" i="0" u="none" strike="noStrike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Baghdad" pitchFamily="2" charset="-78"/>
                <a:cs typeface="Baghdad" pitchFamily="2" charset="-78"/>
              </a:rPr>
              <a:t>DEVELOPMENT OF A GEOLOCATION-BASED ATTENDANCE TRACKING MOBILE APPLICATION</a:t>
            </a:r>
            <a:endParaRPr lang="en-US" sz="1500" b="1" dirty="0">
              <a:solidFill>
                <a:srgbClr val="003366"/>
              </a:solidFill>
              <a:latin typeface="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2BF36-4664-197C-3946-35FB6DB1CF5E}"/>
              </a:ext>
            </a:extLst>
          </p:cNvPr>
          <p:cNvSpPr txBox="1"/>
          <p:nvPr/>
        </p:nvSpPr>
        <p:spPr>
          <a:xfrm>
            <a:off x="483080" y="1604512"/>
            <a:ext cx="450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1026" name="Picture 2" descr="Smart India Hackathon">
            <a:extLst>
              <a:ext uri="{FF2B5EF4-FFF2-40B4-BE49-F238E27FC236}">
                <a16:creationId xmlns:a16="http://schemas.microsoft.com/office/drawing/2014/main" id="{D3B76F16-D2BF-3C33-20EA-53E66644D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89555"/>
            <a:ext cx="1567264" cy="75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B8358CB-4E6B-4C28-F3CC-644F3C69330C}"/>
              </a:ext>
            </a:extLst>
          </p:cNvPr>
          <p:cNvSpPr>
            <a:spLocks/>
          </p:cNvSpPr>
          <p:nvPr/>
        </p:nvSpPr>
        <p:spPr>
          <a:xfrm>
            <a:off x="180000" y="1789178"/>
            <a:ext cx="11831999" cy="4744626"/>
          </a:xfrm>
          <a:prstGeom prst="rect">
            <a:avLst/>
          </a:prstGeom>
          <a:solidFill>
            <a:schemeClr val="bg1">
              <a:lumMod val="85000"/>
              <a:alpha val="4082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432000" rtlCol="0" anchor="t" anchorCtr="0">
            <a:normAutofit/>
          </a:bodyPr>
          <a:lstStyle/>
          <a:p>
            <a:endParaRPr lang="en-IN" sz="1600" b="1" dirty="0">
              <a:solidFill>
                <a:schemeClr val="tx1"/>
              </a:solidFill>
              <a:latin typeface="Baghdad" pitchFamily="2" charset="-78"/>
              <a:cs typeface="Baghdad" pitchFamily="2" charset="-78"/>
            </a:endParaRPr>
          </a:p>
          <a:p>
            <a:r>
              <a:rPr lang="en-IN" sz="1600" b="1" dirty="0">
                <a:solidFill>
                  <a:schemeClr val="tx1"/>
                </a:solidFill>
                <a:latin typeface="Baghdad" pitchFamily="2" charset="-78"/>
                <a:cs typeface="Baghdad" pitchFamily="2" charset="-78"/>
              </a:rPr>
              <a:t>AUTOMATION AND PRECISION</a:t>
            </a:r>
            <a:r>
              <a:rPr lang="en-IN" sz="1600" dirty="0">
                <a:solidFill>
                  <a:schemeClr val="tx1"/>
                </a:solidFill>
                <a:latin typeface="Baghdad" pitchFamily="2" charset="-78"/>
                <a:cs typeface="Baghdad" pitchFamily="2" charset="-78"/>
              </a:rPr>
              <a:t>: </a:t>
            </a:r>
          </a:p>
          <a:p>
            <a:r>
              <a:rPr lang="en-IN" sz="1600" dirty="0">
                <a:solidFill>
                  <a:schemeClr val="tx1"/>
                </a:solidFill>
                <a:latin typeface="Baghdad" pitchFamily="2" charset="-78"/>
                <a:cs typeface="Baghdad" pitchFamily="2" charset="-78"/>
              </a:rPr>
              <a:t>Automates the attendance process using geofencing, reducing manual errors and enhancing accuracy.</a:t>
            </a:r>
          </a:p>
          <a:p>
            <a:endParaRPr lang="en-IN" sz="1600" b="1" dirty="0">
              <a:solidFill>
                <a:schemeClr val="tx1"/>
              </a:solidFill>
              <a:latin typeface="Baghdad" pitchFamily="2" charset="-78"/>
              <a:cs typeface="Baghdad" pitchFamily="2" charset="-78"/>
            </a:endParaRPr>
          </a:p>
          <a:p>
            <a:r>
              <a:rPr lang="en-IN" sz="1600" b="1" dirty="0">
                <a:solidFill>
                  <a:schemeClr val="tx1"/>
                </a:solidFill>
                <a:latin typeface="Baghdad" pitchFamily="2" charset="-78"/>
                <a:cs typeface="Baghdad" pitchFamily="2" charset="-78"/>
              </a:rPr>
              <a:t>VERSATILITY</a:t>
            </a:r>
            <a:r>
              <a:rPr lang="en-IN" sz="1600" dirty="0">
                <a:solidFill>
                  <a:schemeClr val="tx1"/>
                </a:solidFill>
                <a:latin typeface="Baghdad" pitchFamily="2" charset="-78"/>
                <a:cs typeface="Baghdad" pitchFamily="2" charset="-78"/>
              </a:rPr>
              <a:t>: </a:t>
            </a:r>
          </a:p>
          <a:p>
            <a:r>
              <a:rPr lang="en-IN" sz="1600" dirty="0">
                <a:solidFill>
                  <a:schemeClr val="tx1"/>
                </a:solidFill>
                <a:latin typeface="Baghdad" pitchFamily="2" charset="-78"/>
                <a:cs typeface="Baghdad" pitchFamily="2" charset="-78"/>
              </a:rPr>
              <a:t>Supports both in-office and offsite work scenarios, making it suitable for modern, flexible workplaces.</a:t>
            </a:r>
          </a:p>
          <a:p>
            <a:endParaRPr lang="en-IN" sz="1600" b="1" dirty="0">
              <a:solidFill>
                <a:schemeClr val="tx1"/>
              </a:solidFill>
              <a:latin typeface="Baghdad" pitchFamily="2" charset="-78"/>
              <a:cs typeface="Baghdad" pitchFamily="2" charset="-78"/>
            </a:endParaRPr>
          </a:p>
          <a:p>
            <a:r>
              <a:rPr lang="en-IN" sz="1600" b="1" dirty="0">
                <a:solidFill>
                  <a:schemeClr val="tx1"/>
                </a:solidFill>
                <a:latin typeface="Baghdad" pitchFamily="2" charset="-78"/>
                <a:cs typeface="Baghdad" pitchFamily="2" charset="-78"/>
              </a:rPr>
              <a:t>ENHANCED SECURITY</a:t>
            </a:r>
            <a:r>
              <a:rPr lang="en-IN" sz="1600" dirty="0">
                <a:solidFill>
                  <a:schemeClr val="tx1"/>
                </a:solidFill>
                <a:latin typeface="Baghdad" pitchFamily="2" charset="-78"/>
                <a:cs typeface="Baghdad" pitchFamily="2" charset="-78"/>
              </a:rPr>
              <a:t>: </a:t>
            </a:r>
          </a:p>
          <a:p>
            <a:r>
              <a:rPr lang="en-IN" sz="1600" dirty="0">
                <a:solidFill>
                  <a:schemeClr val="tx1"/>
                </a:solidFill>
                <a:latin typeface="Baghdad" pitchFamily="2" charset="-78"/>
                <a:cs typeface="Baghdad" pitchFamily="2" charset="-78"/>
              </a:rPr>
              <a:t>Tracks the vertical position of employees in multi-story buildings, improving security and internal communication.</a:t>
            </a:r>
          </a:p>
          <a:p>
            <a:endParaRPr lang="en-IN" sz="1600" b="1" dirty="0">
              <a:solidFill>
                <a:schemeClr val="tx1"/>
              </a:solidFill>
              <a:latin typeface="Baghdad" pitchFamily="2" charset="-78"/>
              <a:cs typeface="Baghdad" pitchFamily="2" charset="-78"/>
            </a:endParaRPr>
          </a:p>
          <a:p>
            <a:r>
              <a:rPr lang="en-IN" sz="1600" b="1" dirty="0">
                <a:solidFill>
                  <a:schemeClr val="tx1"/>
                </a:solidFill>
                <a:latin typeface="Baghdad" pitchFamily="2" charset="-78"/>
                <a:cs typeface="Baghdad" pitchFamily="2" charset="-78"/>
              </a:rPr>
              <a:t>PREDICTIVE ANALYTICS</a:t>
            </a:r>
            <a:r>
              <a:rPr lang="en-IN" sz="1600" dirty="0">
                <a:solidFill>
                  <a:schemeClr val="tx1"/>
                </a:solidFill>
                <a:latin typeface="Baghdad" pitchFamily="2" charset="-78"/>
                <a:cs typeface="Baghdad" pitchFamily="2" charset="-78"/>
              </a:rPr>
              <a:t>: </a:t>
            </a:r>
          </a:p>
          <a:p>
            <a:r>
              <a:rPr lang="en-IN" sz="1600" dirty="0">
                <a:solidFill>
                  <a:schemeClr val="tx1"/>
                </a:solidFill>
                <a:latin typeface="Baghdad" pitchFamily="2" charset="-78"/>
                <a:cs typeface="Baghdad" pitchFamily="2" charset="-78"/>
              </a:rPr>
              <a:t>Provides data-driven insights into employee attendance patterns and potential absenteeism, enabling proactive management.</a:t>
            </a:r>
          </a:p>
          <a:p>
            <a:endParaRPr lang="en-IN" sz="1600" b="1" dirty="0">
              <a:solidFill>
                <a:schemeClr val="tx1"/>
              </a:solidFill>
              <a:latin typeface="Baghdad" pitchFamily="2" charset="-78"/>
              <a:cs typeface="Baghdad" pitchFamily="2" charset="-78"/>
            </a:endParaRPr>
          </a:p>
          <a:p>
            <a:r>
              <a:rPr lang="en-IN" sz="1600" b="1" dirty="0">
                <a:solidFill>
                  <a:schemeClr val="tx1"/>
                </a:solidFill>
                <a:latin typeface="Baghdad" pitchFamily="2" charset="-78"/>
                <a:cs typeface="Baghdad" pitchFamily="2" charset="-78"/>
              </a:rPr>
              <a:t>REAL-TIME MONITORING</a:t>
            </a:r>
            <a:r>
              <a:rPr lang="en-IN" sz="1600" dirty="0">
                <a:solidFill>
                  <a:schemeClr val="tx1"/>
                </a:solidFill>
                <a:latin typeface="Baghdad" pitchFamily="2" charset="-78"/>
                <a:cs typeface="Baghdad" pitchFamily="2" charset="-78"/>
              </a:rPr>
              <a:t>: </a:t>
            </a:r>
          </a:p>
          <a:p>
            <a:r>
              <a:rPr lang="en-IN" sz="1600" dirty="0">
                <a:solidFill>
                  <a:schemeClr val="tx1"/>
                </a:solidFill>
                <a:latin typeface="Baghdad" pitchFamily="2" charset="-78"/>
                <a:cs typeface="Baghdad" pitchFamily="2" charset="-78"/>
              </a:rPr>
              <a:t>Admins can monitor live locations and have access to detailed, real-time attendance data for better decision-making.</a:t>
            </a:r>
            <a:endParaRPr lang="en-US" sz="1600" b="1" dirty="0">
              <a:solidFill>
                <a:schemeClr val="tx1"/>
              </a:solidFill>
              <a:latin typeface="Baghdad" pitchFamily="2" charset="-78"/>
              <a:cs typeface="Baghdad" pitchFamily="2" charset="-78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667AD91-2B44-B1D1-1B50-4510E8C4E86F}"/>
              </a:ext>
            </a:extLst>
          </p:cNvPr>
          <p:cNvSpPr/>
          <p:nvPr/>
        </p:nvSpPr>
        <p:spPr>
          <a:xfrm>
            <a:off x="10716000" y="143569"/>
            <a:ext cx="1296000" cy="64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SHIELD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CAF644-5884-EE01-BA1F-8A5233C2FA4D}"/>
              </a:ext>
            </a:extLst>
          </p:cNvPr>
          <p:cNvSpPr/>
          <p:nvPr/>
        </p:nvSpPr>
        <p:spPr>
          <a:xfrm>
            <a:off x="180000" y="1078714"/>
            <a:ext cx="11831999" cy="540000"/>
          </a:xfrm>
          <a:prstGeom prst="rect">
            <a:avLst/>
          </a:prstGeom>
          <a:solidFill>
            <a:schemeClr val="bg1">
              <a:lumMod val="85000"/>
              <a:alpha val="39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none" strike="noStrike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UNIQUE VALUE PROPOSITIONS (UVP)</a:t>
            </a:r>
          </a:p>
        </p:txBody>
      </p:sp>
    </p:spTree>
    <p:extLst>
      <p:ext uri="{BB962C8B-B14F-4D97-AF65-F5344CB8AC3E}">
        <p14:creationId xmlns:p14="http://schemas.microsoft.com/office/powerpoint/2010/main" val="169400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AEB8389-E1E2-D13D-58C4-2AE22E6AFBAD}"/>
              </a:ext>
            </a:extLst>
          </p:cNvPr>
          <p:cNvSpPr/>
          <p:nvPr/>
        </p:nvSpPr>
        <p:spPr>
          <a:xfrm>
            <a:off x="0" y="0"/>
            <a:ext cx="12192000" cy="93514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rgbClr val="003366"/>
                </a:solidFill>
                <a:latin typeface=""/>
              </a:rPr>
              <a:t> 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C2E77-3BAA-B358-D519-EF511A5B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125" y="275906"/>
            <a:ext cx="8229339" cy="38333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IN" sz="1800" b="1" dirty="0">
                <a:solidFill>
                  <a:schemeClr val="accent1"/>
                </a:solidFill>
                <a:latin typeface=""/>
              </a:rPr>
              <a:t> 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pic>
        <p:nvPicPr>
          <p:cNvPr id="8" name="Picture 2" descr="Smart India Hackathon">
            <a:extLst>
              <a:ext uri="{FF2B5EF4-FFF2-40B4-BE49-F238E27FC236}">
                <a16:creationId xmlns:a16="http://schemas.microsoft.com/office/drawing/2014/main" id="{7FC82EC2-9337-F8CF-3BA6-1F8F4FB20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3" y="93648"/>
            <a:ext cx="1568119" cy="74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2A1780D-2BC2-2565-4273-CDE53D352341}"/>
              </a:ext>
            </a:extLst>
          </p:cNvPr>
          <p:cNvSpPr txBox="1"/>
          <p:nvPr/>
        </p:nvSpPr>
        <p:spPr>
          <a:xfrm>
            <a:off x="3048000" y="46656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5C21A1-649C-2001-3264-6D83F0D3B0C5}"/>
              </a:ext>
            </a:extLst>
          </p:cNvPr>
          <p:cNvSpPr txBox="1"/>
          <p:nvPr/>
        </p:nvSpPr>
        <p:spPr>
          <a:xfrm>
            <a:off x="3048000" y="46656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28495F-4AB0-E759-992A-BB81D8525C6C}"/>
              </a:ext>
            </a:extLst>
          </p:cNvPr>
          <p:cNvSpPr txBox="1">
            <a:spLocks/>
          </p:cNvSpPr>
          <p:nvPr/>
        </p:nvSpPr>
        <p:spPr>
          <a:xfrm>
            <a:off x="180003" y="1571166"/>
            <a:ext cx="4969564" cy="5080892"/>
          </a:xfrm>
          <a:prstGeom prst="rect">
            <a:avLst/>
          </a:prstGeom>
          <a:solidFill>
            <a:schemeClr val="bg1">
              <a:lumMod val="85000"/>
              <a:alpha val="39744"/>
            </a:schemeClr>
          </a:solidFill>
        </p:spPr>
        <p:txBody>
          <a:bodyPr wrap="square" lIns="180000" tIns="36000" rIns="180000" bIns="36000" anchor="t" anchorCtr="0">
            <a:norm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IN" sz="1300" b="1" i="0" u="none" strike="noStrike" dirty="0">
                <a:solidFill>
                  <a:srgbClr val="000000"/>
                </a:solidFill>
                <a:effectLst/>
                <a:latin typeface="Baghdad" pitchFamily="2" charset="-78"/>
                <a:cs typeface="Baghdad" pitchFamily="2" charset="-78"/>
              </a:rPr>
              <a:t>BACKEND : 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IN" sz="1300" dirty="0">
                <a:solidFill>
                  <a:srgbClr val="000000"/>
                </a:solidFill>
                <a:latin typeface="Baghdad" pitchFamily="2" charset="-78"/>
                <a:cs typeface="Baghdad" pitchFamily="2" charset="-78"/>
              </a:rPr>
              <a:t>P</a:t>
            </a:r>
            <a:r>
              <a:rPr lang="en-IN" sz="1300" i="0" u="none" strike="noStrike" dirty="0">
                <a:solidFill>
                  <a:srgbClr val="000000"/>
                </a:solidFill>
                <a:effectLst/>
                <a:latin typeface="Baghdad" pitchFamily="2" charset="-78"/>
                <a:cs typeface="Baghdad" pitchFamily="2" charset="-78"/>
              </a:rPr>
              <a:t>ython flask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IN" sz="1300" i="0" u="none" strike="noStrike" dirty="0">
                <a:solidFill>
                  <a:srgbClr val="000000"/>
                </a:solidFill>
                <a:effectLst/>
                <a:latin typeface="Baghdad" pitchFamily="2" charset="-78"/>
                <a:cs typeface="Baghdad" pitchFamily="2" charset="-78"/>
              </a:rPr>
              <a:t>Nodejs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IN" sz="1300" b="1" dirty="0">
              <a:solidFill>
                <a:srgbClr val="000000"/>
              </a:solidFill>
              <a:latin typeface="Baghdad" pitchFamily="2" charset="-78"/>
              <a:cs typeface="Baghdad" pitchFamily="2" charset="-78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IN" sz="1300" b="1" dirty="0">
                <a:solidFill>
                  <a:srgbClr val="000000"/>
                </a:solidFill>
                <a:latin typeface="Baghdad" pitchFamily="2" charset="-78"/>
                <a:cs typeface="Baghdad" pitchFamily="2" charset="-78"/>
              </a:rPr>
              <a:t>FRONTEND :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IN" sz="1300" dirty="0">
                <a:solidFill>
                  <a:srgbClr val="000000"/>
                </a:solidFill>
                <a:latin typeface="Baghdad" pitchFamily="2" charset="-78"/>
                <a:cs typeface="Baghdad" pitchFamily="2" charset="-78"/>
              </a:rPr>
              <a:t>React (Web App)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IN" sz="1300" dirty="0">
                <a:solidFill>
                  <a:srgbClr val="000000"/>
                </a:solidFill>
                <a:latin typeface="Baghdad" pitchFamily="2" charset="-78"/>
                <a:cs typeface="Baghdad" pitchFamily="2" charset="-78"/>
              </a:rPr>
              <a:t>React native (Android Application)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IN" sz="1300" b="1" i="0" u="none" strike="noStrike" dirty="0">
              <a:solidFill>
                <a:srgbClr val="000000"/>
              </a:solidFill>
              <a:effectLst/>
              <a:latin typeface="Baghdad" pitchFamily="2" charset="-78"/>
              <a:cs typeface="Baghdad" pitchFamily="2" charset="-78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IN" sz="1300" b="1" i="0" u="none" strike="noStrike" dirty="0">
                <a:solidFill>
                  <a:srgbClr val="000000"/>
                </a:solidFill>
                <a:effectLst/>
                <a:latin typeface="Baghdad" pitchFamily="2" charset="-78"/>
                <a:cs typeface="Baghdad" pitchFamily="2" charset="-78"/>
              </a:rPr>
              <a:t>DATABASE : 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IN" sz="1300" dirty="0">
                <a:solidFill>
                  <a:srgbClr val="000000"/>
                </a:solidFill>
                <a:latin typeface="Baghdad" pitchFamily="2" charset="-78"/>
                <a:cs typeface="Baghdad" pitchFamily="2" charset="-78"/>
              </a:rPr>
              <a:t>G</a:t>
            </a:r>
            <a:r>
              <a:rPr lang="en-IN" sz="1300" i="0" u="none" strike="noStrike" dirty="0">
                <a:solidFill>
                  <a:srgbClr val="000000"/>
                </a:solidFill>
                <a:effectLst/>
                <a:latin typeface="Baghdad" pitchFamily="2" charset="-78"/>
                <a:cs typeface="Baghdad" pitchFamily="2" charset="-78"/>
              </a:rPr>
              <a:t>oogle firebase </a:t>
            </a:r>
          </a:p>
          <a:p>
            <a:r>
              <a:rPr lang="en-IN" sz="1300" dirty="0">
                <a:solidFill>
                  <a:srgbClr val="000000"/>
                </a:solidFill>
                <a:latin typeface="Baghdad" pitchFamily="2" charset="-78"/>
                <a:cs typeface="Baghdad" pitchFamily="2" charset="-78"/>
              </a:rPr>
              <a:t>Retrieval Augmented Generation (RAG)</a:t>
            </a:r>
            <a:endParaRPr lang="en-IN" sz="1300" i="0" u="none" strike="noStrike" dirty="0">
              <a:solidFill>
                <a:srgbClr val="000000"/>
              </a:solidFill>
              <a:effectLst/>
              <a:latin typeface="Baghdad" pitchFamily="2" charset="-78"/>
              <a:cs typeface="Baghdad" pitchFamily="2" charset="-78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IN" sz="1300" i="0" u="none" strike="noStrike" dirty="0">
              <a:solidFill>
                <a:srgbClr val="000000"/>
              </a:solidFill>
              <a:effectLst/>
              <a:latin typeface="Baghdad" pitchFamily="2" charset="-78"/>
              <a:cs typeface="Baghdad" pitchFamily="2" charset="-78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1300" i="0" u="none" strike="noStrike" dirty="0">
              <a:solidFill>
                <a:srgbClr val="000000"/>
              </a:solidFill>
              <a:effectLst/>
              <a:latin typeface="Baghdad" pitchFamily="2" charset="-78"/>
              <a:cs typeface="Baghdad" pitchFamily="2" charset="-78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300" b="1" i="0" u="none" strike="noStrike" dirty="0">
                <a:solidFill>
                  <a:srgbClr val="000000"/>
                </a:solidFill>
                <a:effectLst/>
                <a:latin typeface="Baghdad" pitchFamily="2" charset="-78"/>
                <a:cs typeface="Baghdad" pitchFamily="2" charset="-78"/>
              </a:rPr>
              <a:t>ENCRYPTION AND SECURITY 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300" dirty="0">
                <a:solidFill>
                  <a:srgbClr val="000000"/>
                </a:solidFill>
                <a:latin typeface="Baghdad" pitchFamily="2" charset="-78"/>
                <a:cs typeface="Baghdad" pitchFamily="2" charset="-78"/>
              </a:rPr>
              <a:t>Google firebase </a:t>
            </a:r>
            <a:endParaRPr lang="en-IN" sz="1300" i="0" u="none" strike="noStrike" dirty="0">
              <a:solidFill>
                <a:srgbClr val="000000"/>
              </a:solidFill>
              <a:effectLst/>
              <a:latin typeface="Baghdad" pitchFamily="2" charset="-78"/>
              <a:cs typeface="Baghdad" pitchFamily="2" charset="-78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1300" dirty="0">
              <a:solidFill>
                <a:srgbClr val="000000"/>
              </a:solidFill>
              <a:latin typeface="Baghdad" pitchFamily="2" charset="-78"/>
              <a:cs typeface="Baghdad" pitchFamily="2" charset="-78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300" b="1" dirty="0">
                <a:solidFill>
                  <a:srgbClr val="000000"/>
                </a:solidFill>
                <a:latin typeface="Baghdad" pitchFamily="2" charset="-78"/>
                <a:cs typeface="Baghdad" pitchFamily="2" charset="-78"/>
              </a:rPr>
              <a:t>AI/ML MODEL 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300" b="0" i="0" u="none" strike="noStrike" dirty="0">
                <a:solidFill>
                  <a:srgbClr val="000000"/>
                </a:solidFill>
                <a:effectLst/>
                <a:latin typeface="Baghdad" pitchFamily="2" charset="-78"/>
                <a:cs typeface="Baghdad" pitchFamily="2" charset="-78"/>
              </a:rPr>
              <a:t>Gemini 1.5 flash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300" dirty="0">
                <a:solidFill>
                  <a:srgbClr val="000000"/>
                </a:solidFill>
                <a:latin typeface="Baghdad" pitchFamily="2" charset="-78"/>
                <a:cs typeface="Baghdad" pitchFamily="2" charset="-78"/>
              </a:rPr>
              <a:t>Random forest</a:t>
            </a:r>
            <a:endParaRPr lang="en-IN" sz="1300" b="0" i="0" u="none" strike="noStrike" dirty="0">
              <a:solidFill>
                <a:srgbClr val="000000"/>
              </a:solidFill>
              <a:effectLst/>
              <a:latin typeface="Baghdad" pitchFamily="2" charset="-78"/>
              <a:cs typeface="Baghdad" pitchFamily="2" charset="-78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300" dirty="0">
                <a:solidFill>
                  <a:srgbClr val="000000"/>
                </a:solidFill>
                <a:latin typeface="Baghdad" pitchFamily="2" charset="-78"/>
                <a:cs typeface="Baghdad" pitchFamily="2" charset="-78"/>
              </a:rPr>
              <a:t>XG Boost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300" b="0" i="0" u="none" strike="noStrike" dirty="0">
                <a:solidFill>
                  <a:srgbClr val="000000"/>
                </a:solidFill>
                <a:effectLst/>
                <a:latin typeface="Baghdad" pitchFamily="2" charset="-78"/>
                <a:cs typeface="Baghdad" pitchFamily="2" charset="-78"/>
              </a:rPr>
              <a:t>De</a:t>
            </a:r>
            <a:r>
              <a:rPr lang="en-IN" sz="1300" dirty="0">
                <a:solidFill>
                  <a:srgbClr val="000000"/>
                </a:solidFill>
                <a:latin typeface="Baghdad" pitchFamily="2" charset="-78"/>
                <a:cs typeface="Baghdad" pitchFamily="2" charset="-78"/>
              </a:rPr>
              <a:t>ep learning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300" b="0" i="0" u="none" strike="noStrike" dirty="0">
                <a:solidFill>
                  <a:srgbClr val="000000"/>
                </a:solidFill>
                <a:effectLst/>
                <a:latin typeface="Baghdad" pitchFamily="2" charset="-78"/>
                <a:cs typeface="Baghdad" pitchFamily="2" charset="-78"/>
              </a:rPr>
              <a:t>Time Series P</a:t>
            </a:r>
            <a:r>
              <a:rPr lang="en-IN" sz="1300" dirty="0">
                <a:solidFill>
                  <a:srgbClr val="000000"/>
                </a:solidFill>
                <a:latin typeface="Baghdad" pitchFamily="2" charset="-78"/>
                <a:cs typeface="Baghdad" pitchFamily="2" charset="-78"/>
              </a:rPr>
              <a:t>rediction </a:t>
            </a:r>
            <a:endParaRPr lang="en-IN" sz="1300" b="0" i="0" u="none" strike="noStrike" dirty="0">
              <a:solidFill>
                <a:srgbClr val="000000"/>
              </a:solidFill>
              <a:effectLst/>
              <a:latin typeface="Baghdad" pitchFamily="2" charset="-78"/>
              <a:cs typeface="Baghdad" pitchFamily="2" charset="-78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1300" b="0" i="0" u="none" strike="noStrike" dirty="0">
              <a:solidFill>
                <a:srgbClr val="000000"/>
              </a:solidFill>
              <a:effectLst/>
              <a:latin typeface="Baghdad" pitchFamily="2" charset="-78"/>
              <a:cs typeface="Baghdad" pitchFamily="2" charset="-78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300" b="1" i="0" u="none" strike="noStrike" dirty="0">
                <a:solidFill>
                  <a:srgbClr val="000000"/>
                </a:solidFill>
                <a:effectLst/>
                <a:latin typeface="Baghdad" pitchFamily="2" charset="-78"/>
                <a:cs typeface="Baghdad" pitchFamily="2" charset="-78"/>
              </a:rPr>
              <a:t>CLOUD SERVICES :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300" dirty="0">
                <a:solidFill>
                  <a:srgbClr val="000000"/>
                </a:solidFill>
                <a:latin typeface="Baghdad" pitchFamily="2" charset="-78"/>
                <a:cs typeface="Baghdad" pitchFamily="2" charset="-78"/>
              </a:rPr>
              <a:t>G</a:t>
            </a:r>
            <a:r>
              <a:rPr lang="en-IN" sz="1300" i="0" u="none" strike="noStrike" dirty="0">
                <a:solidFill>
                  <a:srgbClr val="000000"/>
                </a:solidFill>
                <a:effectLst/>
                <a:latin typeface="Baghdad" pitchFamily="2" charset="-78"/>
                <a:cs typeface="Baghdad" pitchFamily="2" charset="-78"/>
              </a:rPr>
              <a:t>oogle firebase ,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9294B1E-EEE8-E456-BB84-F447ADAB0940}"/>
              </a:ext>
            </a:extLst>
          </p:cNvPr>
          <p:cNvSpPr/>
          <p:nvPr/>
        </p:nvSpPr>
        <p:spPr>
          <a:xfrm>
            <a:off x="10715997" y="143571"/>
            <a:ext cx="1296000" cy="64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SHIELD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B7ECC6-5B3B-7D93-EAC6-11120569C896}"/>
              </a:ext>
            </a:extLst>
          </p:cNvPr>
          <p:cNvSpPr/>
          <p:nvPr/>
        </p:nvSpPr>
        <p:spPr>
          <a:xfrm>
            <a:off x="5606646" y="5926931"/>
            <a:ext cx="6234050" cy="725126"/>
          </a:xfrm>
          <a:prstGeom prst="rect">
            <a:avLst/>
          </a:prstGeom>
          <a:solidFill>
            <a:schemeClr val="bg1">
              <a:lumMod val="85000"/>
              <a:alpha val="41195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1"/>
                </a:solidFill>
              </a:rPr>
              <a:t>PRODUCT STATUS :  </a:t>
            </a:r>
            <a:r>
              <a:rPr lang="en-US" dirty="0">
                <a:solidFill>
                  <a:schemeClr val="tx1"/>
                </a:solidFill>
              </a:rPr>
              <a:t>65%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  <a:latin typeface="Baghdad" pitchFamily="2" charset="-78"/>
              <a:cs typeface="Baghdad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6D2AAD-DA79-597E-40E6-0F565909D8E9}"/>
              </a:ext>
            </a:extLst>
          </p:cNvPr>
          <p:cNvSpPr/>
          <p:nvPr/>
        </p:nvSpPr>
        <p:spPr>
          <a:xfrm>
            <a:off x="180003" y="1028793"/>
            <a:ext cx="4969564" cy="448724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33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 STACK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926F07D-7233-431D-CDE3-DA8AE400982B}"/>
              </a:ext>
            </a:extLst>
          </p:cNvPr>
          <p:cNvSpPr txBox="1">
            <a:spLocks/>
          </p:cNvSpPr>
          <p:nvPr/>
        </p:nvSpPr>
        <p:spPr>
          <a:xfrm>
            <a:off x="1927264" y="205943"/>
            <a:ext cx="8608736" cy="5232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800" b="1" dirty="0">
                <a:solidFill>
                  <a:srgbClr val="003366"/>
                </a:solidFill>
                <a:latin typeface="Arial" panose="020B0604020202020204" pitchFamily="34" charset="0"/>
              </a:rPr>
              <a:t> </a:t>
            </a:r>
            <a:r>
              <a:rPr lang="en-IN" sz="15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Baghdad" pitchFamily="2" charset="-78"/>
                <a:cs typeface="Baghdad" pitchFamily="2" charset="-78"/>
              </a:rPr>
              <a:t>DEVELOPMENT OF A GEOLOCATION-BASED ATTENDANCE TRACKING MOBILE APPLICATION</a:t>
            </a:r>
            <a:endParaRPr lang="en-US" sz="1500" b="1" dirty="0">
              <a:solidFill>
                <a:srgbClr val="003366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69347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5810BB5-7FD3-B7CD-ECCC-0FCBCF441C02}"/>
              </a:ext>
            </a:extLst>
          </p:cNvPr>
          <p:cNvSpPr/>
          <p:nvPr/>
        </p:nvSpPr>
        <p:spPr>
          <a:xfrm>
            <a:off x="179998" y="1623311"/>
            <a:ext cx="11832000" cy="5091115"/>
          </a:xfrm>
          <a:prstGeom prst="rect">
            <a:avLst/>
          </a:prstGeom>
          <a:solidFill>
            <a:schemeClr val="bg1">
              <a:lumMod val="85000"/>
              <a:alpha val="403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0C3A9B-4303-C718-A088-7C036F220435}"/>
              </a:ext>
            </a:extLst>
          </p:cNvPr>
          <p:cNvSpPr/>
          <p:nvPr/>
        </p:nvSpPr>
        <p:spPr>
          <a:xfrm>
            <a:off x="180000" y="1020015"/>
            <a:ext cx="11832000" cy="518426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463A5F-A855-9624-9DE1-4B0E8C5FCF52}"/>
              </a:ext>
            </a:extLst>
          </p:cNvPr>
          <p:cNvSpPr/>
          <p:nvPr/>
        </p:nvSpPr>
        <p:spPr>
          <a:xfrm>
            <a:off x="0" y="0"/>
            <a:ext cx="12192000" cy="93514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25A48-1ADC-92A6-8C18-E58D107A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742" y="1119120"/>
            <a:ext cx="9604513" cy="36933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IMPACT AND BENEFITS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AC3CF-6F80-8E5D-943D-2267129B5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000" y="1637546"/>
            <a:ext cx="11832000" cy="5091116"/>
          </a:xfrm>
        </p:spPr>
        <p:txBody>
          <a:bodyPr lIns="180000" tIns="180000" bIns="3600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600" b="1" dirty="0">
                <a:latin typeface="Baghdad" pitchFamily="2" charset="-78"/>
                <a:cs typeface="Baghdad" pitchFamily="2" charset="-78"/>
              </a:rPr>
              <a:t>OPERATIONAL EFFICIENCY</a:t>
            </a:r>
            <a:r>
              <a:rPr lang="en-IN" sz="1600" dirty="0">
                <a:latin typeface="Baghdad" pitchFamily="2" charset="-78"/>
                <a:cs typeface="Baghdad" pitchFamily="2" charset="-78"/>
              </a:rPr>
              <a:t>: </a:t>
            </a:r>
          </a:p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600" dirty="0">
                <a:latin typeface="Baghdad" pitchFamily="2" charset="-78"/>
                <a:cs typeface="Baghdad" pitchFamily="2" charset="-78"/>
              </a:rPr>
              <a:t>Reduces the administrative burden of manual attendance management.</a:t>
            </a:r>
          </a:p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en-IN" sz="1600" b="1" dirty="0">
              <a:latin typeface="Baghdad" pitchFamily="2" charset="-78"/>
              <a:cs typeface="Baghdad" pitchFamily="2" charset="-78"/>
            </a:endParaRPr>
          </a:p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600" b="1" dirty="0">
                <a:latin typeface="Baghdad" pitchFamily="2" charset="-78"/>
                <a:cs typeface="Baghdad" pitchFamily="2" charset="-78"/>
              </a:rPr>
              <a:t>COST SAVINGS</a:t>
            </a:r>
            <a:r>
              <a:rPr lang="en-IN" sz="1600" dirty="0">
                <a:latin typeface="Baghdad" pitchFamily="2" charset="-78"/>
                <a:cs typeface="Baghdad" pitchFamily="2" charset="-78"/>
              </a:rPr>
              <a:t>: </a:t>
            </a:r>
          </a:p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600" dirty="0">
                <a:latin typeface="Baghdad" pitchFamily="2" charset="-78"/>
                <a:cs typeface="Baghdad" pitchFamily="2" charset="-78"/>
              </a:rPr>
              <a:t>Minimizes the need for expensive hardware-based attendance systems (e.g., biometric systems).</a:t>
            </a:r>
          </a:p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en-IN" sz="1600" b="1" dirty="0">
              <a:latin typeface="Baghdad" pitchFamily="2" charset="-78"/>
              <a:cs typeface="Baghdad" pitchFamily="2" charset="-78"/>
            </a:endParaRPr>
          </a:p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600" b="1" dirty="0">
                <a:latin typeface="Baghdad" pitchFamily="2" charset="-78"/>
                <a:cs typeface="Baghdad" pitchFamily="2" charset="-78"/>
              </a:rPr>
              <a:t>EMPLOYEE SATISFACTION</a:t>
            </a:r>
            <a:r>
              <a:rPr lang="en-IN" sz="1600" dirty="0">
                <a:latin typeface="Baghdad" pitchFamily="2" charset="-78"/>
                <a:cs typeface="Baghdad" pitchFamily="2" charset="-78"/>
              </a:rPr>
              <a:t>: </a:t>
            </a:r>
          </a:p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600" dirty="0">
                <a:latin typeface="Baghdad" pitchFamily="2" charset="-78"/>
                <a:cs typeface="Baghdad" pitchFamily="2" charset="-78"/>
              </a:rPr>
              <a:t>Provides a seamless user experience and flexibility, promoting employee satisfaction and productivity.</a:t>
            </a:r>
          </a:p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en-IN" sz="1600" b="1" dirty="0">
              <a:latin typeface="Baghdad" pitchFamily="2" charset="-78"/>
              <a:cs typeface="Baghdad" pitchFamily="2" charset="-78"/>
            </a:endParaRPr>
          </a:p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600" b="1" dirty="0">
                <a:latin typeface="Baghdad" pitchFamily="2" charset="-78"/>
                <a:cs typeface="Baghdad" pitchFamily="2" charset="-78"/>
              </a:rPr>
              <a:t>SCALABILITY</a:t>
            </a:r>
            <a:r>
              <a:rPr lang="en-IN" sz="1600" dirty="0">
                <a:latin typeface="Baghdad" pitchFamily="2" charset="-78"/>
                <a:cs typeface="Baghdad" pitchFamily="2" charset="-78"/>
              </a:rPr>
              <a:t>: </a:t>
            </a:r>
          </a:p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600" dirty="0">
                <a:latin typeface="Baghdad" pitchFamily="2" charset="-78"/>
                <a:cs typeface="Baghdad" pitchFamily="2" charset="-78"/>
              </a:rPr>
              <a:t>Suitable for businesses of all sizes, from small startups to large enterprises.</a:t>
            </a:r>
          </a:p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en-IN" sz="1600" b="1" dirty="0">
              <a:latin typeface="Baghdad" pitchFamily="2" charset="-78"/>
              <a:cs typeface="Baghdad" pitchFamily="2" charset="-78"/>
            </a:endParaRPr>
          </a:p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600" b="1" dirty="0">
                <a:latin typeface="Baghdad" pitchFamily="2" charset="-78"/>
                <a:cs typeface="Baghdad" pitchFamily="2" charset="-78"/>
              </a:rPr>
              <a:t>DATA-DRIVEN DECISION MAKING</a:t>
            </a:r>
            <a:r>
              <a:rPr lang="en-IN" sz="1600" dirty="0">
                <a:latin typeface="Baghdad" pitchFamily="2" charset="-78"/>
                <a:cs typeface="Baghdad" pitchFamily="2" charset="-78"/>
              </a:rPr>
              <a:t>: </a:t>
            </a:r>
          </a:p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600" dirty="0">
                <a:latin typeface="Baghdad" pitchFamily="2" charset="-78"/>
                <a:cs typeface="Baghdad" pitchFamily="2" charset="-78"/>
              </a:rPr>
              <a:t>Enables HR and management teams to make informed decisions based on reliable attendance data.</a:t>
            </a:r>
            <a:endParaRPr lang="en-IN" sz="1600" b="0" i="0" u="none" strike="noStrike" dirty="0">
              <a:solidFill>
                <a:srgbClr val="000000"/>
              </a:solidFill>
              <a:effectLst/>
              <a:latin typeface="Baghdad" pitchFamily="2" charset="-78"/>
              <a:cs typeface="Baghdad" pitchFamily="2" charset="-78"/>
            </a:endParaRPr>
          </a:p>
          <a:p>
            <a:pPr marL="0" indent="0" algn="l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en-IN" sz="1100" dirty="0">
              <a:latin typeface="Baghdad" pitchFamily="2" charset="-78"/>
              <a:cs typeface="Baghdad" pitchFamily="2" charset="-78"/>
            </a:endParaRPr>
          </a:p>
        </p:txBody>
      </p:sp>
      <p:pic>
        <p:nvPicPr>
          <p:cNvPr id="4" name="Picture 2" descr="Smart India Hackathon">
            <a:extLst>
              <a:ext uri="{FF2B5EF4-FFF2-40B4-BE49-F238E27FC236}">
                <a16:creationId xmlns:a16="http://schemas.microsoft.com/office/drawing/2014/main" id="{665D3E6C-34FC-BA48-E986-C14974DC8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84870"/>
            <a:ext cx="1567264" cy="75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A804A2-A43E-C22B-738A-F9FFAEE364E1}"/>
              </a:ext>
            </a:extLst>
          </p:cNvPr>
          <p:cNvSpPr txBox="1"/>
          <p:nvPr/>
        </p:nvSpPr>
        <p:spPr>
          <a:xfrm>
            <a:off x="1991686" y="278219"/>
            <a:ext cx="8544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rgbClr val="003366"/>
                </a:solidFill>
                <a:latin typeface=""/>
              </a:rPr>
              <a:t> 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1FB4170-F291-B76B-AAD2-57D29CEA0970}"/>
              </a:ext>
            </a:extLst>
          </p:cNvPr>
          <p:cNvSpPr/>
          <p:nvPr/>
        </p:nvSpPr>
        <p:spPr>
          <a:xfrm>
            <a:off x="10716000" y="143572"/>
            <a:ext cx="1296000" cy="64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SHIELD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07A349-1267-AC09-7D01-88218F873397}"/>
              </a:ext>
            </a:extLst>
          </p:cNvPr>
          <p:cNvSpPr txBox="1">
            <a:spLocks/>
          </p:cNvSpPr>
          <p:nvPr/>
        </p:nvSpPr>
        <p:spPr>
          <a:xfrm>
            <a:off x="1927264" y="205943"/>
            <a:ext cx="8608736" cy="5232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800" b="1">
                <a:solidFill>
                  <a:srgbClr val="003366"/>
                </a:solidFill>
                <a:latin typeface="Arial" panose="020B0604020202020204" pitchFamily="34" charset="0"/>
              </a:rPr>
              <a:t> </a:t>
            </a:r>
            <a:r>
              <a:rPr lang="en-IN" sz="1500" b="1">
                <a:solidFill>
                  <a:schemeClr val="tx2">
                    <a:lumMod val="90000"/>
                    <a:lumOff val="10000"/>
                  </a:schemeClr>
                </a:solidFill>
                <a:latin typeface="Baghdad" pitchFamily="2" charset="-78"/>
                <a:cs typeface="Baghdad" pitchFamily="2" charset="-78"/>
              </a:rPr>
              <a:t>DEVELOPMENT OF A GEOLOCATION-BASED ATTENDANCE TRACKING MOBILE APPLICATION</a:t>
            </a:r>
            <a:endParaRPr lang="en-US" sz="1500" b="1" dirty="0">
              <a:solidFill>
                <a:srgbClr val="003366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311958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5A829A-F6BA-BB0E-FD77-FB810E1B4DBB}"/>
              </a:ext>
            </a:extLst>
          </p:cNvPr>
          <p:cNvSpPr/>
          <p:nvPr/>
        </p:nvSpPr>
        <p:spPr>
          <a:xfrm>
            <a:off x="180000" y="1985963"/>
            <a:ext cx="11832000" cy="4650659"/>
          </a:xfrm>
          <a:prstGeom prst="rect">
            <a:avLst/>
          </a:prstGeom>
          <a:solidFill>
            <a:schemeClr val="bg1">
              <a:lumMod val="85000"/>
              <a:alpha val="38839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FAC87B-29E8-D5B6-01F6-249FF3AB8A22}"/>
              </a:ext>
            </a:extLst>
          </p:cNvPr>
          <p:cNvSpPr/>
          <p:nvPr/>
        </p:nvSpPr>
        <p:spPr>
          <a:xfrm>
            <a:off x="179999" y="1190290"/>
            <a:ext cx="11832000" cy="518426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FE4A36-B431-CC13-CBE6-BE719E0C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352" y="221378"/>
            <a:ext cx="8279296" cy="483013"/>
          </a:xfrm>
        </p:spPr>
        <p:txBody>
          <a:bodyPr>
            <a:normAutofit fontScale="90000"/>
          </a:bodyPr>
          <a:lstStyle/>
          <a:p>
            <a:br>
              <a:rPr lang="en-IN" sz="2000" b="1" dirty="0">
                <a:solidFill>
                  <a:schemeClr val="accent1"/>
                </a:solidFill>
                <a:latin typeface=""/>
              </a:rPr>
            </a:br>
            <a:r>
              <a:rPr lang="en-IN" sz="2000" b="1" dirty="0">
                <a:solidFill>
                  <a:schemeClr val="accent1"/>
                </a:solidFill>
                <a:latin typeface=""/>
              </a:rPr>
              <a:t>GEOLOCATION-BASED ATTENDANCE TRACKING MOBILE APPLICATION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0F89F-75B5-0DDC-EAE2-AAFF83121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51314"/>
            <a:ext cx="10515600" cy="3825649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Baghdad" pitchFamily="2" charset="-78"/>
                <a:cs typeface="Baghdad" pitchFamily="2" charset="-78"/>
                <a:hlinkClick r:id="rId2"/>
              </a:rPr>
              <a:t>https://firebase.google.com/docs</a:t>
            </a:r>
            <a:endParaRPr lang="en-US" sz="1400" dirty="0">
              <a:latin typeface="Baghdad" pitchFamily="2" charset="-78"/>
              <a:cs typeface="Baghdad" pitchFamily="2" charset="-78"/>
            </a:endParaRPr>
          </a:p>
          <a:p>
            <a:pPr marL="0" indent="0">
              <a:buNone/>
            </a:pPr>
            <a:endParaRPr lang="en-US" sz="1400" dirty="0">
              <a:latin typeface="Baghdad" pitchFamily="2" charset="-78"/>
              <a:cs typeface="Baghdad" pitchFamily="2" charset="-78"/>
              <a:hlinkClick r:id=""/>
            </a:endParaRPr>
          </a:p>
          <a:p>
            <a:pPr marL="0" indent="0">
              <a:buNone/>
            </a:pPr>
            <a:r>
              <a:rPr lang="en-US" sz="1400" dirty="0">
                <a:latin typeface="Baghdad" pitchFamily="2" charset="-78"/>
                <a:cs typeface="Baghdad" pitchFamily="2" charset="-78"/>
                <a:hlinkClick r:id=""/>
              </a:rPr>
              <a:t>https://archive.ics.uci.edu/dataset/102/thyroid+disease</a:t>
            </a:r>
            <a:endParaRPr lang="en-US" sz="1400" dirty="0">
              <a:latin typeface="Baghdad" pitchFamily="2" charset="-78"/>
              <a:cs typeface="Baghdad" pitchFamily="2" charset="-78"/>
            </a:endParaRPr>
          </a:p>
          <a:p>
            <a:pPr marL="0" indent="0">
              <a:buNone/>
            </a:pPr>
            <a:endParaRPr lang="en-US" sz="1400" dirty="0">
              <a:latin typeface="Baghdad" pitchFamily="2" charset="-78"/>
              <a:cs typeface="Baghdad" pitchFamily="2" charset="-78"/>
              <a:hlinkClick r:id=""/>
            </a:endParaRPr>
          </a:p>
          <a:p>
            <a:pPr marL="0" indent="0">
              <a:buNone/>
            </a:pPr>
            <a:r>
              <a:rPr lang="en-US" sz="1400" dirty="0">
                <a:latin typeface="Baghdad" pitchFamily="2" charset="-78"/>
                <a:cs typeface="Baghdad" pitchFamily="2" charset="-78"/>
                <a:hlinkClick r:id=""/>
              </a:rPr>
              <a:t>https://bmcbioinformatics.biomedcentral.com/articles/10.1186/s12859-022-04602-4</a:t>
            </a:r>
            <a:endParaRPr lang="en-US" sz="1400" dirty="0">
              <a:latin typeface="Baghdad" pitchFamily="2" charset="-78"/>
              <a:cs typeface="Baghdad" pitchFamily="2" charset="-78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7E1477-171B-1CA3-8C1D-844CA9AED9D4}"/>
              </a:ext>
            </a:extLst>
          </p:cNvPr>
          <p:cNvSpPr/>
          <p:nvPr/>
        </p:nvSpPr>
        <p:spPr>
          <a:xfrm>
            <a:off x="0" y="0"/>
            <a:ext cx="12192000" cy="93514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rgbClr val="003366"/>
                </a:solidFill>
                <a:latin typeface=""/>
              </a:rPr>
              <a:t> </a:t>
            </a:r>
            <a:endParaRPr lang="en-US" dirty="0"/>
          </a:p>
        </p:txBody>
      </p:sp>
      <p:pic>
        <p:nvPicPr>
          <p:cNvPr id="4" name="Picture 2" descr="Smart India Hackathon">
            <a:extLst>
              <a:ext uri="{FF2B5EF4-FFF2-40B4-BE49-F238E27FC236}">
                <a16:creationId xmlns:a16="http://schemas.microsoft.com/office/drawing/2014/main" id="{4F012B81-957A-5AA5-B325-3DC091043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84870"/>
            <a:ext cx="1567264" cy="75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ADD0E1-C123-6E4F-B665-3C5B86A0376E}"/>
              </a:ext>
            </a:extLst>
          </p:cNvPr>
          <p:cNvSpPr txBox="1"/>
          <p:nvPr/>
        </p:nvSpPr>
        <p:spPr>
          <a:xfrm>
            <a:off x="3518452" y="1278548"/>
            <a:ext cx="5155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i="0" u="none" strike="noStrike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</a:rPr>
              <a:t>RESEARCH  AND REFERENCES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D4447A8-32D9-0520-ACD7-DC11ED9A68EE}"/>
              </a:ext>
            </a:extLst>
          </p:cNvPr>
          <p:cNvSpPr/>
          <p:nvPr/>
        </p:nvSpPr>
        <p:spPr>
          <a:xfrm>
            <a:off x="10716000" y="138884"/>
            <a:ext cx="1296000" cy="64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SHIELD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7956C9D-FB54-F9D8-908B-3BDB7AFFEE2D}"/>
              </a:ext>
            </a:extLst>
          </p:cNvPr>
          <p:cNvSpPr txBox="1">
            <a:spLocks/>
          </p:cNvSpPr>
          <p:nvPr/>
        </p:nvSpPr>
        <p:spPr>
          <a:xfrm>
            <a:off x="1927264" y="205943"/>
            <a:ext cx="8608736" cy="5232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800" b="1">
                <a:solidFill>
                  <a:srgbClr val="003366"/>
                </a:solidFill>
                <a:latin typeface="Arial" panose="020B0604020202020204" pitchFamily="34" charset="0"/>
              </a:rPr>
              <a:t> </a:t>
            </a:r>
            <a:r>
              <a:rPr lang="en-IN" sz="1500" b="1">
                <a:solidFill>
                  <a:schemeClr val="tx2">
                    <a:lumMod val="90000"/>
                    <a:lumOff val="10000"/>
                  </a:schemeClr>
                </a:solidFill>
                <a:latin typeface="Baghdad" pitchFamily="2" charset="-78"/>
                <a:cs typeface="Baghdad" pitchFamily="2" charset="-78"/>
              </a:rPr>
              <a:t>DEVELOPMENT OF A GEOLOCATION-BASED ATTENDANCE TRACKING MOBILE APPLICATION</a:t>
            </a:r>
            <a:endParaRPr lang="en-US" sz="1500" b="1" dirty="0">
              <a:solidFill>
                <a:srgbClr val="003366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631412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723</Words>
  <Application>Microsoft Macintosh PowerPoint</Application>
  <PresentationFormat>Widescreen</PresentationFormat>
  <Paragraphs>129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Baghdad</vt:lpstr>
      <vt:lpstr>montserratregular</vt:lpstr>
      <vt:lpstr>Verdana</vt:lpstr>
      <vt:lpstr>Office Theme</vt:lpstr>
      <vt:lpstr>SMART INDIA HACKATHON 2024</vt:lpstr>
      <vt:lpstr>DEVELOPMENT OF A GEOLOCATION-BASED ATTENDANCE TRACKING MOBILE APPLICATION</vt:lpstr>
      <vt:lpstr> DEVELOPMENT OF A GEOLOCATION-BASED ATTENDANCE TRACKING MOBILE APPLICATION</vt:lpstr>
      <vt:lpstr> DEVELOPMENT OF A GEOLOCATION-BASED ATTENDANCE TRACKING MOBILE APPLICATION</vt:lpstr>
      <vt:lpstr> DEVELOPMENT OF A GEOLOCATION-BASED ATTENDANCE TRACKING MOBILE APPLICATION</vt:lpstr>
      <vt:lpstr> </vt:lpstr>
      <vt:lpstr>IMPACT AND BENEFITS</vt:lpstr>
      <vt:lpstr> GEOLOCATION-BASED ATTENDANCE TRACKING MOBILE APPLICATION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Raunak Sucks</dc:creator>
  <cp:lastModifiedBy>Raunak Sucks</cp:lastModifiedBy>
  <cp:revision>2</cp:revision>
  <dcterms:created xsi:type="dcterms:W3CDTF">2024-09-01T18:10:44Z</dcterms:created>
  <dcterms:modified xsi:type="dcterms:W3CDTF">2024-09-01T19:21:11Z</dcterms:modified>
</cp:coreProperties>
</file>