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12/25/2016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1759" y="2009104"/>
            <a:ext cx="8113451" cy="3606085"/>
          </a:xfrm>
        </p:spPr>
        <p:txBody>
          <a:bodyPr>
            <a:normAutofit fontScale="92500"/>
          </a:bodyPr>
          <a:lstStyle/>
          <a:p>
            <a:pPr algn="l"/>
            <a:r>
              <a:rPr lang="vi-VN" sz="2400" dirty="0"/>
              <a:t>Dữ liệu ở server là có cấu trúc, ta lưu trong database, và khi get nó ra </a:t>
            </a:r>
            <a:r>
              <a:rPr lang="en-US" sz="2400" dirty="0"/>
              <a:t>t</a:t>
            </a:r>
            <a:r>
              <a:rPr lang="vi-VN" sz="2400" dirty="0"/>
              <a:t>hì </a:t>
            </a:r>
            <a:r>
              <a:rPr lang="en-US" sz="2400" dirty="0"/>
              <a:t>t</a:t>
            </a:r>
            <a:r>
              <a:rPr lang="vi-VN" sz="2400" dirty="0"/>
              <a:t>a</a:t>
            </a:r>
            <a:r>
              <a:rPr lang="en-US" sz="2400" dirty="0"/>
              <a:t> </a:t>
            </a:r>
            <a:r>
              <a:rPr lang="vi-VN" sz="2400" dirty="0"/>
              <a:t>có các array, object. Và khi chuyển về client, theo cách thông thường, ta</a:t>
            </a:r>
            <a:r>
              <a:rPr lang="en-US" sz="2400" dirty="0"/>
              <a:t> </a:t>
            </a:r>
            <a:r>
              <a:rPr lang="vi-VN" sz="2400" dirty="0"/>
              <a:t>có thể chuyển qua dạng JSON, XML hoặc paintText. Tuy nhiên, khi đến client, nó không có một định dạng cố định, ngoài JSON, tuy nhiên, JSON thì lại không có nhiều phương thức hỗ trợ lắm. Vì vậy Backbone đã phát triển nó thành Model. Cho phép map các dữ liệu nhận được từ server, và sử dụng trong client như dữ liệu trên server.</a:t>
            </a:r>
          </a:p>
          <a:p>
            <a:pPr algn="l"/>
            <a:r>
              <a:rPr lang="vi-VN" sz="2400" dirty="0"/>
              <a:t>Không chỉ như JSON, “Class” Model hỗ trợ khá nhiều phương thức hữu ích.</a:t>
            </a:r>
          </a:p>
        </p:txBody>
      </p:sp>
      <p:sp>
        <p:nvSpPr>
          <p:cNvPr id="4" name="Title 1"/>
          <p:cNvSpPr>
            <a:spLocks noGrp="1"/>
          </p:cNvSpPr>
          <p:nvPr>
            <p:ph type="ctrTitle"/>
          </p:nvPr>
        </p:nvSpPr>
        <p:spPr>
          <a:xfrm>
            <a:off x="901760" y="734096"/>
            <a:ext cx="7766936" cy="1120462"/>
          </a:xfrm>
        </p:spPr>
        <p:txBody>
          <a:bodyPr/>
          <a:lstStyle/>
          <a:p>
            <a:pPr algn="ctr"/>
            <a:r>
              <a:rPr lang="en-US" dirty="0" err="1" smtClean="0"/>
              <a:t>Backbone.Model</a:t>
            </a:r>
            <a:endParaRPr lang="en-US" dirty="0"/>
          </a:p>
        </p:txBody>
      </p:sp>
    </p:spTree>
    <p:extLst>
      <p:ext uri="{BB962C8B-B14F-4D97-AF65-F5344CB8AC3E}">
        <p14:creationId xmlns:p14="http://schemas.microsoft.com/office/powerpoint/2010/main" val="915317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850245" y="1004551"/>
            <a:ext cx="7766936" cy="4829577"/>
          </a:xfrm>
        </p:spPr>
        <p:txBody>
          <a:bodyPr/>
          <a:lstStyle/>
          <a:p>
            <a:pPr algn="l"/>
            <a:r>
              <a:rPr lang="en-US" dirty="0" err="1" smtClean="0"/>
              <a:t>Cấu</a:t>
            </a:r>
            <a:r>
              <a:rPr lang="en-US" dirty="0" smtClean="0"/>
              <a:t> </a:t>
            </a:r>
            <a:r>
              <a:rPr lang="en-US" dirty="0" err="1" smtClean="0"/>
              <a:t>trúc</a:t>
            </a:r>
            <a:r>
              <a:rPr lang="en-US" dirty="0" smtClean="0"/>
              <a:t> </a:t>
            </a:r>
            <a:r>
              <a:rPr lang="en-US" dirty="0" err="1" smtClean="0"/>
              <a:t>khai</a:t>
            </a:r>
            <a:r>
              <a:rPr lang="en-US" dirty="0" smtClean="0"/>
              <a:t> </a:t>
            </a:r>
            <a:r>
              <a:rPr lang="en-US" dirty="0" err="1" smtClean="0"/>
              <a:t>báo</a:t>
            </a:r>
            <a:r>
              <a:rPr lang="en-US" dirty="0" smtClean="0"/>
              <a:t> model:</a:t>
            </a:r>
          </a:p>
          <a:p>
            <a:pPr algn="l"/>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609" y="1409282"/>
            <a:ext cx="6759253" cy="3278627"/>
          </a:xfrm>
          <a:prstGeom prst="rect">
            <a:avLst/>
          </a:prstGeom>
        </p:spPr>
      </p:pic>
    </p:spTree>
    <p:extLst>
      <p:ext uri="{BB962C8B-B14F-4D97-AF65-F5344CB8AC3E}">
        <p14:creationId xmlns:p14="http://schemas.microsoft.com/office/powerpoint/2010/main" val="16392110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850245" y="1004551"/>
            <a:ext cx="7766936" cy="4829577"/>
          </a:xfrm>
        </p:spPr>
        <p:txBody>
          <a:bodyPr/>
          <a:lstStyle/>
          <a:p>
            <a:pPr algn="l"/>
            <a:r>
              <a:rPr lang="vi-VN" dirty="0"/>
              <a:t>Ngoài những phương thức được khai báo ra, model của backboneJs còn bao gồm hai phương </a:t>
            </a:r>
            <a:r>
              <a:rPr lang="vi-VN" dirty="0" smtClean="0"/>
              <a:t>thức </a:t>
            </a:r>
            <a:r>
              <a:rPr lang="vi-VN" dirty="0"/>
              <a:t>set và get mặc định được viết dưới dạng</a:t>
            </a:r>
            <a:r>
              <a:rPr lang="vi-VN" dirty="0" smtClean="0"/>
              <a:t>:</a:t>
            </a:r>
            <a:endParaRPr lang="en-US" dirty="0" smtClean="0"/>
          </a:p>
          <a:p>
            <a:pPr algn="l"/>
            <a:r>
              <a:rPr lang="en-US" b="1" dirty="0" err="1">
                <a:solidFill>
                  <a:srgbClr val="002060"/>
                </a:solidFill>
              </a:rPr>
              <a:t>object.set</a:t>
            </a:r>
            <a:r>
              <a:rPr lang="en-US" b="1" dirty="0">
                <a:solidFill>
                  <a:srgbClr val="002060"/>
                </a:solidFill>
              </a:rPr>
              <a:t>({attribute_1: value_1, attribute_2: value_2,...});</a:t>
            </a:r>
          </a:p>
          <a:p>
            <a:pPr algn="l"/>
            <a:r>
              <a:rPr lang="en-US" b="1" dirty="0" err="1" smtClean="0">
                <a:solidFill>
                  <a:srgbClr val="002060"/>
                </a:solidFill>
              </a:rPr>
              <a:t>object.get</a:t>
            </a:r>
            <a:r>
              <a:rPr lang="en-US" b="1" dirty="0">
                <a:solidFill>
                  <a:srgbClr val="002060"/>
                </a:solidFill>
              </a:rPr>
              <a:t>("</a:t>
            </a:r>
            <a:r>
              <a:rPr lang="en-US" b="1" dirty="0" err="1">
                <a:solidFill>
                  <a:srgbClr val="002060"/>
                </a:solidFill>
              </a:rPr>
              <a:t>attribute_name</a:t>
            </a:r>
            <a:r>
              <a:rPr lang="en-US" b="1" dirty="0" smtClean="0">
                <a:solidFill>
                  <a:srgbClr val="002060"/>
                </a:solidFill>
              </a:rPr>
              <a:t>");</a:t>
            </a:r>
          </a:p>
          <a:p>
            <a:pPr algn="l"/>
            <a:r>
              <a:rPr lang="vi-VN" dirty="0"/>
              <a:t>Ngoài ra, model của backbone hỗ trợ chúng ta kiểm tra giá trị được nhập vào thông qua khai báo validate</a:t>
            </a:r>
            <a:r>
              <a:rPr lang="vi-VN" dirty="0" smtClean="0"/>
              <a:t>:</a:t>
            </a:r>
            <a:endParaRPr lang="en-US" dirty="0" smtClean="0"/>
          </a:p>
          <a:p>
            <a:pPr algn="l"/>
            <a:r>
              <a:rPr lang="en-US" b="1" dirty="0">
                <a:solidFill>
                  <a:srgbClr val="002060"/>
                </a:solidFill>
              </a:rPr>
              <a:t>validate: function(</a:t>
            </a:r>
            <a:r>
              <a:rPr lang="en-US" b="1" dirty="0" err="1">
                <a:solidFill>
                  <a:srgbClr val="002060"/>
                </a:solidFill>
              </a:rPr>
              <a:t>attribs</a:t>
            </a:r>
            <a:r>
              <a:rPr lang="en-US" b="1" dirty="0">
                <a:solidFill>
                  <a:srgbClr val="002060"/>
                </a:solidFill>
              </a:rPr>
              <a:t>){</a:t>
            </a:r>
          </a:p>
          <a:p>
            <a:pPr algn="l"/>
            <a:r>
              <a:rPr lang="en-US" b="1" dirty="0">
                <a:solidFill>
                  <a:srgbClr val="002060"/>
                </a:solidFill>
              </a:rPr>
              <a:t>        //</a:t>
            </a:r>
            <a:r>
              <a:rPr lang="en-US" b="1" dirty="0" err="1">
                <a:solidFill>
                  <a:srgbClr val="002060"/>
                </a:solidFill>
              </a:rPr>
              <a:t>Kiểm</a:t>
            </a:r>
            <a:r>
              <a:rPr lang="en-US" b="1" dirty="0">
                <a:solidFill>
                  <a:srgbClr val="002060"/>
                </a:solidFill>
              </a:rPr>
              <a:t> </a:t>
            </a:r>
            <a:r>
              <a:rPr lang="en-US" b="1" dirty="0" err="1">
                <a:solidFill>
                  <a:srgbClr val="002060"/>
                </a:solidFill>
              </a:rPr>
              <a:t>tra</a:t>
            </a:r>
            <a:r>
              <a:rPr lang="en-US" b="1" dirty="0">
                <a:solidFill>
                  <a:srgbClr val="002060"/>
                </a:solidFill>
              </a:rPr>
              <a:t> </a:t>
            </a:r>
            <a:r>
              <a:rPr lang="en-US" b="1" dirty="0" err="1">
                <a:solidFill>
                  <a:srgbClr val="002060"/>
                </a:solidFill>
              </a:rPr>
              <a:t>điều</a:t>
            </a:r>
            <a:r>
              <a:rPr lang="en-US" b="1" dirty="0">
                <a:solidFill>
                  <a:srgbClr val="002060"/>
                </a:solidFill>
              </a:rPr>
              <a:t> </a:t>
            </a:r>
            <a:r>
              <a:rPr lang="en-US" b="1" dirty="0" err="1">
                <a:solidFill>
                  <a:srgbClr val="002060"/>
                </a:solidFill>
              </a:rPr>
              <a:t>kiên</a:t>
            </a:r>
            <a:endParaRPr lang="en-US" b="1" dirty="0">
              <a:solidFill>
                <a:srgbClr val="002060"/>
              </a:solidFill>
            </a:endParaRPr>
          </a:p>
          <a:p>
            <a:pPr algn="l"/>
            <a:r>
              <a:rPr lang="en-US" b="1" dirty="0">
                <a:solidFill>
                  <a:srgbClr val="002060"/>
                </a:solidFill>
              </a:rPr>
              <a:t>        //return </a:t>
            </a:r>
            <a:r>
              <a:rPr lang="en-US" b="1" dirty="0" err="1">
                <a:solidFill>
                  <a:srgbClr val="002060"/>
                </a:solidFill>
              </a:rPr>
              <a:t>giá</a:t>
            </a:r>
            <a:r>
              <a:rPr lang="en-US" b="1" dirty="0">
                <a:solidFill>
                  <a:srgbClr val="002060"/>
                </a:solidFill>
              </a:rPr>
              <a:t> </a:t>
            </a:r>
            <a:r>
              <a:rPr lang="en-US" b="1" dirty="0" err="1">
                <a:solidFill>
                  <a:srgbClr val="002060"/>
                </a:solidFill>
              </a:rPr>
              <a:t>trị</a:t>
            </a:r>
            <a:r>
              <a:rPr lang="en-US" b="1" dirty="0">
                <a:solidFill>
                  <a:srgbClr val="002060"/>
                </a:solidFill>
              </a:rPr>
              <a:t> </a:t>
            </a:r>
            <a:r>
              <a:rPr lang="en-US" b="1" dirty="0" err="1">
                <a:solidFill>
                  <a:srgbClr val="002060"/>
                </a:solidFill>
              </a:rPr>
              <a:t>lỗi</a:t>
            </a:r>
            <a:r>
              <a:rPr lang="en-US" b="1" dirty="0">
                <a:solidFill>
                  <a:srgbClr val="002060"/>
                </a:solidFill>
              </a:rPr>
              <a:t>!</a:t>
            </a:r>
          </a:p>
          <a:p>
            <a:pPr algn="l"/>
            <a:r>
              <a:rPr lang="en-US" b="1" dirty="0" smtClean="0">
                <a:solidFill>
                  <a:srgbClr val="002060"/>
                </a:solidFill>
              </a:rPr>
              <a:t>}</a:t>
            </a:r>
            <a:endParaRPr lang="en-US" dirty="0">
              <a:solidFill>
                <a:schemeClr val="tx1"/>
              </a:solidFill>
            </a:endParaRPr>
          </a:p>
          <a:p>
            <a:pPr algn="l"/>
            <a:r>
              <a:rPr lang="vi-VN" dirty="0"/>
              <a:t>và được sử </a:t>
            </a:r>
            <a:r>
              <a:rPr lang="vi-VN" dirty="0" smtClean="0"/>
              <a:t>dụng</a:t>
            </a:r>
            <a:r>
              <a:rPr lang="en-US" dirty="0" smtClean="0"/>
              <a:t>:</a:t>
            </a:r>
          </a:p>
          <a:p>
            <a:pPr algn="l"/>
            <a:r>
              <a:rPr lang="en-US" b="1" dirty="0" err="1">
                <a:solidFill>
                  <a:srgbClr val="002060"/>
                </a:solidFill>
              </a:rPr>
              <a:t>object.set</a:t>
            </a:r>
            <a:r>
              <a:rPr lang="en-US" b="1" dirty="0">
                <a:solidFill>
                  <a:srgbClr val="002060"/>
                </a:solidFill>
              </a:rPr>
              <a:t>({..., }, {validate : true});</a:t>
            </a:r>
          </a:p>
        </p:txBody>
      </p:sp>
    </p:spTree>
    <p:extLst>
      <p:ext uri="{BB962C8B-B14F-4D97-AF65-F5344CB8AC3E}">
        <p14:creationId xmlns:p14="http://schemas.microsoft.com/office/powerpoint/2010/main" val="639564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850245" y="1004551"/>
            <a:ext cx="7766936" cy="4829577"/>
          </a:xfrm>
        </p:spPr>
        <p:txBody>
          <a:bodyPr/>
          <a:lstStyle/>
          <a:p>
            <a:pPr algn="l"/>
            <a:r>
              <a:rPr lang="en-US" dirty="0" err="1"/>
              <a:t>xử</a:t>
            </a:r>
            <a:r>
              <a:rPr lang="en-US" dirty="0"/>
              <a:t> </a:t>
            </a:r>
            <a:r>
              <a:rPr lang="en-US" dirty="0" err="1"/>
              <a:t>lý</a:t>
            </a:r>
            <a:r>
              <a:rPr lang="en-US" dirty="0"/>
              <a:t> </a:t>
            </a:r>
            <a:r>
              <a:rPr lang="en-US" dirty="0" err="1"/>
              <a:t>trong</a:t>
            </a:r>
            <a:r>
              <a:rPr lang="en-US" dirty="0"/>
              <a:t> model </a:t>
            </a:r>
            <a:r>
              <a:rPr lang="en-US" dirty="0" err="1"/>
              <a:t>khi</a:t>
            </a:r>
            <a:r>
              <a:rPr lang="en-US" dirty="0"/>
              <a:t> </a:t>
            </a:r>
            <a:r>
              <a:rPr lang="en-US" dirty="0" err="1"/>
              <a:t>lỗi</a:t>
            </a:r>
            <a:r>
              <a:rPr lang="en-US" dirty="0"/>
              <a:t> </a:t>
            </a:r>
            <a:r>
              <a:rPr lang="en-US" dirty="0" err="1"/>
              <a:t>xảy</a:t>
            </a:r>
            <a:r>
              <a:rPr lang="en-US" dirty="0"/>
              <a:t> </a:t>
            </a:r>
            <a:r>
              <a:rPr lang="en-US" dirty="0" err="1" smtClean="0"/>
              <a:t>ra</a:t>
            </a:r>
            <a:r>
              <a:rPr lang="en-US" dirty="0" smtClean="0"/>
              <a:t>:</a:t>
            </a:r>
          </a:p>
          <a:p>
            <a:pPr algn="l"/>
            <a:r>
              <a:rPr lang="en-US" b="1" dirty="0">
                <a:solidFill>
                  <a:srgbClr val="002060"/>
                </a:solidFill>
              </a:rPr>
              <a:t>initialize: function(){</a:t>
            </a:r>
          </a:p>
          <a:p>
            <a:pPr algn="l"/>
            <a:r>
              <a:rPr lang="en-US" b="1" dirty="0">
                <a:solidFill>
                  <a:srgbClr val="002060"/>
                </a:solidFill>
              </a:rPr>
              <a:t>        </a:t>
            </a:r>
            <a:r>
              <a:rPr lang="en-US" b="1" dirty="0" err="1">
                <a:solidFill>
                  <a:srgbClr val="002060"/>
                </a:solidFill>
              </a:rPr>
              <a:t>this.on</a:t>
            </a:r>
            <a:r>
              <a:rPr lang="en-US" b="1" dirty="0">
                <a:solidFill>
                  <a:srgbClr val="002060"/>
                </a:solidFill>
              </a:rPr>
              <a:t>("invalid", function(model, error){</a:t>
            </a:r>
          </a:p>
          <a:p>
            <a:pPr algn="l"/>
            <a:r>
              <a:rPr lang="en-US" b="1" dirty="0">
                <a:solidFill>
                  <a:srgbClr val="002060"/>
                </a:solidFill>
              </a:rPr>
              <a:t>          //</a:t>
            </a:r>
            <a:r>
              <a:rPr lang="en-US" b="1" dirty="0" err="1">
                <a:solidFill>
                  <a:srgbClr val="002060"/>
                </a:solidFill>
              </a:rPr>
              <a:t>Xử</a:t>
            </a:r>
            <a:r>
              <a:rPr lang="en-US" b="1" dirty="0">
                <a:solidFill>
                  <a:srgbClr val="002060"/>
                </a:solidFill>
              </a:rPr>
              <a:t> </a:t>
            </a:r>
            <a:r>
              <a:rPr lang="en-US" b="1" dirty="0" err="1">
                <a:solidFill>
                  <a:srgbClr val="002060"/>
                </a:solidFill>
              </a:rPr>
              <a:t>lý</a:t>
            </a:r>
            <a:r>
              <a:rPr lang="en-US" b="1" dirty="0">
                <a:solidFill>
                  <a:srgbClr val="002060"/>
                </a:solidFill>
              </a:rPr>
              <a:t> </a:t>
            </a:r>
            <a:r>
              <a:rPr lang="en-US" b="1" dirty="0" err="1">
                <a:solidFill>
                  <a:srgbClr val="002060"/>
                </a:solidFill>
              </a:rPr>
              <a:t>khi</a:t>
            </a:r>
            <a:r>
              <a:rPr lang="en-US" b="1" dirty="0">
                <a:solidFill>
                  <a:srgbClr val="002060"/>
                </a:solidFill>
              </a:rPr>
              <a:t> </a:t>
            </a:r>
            <a:r>
              <a:rPr lang="en-US" b="1" dirty="0" err="1">
                <a:solidFill>
                  <a:srgbClr val="002060"/>
                </a:solidFill>
              </a:rPr>
              <a:t>lỗi</a:t>
            </a:r>
            <a:endParaRPr lang="en-US" b="1" dirty="0">
              <a:solidFill>
                <a:srgbClr val="002060"/>
              </a:solidFill>
            </a:endParaRPr>
          </a:p>
          <a:p>
            <a:pPr algn="l"/>
            <a:r>
              <a:rPr lang="en-US" b="1" dirty="0">
                <a:solidFill>
                  <a:srgbClr val="002060"/>
                </a:solidFill>
              </a:rPr>
              <a:t>        }</a:t>
            </a:r>
          </a:p>
          <a:p>
            <a:pPr algn="l"/>
            <a:r>
              <a:rPr lang="en-US" b="1" dirty="0">
                <a:solidFill>
                  <a:srgbClr val="002060"/>
                </a:solidFill>
              </a:rPr>
              <a:t> </a:t>
            </a:r>
            <a:r>
              <a:rPr lang="en-US" b="1" dirty="0" smtClean="0">
                <a:solidFill>
                  <a:srgbClr val="002060"/>
                </a:solidFill>
              </a:rPr>
              <a:t>} </a:t>
            </a:r>
          </a:p>
          <a:p>
            <a:pPr algn="l"/>
            <a:r>
              <a:rPr lang="en-US" dirty="0"/>
              <a:t>backbone </a:t>
            </a:r>
            <a:r>
              <a:rPr lang="en-US" dirty="0" err="1"/>
              <a:t>còn</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bắt</a:t>
            </a:r>
            <a:r>
              <a:rPr lang="en-US" dirty="0"/>
              <a:t> </a:t>
            </a:r>
            <a:r>
              <a:rPr lang="en-US" dirty="0" err="1"/>
              <a:t>sự</a:t>
            </a:r>
            <a:r>
              <a:rPr lang="en-US" dirty="0"/>
              <a:t> </a:t>
            </a:r>
            <a:r>
              <a:rPr lang="en-US" dirty="0" err="1"/>
              <a:t>kiện</a:t>
            </a:r>
            <a:r>
              <a:rPr lang="en-US" dirty="0"/>
              <a:t> </a:t>
            </a:r>
            <a:r>
              <a:rPr lang="en-US" dirty="0" err="1"/>
              <a:t>khi</a:t>
            </a:r>
            <a:r>
              <a:rPr lang="en-US" dirty="0"/>
              <a:t> </a:t>
            </a:r>
            <a:r>
              <a:rPr lang="en-US" dirty="0" err="1"/>
              <a:t>thay</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một</a:t>
            </a:r>
            <a:r>
              <a:rPr lang="en-US" dirty="0"/>
              <a:t> </a:t>
            </a:r>
            <a:r>
              <a:rPr lang="en-US" dirty="0" smtClean="0"/>
              <a:t>object:</a:t>
            </a:r>
          </a:p>
          <a:p>
            <a:pPr algn="l"/>
            <a:r>
              <a:rPr lang="en-US" b="1" dirty="0">
                <a:solidFill>
                  <a:srgbClr val="002060"/>
                </a:solidFill>
              </a:rPr>
              <a:t> initialize: function(){</a:t>
            </a:r>
          </a:p>
          <a:p>
            <a:pPr algn="l"/>
            <a:r>
              <a:rPr lang="en-US" b="1" dirty="0">
                <a:solidFill>
                  <a:srgbClr val="002060"/>
                </a:solidFill>
              </a:rPr>
              <a:t>        </a:t>
            </a:r>
            <a:r>
              <a:rPr lang="en-US" b="1" dirty="0" err="1">
                <a:solidFill>
                  <a:srgbClr val="002060"/>
                </a:solidFill>
              </a:rPr>
              <a:t>this.on</a:t>
            </a:r>
            <a:r>
              <a:rPr lang="en-US" b="1" dirty="0">
                <a:solidFill>
                  <a:srgbClr val="002060"/>
                </a:solidFill>
              </a:rPr>
              <a:t>("change:#{</a:t>
            </a:r>
            <a:r>
              <a:rPr lang="en-US" b="1" dirty="0" err="1">
                <a:solidFill>
                  <a:srgbClr val="002060"/>
                </a:solidFill>
              </a:rPr>
              <a:t>attribute_name</a:t>
            </a:r>
            <a:r>
              <a:rPr lang="en-US" b="1" dirty="0">
                <a:solidFill>
                  <a:srgbClr val="002060"/>
                </a:solidFill>
              </a:rPr>
              <a:t>}", function(){</a:t>
            </a:r>
          </a:p>
          <a:p>
            <a:pPr algn="l"/>
            <a:r>
              <a:rPr lang="en-US" b="1" dirty="0">
                <a:solidFill>
                  <a:srgbClr val="002060"/>
                </a:solidFill>
              </a:rPr>
              <a:t>          //</a:t>
            </a:r>
            <a:r>
              <a:rPr lang="en-US" b="1" dirty="0" err="1">
                <a:solidFill>
                  <a:srgbClr val="002060"/>
                </a:solidFill>
              </a:rPr>
              <a:t>Xử</a:t>
            </a:r>
            <a:r>
              <a:rPr lang="en-US" b="1" dirty="0">
                <a:solidFill>
                  <a:srgbClr val="002060"/>
                </a:solidFill>
              </a:rPr>
              <a:t> </a:t>
            </a:r>
            <a:r>
              <a:rPr lang="en-US" b="1" dirty="0" err="1">
                <a:solidFill>
                  <a:srgbClr val="002060"/>
                </a:solidFill>
              </a:rPr>
              <a:t>lý</a:t>
            </a:r>
            <a:r>
              <a:rPr lang="en-US" b="1" dirty="0">
                <a:solidFill>
                  <a:srgbClr val="002060"/>
                </a:solidFill>
              </a:rPr>
              <a:t> </a:t>
            </a:r>
            <a:r>
              <a:rPr lang="en-US" b="1" dirty="0" err="1">
                <a:solidFill>
                  <a:srgbClr val="002060"/>
                </a:solidFill>
              </a:rPr>
              <a:t>sự</a:t>
            </a:r>
            <a:r>
              <a:rPr lang="en-US" b="1" dirty="0">
                <a:solidFill>
                  <a:srgbClr val="002060"/>
                </a:solidFill>
              </a:rPr>
              <a:t> </a:t>
            </a:r>
            <a:r>
              <a:rPr lang="en-US" b="1" dirty="0" err="1">
                <a:solidFill>
                  <a:srgbClr val="002060"/>
                </a:solidFill>
              </a:rPr>
              <a:t>kiện</a:t>
            </a:r>
            <a:endParaRPr lang="en-US" b="1" dirty="0">
              <a:solidFill>
                <a:srgbClr val="002060"/>
              </a:solidFill>
            </a:endParaRPr>
          </a:p>
          <a:p>
            <a:pPr algn="l"/>
            <a:r>
              <a:rPr lang="en-US" b="1" dirty="0">
                <a:solidFill>
                  <a:srgbClr val="002060"/>
                </a:solidFill>
              </a:rPr>
              <a:t>        }</a:t>
            </a:r>
          </a:p>
          <a:p>
            <a:pPr algn="l"/>
            <a:r>
              <a:rPr lang="en-US" b="1" dirty="0">
                <a:solidFill>
                  <a:srgbClr val="002060"/>
                </a:solidFill>
              </a:rPr>
              <a:t>  </a:t>
            </a:r>
            <a:r>
              <a:rPr lang="en-US" b="1" dirty="0" smtClean="0">
                <a:solidFill>
                  <a:srgbClr val="002060"/>
                </a:solidFill>
              </a:rPr>
              <a:t>} </a:t>
            </a:r>
            <a:endParaRPr lang="en-US" b="1" dirty="0">
              <a:solidFill>
                <a:srgbClr val="002060"/>
              </a:solidFill>
            </a:endParaRPr>
          </a:p>
        </p:txBody>
      </p:sp>
    </p:spTree>
    <p:extLst>
      <p:ext uri="{BB962C8B-B14F-4D97-AF65-F5344CB8AC3E}">
        <p14:creationId xmlns:p14="http://schemas.microsoft.com/office/powerpoint/2010/main" val="37542222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850245" y="1004551"/>
            <a:ext cx="7766936" cy="4829577"/>
          </a:xfrm>
        </p:spPr>
        <p:txBody>
          <a:bodyPr/>
          <a:lstStyle/>
          <a:p>
            <a:pPr algn="l"/>
            <a:r>
              <a:rPr lang="en-US" dirty="0" err="1" smtClean="0"/>
              <a:t>Một</a:t>
            </a:r>
            <a:r>
              <a:rPr lang="en-US" dirty="0" smtClean="0"/>
              <a:t> </a:t>
            </a:r>
            <a:r>
              <a:rPr lang="en-US" dirty="0" err="1" smtClean="0"/>
              <a:t>điểm</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nữa</a:t>
            </a:r>
            <a:r>
              <a:rPr lang="en-US" dirty="0" smtClean="0"/>
              <a:t> </a:t>
            </a:r>
            <a:r>
              <a:rPr lang="en-US" dirty="0" err="1" smtClean="0"/>
              <a:t>đó</a:t>
            </a:r>
            <a:r>
              <a:rPr lang="en-US" dirty="0" smtClean="0"/>
              <a:t> </a:t>
            </a:r>
            <a:r>
              <a:rPr lang="en-US" dirty="0" err="1" smtClean="0"/>
              <a:t>mỗi</a:t>
            </a:r>
            <a:r>
              <a:rPr lang="en-US" dirty="0" smtClean="0"/>
              <a:t> </a:t>
            </a:r>
            <a:r>
              <a:rPr lang="en-US" dirty="0" err="1" smtClean="0"/>
              <a:t>khi</a:t>
            </a:r>
            <a:r>
              <a:rPr lang="en-US" dirty="0" smtClean="0"/>
              <a:t> ta change </a:t>
            </a:r>
            <a:r>
              <a:rPr lang="en-US" dirty="0" err="1" smtClean="0"/>
              <a:t>dữ</a:t>
            </a:r>
            <a:r>
              <a:rPr lang="en-US" dirty="0" smtClean="0"/>
              <a:t> </a:t>
            </a:r>
            <a:r>
              <a:rPr lang="en-US" dirty="0" err="1" smtClean="0"/>
              <a:t>liệu</a:t>
            </a:r>
            <a:r>
              <a:rPr lang="en-US" dirty="0" smtClean="0"/>
              <a:t> </a:t>
            </a:r>
            <a:r>
              <a:rPr lang="vi-VN" dirty="0" smtClean="0"/>
              <a:t>chỉ </a:t>
            </a:r>
            <a:r>
              <a:rPr lang="vi-VN" dirty="0"/>
              <a:t>cần thay đổi giá trị của property, phương thức xử lý code html ( show cho người dùng ) sẽ tự động được gọi. Rất tiện. Nó rất giống với trong WPF, và android.</a:t>
            </a:r>
          </a:p>
          <a:p>
            <a:pPr algn="l"/>
            <a:r>
              <a:rPr lang="vi-VN" b="1" dirty="0">
                <a:solidFill>
                  <a:srgbClr val="002060"/>
                </a:solidFill>
              </a:rPr>
              <a:t> initialize: function(){</a:t>
            </a:r>
          </a:p>
          <a:p>
            <a:pPr algn="l"/>
            <a:r>
              <a:rPr lang="vi-VN" b="1" dirty="0">
                <a:solidFill>
                  <a:srgbClr val="002060"/>
                </a:solidFill>
              </a:rPr>
              <a:t>        this.on("change:#{attribute_name}", function(){</a:t>
            </a:r>
          </a:p>
          <a:p>
            <a:pPr algn="l"/>
            <a:r>
              <a:rPr lang="vi-VN" b="1" dirty="0">
                <a:solidFill>
                  <a:srgbClr val="002060"/>
                </a:solidFill>
              </a:rPr>
              <a:t>          //Xử lý sự kiện</a:t>
            </a:r>
          </a:p>
          <a:p>
            <a:pPr algn="l"/>
            <a:r>
              <a:rPr lang="vi-VN" b="1" dirty="0">
                <a:solidFill>
                  <a:srgbClr val="002060"/>
                </a:solidFill>
              </a:rPr>
              <a:t>        }</a:t>
            </a:r>
          </a:p>
          <a:p>
            <a:pPr algn="l"/>
            <a:r>
              <a:rPr lang="vi-VN" b="1" dirty="0">
                <a:solidFill>
                  <a:srgbClr val="002060"/>
                </a:solidFill>
              </a:rPr>
              <a:t>  </a:t>
            </a:r>
            <a:r>
              <a:rPr lang="vi-VN" b="1" dirty="0" smtClean="0">
                <a:solidFill>
                  <a:srgbClr val="002060"/>
                </a:solidFill>
              </a:rPr>
              <a:t>} </a:t>
            </a:r>
            <a:r>
              <a:rPr lang="vi-VN" b="1" dirty="0">
                <a:solidFill>
                  <a:srgbClr val="002060"/>
                </a:solidFill>
              </a:rPr>
              <a:t/>
            </a:r>
            <a:br>
              <a:rPr lang="vi-VN" b="1" dirty="0">
                <a:solidFill>
                  <a:srgbClr val="002060"/>
                </a:solidFill>
              </a:rPr>
            </a:br>
            <a:endParaRPr lang="en-US" b="1" dirty="0">
              <a:solidFill>
                <a:srgbClr val="002060"/>
              </a:solidFill>
            </a:endParaRPr>
          </a:p>
        </p:txBody>
      </p:sp>
    </p:spTree>
    <p:extLst>
      <p:ext uri="{BB962C8B-B14F-4D97-AF65-F5344CB8AC3E}">
        <p14:creationId xmlns:p14="http://schemas.microsoft.com/office/powerpoint/2010/main" val="3073750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7279" y="566671"/>
            <a:ext cx="8127783" cy="5151549"/>
          </a:xfrm>
        </p:spPr>
        <p:txBody>
          <a:bodyPr/>
          <a:lstStyle/>
          <a:p>
            <a:pPr algn="l"/>
            <a:r>
              <a:rPr lang="en-US" dirty="0" err="1" smtClean="0"/>
              <a:t>Ví</a:t>
            </a:r>
            <a:r>
              <a:rPr lang="en-US" dirty="0" smtClean="0"/>
              <a:t> </a:t>
            </a:r>
            <a:r>
              <a:rPr lang="en-US" dirty="0" err="1" smtClean="0"/>
              <a:t>dụ</a:t>
            </a:r>
            <a:r>
              <a:rPr lang="en-US" dirty="0" smtClean="0"/>
              <a:t>:</a:t>
            </a:r>
          </a:p>
          <a:p>
            <a:pPr algn="l"/>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570" y="1143194"/>
            <a:ext cx="8741796" cy="4420480"/>
          </a:xfrm>
          <a:prstGeom prst="rect">
            <a:avLst/>
          </a:prstGeom>
        </p:spPr>
      </p:pic>
    </p:spTree>
    <p:extLst>
      <p:ext uri="{BB962C8B-B14F-4D97-AF65-F5344CB8AC3E}">
        <p14:creationId xmlns:p14="http://schemas.microsoft.com/office/powerpoint/2010/main" val="13016889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3189" y="437883"/>
            <a:ext cx="8230814" cy="5499278"/>
          </a:xfrm>
        </p:spPr>
        <p:txBody>
          <a:bodyPr/>
          <a:lstStyle/>
          <a:p>
            <a:pPr algn="l"/>
            <a:r>
              <a:rPr lang="en-US" dirty="0" err="1" smtClean="0"/>
              <a:t>Kết</a:t>
            </a:r>
            <a:r>
              <a:rPr lang="en-US" dirty="0" smtClean="0"/>
              <a:t> </a:t>
            </a:r>
            <a:r>
              <a:rPr lang="en-US" dirty="0" err="1" smtClean="0"/>
              <a:t>quả</a:t>
            </a:r>
            <a:r>
              <a:rPr lang="en-US" dirty="0" smtClean="0"/>
              <a:t>:</a:t>
            </a:r>
          </a:p>
          <a:p>
            <a:pPr algn="l"/>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520" y="1086548"/>
            <a:ext cx="7429325" cy="4943779"/>
          </a:xfrm>
          <a:prstGeom prst="rect">
            <a:avLst/>
          </a:prstGeom>
        </p:spPr>
      </p:pic>
    </p:spTree>
    <p:extLst>
      <p:ext uri="{BB962C8B-B14F-4D97-AF65-F5344CB8AC3E}">
        <p14:creationId xmlns:p14="http://schemas.microsoft.com/office/powerpoint/2010/main" val="1281234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448</TotalTime>
  <Words>347</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Backbone.Model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My-PC</dc:creator>
  <cp:lastModifiedBy>My-PC</cp:lastModifiedBy>
  <cp:revision>20</cp:revision>
  <dcterms:created xsi:type="dcterms:W3CDTF">2016-12-20T14:10:16Z</dcterms:created>
  <dcterms:modified xsi:type="dcterms:W3CDTF">2016-12-25T03:01:16Z</dcterms:modified>
</cp:coreProperties>
</file>