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7"/>
  </p:notesMasterIdLst>
  <p:sldIdLst>
    <p:sldId id="256" r:id="rId2"/>
    <p:sldId id="257" r:id="rId3"/>
    <p:sldId id="272"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96E136-40D4-4521-A08F-C668481AD1A6}" type="datetimeFigureOut">
              <a:rPr lang="vi-VN" smtClean="0"/>
              <a:pPr/>
              <a:t>06/01/2017</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B5B3AD-8E14-42DD-B3BA-6FA235BFB0C8}" type="slidenum">
              <a:rPr lang="vi-VN" smtClean="0"/>
              <a:pPr/>
              <a:t>‹#›</a:t>
            </a:fld>
            <a:endParaRPr lang="vi-VN"/>
          </a:p>
        </p:txBody>
      </p:sp>
    </p:spTree>
    <p:extLst>
      <p:ext uri="{BB962C8B-B14F-4D97-AF65-F5344CB8AC3E}">
        <p14:creationId xmlns:p14="http://schemas.microsoft.com/office/powerpoint/2010/main" val="187051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93B5B3AD-8E14-42DD-B3BA-6FA235BFB0C8}" type="slidenum">
              <a:rPr lang="vi-VN" smtClean="0"/>
              <a:pPr/>
              <a:t>2</a:t>
            </a:fld>
            <a:endParaRPr lang="vi-VN"/>
          </a:p>
        </p:txBody>
      </p:sp>
    </p:spTree>
    <p:extLst>
      <p:ext uri="{BB962C8B-B14F-4D97-AF65-F5344CB8AC3E}">
        <p14:creationId xmlns:p14="http://schemas.microsoft.com/office/powerpoint/2010/main" val="2732987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F8EDE29-A9E4-4A18-AF6C-F8F3C9ADE934}" type="datetimeFigureOut">
              <a:rPr lang="vi-VN" smtClean="0"/>
              <a:pPr/>
              <a:t>06/01/2017</a:t>
            </a:fld>
            <a:endParaRPr lang="vi-VN"/>
          </a:p>
        </p:txBody>
      </p:sp>
      <p:sp>
        <p:nvSpPr>
          <p:cNvPr id="19" name="Footer Placeholder 18"/>
          <p:cNvSpPr>
            <a:spLocks noGrp="1"/>
          </p:cNvSpPr>
          <p:nvPr>
            <p:ph type="ftr" sz="quarter" idx="11"/>
          </p:nvPr>
        </p:nvSpPr>
        <p:spPr/>
        <p:txBody>
          <a:bodyPr/>
          <a:lstStyle/>
          <a:p>
            <a:endParaRPr lang="vi-VN"/>
          </a:p>
        </p:txBody>
      </p:sp>
      <p:sp>
        <p:nvSpPr>
          <p:cNvPr id="27" name="Slide Number Placeholder 26"/>
          <p:cNvSpPr>
            <a:spLocks noGrp="1"/>
          </p:cNvSpPr>
          <p:nvPr>
            <p:ph type="sldNum" sz="quarter" idx="12"/>
          </p:nvPr>
        </p:nvSpPr>
        <p:spPr/>
        <p:txBody>
          <a:bodyPr/>
          <a:lstStyle/>
          <a:p>
            <a:fld id="{4A043D35-766A-459F-878F-D6BF297C7B3F}" type="slidenum">
              <a:rPr lang="vi-VN" smtClean="0"/>
              <a:pPr/>
              <a:t>‹#›</a:t>
            </a:fld>
            <a:endParaRPr lang="vi-V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8EDE29-A9E4-4A18-AF6C-F8F3C9ADE934}" type="datetimeFigureOut">
              <a:rPr lang="vi-VN" smtClean="0"/>
              <a:pPr/>
              <a:t>06/01/2017</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4A043D35-766A-459F-878F-D6BF297C7B3F}" type="slidenum">
              <a:rPr lang="vi-VN" smtClean="0"/>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8EDE29-A9E4-4A18-AF6C-F8F3C9ADE934}" type="datetimeFigureOut">
              <a:rPr lang="vi-VN" smtClean="0"/>
              <a:pPr/>
              <a:t>06/01/2017</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4A043D35-766A-459F-878F-D6BF297C7B3F}" type="slidenum">
              <a:rPr lang="vi-VN" smtClean="0"/>
              <a:pPr/>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8EDE29-A9E4-4A18-AF6C-F8F3C9ADE934}" type="datetimeFigureOut">
              <a:rPr lang="vi-VN" smtClean="0"/>
              <a:pPr/>
              <a:t>06/01/2017</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4A043D35-766A-459F-878F-D6BF297C7B3F}" type="slidenum">
              <a:rPr lang="vi-VN" smtClean="0"/>
              <a:pPr/>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F8EDE29-A9E4-4A18-AF6C-F8F3C9ADE934}" type="datetimeFigureOut">
              <a:rPr lang="vi-VN" smtClean="0"/>
              <a:pPr/>
              <a:t>06/01/2017</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4A043D35-766A-459F-878F-D6BF297C7B3F}" type="slidenum">
              <a:rPr lang="vi-VN" smtClean="0"/>
              <a:pPr/>
              <a:t>‹#›</a:t>
            </a:fld>
            <a:endParaRPr lang="vi-V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F8EDE29-A9E4-4A18-AF6C-F8F3C9ADE934}" type="datetimeFigureOut">
              <a:rPr lang="vi-VN" smtClean="0"/>
              <a:pPr/>
              <a:t>06/01/2017</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4A043D35-766A-459F-878F-D6BF297C7B3F}" type="slidenum">
              <a:rPr lang="vi-VN" smtClean="0"/>
              <a:pPr/>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F8EDE29-A9E4-4A18-AF6C-F8F3C9ADE934}" type="datetimeFigureOut">
              <a:rPr lang="vi-VN" smtClean="0"/>
              <a:pPr/>
              <a:t>06/01/2017</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4A043D35-766A-459F-878F-D6BF297C7B3F}" type="slidenum">
              <a:rPr lang="vi-VN" smtClean="0"/>
              <a:pPr/>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F8EDE29-A9E4-4A18-AF6C-F8F3C9ADE934}" type="datetimeFigureOut">
              <a:rPr lang="vi-VN" smtClean="0"/>
              <a:pPr/>
              <a:t>06/01/2017</a:t>
            </a:fld>
            <a:endParaRPr lang="vi-VN"/>
          </a:p>
        </p:txBody>
      </p:sp>
      <p:sp>
        <p:nvSpPr>
          <p:cNvPr id="8" name="Slide Number Placeholder 7"/>
          <p:cNvSpPr>
            <a:spLocks noGrp="1"/>
          </p:cNvSpPr>
          <p:nvPr>
            <p:ph type="sldNum" sz="quarter" idx="11"/>
          </p:nvPr>
        </p:nvSpPr>
        <p:spPr/>
        <p:txBody>
          <a:bodyPr/>
          <a:lstStyle/>
          <a:p>
            <a:fld id="{4A043D35-766A-459F-878F-D6BF297C7B3F}" type="slidenum">
              <a:rPr lang="vi-VN" smtClean="0"/>
              <a:pPr/>
              <a:t>‹#›</a:t>
            </a:fld>
            <a:endParaRPr lang="vi-VN"/>
          </a:p>
        </p:txBody>
      </p:sp>
      <p:sp>
        <p:nvSpPr>
          <p:cNvPr id="9" name="Footer Placeholder 8"/>
          <p:cNvSpPr>
            <a:spLocks noGrp="1"/>
          </p:cNvSpPr>
          <p:nvPr>
            <p:ph type="ftr" sz="quarter" idx="12"/>
          </p:nvPr>
        </p:nvSpPr>
        <p:spPr/>
        <p:txBody>
          <a:bodyPr/>
          <a:lstStyle/>
          <a:p>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8EDE29-A9E4-4A18-AF6C-F8F3C9ADE934}" type="datetimeFigureOut">
              <a:rPr lang="vi-VN" smtClean="0"/>
              <a:pPr/>
              <a:t>06/01/2017</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4A043D35-766A-459F-878F-D6BF297C7B3F}" type="slidenum">
              <a:rPr lang="vi-VN" smtClean="0"/>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F8EDE29-A9E4-4A18-AF6C-F8F3C9ADE934}" type="datetimeFigureOut">
              <a:rPr lang="vi-VN" smtClean="0"/>
              <a:pPr/>
              <a:t>06/01/2017</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a:xfrm>
            <a:off x="8156448" y="6422064"/>
            <a:ext cx="762000" cy="365125"/>
          </a:xfrm>
        </p:spPr>
        <p:txBody>
          <a:bodyPr/>
          <a:lstStyle/>
          <a:p>
            <a:fld id="{4A043D35-766A-459F-878F-D6BF297C7B3F}" type="slidenum">
              <a:rPr lang="vi-VN" smtClean="0"/>
              <a:pPr/>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F8EDE29-A9E4-4A18-AF6C-F8F3C9ADE934}" type="datetimeFigureOut">
              <a:rPr lang="vi-VN" smtClean="0"/>
              <a:pPr/>
              <a:t>06/01/2017</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4A043D35-766A-459F-878F-D6BF297C7B3F}" type="slidenum">
              <a:rPr lang="vi-VN" smtClean="0"/>
              <a:pPr/>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F8EDE29-A9E4-4A18-AF6C-F8F3C9ADE934}" type="datetimeFigureOut">
              <a:rPr lang="vi-VN" smtClean="0"/>
              <a:pPr/>
              <a:t>06/01/2017</a:t>
            </a:fld>
            <a:endParaRPr lang="vi-VN"/>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vi-VN"/>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4A043D35-766A-459F-878F-D6BF297C7B3F}" type="slidenum">
              <a:rPr lang="vi-VN" smtClean="0"/>
              <a:pPr/>
              <a:t>‹#›</a:t>
            </a:fld>
            <a:endParaRPr lang="vi-VN"/>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16632"/>
            <a:ext cx="8280920" cy="936103"/>
          </a:xfrm>
          <a:solidFill>
            <a:schemeClr val="tx2">
              <a:lumMod val="10000"/>
            </a:schemeClr>
          </a:solidFill>
          <a:ln>
            <a:solidFill>
              <a:schemeClr val="accent5">
                <a:lumMod val="50000"/>
              </a:schemeClr>
            </a:solidFill>
          </a:ln>
        </p:spPr>
        <p:txBody>
          <a:bodyPr>
            <a:normAutofit fontScale="90000"/>
          </a:bodyPr>
          <a:lstStyle/>
          <a:p>
            <a:pPr algn="l">
              <a:lnSpc>
                <a:spcPct val="150000"/>
              </a:lnSpc>
              <a:spcBef>
                <a:spcPts val="600"/>
              </a:spcBef>
              <a:spcAft>
                <a:spcPts val="600"/>
              </a:spcAft>
            </a:pPr>
            <a:r>
              <a:rPr lang="vi-VN" sz="4800" b="1" dirty="0" smtClean="0">
                <a:solidFill>
                  <a:schemeClr val="bg2">
                    <a:lumMod val="20000"/>
                    <a:lumOff val="80000"/>
                  </a:schemeClr>
                </a:solidFill>
                <a:effectLst/>
              </a:rPr>
              <a:t>    Backbone.Collection</a:t>
            </a:r>
            <a:endParaRPr lang="vi-VN" sz="4800" b="1" dirty="0">
              <a:solidFill>
                <a:schemeClr val="bg2">
                  <a:lumMod val="20000"/>
                  <a:lumOff val="80000"/>
                </a:schemeClr>
              </a:solidFill>
              <a:effectLst/>
            </a:endParaRPr>
          </a:p>
        </p:txBody>
      </p:sp>
      <p:sp>
        <p:nvSpPr>
          <p:cNvPr id="3" name="Subtitle 2"/>
          <p:cNvSpPr>
            <a:spLocks noGrp="1"/>
          </p:cNvSpPr>
          <p:nvPr>
            <p:ph type="subTitle" idx="1"/>
          </p:nvPr>
        </p:nvSpPr>
        <p:spPr>
          <a:xfrm>
            <a:off x="457200" y="1295400"/>
            <a:ext cx="8280920" cy="5257800"/>
          </a:xfrm>
          <a:solidFill>
            <a:schemeClr val="accent5">
              <a:lumMod val="50000"/>
            </a:schemeClr>
          </a:solidFill>
        </p:spPr>
        <p:txBody>
          <a:bodyPr>
            <a:noAutofit/>
          </a:bodyPr>
          <a:lstStyle/>
          <a:p>
            <a:pPr marL="342900" indent="-342900" algn="l">
              <a:lnSpc>
                <a:spcPct val="150000"/>
              </a:lnSpc>
              <a:spcBef>
                <a:spcPts val="600"/>
              </a:spcBef>
              <a:spcAft>
                <a:spcPts val="600"/>
              </a:spcAft>
              <a:buFont typeface="Wingdings" pitchFamily="2" charset="2"/>
              <a:buChar char="Ø"/>
            </a:pPr>
            <a:r>
              <a:rPr lang="vi-VN" b="1" dirty="0"/>
              <a:t>Collection</a:t>
            </a:r>
            <a:r>
              <a:rPr lang="vi-VN" b="1" dirty="0" smtClean="0"/>
              <a:t> như </a:t>
            </a:r>
            <a:r>
              <a:rPr lang="vi-VN" b="1" dirty="0"/>
              <a:t>là một tập có thứ tự của Model. Nó như là một tập con của Model, giúp chúng ta lấy dữ liệu dạng Json từ các request URL. </a:t>
            </a:r>
            <a:endParaRPr lang="vi-VN" b="1" dirty="0" smtClean="0"/>
          </a:p>
          <a:p>
            <a:pPr marL="285750" indent="-285750" algn="l">
              <a:lnSpc>
                <a:spcPct val="150000"/>
              </a:lnSpc>
              <a:spcBef>
                <a:spcPts val="600"/>
              </a:spcBef>
              <a:spcAft>
                <a:spcPts val="600"/>
              </a:spcAft>
              <a:buFont typeface="Wingdings" pitchFamily="2" charset="2"/>
              <a:buChar char="Ø"/>
            </a:pPr>
            <a:r>
              <a:rPr lang="vi-VN" b="1" dirty="0" smtClean="0"/>
              <a:t>Mỗi </a:t>
            </a:r>
            <a:r>
              <a:rPr lang="vi-VN" b="1" dirty="0"/>
              <a:t>hành động tác động lên 1 Model trong Collection đều được Collection ghi nhận trực tiếp</a:t>
            </a:r>
            <a:r>
              <a:rPr lang="vi-VN" b="1" dirty="0" smtClean="0"/>
              <a:t>.</a:t>
            </a:r>
          </a:p>
          <a:p>
            <a:pPr marL="285750" indent="-285750" algn="l">
              <a:lnSpc>
                <a:spcPct val="150000"/>
              </a:lnSpc>
              <a:spcBef>
                <a:spcPts val="600"/>
              </a:spcBef>
              <a:spcAft>
                <a:spcPts val="600"/>
              </a:spcAft>
              <a:buFont typeface="Wingdings" pitchFamily="2" charset="2"/>
              <a:buChar char="Ø"/>
            </a:pPr>
            <a:r>
              <a:rPr lang="vi-VN" b="1" dirty="0" smtClean="0"/>
              <a:t> Collection </a:t>
            </a:r>
            <a:r>
              <a:rPr lang="vi-VN" b="1" dirty="0"/>
              <a:t>có các thuộc tính và phương thức mặc định : extend, model, </a:t>
            </a:r>
            <a:r>
              <a:rPr lang="vi-VN" b="1" dirty="0" smtClean="0"/>
              <a:t>initialize</a:t>
            </a:r>
            <a:r>
              <a:rPr lang="vi-VN" b="1" dirty="0"/>
              <a:t>, models, toJSON, sync</a:t>
            </a:r>
            <a:r>
              <a:rPr lang="vi-VN" b="1" dirty="0" smtClean="0"/>
              <a:t>,... </a:t>
            </a:r>
            <a:r>
              <a:rPr lang="vi-VN" b="1" dirty="0"/>
              <a:t>kèm theo các phương thức có được từ thư viện Underscore.js</a:t>
            </a:r>
            <a:r>
              <a:rPr lang="vi-VN" b="1" dirty="0" smtClean="0"/>
              <a:t>.</a:t>
            </a:r>
          </a:p>
        </p:txBody>
      </p:sp>
      <p:pic>
        <p:nvPicPr>
          <p:cNvPr id="1026" name="Picture 2" descr="https://www.tutorialspoint.com/backbonejs/images/BackboneJS-mini-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452554"/>
            <a:ext cx="1676400" cy="1159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475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6324600" cy="990600"/>
          </a:xfrm>
        </p:spPr>
        <p:txBody>
          <a:bodyPr>
            <a:normAutofit/>
          </a:bodyPr>
          <a:lstStyle/>
          <a:p>
            <a:r>
              <a:rPr lang="vi-VN" b="0" dirty="0">
                <a:effectLst/>
              </a:rPr>
              <a:t>Collection Add</a:t>
            </a:r>
          </a:p>
        </p:txBody>
      </p:sp>
      <p:sp>
        <p:nvSpPr>
          <p:cNvPr id="3" name="Subtitle 2"/>
          <p:cNvSpPr>
            <a:spLocks noGrp="1"/>
          </p:cNvSpPr>
          <p:nvPr>
            <p:ph type="subTitle" idx="1"/>
          </p:nvPr>
        </p:nvSpPr>
        <p:spPr>
          <a:xfrm>
            <a:off x="609600" y="1143000"/>
            <a:ext cx="5029200" cy="685800"/>
          </a:xfrm>
        </p:spPr>
        <p:txBody>
          <a:bodyPr/>
          <a:lstStyle/>
          <a:p>
            <a:r>
              <a:rPr lang="vi-VN" b="1" dirty="0"/>
              <a:t>Syntax : collection.add(models,options) </a:t>
            </a:r>
            <a:endParaRPr lang="vi-VN" b="1" dirty="0" smtClean="0"/>
          </a:p>
          <a:p>
            <a:endParaRPr lang="vi-VN" b="1" dirty="0"/>
          </a:p>
        </p:txBody>
      </p:sp>
      <p:sp>
        <p:nvSpPr>
          <p:cNvPr id="5" name="TextBox 4"/>
          <p:cNvSpPr txBox="1"/>
          <p:nvPr/>
        </p:nvSpPr>
        <p:spPr>
          <a:xfrm>
            <a:off x="533400" y="1752600"/>
            <a:ext cx="8001000" cy="4801314"/>
          </a:xfrm>
          <a:prstGeom prst="rect">
            <a:avLst/>
          </a:prstGeom>
          <a:solidFill>
            <a:schemeClr val="tx1">
              <a:lumMod val="95000"/>
            </a:schemeClr>
          </a:solidFill>
        </p:spPr>
        <p:txBody>
          <a:bodyPr wrap="square" rtlCol="0">
            <a:spAutoFit/>
          </a:bodyPr>
          <a:lstStyle/>
          <a:p>
            <a:endParaRPr lang="vi-VN" sz="900" dirty="0">
              <a:solidFill>
                <a:schemeClr val="bg1"/>
              </a:solidFill>
            </a:endParaRPr>
          </a:p>
          <a:p>
            <a:r>
              <a:rPr lang="vi-VN" sz="900" dirty="0">
                <a:solidFill>
                  <a:schemeClr val="bg1"/>
                </a:solidFill>
              </a:rPr>
              <a:t>&lt;!DOCTYPE html&gt;</a:t>
            </a:r>
          </a:p>
          <a:p>
            <a:r>
              <a:rPr lang="vi-VN" sz="900" dirty="0">
                <a:solidFill>
                  <a:schemeClr val="bg1"/>
                </a:solidFill>
              </a:rPr>
              <a:t>&lt;html&gt;</a:t>
            </a:r>
          </a:p>
          <a:p>
            <a:r>
              <a:rPr lang="vi-VN" sz="900" dirty="0">
                <a:solidFill>
                  <a:schemeClr val="bg1"/>
                </a:solidFill>
              </a:rPr>
              <a:t>&lt;head&gt;</a:t>
            </a:r>
          </a:p>
          <a:p>
            <a:r>
              <a:rPr lang="vi-VN" sz="900" dirty="0">
                <a:solidFill>
                  <a:schemeClr val="bg1"/>
                </a:solidFill>
              </a:rPr>
              <a:t>&lt;title&gt;Collection Example&lt;/title&gt;</a:t>
            </a:r>
          </a:p>
          <a:p>
            <a:r>
              <a:rPr lang="vi-VN" sz="900" dirty="0">
                <a:solidFill>
                  <a:schemeClr val="bg1"/>
                </a:solidFill>
              </a:rPr>
              <a:t>&lt;script src="https://code.jquery.com/jquery-2.1.3.min.js" type="text/javascript"&gt;&lt;/script&gt;</a:t>
            </a:r>
          </a:p>
          <a:p>
            <a:r>
              <a:rPr lang="vi-VN" sz="900" dirty="0">
                <a:solidFill>
                  <a:schemeClr val="bg1"/>
                </a:solidFill>
              </a:rPr>
              <a:t>  &lt;script src="https://cdnjs.cloudflare.com/ajax/libs/underscore.js/1.8.2/underscore-min.js" type="text/javascript"&gt;&lt;/script&gt;</a:t>
            </a:r>
          </a:p>
          <a:p>
            <a:r>
              <a:rPr lang="vi-VN" sz="900" dirty="0">
                <a:solidFill>
                  <a:schemeClr val="bg1"/>
                </a:solidFill>
              </a:rPr>
              <a:t>  &lt;script src="https://cdnjs.cloudflare.com/ajax/libs/backbone.js/1.1.2/backbone-min.js" type="text/javascript"&gt;&lt;/script&gt;</a:t>
            </a:r>
          </a:p>
          <a:p>
            <a:r>
              <a:rPr lang="vi-VN" sz="900" dirty="0">
                <a:solidFill>
                  <a:schemeClr val="bg1"/>
                </a:solidFill>
              </a:rPr>
              <a:t>&lt;/head&gt;</a:t>
            </a:r>
          </a:p>
          <a:p>
            <a:r>
              <a:rPr lang="vi-VN" sz="900" dirty="0">
                <a:solidFill>
                  <a:schemeClr val="bg1"/>
                </a:solidFill>
              </a:rPr>
              <a:t>&lt;body&gt;</a:t>
            </a:r>
          </a:p>
          <a:p>
            <a:r>
              <a:rPr lang="vi-VN" sz="900" dirty="0">
                <a:solidFill>
                  <a:schemeClr val="bg1"/>
                </a:solidFill>
              </a:rPr>
              <a:t>&lt;script type="text/javascript"&gt;</a:t>
            </a:r>
          </a:p>
          <a:p>
            <a:endParaRPr lang="vi-VN" sz="900" dirty="0">
              <a:solidFill>
                <a:schemeClr val="bg1"/>
              </a:solidFill>
            </a:endParaRPr>
          </a:p>
          <a:p>
            <a:r>
              <a:rPr lang="vi-VN" sz="900" dirty="0">
                <a:solidFill>
                  <a:schemeClr val="bg1"/>
                </a:solidFill>
              </a:rPr>
              <a:t>	   var Player = Backbone.Model.extend({</a:t>
            </a:r>
          </a:p>
          <a:p>
            <a:r>
              <a:rPr lang="vi-VN" sz="900" dirty="0">
                <a:solidFill>
                  <a:schemeClr val="bg1"/>
                </a:solidFill>
              </a:rPr>
              <a:t>	            defaults: {</a:t>
            </a:r>
          </a:p>
          <a:p>
            <a:r>
              <a:rPr lang="vi-VN" sz="900" dirty="0">
                <a:solidFill>
                  <a:schemeClr val="bg1"/>
                </a:solidFill>
              </a:rPr>
              <a:t>	                name: "sachin",</a:t>
            </a:r>
          </a:p>
          <a:p>
            <a:r>
              <a:rPr lang="vi-VN" sz="900" dirty="0">
                <a:solidFill>
                  <a:schemeClr val="bg1"/>
                </a:solidFill>
              </a:rPr>
              <a:t>	                country:"india"</a:t>
            </a:r>
          </a:p>
          <a:p>
            <a:r>
              <a:rPr lang="vi-VN" sz="900" dirty="0">
                <a:solidFill>
                  <a:schemeClr val="bg1"/>
                </a:solidFill>
              </a:rPr>
              <a:t>	            }</a:t>
            </a:r>
          </a:p>
          <a:p>
            <a:r>
              <a:rPr lang="vi-VN" sz="900" dirty="0">
                <a:solidFill>
                  <a:schemeClr val="bg1"/>
                </a:solidFill>
              </a:rPr>
              <a:t>		});</a:t>
            </a:r>
          </a:p>
          <a:p>
            <a:endParaRPr lang="vi-VN" sz="900" dirty="0">
              <a:solidFill>
                <a:schemeClr val="bg1"/>
              </a:solidFill>
            </a:endParaRPr>
          </a:p>
          <a:p>
            <a:r>
              <a:rPr lang="vi-VN" sz="900" dirty="0">
                <a:solidFill>
                  <a:schemeClr val="bg1"/>
                </a:solidFill>
              </a:rPr>
              <a:t>		var PlayersCollection = Backbone.Collection.extend({</a:t>
            </a:r>
          </a:p>
          <a:p>
            <a:r>
              <a:rPr lang="vi-VN" sz="900" dirty="0">
                <a:solidFill>
                  <a:schemeClr val="bg1"/>
                </a:solidFill>
              </a:rPr>
              <a:t>			model: Player</a:t>
            </a:r>
          </a:p>
          <a:p>
            <a:r>
              <a:rPr lang="vi-VN" sz="900" dirty="0">
                <a:solidFill>
                  <a:schemeClr val="bg1"/>
                </a:solidFill>
              </a:rPr>
              <a:t>		});</a:t>
            </a:r>
          </a:p>
          <a:p>
            <a:endParaRPr lang="vi-VN" sz="900" dirty="0">
              <a:solidFill>
                <a:schemeClr val="bg1"/>
              </a:solidFill>
            </a:endParaRPr>
          </a:p>
          <a:p>
            <a:r>
              <a:rPr lang="vi-VN" sz="900" dirty="0">
                <a:solidFill>
                  <a:schemeClr val="bg1"/>
                </a:solidFill>
              </a:rPr>
              <a:t>		var player1 = new Player({name: "dhoni",  country:"india"});</a:t>
            </a:r>
          </a:p>
          <a:p>
            <a:r>
              <a:rPr lang="vi-VN" sz="900" dirty="0">
                <a:solidFill>
                  <a:schemeClr val="bg1"/>
                </a:solidFill>
              </a:rPr>
              <a:t>		var player2 = new Player({name: "raina",  country:"india"});</a:t>
            </a:r>
          </a:p>
          <a:p>
            <a:endParaRPr lang="vi-VN" sz="900" dirty="0">
              <a:solidFill>
                <a:schemeClr val="bg1"/>
              </a:solidFill>
            </a:endParaRPr>
          </a:p>
          <a:p>
            <a:r>
              <a:rPr lang="vi-VN" sz="900" dirty="0">
                <a:solidFill>
                  <a:schemeClr val="bg1"/>
                </a:solidFill>
              </a:rPr>
              <a:t>		var mycollection = new PlayersCollection();</a:t>
            </a:r>
          </a:p>
          <a:p>
            <a:endParaRPr lang="vi-VN" sz="900" dirty="0">
              <a:solidFill>
                <a:schemeClr val="bg1"/>
              </a:solidFill>
            </a:endParaRPr>
          </a:p>
          <a:p>
            <a:r>
              <a:rPr lang="vi-VN" sz="900" dirty="0">
                <a:solidFill>
                  <a:schemeClr val="bg1"/>
                </a:solidFill>
              </a:rPr>
              <a:t>		mycollection.add([player1,player2]);</a:t>
            </a:r>
          </a:p>
          <a:p>
            <a:r>
              <a:rPr lang="vi-VN" sz="900" dirty="0">
                <a:solidFill>
                  <a:schemeClr val="bg1"/>
                </a:solidFill>
              </a:rPr>
              <a:t>        document.write('Number of added players : ' + mycollection.length);</a:t>
            </a:r>
          </a:p>
          <a:p>
            <a:endParaRPr lang="vi-VN" sz="900" dirty="0">
              <a:solidFill>
                <a:schemeClr val="bg1"/>
              </a:solidFill>
            </a:endParaRPr>
          </a:p>
          <a:p>
            <a:r>
              <a:rPr lang="vi-VN" sz="900" dirty="0">
                <a:solidFill>
                  <a:schemeClr val="bg1"/>
                </a:solidFill>
              </a:rPr>
              <a:t>&lt;/script&gt;</a:t>
            </a:r>
          </a:p>
          <a:p>
            <a:r>
              <a:rPr lang="vi-VN" sz="900" dirty="0">
                <a:solidFill>
                  <a:schemeClr val="bg1"/>
                </a:solidFill>
              </a:rPr>
              <a:t>&lt;/body&gt;</a:t>
            </a:r>
          </a:p>
          <a:p>
            <a:r>
              <a:rPr lang="vi-VN" sz="900" dirty="0">
                <a:solidFill>
                  <a:schemeClr val="bg1"/>
                </a:solidFill>
              </a:rPr>
              <a:t>&lt;/html&gt;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7086600" cy="1463040"/>
          </a:xfrm>
        </p:spPr>
        <p:txBody>
          <a:bodyPr>
            <a:normAutofit/>
          </a:bodyPr>
          <a:lstStyle/>
          <a:p>
            <a:r>
              <a:rPr lang="vi-VN" b="0" dirty="0">
                <a:effectLst/>
              </a:rPr>
              <a:t>Collection Remove</a:t>
            </a:r>
          </a:p>
        </p:txBody>
      </p:sp>
      <p:sp>
        <p:nvSpPr>
          <p:cNvPr id="3" name="Subtitle 2"/>
          <p:cNvSpPr>
            <a:spLocks noGrp="1"/>
          </p:cNvSpPr>
          <p:nvPr>
            <p:ph type="subTitle" idx="1"/>
          </p:nvPr>
        </p:nvSpPr>
        <p:spPr>
          <a:xfrm>
            <a:off x="457200" y="838200"/>
            <a:ext cx="5891550" cy="609600"/>
          </a:xfrm>
        </p:spPr>
        <p:txBody>
          <a:bodyPr/>
          <a:lstStyle/>
          <a:p>
            <a:r>
              <a:rPr lang="vi-VN" b="1" dirty="0" smtClean="0"/>
              <a:t>Syntax</a:t>
            </a:r>
            <a:r>
              <a:rPr lang="vi-VN" b="1" dirty="0"/>
              <a:t> : collection.remove(models,options)</a:t>
            </a:r>
          </a:p>
        </p:txBody>
      </p:sp>
      <p:sp>
        <p:nvSpPr>
          <p:cNvPr id="5" name="TextBox 4"/>
          <p:cNvSpPr txBox="1"/>
          <p:nvPr/>
        </p:nvSpPr>
        <p:spPr>
          <a:xfrm>
            <a:off x="457200" y="1524000"/>
            <a:ext cx="8153400" cy="5216813"/>
          </a:xfrm>
          <a:prstGeom prst="rect">
            <a:avLst/>
          </a:prstGeom>
          <a:solidFill>
            <a:schemeClr val="tx1">
              <a:lumMod val="95000"/>
            </a:schemeClr>
          </a:solidFill>
        </p:spPr>
        <p:txBody>
          <a:bodyPr wrap="square" rtlCol="0">
            <a:spAutoFit/>
          </a:bodyPr>
          <a:lstStyle/>
          <a:p>
            <a:endParaRPr lang="vi-VN" sz="900" dirty="0">
              <a:solidFill>
                <a:schemeClr val="bg1"/>
              </a:solidFill>
            </a:endParaRPr>
          </a:p>
          <a:p>
            <a:r>
              <a:rPr lang="vi-VN" sz="900" dirty="0">
                <a:solidFill>
                  <a:schemeClr val="bg1"/>
                </a:solidFill>
              </a:rPr>
              <a:t>&lt;!DOCTYPE html&gt;</a:t>
            </a:r>
          </a:p>
          <a:p>
            <a:r>
              <a:rPr lang="vi-VN" sz="900" dirty="0">
                <a:solidFill>
                  <a:schemeClr val="bg1"/>
                </a:solidFill>
              </a:rPr>
              <a:t>&lt;html&gt;</a:t>
            </a:r>
          </a:p>
          <a:p>
            <a:r>
              <a:rPr lang="vi-VN" sz="900" dirty="0">
                <a:solidFill>
                  <a:schemeClr val="bg1"/>
                </a:solidFill>
              </a:rPr>
              <a:t>&lt;head&gt;</a:t>
            </a:r>
          </a:p>
          <a:p>
            <a:r>
              <a:rPr lang="vi-VN" sz="900" dirty="0">
                <a:solidFill>
                  <a:schemeClr val="bg1"/>
                </a:solidFill>
              </a:rPr>
              <a:t>&lt;title&gt;Collection Example&lt;/title&gt;</a:t>
            </a:r>
          </a:p>
          <a:p>
            <a:r>
              <a:rPr lang="vi-VN" sz="900" dirty="0">
                <a:solidFill>
                  <a:schemeClr val="bg1"/>
                </a:solidFill>
              </a:rPr>
              <a:t>&lt;script src="https://code.jquery.com/jquery-2.1.3.min.js" type="text/javascript"&gt;&lt;/script&gt;</a:t>
            </a:r>
          </a:p>
          <a:p>
            <a:r>
              <a:rPr lang="vi-VN" sz="900" dirty="0">
                <a:solidFill>
                  <a:schemeClr val="bg1"/>
                </a:solidFill>
              </a:rPr>
              <a:t>  &lt;script src="https://cdnjs.cloudflare.com/ajax/libs/underscore.js/1.8.2/underscore-min.js" type="text/javascript"&gt;&lt;/script&gt;</a:t>
            </a:r>
          </a:p>
          <a:p>
            <a:r>
              <a:rPr lang="vi-VN" sz="900" dirty="0">
                <a:solidFill>
                  <a:schemeClr val="bg1"/>
                </a:solidFill>
              </a:rPr>
              <a:t>  &lt;script src="https://cdnjs.cloudflare.com/ajax/libs/backbone.js/1.1.2/backbone-min.js" type="text/javascript"&gt;&lt;/script&gt;</a:t>
            </a:r>
          </a:p>
          <a:p>
            <a:r>
              <a:rPr lang="vi-VN" sz="900" dirty="0">
                <a:solidFill>
                  <a:schemeClr val="bg1"/>
                </a:solidFill>
              </a:rPr>
              <a:t>&lt;/head&gt;</a:t>
            </a:r>
          </a:p>
          <a:p>
            <a:r>
              <a:rPr lang="vi-VN" sz="900" dirty="0">
                <a:solidFill>
                  <a:schemeClr val="bg1"/>
                </a:solidFill>
              </a:rPr>
              <a:t>&lt;body&gt;</a:t>
            </a:r>
          </a:p>
          <a:p>
            <a:r>
              <a:rPr lang="vi-VN" sz="900" dirty="0">
                <a:solidFill>
                  <a:schemeClr val="bg1"/>
                </a:solidFill>
              </a:rPr>
              <a:t>&lt;script type="text/javascript"&gt;</a:t>
            </a:r>
          </a:p>
          <a:p>
            <a:endParaRPr lang="vi-VN" sz="900" dirty="0">
              <a:solidFill>
                <a:schemeClr val="bg1"/>
              </a:solidFill>
            </a:endParaRPr>
          </a:p>
          <a:p>
            <a:r>
              <a:rPr lang="vi-VN" sz="900" dirty="0">
                <a:solidFill>
                  <a:schemeClr val="bg1"/>
                </a:solidFill>
              </a:rPr>
              <a:t>	   var Player = Backbone.Model.extend({</a:t>
            </a:r>
          </a:p>
          <a:p>
            <a:r>
              <a:rPr lang="vi-VN" sz="900" dirty="0">
                <a:solidFill>
                  <a:schemeClr val="bg1"/>
                </a:solidFill>
              </a:rPr>
              <a:t>	            defaults: {</a:t>
            </a:r>
          </a:p>
          <a:p>
            <a:r>
              <a:rPr lang="vi-VN" sz="900" dirty="0">
                <a:solidFill>
                  <a:schemeClr val="bg1"/>
                </a:solidFill>
              </a:rPr>
              <a:t>	                name: "sachin",</a:t>
            </a:r>
          </a:p>
          <a:p>
            <a:r>
              <a:rPr lang="vi-VN" sz="900" dirty="0">
                <a:solidFill>
                  <a:schemeClr val="bg1"/>
                </a:solidFill>
              </a:rPr>
              <a:t>	                country:"india"</a:t>
            </a:r>
          </a:p>
          <a:p>
            <a:r>
              <a:rPr lang="vi-VN" sz="900" dirty="0">
                <a:solidFill>
                  <a:schemeClr val="bg1"/>
                </a:solidFill>
              </a:rPr>
              <a:t>	            }</a:t>
            </a:r>
          </a:p>
          <a:p>
            <a:r>
              <a:rPr lang="vi-VN" sz="900" dirty="0">
                <a:solidFill>
                  <a:schemeClr val="bg1"/>
                </a:solidFill>
              </a:rPr>
              <a:t>		});</a:t>
            </a:r>
          </a:p>
          <a:p>
            <a:endParaRPr lang="vi-VN" sz="900" dirty="0">
              <a:solidFill>
                <a:schemeClr val="bg1"/>
              </a:solidFill>
            </a:endParaRPr>
          </a:p>
          <a:p>
            <a:r>
              <a:rPr lang="vi-VN" sz="900" dirty="0">
                <a:solidFill>
                  <a:schemeClr val="bg1"/>
                </a:solidFill>
              </a:rPr>
              <a:t>		var PlayersCollection = Backbone.Collection.extend({</a:t>
            </a:r>
          </a:p>
          <a:p>
            <a:r>
              <a:rPr lang="vi-VN" sz="900" dirty="0">
                <a:solidFill>
                  <a:schemeClr val="bg1"/>
                </a:solidFill>
              </a:rPr>
              <a:t>			model: Player</a:t>
            </a:r>
          </a:p>
          <a:p>
            <a:r>
              <a:rPr lang="vi-VN" sz="900" dirty="0">
                <a:solidFill>
                  <a:schemeClr val="bg1"/>
                </a:solidFill>
              </a:rPr>
              <a:t>		});</a:t>
            </a:r>
          </a:p>
          <a:p>
            <a:endParaRPr lang="vi-VN" sz="900" dirty="0">
              <a:solidFill>
                <a:schemeClr val="bg1"/>
              </a:solidFill>
            </a:endParaRPr>
          </a:p>
          <a:p>
            <a:r>
              <a:rPr lang="vi-VN" sz="900" dirty="0">
                <a:solidFill>
                  <a:schemeClr val="bg1"/>
                </a:solidFill>
              </a:rPr>
              <a:t>		var player1 = new Player({name: "dhoni",  country:"india"});</a:t>
            </a:r>
          </a:p>
          <a:p>
            <a:r>
              <a:rPr lang="vi-VN" sz="900" dirty="0">
                <a:solidFill>
                  <a:schemeClr val="bg1"/>
                </a:solidFill>
              </a:rPr>
              <a:t>		var player2 = new Player({name: "raina",  country:"india"});</a:t>
            </a:r>
          </a:p>
          <a:p>
            <a:endParaRPr lang="vi-VN" sz="900" dirty="0">
              <a:solidFill>
                <a:schemeClr val="bg1"/>
              </a:solidFill>
            </a:endParaRPr>
          </a:p>
          <a:p>
            <a:r>
              <a:rPr lang="vi-VN" sz="900" dirty="0">
                <a:solidFill>
                  <a:schemeClr val="bg1"/>
                </a:solidFill>
              </a:rPr>
              <a:t>		var mycollection = new PlayersCollection();</a:t>
            </a:r>
          </a:p>
          <a:p>
            <a:endParaRPr lang="vi-VN" sz="900" dirty="0">
              <a:solidFill>
                <a:schemeClr val="bg1"/>
              </a:solidFill>
            </a:endParaRPr>
          </a:p>
          <a:p>
            <a:r>
              <a:rPr lang="vi-VN" sz="900" dirty="0">
                <a:solidFill>
                  <a:schemeClr val="bg1"/>
                </a:solidFill>
              </a:rPr>
              <a:t>		mycollection.add([player1,player2]);</a:t>
            </a:r>
          </a:p>
          <a:p>
            <a:r>
              <a:rPr lang="vi-VN" sz="900" dirty="0">
                <a:solidFill>
                  <a:schemeClr val="bg1"/>
                </a:solidFill>
              </a:rPr>
              <a:t>        document.write('Number of added players : ' + mycollection.length);</a:t>
            </a:r>
          </a:p>
          <a:p>
            <a:r>
              <a:rPr lang="vi-VN" sz="900" dirty="0">
                <a:solidFill>
                  <a:schemeClr val="bg1"/>
                </a:solidFill>
              </a:rPr>
              <a:t>		document.write("&lt;br&gt;");</a:t>
            </a:r>
          </a:p>
          <a:p>
            <a:r>
              <a:rPr lang="vi-VN" sz="900" dirty="0">
                <a:solidFill>
                  <a:schemeClr val="bg1"/>
                </a:solidFill>
              </a:rPr>
              <a:t>		mycollection.remove([player1]);</a:t>
            </a:r>
          </a:p>
          <a:p>
            <a:r>
              <a:rPr lang="vi-VN" sz="900" dirty="0">
                <a:solidFill>
                  <a:schemeClr val="bg1"/>
                </a:solidFill>
              </a:rPr>
              <a:t>		document.write('Number of removed players : ' + mycollection.length);</a:t>
            </a:r>
          </a:p>
          <a:p>
            <a:endParaRPr lang="vi-VN" sz="900" dirty="0">
              <a:solidFill>
                <a:schemeClr val="bg1"/>
              </a:solidFill>
            </a:endParaRPr>
          </a:p>
          <a:p>
            <a:r>
              <a:rPr lang="vi-VN" sz="900" dirty="0">
                <a:solidFill>
                  <a:schemeClr val="bg1"/>
                </a:solidFill>
              </a:rPr>
              <a:t>&lt;/script&gt;</a:t>
            </a:r>
          </a:p>
          <a:p>
            <a:r>
              <a:rPr lang="vi-VN" sz="900" dirty="0">
                <a:solidFill>
                  <a:schemeClr val="bg1"/>
                </a:solidFill>
              </a:rPr>
              <a:t>&lt;/body&gt;</a:t>
            </a:r>
          </a:p>
          <a:p>
            <a:r>
              <a:rPr lang="vi-VN" sz="900" dirty="0">
                <a:solidFill>
                  <a:schemeClr val="bg1"/>
                </a:solidFill>
              </a:rPr>
              <a:t>&lt;/html&gt;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81000"/>
            <a:ext cx="7315200" cy="990600"/>
          </a:xfrm>
        </p:spPr>
        <p:txBody>
          <a:bodyPr>
            <a:normAutofit fontScale="90000"/>
          </a:bodyPr>
          <a:lstStyle/>
          <a:p>
            <a:pPr algn="l"/>
            <a:r>
              <a:rPr lang="vi-VN" b="0" dirty="0">
                <a:effectLst/>
              </a:rPr>
              <a:t>Phương pháp gạch</a:t>
            </a:r>
            <a:br>
              <a:rPr lang="vi-VN" b="0" dirty="0">
                <a:effectLst/>
              </a:rPr>
            </a:br>
            <a:endParaRPr lang="vi-VN" dirty="0"/>
          </a:p>
        </p:txBody>
      </p:sp>
      <p:sp>
        <p:nvSpPr>
          <p:cNvPr id="3" name="Subtitle 2"/>
          <p:cNvSpPr>
            <a:spLocks noGrp="1"/>
          </p:cNvSpPr>
          <p:nvPr>
            <p:ph type="subTitle" idx="1"/>
          </p:nvPr>
        </p:nvSpPr>
        <p:spPr>
          <a:xfrm>
            <a:off x="433050" y="1544812"/>
            <a:ext cx="7644150" cy="4474988"/>
          </a:xfrm>
        </p:spPr>
        <p:txBody>
          <a:bodyPr>
            <a:normAutofit/>
          </a:bodyPr>
          <a:lstStyle/>
          <a:p>
            <a:pPr marL="342900" indent="-342900" algn="l">
              <a:buFont typeface="Wingdings" pitchFamily="2" charset="2"/>
              <a:buChar char="Ø"/>
            </a:pPr>
            <a:r>
              <a:rPr lang="vi-VN" b="1" dirty="0"/>
              <a:t>_.each </a:t>
            </a:r>
            <a:r>
              <a:rPr lang="vi-VN" b="1" dirty="0" smtClean="0"/>
              <a:t>(</a:t>
            </a:r>
            <a:r>
              <a:rPr lang="vi-VN" b="1" dirty="0"/>
              <a:t>list, iteratee, [context]</a:t>
            </a:r>
            <a:r>
              <a:rPr lang="vi-VN" b="1" dirty="0" smtClean="0"/>
              <a:t>)</a:t>
            </a:r>
            <a:r>
              <a:rPr lang="vi-VN" dirty="0"/>
              <a:t/>
            </a:r>
            <a:br>
              <a:rPr lang="vi-VN" dirty="0"/>
            </a:br>
            <a:r>
              <a:rPr lang="vi-VN" b="1" dirty="0"/>
              <a:t>lặp của mỗi nguyên tố trong the collection</a:t>
            </a:r>
            <a:r>
              <a:rPr lang="vi-VN" b="1" dirty="0" smtClean="0"/>
              <a:t> </a:t>
            </a:r>
            <a:r>
              <a:rPr lang="vi-VN" b="1" dirty="0"/>
              <a:t>sử dụng chức năng  iteratee </a:t>
            </a:r>
            <a:r>
              <a:rPr lang="vi-VN" b="1" dirty="0" smtClean="0"/>
              <a:t>.</a:t>
            </a:r>
          </a:p>
          <a:p>
            <a:pPr marL="342900" indent="-342900" algn="l">
              <a:buFont typeface="Wingdings" pitchFamily="2" charset="2"/>
              <a:buChar char="Ø"/>
            </a:pPr>
            <a:r>
              <a:rPr lang="vi-VN" b="1" dirty="0"/>
              <a:t>_.map </a:t>
            </a:r>
            <a:r>
              <a:rPr lang="vi-VN" b="1" dirty="0" smtClean="0"/>
              <a:t>(</a:t>
            </a:r>
            <a:r>
              <a:rPr lang="vi-VN" b="1" dirty="0"/>
              <a:t>list, iteratee, [context]</a:t>
            </a:r>
            <a:r>
              <a:rPr lang="vi-VN" b="1" dirty="0" smtClean="0"/>
              <a:t>)</a:t>
            </a:r>
            <a:r>
              <a:rPr lang="vi-VN" dirty="0"/>
              <a:t/>
            </a:r>
            <a:br>
              <a:rPr lang="vi-VN" dirty="0"/>
            </a:br>
            <a:r>
              <a:rPr lang="vi-VN" b="1" dirty="0"/>
              <a:t>Nó bản đồ mỗi giá trị và hiển thị chúng trong một mảng mới của giá trị sử dụng </a:t>
            </a:r>
            <a:r>
              <a:rPr lang="vi-VN" b="1" dirty="0" smtClean="0"/>
              <a:t>chức năng </a:t>
            </a:r>
            <a:r>
              <a:rPr lang="vi-VN" b="1" dirty="0"/>
              <a:t> </a:t>
            </a:r>
            <a:r>
              <a:rPr lang="vi-VN" b="1" i="1" dirty="0"/>
              <a:t>iteratee</a:t>
            </a:r>
            <a:r>
              <a:rPr lang="vi-VN" b="1" dirty="0"/>
              <a:t> </a:t>
            </a:r>
            <a:r>
              <a:rPr lang="vi-VN" b="1" dirty="0" smtClean="0"/>
              <a:t>.</a:t>
            </a:r>
          </a:p>
          <a:p>
            <a:pPr marL="342900" indent="-342900" algn="l">
              <a:buFont typeface="Wingdings" pitchFamily="2" charset="2"/>
              <a:buChar char="Ø"/>
            </a:pPr>
            <a:r>
              <a:rPr lang="vi-VN" b="1" dirty="0"/>
              <a:t>_.reduce </a:t>
            </a:r>
            <a:r>
              <a:rPr lang="vi-VN" b="1" dirty="0" smtClean="0"/>
              <a:t>(</a:t>
            </a:r>
            <a:r>
              <a:rPr lang="vi-VN" b="1" dirty="0"/>
              <a:t>list, iteratee, memo, [context]</a:t>
            </a:r>
            <a:r>
              <a:rPr lang="vi-VN" b="1" dirty="0" smtClean="0"/>
              <a:t>)</a:t>
            </a:r>
            <a:r>
              <a:rPr lang="vi-VN" dirty="0"/>
              <a:t/>
            </a:r>
            <a:br>
              <a:rPr lang="vi-VN" dirty="0"/>
            </a:br>
            <a:r>
              <a:rPr lang="vi-VN" b="1" dirty="0"/>
              <a:t>Nó làm giảm danh sách các giá trị vào giá trị duy nhất và nó còn được gọi là </a:t>
            </a:r>
            <a:r>
              <a:rPr lang="vi-VN" dirty="0"/>
              <a:t> </a:t>
            </a:r>
            <a:r>
              <a:rPr lang="vi-VN" b="1" dirty="0"/>
              <a:t> </a:t>
            </a:r>
            <a:r>
              <a:rPr lang="vi-VN" b="1" i="1" dirty="0"/>
              <a:t>inject</a:t>
            </a:r>
            <a:r>
              <a:rPr lang="vi-VN" b="1" dirty="0"/>
              <a:t> and </a:t>
            </a:r>
            <a:r>
              <a:rPr lang="vi-VN" b="1" i="1" dirty="0"/>
              <a:t>foldl</a:t>
            </a:r>
            <a:r>
              <a:rPr lang="vi-VN" b="1" dirty="0" smtClean="0"/>
              <a:t>.</a:t>
            </a:r>
          </a:p>
          <a:p>
            <a:pPr marL="342900" indent="-342900" algn="l">
              <a:buFont typeface="Wingdings" pitchFamily="2" charset="2"/>
              <a:buChar char="Ø"/>
            </a:pPr>
            <a:r>
              <a:rPr lang="vi-VN" b="1" dirty="0"/>
              <a:t>_.reduceRight </a:t>
            </a:r>
            <a:r>
              <a:rPr lang="vi-VN" b="1" dirty="0" smtClean="0"/>
              <a:t>(</a:t>
            </a:r>
            <a:r>
              <a:rPr lang="vi-VN" b="1" dirty="0"/>
              <a:t>list, iteratee, memo, [context]</a:t>
            </a:r>
            <a:r>
              <a:rPr lang="vi-VN" b="1" dirty="0" smtClean="0"/>
              <a:t>)</a:t>
            </a:r>
            <a:r>
              <a:rPr lang="vi-VN" dirty="0"/>
              <a:t/>
            </a:r>
            <a:br>
              <a:rPr lang="vi-VN" dirty="0"/>
            </a:br>
            <a:r>
              <a:rPr lang="vi-VN" b="1" dirty="0"/>
              <a:t>Đó là quyền phiên bản kết hợp của </a:t>
            </a:r>
            <a:r>
              <a:rPr lang="vi-VN" i="1" dirty="0"/>
              <a:t> </a:t>
            </a:r>
            <a:r>
              <a:rPr lang="vi-VN" b="1" i="1" dirty="0"/>
              <a:t>reduce</a:t>
            </a:r>
            <a:r>
              <a:rPr lang="vi-VN" b="1" dirty="0"/>
              <a:t>. </a:t>
            </a:r>
            <a:endParaRPr lang="vi-VN" b="1" dirty="0" smtClean="0"/>
          </a:p>
          <a:p>
            <a:pPr marL="342900" indent="-342900" algn="l">
              <a:buFont typeface="Wingdings" pitchFamily="2" charset="2"/>
              <a:buChar char="Ø"/>
            </a:pPr>
            <a:endParaRPr lang="vi-VN" dirty="0" smtClean="0"/>
          </a:p>
        </p:txBody>
      </p:sp>
    </p:spTree>
    <p:extLst>
      <p:ext uri="{BB962C8B-B14F-4D97-AF65-F5344CB8AC3E}">
        <p14:creationId xmlns:p14="http://schemas.microsoft.com/office/powerpoint/2010/main" val="4209407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33050" y="381000"/>
            <a:ext cx="8406150" cy="6172200"/>
          </a:xfrm>
        </p:spPr>
        <p:txBody>
          <a:bodyPr>
            <a:normAutofit lnSpcReduction="10000"/>
          </a:bodyPr>
          <a:lstStyle/>
          <a:p>
            <a:pPr marL="342900" indent="-342900" algn="l">
              <a:buFont typeface="Wingdings" pitchFamily="2" charset="2"/>
              <a:buChar char="Ø"/>
            </a:pPr>
            <a:r>
              <a:rPr lang="vi-VN" b="1" dirty="0"/>
              <a:t>_.find </a:t>
            </a:r>
            <a:r>
              <a:rPr lang="vi-VN" b="1" dirty="0" smtClean="0"/>
              <a:t>(</a:t>
            </a:r>
            <a:r>
              <a:rPr lang="vi-VN" b="1" dirty="0"/>
              <a:t>list, predicate, [context]</a:t>
            </a:r>
            <a:r>
              <a:rPr lang="vi-VN" b="1" dirty="0" smtClean="0"/>
              <a:t>)</a:t>
            </a:r>
            <a:r>
              <a:rPr lang="vi-VN" dirty="0"/>
              <a:t/>
            </a:r>
            <a:br>
              <a:rPr lang="vi-VN" dirty="0"/>
            </a:br>
            <a:r>
              <a:rPr lang="vi-VN" b="1" dirty="0"/>
              <a:t>Nó tìm từng giá trị và trả về một đầu tiên mà đi vị hoặc thử nghiệm</a:t>
            </a:r>
            <a:r>
              <a:rPr lang="vi-VN" b="1" dirty="0" smtClean="0"/>
              <a:t>.</a:t>
            </a:r>
          </a:p>
          <a:p>
            <a:pPr marL="342900" indent="-342900" algn="l">
              <a:buFont typeface="Wingdings" pitchFamily="2" charset="2"/>
              <a:buChar char="Ø"/>
            </a:pPr>
            <a:r>
              <a:rPr lang="vi-VN" b="1" dirty="0"/>
              <a:t>_.filter </a:t>
            </a:r>
            <a:r>
              <a:rPr lang="vi-VN" b="1" dirty="0" smtClean="0"/>
              <a:t>(</a:t>
            </a:r>
            <a:r>
              <a:rPr lang="vi-VN" b="1" dirty="0"/>
              <a:t>list, predicate, [context]</a:t>
            </a:r>
            <a:r>
              <a:rPr lang="vi-VN" b="1" dirty="0" smtClean="0"/>
              <a:t>)</a:t>
            </a:r>
            <a:r>
              <a:rPr lang="vi-VN" dirty="0"/>
              <a:t/>
            </a:r>
            <a:br>
              <a:rPr lang="vi-VN" dirty="0"/>
            </a:br>
            <a:r>
              <a:rPr lang="vi-VN" b="1" dirty="0"/>
              <a:t>Nó lọc mỗi giá trị và trả về mảng các giá trị mà vượt qua vị hoặc thử nghiệm</a:t>
            </a:r>
            <a:r>
              <a:rPr lang="vi-VN" b="1" dirty="0" smtClean="0"/>
              <a:t>.</a:t>
            </a:r>
          </a:p>
          <a:p>
            <a:pPr marL="342900" indent="-342900" algn="l">
              <a:buFont typeface="Wingdings" pitchFamily="2" charset="2"/>
              <a:buChar char="Ø"/>
            </a:pPr>
            <a:r>
              <a:rPr lang="vi-VN" b="1" dirty="0"/>
              <a:t>_.reject </a:t>
            </a:r>
            <a:r>
              <a:rPr lang="vi-VN" b="1" dirty="0" smtClean="0"/>
              <a:t>(</a:t>
            </a:r>
            <a:r>
              <a:rPr lang="vi-VN" b="1" dirty="0"/>
              <a:t>list, predicate, [context]</a:t>
            </a:r>
            <a:r>
              <a:rPr lang="vi-VN" b="1" dirty="0" smtClean="0"/>
              <a:t>)</a:t>
            </a:r>
            <a:r>
              <a:rPr lang="vi-VN" dirty="0"/>
              <a:t/>
            </a:r>
            <a:br>
              <a:rPr lang="vi-VN" dirty="0"/>
            </a:br>
            <a:r>
              <a:rPr lang="vi-VN" b="1" dirty="0"/>
              <a:t>Nó trả về các yếu tố từ chối trong danh sách mà </a:t>
            </a:r>
            <a:r>
              <a:rPr lang="vi-VN" b="1" dirty="0" smtClean="0"/>
              <a:t>không </a:t>
            </a:r>
            <a:r>
              <a:rPr lang="vi-VN" b="1" dirty="0"/>
              <a:t>vượt qua các giá trị dự đoán</a:t>
            </a:r>
            <a:r>
              <a:rPr lang="vi-VN" b="1" dirty="0" smtClean="0"/>
              <a:t>.</a:t>
            </a:r>
          </a:p>
          <a:p>
            <a:pPr marL="342900" indent="-342900" algn="l">
              <a:buFont typeface="Wingdings" pitchFamily="2" charset="2"/>
              <a:buChar char="Ø"/>
            </a:pPr>
            <a:r>
              <a:rPr lang="vi-VN" b="1" dirty="0"/>
              <a:t>_.every </a:t>
            </a:r>
            <a:r>
              <a:rPr lang="vi-VN" b="1" dirty="0" smtClean="0"/>
              <a:t>(</a:t>
            </a:r>
            <a:r>
              <a:rPr lang="vi-VN" b="1" dirty="0"/>
              <a:t>list, predicate, [context]</a:t>
            </a:r>
            <a:r>
              <a:rPr lang="vi-VN" b="1" dirty="0" smtClean="0"/>
              <a:t>)</a:t>
            </a:r>
            <a:r>
              <a:rPr lang="vi-VN" dirty="0"/>
              <a:t/>
            </a:r>
            <a:br>
              <a:rPr lang="vi-VN" dirty="0"/>
            </a:br>
            <a:r>
              <a:rPr lang="vi-VN" b="1" dirty="0"/>
              <a:t>Nó trả về true, nếu các yếu tố trong danh sách mà vượt qua giá trị dự đoán</a:t>
            </a:r>
            <a:r>
              <a:rPr lang="vi-VN" b="1" dirty="0" smtClean="0"/>
              <a:t>.</a:t>
            </a:r>
          </a:p>
          <a:p>
            <a:pPr marL="342900" indent="-342900" algn="l">
              <a:buFont typeface="Wingdings" pitchFamily="2" charset="2"/>
              <a:buChar char="Ø"/>
            </a:pPr>
            <a:r>
              <a:rPr lang="vi-VN" b="1" dirty="0"/>
              <a:t>_.some </a:t>
            </a:r>
            <a:r>
              <a:rPr lang="vi-VN" b="1" dirty="0" smtClean="0"/>
              <a:t>(</a:t>
            </a:r>
            <a:r>
              <a:rPr lang="vi-VN" b="1" dirty="0"/>
              <a:t>list, predicate, [context]</a:t>
            </a:r>
            <a:r>
              <a:rPr lang="vi-VN" b="1" dirty="0" smtClean="0"/>
              <a:t>)</a:t>
            </a:r>
            <a:r>
              <a:rPr lang="vi-VN" dirty="0"/>
              <a:t/>
            </a:r>
            <a:br>
              <a:rPr lang="vi-VN" dirty="0"/>
            </a:br>
            <a:r>
              <a:rPr lang="vi-VN" b="1" dirty="0"/>
              <a:t>Nó trả về true, nếu các yếu tố trong danh sách mà vượt qua giá trị dự đoán</a:t>
            </a:r>
            <a:r>
              <a:rPr lang="vi-VN" b="1" dirty="0" smtClean="0"/>
              <a:t>.</a:t>
            </a:r>
          </a:p>
          <a:p>
            <a:pPr marL="342900" indent="-342900" algn="l">
              <a:buFont typeface="Wingdings" pitchFamily="2" charset="2"/>
              <a:buChar char="Ø"/>
            </a:pPr>
            <a:r>
              <a:rPr lang="vi-VN" b="1" dirty="0"/>
              <a:t>_.contains </a:t>
            </a:r>
            <a:r>
              <a:rPr lang="vi-VN" b="1" dirty="0" smtClean="0"/>
              <a:t>(</a:t>
            </a:r>
            <a:r>
              <a:rPr lang="vi-VN" b="1" dirty="0"/>
              <a:t>list, value, [fromIndex]</a:t>
            </a:r>
            <a:r>
              <a:rPr lang="vi-VN" b="1" dirty="0" smtClean="0"/>
              <a:t>)</a:t>
            </a:r>
            <a:r>
              <a:rPr lang="vi-VN" dirty="0"/>
              <a:t/>
            </a:r>
            <a:br>
              <a:rPr lang="vi-VN" dirty="0"/>
            </a:br>
            <a:r>
              <a:rPr lang="vi-VN" b="1" dirty="0"/>
              <a:t>Nó trả về true nếu giá trị hiện tại trong danh sách</a:t>
            </a:r>
            <a:r>
              <a:rPr lang="vi-VN" b="1" dirty="0" smtClean="0"/>
              <a:t>.</a:t>
            </a:r>
          </a:p>
          <a:p>
            <a:pPr marL="342900" indent="-342900" algn="l">
              <a:buFont typeface="Wingdings" pitchFamily="2" charset="2"/>
              <a:buChar char="Ø"/>
            </a:pPr>
            <a:r>
              <a:rPr lang="vi-VN" b="1" dirty="0"/>
              <a:t>_.invoke </a:t>
            </a:r>
            <a:r>
              <a:rPr lang="vi-VN" b="1" dirty="0" smtClean="0"/>
              <a:t>(</a:t>
            </a:r>
            <a:r>
              <a:rPr lang="vi-VN" b="1" dirty="0"/>
              <a:t>list, methodName, *arguments</a:t>
            </a:r>
            <a:r>
              <a:rPr lang="vi-VN" b="1" dirty="0" smtClean="0"/>
              <a:t>)</a:t>
            </a:r>
            <a:r>
              <a:rPr lang="vi-VN" dirty="0"/>
              <a:t/>
            </a:r>
            <a:br>
              <a:rPr lang="vi-VN" dirty="0"/>
            </a:br>
            <a:r>
              <a:rPr lang="vi-VN" b="1" dirty="0"/>
              <a:t>Nó gọi tên phương pháp sử dụng </a:t>
            </a:r>
            <a:r>
              <a:rPr lang="vi-VN" b="1" i="1" dirty="0"/>
              <a:t>methodName ()</a:t>
            </a:r>
            <a:r>
              <a:rPr lang="vi-VN" b="1" dirty="0"/>
              <a:t> trên mỗi giá trị trong danh sách.</a:t>
            </a:r>
            <a:endParaRPr lang="vi-VN" dirty="0"/>
          </a:p>
        </p:txBody>
      </p:sp>
    </p:spTree>
    <p:extLst>
      <p:ext uri="{BB962C8B-B14F-4D97-AF65-F5344CB8AC3E}">
        <p14:creationId xmlns:p14="http://schemas.microsoft.com/office/powerpoint/2010/main" val="88768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457200"/>
            <a:ext cx="8329950" cy="5867400"/>
          </a:xfrm>
        </p:spPr>
        <p:txBody>
          <a:bodyPr>
            <a:normAutofit lnSpcReduction="10000"/>
          </a:bodyPr>
          <a:lstStyle/>
          <a:p>
            <a:pPr marL="342900" indent="-342900" algn="l">
              <a:buFont typeface="Wingdings" pitchFamily="2" charset="2"/>
              <a:buChar char="Ø"/>
            </a:pPr>
            <a:r>
              <a:rPr lang="vi-VN" b="1" dirty="0"/>
              <a:t>_.max </a:t>
            </a:r>
            <a:r>
              <a:rPr lang="vi-VN" b="1" dirty="0" smtClean="0"/>
              <a:t>(</a:t>
            </a:r>
            <a:r>
              <a:rPr lang="vi-VN" b="1" dirty="0"/>
              <a:t>list, [iteratee], [context]</a:t>
            </a:r>
            <a:r>
              <a:rPr lang="vi-VN" b="1" dirty="0" smtClean="0"/>
              <a:t>)</a:t>
            </a:r>
            <a:r>
              <a:rPr lang="vi-VN" dirty="0"/>
              <a:t/>
            </a:r>
            <a:br>
              <a:rPr lang="vi-VN" dirty="0"/>
            </a:br>
            <a:r>
              <a:rPr lang="vi-VN" b="1" dirty="0"/>
              <a:t>Nó chỉ định giá trị tối đa trong danh sách</a:t>
            </a:r>
            <a:r>
              <a:rPr lang="vi-VN" b="1" dirty="0" smtClean="0"/>
              <a:t>.</a:t>
            </a:r>
          </a:p>
          <a:p>
            <a:pPr marL="342900" indent="-342900" algn="l">
              <a:buFont typeface="Wingdings" pitchFamily="2" charset="2"/>
              <a:buChar char="Ø"/>
            </a:pPr>
            <a:r>
              <a:rPr lang="vi-VN" b="1" dirty="0"/>
              <a:t>_.min </a:t>
            </a:r>
            <a:r>
              <a:rPr lang="vi-VN" b="1" dirty="0" smtClean="0"/>
              <a:t>(</a:t>
            </a:r>
            <a:r>
              <a:rPr lang="vi-VN" b="1" dirty="0"/>
              <a:t>list, [iteratee], [context]</a:t>
            </a:r>
            <a:r>
              <a:rPr lang="vi-VN" b="1" dirty="0" smtClean="0"/>
              <a:t>)</a:t>
            </a:r>
            <a:r>
              <a:rPr lang="vi-VN" dirty="0"/>
              <a:t/>
            </a:r>
            <a:br>
              <a:rPr lang="vi-VN" dirty="0"/>
            </a:br>
            <a:r>
              <a:rPr lang="vi-VN" b="1" dirty="0"/>
              <a:t>Nó chỉ rõ giá trị nhỏ nhất trong danh sách</a:t>
            </a:r>
            <a:r>
              <a:rPr lang="vi-VN" b="1" dirty="0" smtClean="0"/>
              <a:t>.</a:t>
            </a:r>
          </a:p>
          <a:p>
            <a:pPr marL="342900" indent="-342900" algn="l">
              <a:buFont typeface="Wingdings" pitchFamily="2" charset="2"/>
              <a:buChar char="Ø"/>
            </a:pPr>
            <a:r>
              <a:rPr lang="vi-VN" b="1" dirty="0"/>
              <a:t>_.sortBy </a:t>
            </a:r>
            <a:r>
              <a:rPr lang="vi-VN" b="1" dirty="0" smtClean="0"/>
              <a:t>(</a:t>
            </a:r>
            <a:r>
              <a:rPr lang="vi-VN" b="1" dirty="0"/>
              <a:t>list, [iteratee], [context]</a:t>
            </a:r>
            <a:r>
              <a:rPr lang="vi-VN" b="1" dirty="0" smtClean="0"/>
              <a:t>)</a:t>
            </a:r>
            <a:r>
              <a:rPr lang="vi-VN" dirty="0"/>
              <a:t/>
            </a:r>
            <a:br>
              <a:rPr lang="vi-VN" dirty="0"/>
            </a:br>
            <a:r>
              <a:rPr lang="vi-VN" b="1" dirty="0"/>
              <a:t>Nó trả về các yếu tố được sắp xếp theo thứ tự tăng dần bằng cách sử dụng </a:t>
            </a:r>
            <a:r>
              <a:rPr lang="vi-VN" b="1" i="1" dirty="0"/>
              <a:t>iteratee</a:t>
            </a:r>
            <a:r>
              <a:rPr lang="vi-VN" b="1" dirty="0"/>
              <a:t> trong danh sách</a:t>
            </a:r>
            <a:r>
              <a:rPr lang="vi-VN" b="1" dirty="0" smtClean="0"/>
              <a:t>.</a:t>
            </a:r>
          </a:p>
          <a:p>
            <a:pPr marL="342900" indent="-342900" algn="l">
              <a:buFont typeface="Wingdings" pitchFamily="2" charset="2"/>
              <a:buChar char="Ø"/>
            </a:pPr>
            <a:r>
              <a:rPr lang="vi-VN" b="1" dirty="0"/>
              <a:t>_.groupBy </a:t>
            </a:r>
            <a:r>
              <a:rPr lang="vi-VN" b="1" dirty="0" smtClean="0"/>
              <a:t>(</a:t>
            </a:r>
            <a:r>
              <a:rPr lang="vi-VN" b="1" dirty="0"/>
              <a:t>list, [iteratee], [context]</a:t>
            </a:r>
            <a:r>
              <a:rPr lang="vi-VN" b="1" dirty="0" smtClean="0"/>
              <a:t>)</a:t>
            </a:r>
            <a:r>
              <a:rPr lang="vi-VN" dirty="0"/>
              <a:t/>
            </a:r>
            <a:br>
              <a:rPr lang="vi-VN" dirty="0"/>
            </a:br>
            <a:r>
              <a:rPr lang="vi-VN" b="1" dirty="0"/>
              <a:t>Nó chia giá trị bộ sưu tập thành bộ, nhóm lại bằng cách sử dụng </a:t>
            </a:r>
            <a:r>
              <a:rPr lang="vi-VN" b="1" i="1" dirty="0"/>
              <a:t>iteratee</a:t>
            </a:r>
            <a:r>
              <a:rPr lang="vi-VN" b="1" dirty="0"/>
              <a:t>trong danh sách</a:t>
            </a:r>
            <a:r>
              <a:rPr lang="vi-VN" b="1" dirty="0" smtClean="0"/>
              <a:t>.</a:t>
            </a:r>
          </a:p>
          <a:p>
            <a:pPr marL="342900" indent="-342900" algn="l">
              <a:buFont typeface="Wingdings" pitchFamily="2" charset="2"/>
              <a:buChar char="Ø"/>
            </a:pPr>
            <a:r>
              <a:rPr lang="vi-VN" b="1" dirty="0"/>
              <a:t>_.shuffle </a:t>
            </a:r>
            <a:r>
              <a:rPr lang="vi-VN" b="1" dirty="0" smtClean="0"/>
              <a:t>(</a:t>
            </a:r>
            <a:r>
              <a:rPr lang="vi-VN" b="1" dirty="0"/>
              <a:t>list</a:t>
            </a:r>
            <a:r>
              <a:rPr lang="vi-VN" b="1" dirty="0" smtClean="0"/>
              <a:t>)</a:t>
            </a:r>
            <a:r>
              <a:rPr lang="vi-VN" dirty="0"/>
              <a:t/>
            </a:r>
            <a:br>
              <a:rPr lang="vi-VN" dirty="0"/>
            </a:br>
            <a:r>
              <a:rPr lang="vi-VN" b="1" dirty="0"/>
              <a:t>Nó trả về bản sao lê của danh sách</a:t>
            </a:r>
            <a:r>
              <a:rPr lang="vi-VN" b="1" dirty="0" smtClean="0"/>
              <a:t>.</a:t>
            </a:r>
          </a:p>
          <a:p>
            <a:pPr marL="342900" indent="-342900" algn="l">
              <a:buFont typeface="Wingdings" pitchFamily="2" charset="2"/>
              <a:buChar char="Ø"/>
            </a:pPr>
            <a:r>
              <a:rPr lang="vi-VN" b="1" dirty="0"/>
              <a:t>_.toArray </a:t>
            </a:r>
            <a:r>
              <a:rPr lang="vi-VN" b="1" dirty="0" smtClean="0"/>
              <a:t>(</a:t>
            </a:r>
            <a:r>
              <a:rPr lang="vi-VN" b="1" dirty="0"/>
              <a:t>list</a:t>
            </a:r>
            <a:r>
              <a:rPr lang="vi-VN" b="1" dirty="0" smtClean="0"/>
              <a:t>)</a:t>
            </a:r>
            <a:r>
              <a:rPr lang="vi-VN" dirty="0"/>
              <a:t/>
            </a:r>
            <a:br>
              <a:rPr lang="vi-VN" dirty="0"/>
            </a:br>
            <a:r>
              <a:rPr lang="vi-VN" b="1" dirty="0"/>
              <a:t>Nó định nghĩa một mảng các danh sách</a:t>
            </a:r>
            <a:r>
              <a:rPr lang="vi-VN" b="1" dirty="0" smtClean="0"/>
              <a:t>.</a:t>
            </a:r>
          </a:p>
          <a:p>
            <a:pPr marL="342900" indent="-342900" algn="l">
              <a:buFont typeface="Wingdings" pitchFamily="2" charset="2"/>
              <a:buChar char="Ø"/>
            </a:pPr>
            <a:r>
              <a:rPr lang="vi-VN" b="1" dirty="0"/>
              <a:t>_.size </a:t>
            </a:r>
            <a:r>
              <a:rPr lang="vi-VN" b="1" dirty="0" smtClean="0"/>
              <a:t>(</a:t>
            </a:r>
            <a:r>
              <a:rPr lang="vi-VN" b="1" dirty="0"/>
              <a:t>list</a:t>
            </a:r>
            <a:r>
              <a:rPr lang="vi-VN" b="1" dirty="0" smtClean="0"/>
              <a:t>)</a:t>
            </a:r>
            <a:r>
              <a:rPr lang="vi-VN" dirty="0"/>
              <a:t/>
            </a:r>
            <a:br>
              <a:rPr lang="vi-VN" dirty="0"/>
            </a:br>
            <a:r>
              <a:rPr lang="vi-VN" b="1" dirty="0"/>
              <a:t>Nó xác định số lượng các giá trị trong danh sách</a:t>
            </a:r>
            <a:r>
              <a:rPr lang="vi-VN" b="1" dirty="0" smtClean="0"/>
              <a:t>.</a:t>
            </a:r>
          </a:p>
          <a:p>
            <a:pPr marL="342900" indent="-342900" algn="l">
              <a:buFont typeface="Wingdings" pitchFamily="2" charset="2"/>
              <a:buChar char="Ø"/>
            </a:pPr>
            <a:r>
              <a:rPr lang="vi-VN" b="1" dirty="0"/>
              <a:t>_.first </a:t>
            </a:r>
            <a:r>
              <a:rPr lang="vi-VN" b="1" dirty="0" smtClean="0"/>
              <a:t>(</a:t>
            </a:r>
            <a:r>
              <a:rPr lang="vi-VN" b="1" dirty="0"/>
              <a:t>array, [n]</a:t>
            </a:r>
            <a:r>
              <a:rPr lang="vi-VN" b="1" dirty="0" smtClean="0"/>
              <a:t>)</a:t>
            </a:r>
            <a:r>
              <a:rPr lang="vi-VN" dirty="0"/>
              <a:t/>
            </a:r>
            <a:br>
              <a:rPr lang="vi-VN" dirty="0"/>
            </a:br>
            <a:r>
              <a:rPr lang="vi-VN" b="1" dirty="0"/>
              <a:t>Nó chỉ định phần tử đầu tiên của mảng trong danh sách.</a:t>
            </a:r>
            <a:endParaRPr lang="vi-VN" b="1" dirty="0" smtClean="0"/>
          </a:p>
          <a:p>
            <a:pPr marL="342900" indent="-342900" algn="l">
              <a:buFont typeface="Wingdings" pitchFamily="2" charset="2"/>
              <a:buChar char="Ø"/>
            </a:pPr>
            <a:endParaRPr lang="vi-VN" dirty="0" smtClean="0"/>
          </a:p>
        </p:txBody>
      </p:sp>
    </p:spTree>
    <p:extLst>
      <p:ext uri="{BB962C8B-B14F-4D97-AF65-F5344CB8AC3E}">
        <p14:creationId xmlns:p14="http://schemas.microsoft.com/office/powerpoint/2010/main" val="77470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33050" y="762000"/>
            <a:ext cx="8177550" cy="5715000"/>
          </a:xfrm>
        </p:spPr>
        <p:txBody>
          <a:bodyPr>
            <a:normAutofit fontScale="92500" lnSpcReduction="10000"/>
          </a:bodyPr>
          <a:lstStyle/>
          <a:p>
            <a:pPr marL="342900" indent="-342900" algn="l">
              <a:buFont typeface="Wingdings" pitchFamily="2" charset="2"/>
              <a:buChar char="Ø"/>
            </a:pPr>
            <a:r>
              <a:rPr lang="vi-VN" b="1" dirty="0"/>
              <a:t>_.initial </a:t>
            </a:r>
            <a:r>
              <a:rPr lang="vi-VN" b="1" dirty="0" smtClean="0"/>
              <a:t>(</a:t>
            </a:r>
            <a:r>
              <a:rPr lang="vi-VN" b="1" dirty="0"/>
              <a:t>array, [n]</a:t>
            </a:r>
            <a:r>
              <a:rPr lang="vi-VN" b="1" dirty="0" smtClean="0"/>
              <a:t>)</a:t>
            </a:r>
            <a:r>
              <a:rPr lang="vi-VN" dirty="0"/>
              <a:t/>
            </a:r>
            <a:br>
              <a:rPr lang="vi-VN" dirty="0"/>
            </a:br>
            <a:r>
              <a:rPr lang="vi-VN" b="1" dirty="0"/>
              <a:t>Nó trả về tất cả mọi thứ, nhưng quy định cụ thể mục cuối cùng của mảng trong danh sách</a:t>
            </a:r>
            <a:r>
              <a:rPr lang="vi-VN" b="1" dirty="0" smtClean="0"/>
              <a:t>.</a:t>
            </a:r>
          </a:p>
          <a:p>
            <a:pPr marL="342900" indent="-342900" algn="l">
              <a:buFont typeface="Wingdings" pitchFamily="2" charset="2"/>
              <a:buChar char="Ø"/>
            </a:pPr>
            <a:r>
              <a:rPr lang="vi-VN" b="1" dirty="0"/>
              <a:t>_.last </a:t>
            </a:r>
            <a:r>
              <a:rPr lang="vi-VN" b="1" dirty="0" smtClean="0"/>
              <a:t>(</a:t>
            </a:r>
            <a:r>
              <a:rPr lang="vi-VN" b="1" dirty="0"/>
              <a:t>array, [n]</a:t>
            </a:r>
            <a:r>
              <a:rPr lang="vi-VN" b="1" dirty="0" smtClean="0"/>
              <a:t>)</a:t>
            </a:r>
            <a:r>
              <a:rPr lang="vi-VN" dirty="0"/>
              <a:t/>
            </a:r>
            <a:br>
              <a:rPr lang="vi-VN" dirty="0"/>
            </a:br>
            <a:r>
              <a:rPr lang="vi-VN" b="1" dirty="0"/>
              <a:t>Nó chỉ định các phần tử cuối của mảng trong danh sách</a:t>
            </a:r>
            <a:r>
              <a:rPr lang="vi-VN" b="1" dirty="0" smtClean="0"/>
              <a:t>.</a:t>
            </a:r>
          </a:p>
          <a:p>
            <a:pPr marL="342900" indent="-342900" algn="l">
              <a:buFont typeface="Wingdings" pitchFamily="2" charset="2"/>
              <a:buChar char="Ø"/>
            </a:pPr>
            <a:r>
              <a:rPr lang="vi-VN" b="1" dirty="0"/>
              <a:t>_.rest </a:t>
            </a:r>
            <a:r>
              <a:rPr lang="vi-VN" b="1" dirty="0" smtClean="0"/>
              <a:t>(</a:t>
            </a:r>
            <a:r>
              <a:rPr lang="vi-VN" b="1" dirty="0"/>
              <a:t>array, [index]</a:t>
            </a:r>
            <a:r>
              <a:rPr lang="vi-VN" b="1" dirty="0" smtClean="0"/>
              <a:t>)</a:t>
            </a:r>
            <a:r>
              <a:rPr lang="vi-VN" dirty="0"/>
              <a:t/>
            </a:r>
            <a:br>
              <a:rPr lang="vi-VN" dirty="0"/>
            </a:br>
            <a:r>
              <a:rPr lang="vi-VN" b="1" dirty="0"/>
              <a:t>Nó xác định phần còn lại của các phần tử trong mảng</a:t>
            </a:r>
            <a:r>
              <a:rPr lang="vi-VN" b="1" dirty="0" smtClean="0"/>
              <a:t>.</a:t>
            </a:r>
          </a:p>
          <a:p>
            <a:pPr marL="342900" indent="-342900" algn="l">
              <a:buFont typeface="Wingdings" pitchFamily="2" charset="2"/>
              <a:buChar char="Ø"/>
            </a:pPr>
            <a:r>
              <a:rPr lang="vi-VN" b="1" dirty="0"/>
              <a:t>_.without </a:t>
            </a:r>
            <a:r>
              <a:rPr lang="vi-VN" b="1" dirty="0" smtClean="0"/>
              <a:t>(</a:t>
            </a:r>
            <a:r>
              <a:rPr lang="vi-VN" b="1" dirty="0"/>
              <a:t>array, *values</a:t>
            </a:r>
            <a:r>
              <a:rPr lang="vi-VN" b="1" dirty="0" smtClean="0"/>
              <a:t>)</a:t>
            </a:r>
            <a:r>
              <a:rPr lang="vi-VN" dirty="0"/>
              <a:t/>
            </a:r>
            <a:br>
              <a:rPr lang="vi-VN" dirty="0"/>
            </a:br>
            <a:r>
              <a:rPr lang="vi-VN" b="1" dirty="0"/>
              <a:t>Nó trả về giá trị của tất cả các trường được gỡ bỏ trong danh sách</a:t>
            </a:r>
            <a:r>
              <a:rPr lang="vi-VN" b="1" dirty="0" smtClean="0"/>
              <a:t>.</a:t>
            </a:r>
          </a:p>
          <a:p>
            <a:pPr marL="342900" indent="-342900" algn="l">
              <a:buFont typeface="Wingdings" pitchFamily="2" charset="2"/>
              <a:buChar char="Ø"/>
            </a:pPr>
            <a:r>
              <a:rPr lang="vi-VN" b="1" dirty="0"/>
              <a:t>_.indexOf </a:t>
            </a:r>
            <a:r>
              <a:rPr lang="vi-VN" b="1" dirty="0" smtClean="0"/>
              <a:t>(</a:t>
            </a:r>
            <a:r>
              <a:rPr lang="vi-VN" b="1" dirty="0"/>
              <a:t>array, value, [isSorted]</a:t>
            </a:r>
            <a:r>
              <a:rPr lang="vi-VN" b="1" dirty="0" smtClean="0"/>
              <a:t>)</a:t>
            </a:r>
            <a:r>
              <a:rPr lang="vi-VN" dirty="0"/>
              <a:t/>
            </a:r>
            <a:br>
              <a:rPr lang="vi-VN" dirty="0"/>
            </a:br>
            <a:r>
              <a:rPr lang="vi-VN" b="1" dirty="0"/>
              <a:t>Nó trả về giá trị nếu nó tìm thấy ở chỉ số quy định hoặc trả về -1, nếu nó không được tìm thấy</a:t>
            </a:r>
            <a:r>
              <a:rPr lang="vi-VN" b="1" dirty="0" smtClean="0"/>
              <a:t>.</a:t>
            </a:r>
          </a:p>
          <a:p>
            <a:pPr marL="342900" indent="-342900" algn="l">
              <a:buFont typeface="Wingdings" pitchFamily="2" charset="2"/>
              <a:buChar char="Ø"/>
            </a:pPr>
            <a:r>
              <a:rPr lang="vi-VN" b="1" dirty="0"/>
              <a:t>_.indexOf </a:t>
            </a:r>
            <a:r>
              <a:rPr lang="vi-VN" b="1" dirty="0" smtClean="0"/>
              <a:t>(</a:t>
            </a:r>
            <a:r>
              <a:rPr lang="vi-VN" b="1" dirty="0"/>
              <a:t>array, value, [fromIndex]</a:t>
            </a:r>
            <a:r>
              <a:rPr lang="vi-VN" b="1" dirty="0" smtClean="0"/>
              <a:t>)</a:t>
            </a:r>
            <a:r>
              <a:rPr lang="vi-VN" dirty="0"/>
              <a:t/>
            </a:r>
            <a:br>
              <a:rPr lang="vi-VN" dirty="0"/>
            </a:br>
            <a:r>
              <a:rPr lang="vi-VN" b="1" dirty="0"/>
              <a:t>Nó trả về lần xuất hiện cuối cùng của các giá trị trong mảng hoặc trả về -1, nếu nó không được tìm thấy</a:t>
            </a:r>
            <a:r>
              <a:rPr lang="vi-VN" b="1" dirty="0" smtClean="0"/>
              <a:t>.</a:t>
            </a:r>
          </a:p>
          <a:p>
            <a:pPr marL="342900" indent="-342900" algn="l">
              <a:buFont typeface="Wingdings" pitchFamily="2" charset="2"/>
              <a:buChar char="Ø"/>
            </a:pPr>
            <a:r>
              <a:rPr lang="vi-VN" b="1" dirty="0"/>
              <a:t>_.isEmpty (object)</a:t>
            </a:r>
            <a:r>
              <a:rPr lang="vi-VN" dirty="0"/>
              <a:t/>
            </a:r>
            <a:br>
              <a:rPr lang="vi-VN" dirty="0"/>
            </a:br>
            <a:r>
              <a:rPr lang="vi-VN" b="1" dirty="0"/>
              <a:t>Nó trả về true nếu không có giá trị trong danh sách</a:t>
            </a:r>
            <a:r>
              <a:rPr lang="vi-VN" b="1" dirty="0" smtClean="0"/>
              <a:t>.</a:t>
            </a:r>
          </a:p>
          <a:p>
            <a:pPr marL="342900" indent="-342900" algn="l">
              <a:buFont typeface="Wingdings" pitchFamily="2" charset="2"/>
              <a:buChar char="Ø"/>
            </a:pPr>
            <a:r>
              <a:rPr lang="vi-VN" b="1" dirty="0"/>
              <a:t>_.chain (obj)</a:t>
            </a:r>
            <a:r>
              <a:rPr lang="vi-VN" dirty="0"/>
              <a:t/>
            </a:r>
            <a:br>
              <a:rPr lang="vi-VN" dirty="0"/>
            </a:br>
            <a:r>
              <a:rPr lang="vi-VN" b="1" dirty="0"/>
              <a:t>Nó trả về một đối tượng bao bọc.</a:t>
            </a:r>
            <a:endParaRPr lang="vi-VN" dirty="0"/>
          </a:p>
        </p:txBody>
      </p:sp>
    </p:spTree>
    <p:extLst>
      <p:ext uri="{BB962C8B-B14F-4D97-AF65-F5344CB8AC3E}">
        <p14:creationId xmlns:p14="http://schemas.microsoft.com/office/powerpoint/2010/main" val="589138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4593" y="381000"/>
            <a:ext cx="8037366" cy="3505200"/>
          </a:xfrm>
          <a:solidFill>
            <a:schemeClr val="accent5">
              <a:lumMod val="50000"/>
            </a:schemeClr>
          </a:solidFill>
        </p:spPr>
        <p:txBody>
          <a:bodyPr>
            <a:noAutofit/>
          </a:bodyPr>
          <a:lstStyle/>
          <a:p>
            <a:pPr marL="360000" fontAlgn="base">
              <a:lnSpc>
                <a:spcPct val="150000"/>
              </a:lnSpc>
              <a:spcBef>
                <a:spcPts val="600"/>
              </a:spcBef>
              <a:spcAft>
                <a:spcPts val="600"/>
              </a:spcAft>
            </a:pPr>
            <a:r>
              <a:rPr lang="vi-VN" sz="2000" b="1" dirty="0"/>
              <a:t/>
            </a:r>
            <a:br>
              <a:rPr lang="vi-VN" sz="2000" b="1" dirty="0"/>
            </a:br>
            <a:r>
              <a:rPr lang="vi-VN" sz="2000" b="1" dirty="0"/>
              <a:t>// Các 'MyCollection' là một thể hiện của các bộ sưu tập </a:t>
            </a:r>
            <a:endParaRPr lang="vi-VN" sz="2000" b="1" dirty="0" smtClean="0"/>
          </a:p>
          <a:p>
            <a:pPr marL="360000" fontAlgn="base">
              <a:lnSpc>
                <a:spcPct val="150000"/>
              </a:lnSpc>
              <a:spcBef>
                <a:spcPts val="600"/>
              </a:spcBef>
              <a:spcAft>
                <a:spcPts val="600"/>
              </a:spcAft>
            </a:pPr>
            <a:r>
              <a:rPr lang="vi-VN" sz="2000" b="1" dirty="0" smtClean="0"/>
              <a:t>var </a:t>
            </a:r>
            <a:r>
              <a:rPr lang="vi-VN" sz="2000" b="1" dirty="0"/>
              <a:t>MyCollection = Backbone.Collection.extend ({ </a:t>
            </a:r>
            <a:endParaRPr lang="vi-VN" sz="2000" b="1" dirty="0" smtClean="0"/>
          </a:p>
          <a:p>
            <a:pPr marL="360000" fontAlgn="base">
              <a:lnSpc>
                <a:spcPct val="150000"/>
              </a:lnSpc>
              <a:spcBef>
                <a:spcPts val="600"/>
              </a:spcBef>
              <a:spcAft>
                <a:spcPts val="600"/>
              </a:spcAft>
            </a:pPr>
            <a:r>
              <a:rPr lang="vi-VN" sz="2000" b="1" dirty="0" smtClean="0"/>
              <a:t>model: </a:t>
            </a:r>
            <a:r>
              <a:rPr lang="vi-VN" sz="2000" b="1" dirty="0"/>
              <a:t>MyModel </a:t>
            </a:r>
            <a:r>
              <a:rPr lang="vi-VN" sz="2000" b="1" dirty="0" smtClean="0"/>
              <a:t>// </a:t>
            </a:r>
            <a:r>
              <a:rPr lang="vi-VN" sz="2000" b="1" dirty="0"/>
              <a:t>'MyModel' được xác định bằng cách ghi đè các "</a:t>
            </a:r>
            <a:r>
              <a:rPr lang="vi-VN" sz="2000" b="1" dirty="0" smtClean="0"/>
              <a:t>model" có sẳn.</a:t>
            </a:r>
          </a:p>
          <a:p>
            <a:pPr marL="360000" fontAlgn="base">
              <a:lnSpc>
                <a:spcPct val="150000"/>
              </a:lnSpc>
              <a:spcBef>
                <a:spcPts val="600"/>
              </a:spcBef>
              <a:spcAft>
                <a:spcPts val="600"/>
              </a:spcAft>
            </a:pPr>
            <a:r>
              <a:rPr lang="vi-VN" sz="2000" b="1" dirty="0" smtClean="0"/>
              <a:t>});</a:t>
            </a:r>
            <a:endParaRPr lang="vi-VN" sz="2000" b="1" dirty="0"/>
          </a:p>
        </p:txBody>
      </p:sp>
      <p:sp>
        <p:nvSpPr>
          <p:cNvPr id="4" name="Content Placeholder 1"/>
          <p:cNvSpPr txBox="1">
            <a:spLocks/>
          </p:cNvSpPr>
          <p:nvPr/>
        </p:nvSpPr>
        <p:spPr>
          <a:xfrm>
            <a:off x="638289" y="5710452"/>
            <a:ext cx="7992888" cy="792088"/>
          </a:xfrm>
          <a:prstGeom prst="rect">
            <a:avLst/>
          </a:prstGeom>
          <a:solidFill>
            <a:schemeClr val="accent5">
              <a:lumMod val="50000"/>
            </a:schemeClr>
          </a:solidFill>
        </p:spPr>
        <p:txBody>
          <a:bodyPr vert="horz">
            <a:no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fontAlgn="base"/>
            <a:r>
              <a:rPr lang="en-US" sz="2400" b="1" dirty="0" err="1"/>
              <a:t>var</a:t>
            </a:r>
            <a:r>
              <a:rPr lang="en-US" sz="2400" b="1" dirty="0"/>
              <a:t> found = </a:t>
            </a:r>
            <a:r>
              <a:rPr lang="en-US" sz="2400" b="1" dirty="0" err="1"/>
              <a:t>myCollection.where</a:t>
            </a:r>
            <a:r>
              <a:rPr lang="en-US" sz="2400" b="1" dirty="0"/>
              <a:t>({name</a:t>
            </a:r>
            <a:r>
              <a:rPr lang="en-US" sz="2400" b="1" dirty="0" smtClean="0"/>
              <a:t>: “Data"});</a:t>
            </a:r>
            <a:endParaRPr lang="vi-VN" sz="2400" b="1" dirty="0"/>
          </a:p>
        </p:txBody>
      </p:sp>
      <p:sp>
        <p:nvSpPr>
          <p:cNvPr id="6" name="TextBox 5"/>
          <p:cNvSpPr txBox="1"/>
          <p:nvPr/>
        </p:nvSpPr>
        <p:spPr>
          <a:xfrm>
            <a:off x="638289" y="4038600"/>
            <a:ext cx="8017385" cy="1420325"/>
          </a:xfrm>
          <a:prstGeom prst="rect">
            <a:avLst/>
          </a:prstGeom>
          <a:solidFill>
            <a:schemeClr val="accent1">
              <a:lumMod val="75000"/>
            </a:schemeClr>
          </a:solidFill>
        </p:spPr>
        <p:txBody>
          <a:bodyPr wrap="square" rtlCol="0">
            <a:spAutoFit/>
          </a:bodyPr>
          <a:lstStyle/>
          <a:p>
            <a:pPr>
              <a:lnSpc>
                <a:spcPct val="150000"/>
              </a:lnSpc>
              <a:spcBef>
                <a:spcPts val="600"/>
              </a:spcBef>
              <a:spcAft>
                <a:spcPts val="600"/>
              </a:spcAft>
            </a:pPr>
            <a:r>
              <a:rPr lang="vi-VN" sz="2000" b="1" dirty="0"/>
              <a:t>“Class</a:t>
            </a:r>
            <a:r>
              <a:rPr lang="vi-VN" sz="2000" b="1" dirty="0" smtClean="0"/>
              <a:t>” </a:t>
            </a:r>
            <a:r>
              <a:rPr lang="vi-VN" sz="2000" b="1" dirty="0"/>
              <a:t>cũng như model, cũng có các phương thức get, set, …, ngoài ra còn có phương thức where, dùng để truy vấn các phần tử,  Ví dụ ta muốn lấy một model có name là </a:t>
            </a:r>
            <a:r>
              <a:rPr lang="vi-VN" sz="2000" b="1" dirty="0" smtClean="0"/>
              <a:t>Data </a:t>
            </a:r>
            <a:r>
              <a:rPr lang="vi-VN" sz="2000" b="1" dirty="0"/>
              <a:t>:</a:t>
            </a:r>
          </a:p>
        </p:txBody>
      </p:sp>
    </p:spTree>
    <p:extLst>
      <p:ext uri="{BB962C8B-B14F-4D97-AF65-F5344CB8AC3E}">
        <p14:creationId xmlns:p14="http://schemas.microsoft.com/office/powerpoint/2010/main" val="316436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
            <a:ext cx="7772400" cy="1219200"/>
          </a:xfrm>
        </p:spPr>
        <p:txBody>
          <a:bodyPr>
            <a:normAutofit/>
          </a:bodyPr>
          <a:lstStyle/>
          <a:p>
            <a:r>
              <a:rPr lang="vi-VN" dirty="0">
                <a:effectLst/>
              </a:rPr>
              <a:t>Methods &amp; Description</a:t>
            </a:r>
            <a:endParaRPr lang="vi-VN" dirty="0"/>
          </a:p>
        </p:txBody>
      </p:sp>
      <p:sp>
        <p:nvSpPr>
          <p:cNvPr id="3" name="Subtitle 2"/>
          <p:cNvSpPr>
            <a:spLocks noGrp="1"/>
          </p:cNvSpPr>
          <p:nvPr>
            <p:ph type="subTitle" idx="1"/>
          </p:nvPr>
        </p:nvSpPr>
        <p:spPr>
          <a:xfrm>
            <a:off x="685800" y="1143000"/>
            <a:ext cx="8077200" cy="5486400"/>
          </a:xfrm>
        </p:spPr>
        <p:txBody>
          <a:bodyPr>
            <a:normAutofit fontScale="92500"/>
          </a:bodyPr>
          <a:lstStyle/>
          <a:p>
            <a:pPr algn="l">
              <a:lnSpc>
                <a:spcPct val="150000"/>
              </a:lnSpc>
              <a:spcBef>
                <a:spcPts val="600"/>
              </a:spcBef>
              <a:spcAft>
                <a:spcPts val="600"/>
              </a:spcAft>
            </a:pPr>
            <a:r>
              <a:rPr lang="vi-VN" b="1" dirty="0" smtClean="0"/>
              <a:t>Collection gồ có 28 phương thức trong đó :</a:t>
            </a:r>
          </a:p>
          <a:p>
            <a:pPr marL="342900" indent="-342900" algn="l">
              <a:lnSpc>
                <a:spcPct val="150000"/>
              </a:lnSpc>
              <a:spcBef>
                <a:spcPts val="600"/>
              </a:spcBef>
              <a:spcAft>
                <a:spcPts val="600"/>
              </a:spcAft>
              <a:buFont typeface="Wingdings" pitchFamily="2" charset="2"/>
              <a:buChar char="ü"/>
            </a:pPr>
            <a:r>
              <a:rPr lang="vi-VN" sz="1600" b="1" dirty="0" smtClean="0"/>
              <a:t>Extends : dùng để tạo ra một collection</a:t>
            </a:r>
          </a:p>
          <a:p>
            <a:pPr marL="342900" indent="-342900" algn="l">
              <a:lnSpc>
                <a:spcPct val="150000"/>
              </a:lnSpc>
              <a:spcBef>
                <a:spcPts val="600"/>
              </a:spcBef>
              <a:spcAft>
                <a:spcPts val="600"/>
              </a:spcAft>
              <a:buFont typeface="Wingdings" pitchFamily="2" charset="2"/>
              <a:buChar char="ü"/>
            </a:pPr>
            <a:r>
              <a:rPr lang="vi-VN" sz="1600" b="1" dirty="0" smtClean="0"/>
              <a:t>Model : </a:t>
            </a:r>
            <a:r>
              <a:rPr lang="vi-VN" sz="1600" b="1" dirty="0"/>
              <a:t>để xác định model class</a:t>
            </a:r>
            <a:r>
              <a:rPr lang="vi-VN" sz="1600" b="1" dirty="0" smtClean="0"/>
              <a:t>, </a:t>
            </a:r>
            <a:r>
              <a:rPr lang="vi-VN" sz="1600" b="1" dirty="0"/>
              <a:t>chúng ta cần phải ghi đè lên các model </a:t>
            </a:r>
            <a:r>
              <a:rPr lang="vi-VN" sz="1600" b="1" dirty="0" smtClean="0"/>
              <a:t>property.</a:t>
            </a:r>
          </a:p>
          <a:p>
            <a:pPr marL="342900" indent="-342900" algn="l">
              <a:lnSpc>
                <a:spcPct val="150000"/>
              </a:lnSpc>
              <a:spcBef>
                <a:spcPts val="600"/>
              </a:spcBef>
              <a:spcAft>
                <a:spcPts val="600"/>
              </a:spcAft>
              <a:buFont typeface="Wingdings" pitchFamily="2" charset="2"/>
              <a:buChar char="ü"/>
            </a:pPr>
            <a:r>
              <a:rPr lang="vi-VN" sz="1600" b="1" dirty="0" smtClean="0"/>
              <a:t>Initialize :</a:t>
            </a:r>
            <a:r>
              <a:rPr lang="vi-VN" sz="1600" b="1" dirty="0"/>
              <a:t> Khi model instance</a:t>
            </a:r>
            <a:r>
              <a:rPr lang="vi-VN" sz="1600" b="1" dirty="0" smtClean="0"/>
              <a:t> </a:t>
            </a:r>
            <a:r>
              <a:rPr lang="vi-VN" sz="1600" b="1" dirty="0"/>
              <a:t>được tạo ra, nó được gọi bằng cách xác định chức năng khởi </a:t>
            </a:r>
            <a:r>
              <a:rPr lang="vi-VN" sz="1600" b="1" dirty="0" smtClean="0"/>
              <a:t>tạo khi  </a:t>
            </a:r>
            <a:r>
              <a:rPr lang="vi-VN" sz="1600" b="1" dirty="0"/>
              <a:t>collection</a:t>
            </a:r>
            <a:r>
              <a:rPr lang="vi-VN" sz="1600" b="1" dirty="0" smtClean="0"/>
              <a:t> </a:t>
            </a:r>
            <a:r>
              <a:rPr lang="vi-VN" sz="1600" b="1" dirty="0"/>
              <a:t>được tạo ra</a:t>
            </a:r>
            <a:r>
              <a:rPr lang="vi-VN" sz="1600" b="1" dirty="0" smtClean="0"/>
              <a:t>.</a:t>
            </a:r>
          </a:p>
          <a:p>
            <a:pPr marL="342900" indent="-342900" algn="l">
              <a:lnSpc>
                <a:spcPct val="150000"/>
              </a:lnSpc>
              <a:spcBef>
                <a:spcPts val="600"/>
              </a:spcBef>
              <a:spcAft>
                <a:spcPts val="600"/>
              </a:spcAft>
              <a:buFont typeface="Wingdings" pitchFamily="2" charset="2"/>
              <a:buChar char="ü"/>
            </a:pPr>
            <a:r>
              <a:rPr lang="vi-VN" sz="1600" b="1" dirty="0" smtClean="0"/>
              <a:t>Models : </a:t>
            </a:r>
            <a:r>
              <a:rPr lang="vi-VN" sz="1600" b="1" dirty="0"/>
              <a:t>Array of </a:t>
            </a:r>
            <a:r>
              <a:rPr lang="vi-VN" sz="1600" b="1" dirty="0" smtClean="0"/>
              <a:t>models </a:t>
            </a:r>
            <a:r>
              <a:rPr lang="vi-VN" sz="1600" b="1" dirty="0"/>
              <a:t>được tạo ra bên </a:t>
            </a:r>
            <a:r>
              <a:rPr lang="vi-VN" sz="1600" b="1" dirty="0" smtClean="0"/>
              <a:t>trong </a:t>
            </a:r>
            <a:r>
              <a:rPr lang="vi-VN" sz="1600" b="1" dirty="0"/>
              <a:t>the </a:t>
            </a:r>
            <a:r>
              <a:rPr lang="vi-VN" sz="1600" b="1" dirty="0" smtClean="0"/>
              <a:t>collection.</a:t>
            </a:r>
          </a:p>
          <a:p>
            <a:pPr marL="342900" indent="-342900" algn="l">
              <a:lnSpc>
                <a:spcPct val="150000"/>
              </a:lnSpc>
              <a:spcBef>
                <a:spcPts val="600"/>
              </a:spcBef>
              <a:spcAft>
                <a:spcPts val="600"/>
              </a:spcAft>
              <a:buFont typeface="Wingdings" pitchFamily="2" charset="2"/>
              <a:buChar char="ü"/>
            </a:pPr>
            <a:r>
              <a:rPr lang="vi-VN" sz="1600" b="1" dirty="0" smtClean="0"/>
              <a:t>Tojson : </a:t>
            </a:r>
            <a:r>
              <a:rPr lang="vi-VN" sz="1600" b="1" dirty="0"/>
              <a:t>Trả về bản sao của các thuộc tính của một mô hình sử dụng định dạng JSON trong the collection</a:t>
            </a:r>
            <a:r>
              <a:rPr lang="vi-VN" sz="1600" b="1" dirty="0" smtClean="0"/>
              <a:t>.</a:t>
            </a:r>
          </a:p>
          <a:p>
            <a:pPr marL="342900" indent="-342900" algn="l">
              <a:lnSpc>
                <a:spcPct val="150000"/>
              </a:lnSpc>
              <a:spcBef>
                <a:spcPts val="600"/>
              </a:spcBef>
              <a:spcAft>
                <a:spcPts val="600"/>
              </a:spcAft>
              <a:buFont typeface="Wingdings" pitchFamily="2" charset="2"/>
              <a:buChar char="ü"/>
            </a:pPr>
            <a:r>
              <a:rPr lang="vi-VN" sz="1600" b="1" dirty="0" smtClean="0"/>
              <a:t>Sync : </a:t>
            </a:r>
            <a:r>
              <a:rPr lang="vi-VN" sz="1600" b="1" dirty="0"/>
              <a:t>Nó đại diện cho </a:t>
            </a:r>
            <a:r>
              <a:rPr lang="en-US" sz="1600" b="1" dirty="0"/>
              <a:t>the state of the mode</a:t>
            </a:r>
            <a:r>
              <a:rPr lang="vi-VN" sz="1600" b="1" dirty="0" smtClean="0"/>
              <a:t> </a:t>
            </a:r>
            <a:r>
              <a:rPr lang="vi-VN" sz="1600" b="1" dirty="0"/>
              <a:t>và sử dụng Backbone.sync để hiển thị trạng thái của the </a:t>
            </a:r>
            <a:r>
              <a:rPr lang="vi-VN" sz="1600" b="1" dirty="0" smtClean="0"/>
              <a:t>collection.</a:t>
            </a:r>
            <a:endParaRPr lang="vi-VN" sz="1600" b="1" dirty="0"/>
          </a:p>
          <a:p>
            <a:pPr marL="342900" indent="-342900" algn="l">
              <a:lnSpc>
                <a:spcPct val="150000"/>
              </a:lnSpc>
              <a:spcBef>
                <a:spcPts val="600"/>
              </a:spcBef>
              <a:spcAft>
                <a:spcPts val="600"/>
              </a:spcAft>
              <a:buFont typeface="Wingdings" pitchFamily="2" charset="2"/>
              <a:buChar char="ü"/>
            </a:pPr>
            <a:r>
              <a:rPr lang="vi-VN" sz="1600" b="1" dirty="0" smtClean="0"/>
              <a:t>Ngoài các phương thức trên còn có : Add,</a:t>
            </a:r>
            <a:r>
              <a:rPr lang="vi-VN" sz="1600" b="1" dirty="0"/>
              <a:t> </a:t>
            </a:r>
            <a:r>
              <a:rPr lang="vi-VN" sz="1600" b="1" dirty="0" smtClean="0"/>
              <a:t>Removes,</a:t>
            </a:r>
            <a:r>
              <a:rPr lang="vi-VN" sz="1600" b="1" dirty="0"/>
              <a:t> </a:t>
            </a:r>
            <a:r>
              <a:rPr lang="vi-VN" sz="1600" b="1" dirty="0" smtClean="0"/>
              <a:t>resets,</a:t>
            </a:r>
            <a:r>
              <a:rPr lang="vi-VN" sz="1600" b="1" dirty="0"/>
              <a:t> </a:t>
            </a:r>
            <a:r>
              <a:rPr lang="vi-VN" sz="1600" b="1" dirty="0" smtClean="0"/>
              <a:t>set,get,at,push,pop,ww......</a:t>
            </a:r>
          </a:p>
        </p:txBody>
      </p:sp>
    </p:spTree>
    <p:extLst>
      <p:ext uri="{BB962C8B-B14F-4D97-AF65-F5344CB8AC3E}">
        <p14:creationId xmlns:p14="http://schemas.microsoft.com/office/powerpoint/2010/main" val="85070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620000" cy="914399"/>
          </a:xfrm>
        </p:spPr>
        <p:txBody>
          <a:bodyPr>
            <a:normAutofit fontScale="90000"/>
          </a:bodyPr>
          <a:lstStyle/>
          <a:p>
            <a:r>
              <a:rPr lang="vi-VN" dirty="0"/>
              <a:t>Backbone.Collection.extend</a:t>
            </a:r>
            <a:r>
              <a:rPr lang="vi-VN" b="0" dirty="0" smtClean="0"/>
              <a:t/>
            </a:r>
            <a:br>
              <a:rPr lang="vi-VN" b="0" dirty="0" smtClean="0"/>
            </a:br>
            <a:endParaRPr lang="vi-VN" dirty="0"/>
          </a:p>
        </p:txBody>
      </p:sp>
      <p:sp>
        <p:nvSpPr>
          <p:cNvPr id="3" name="Text Placeholder 2"/>
          <p:cNvSpPr>
            <a:spLocks noGrp="1"/>
          </p:cNvSpPr>
          <p:nvPr>
            <p:ph type="body" idx="1"/>
          </p:nvPr>
        </p:nvSpPr>
        <p:spPr>
          <a:xfrm>
            <a:off x="838200" y="1066800"/>
            <a:ext cx="7239000" cy="1447800"/>
          </a:xfrm>
        </p:spPr>
        <p:txBody>
          <a:bodyPr>
            <a:normAutofit/>
          </a:bodyPr>
          <a:lstStyle/>
          <a:p>
            <a:endParaRPr lang="vi-VN" dirty="0" smtClean="0"/>
          </a:p>
          <a:p>
            <a:r>
              <a:rPr lang="vi-VN" dirty="0" smtClean="0"/>
              <a:t>Syntax:</a:t>
            </a:r>
            <a:r>
              <a:rPr lang="vi-VN" dirty="0"/>
              <a:t> </a:t>
            </a:r>
            <a:r>
              <a:rPr lang="vi-VN" dirty="0" smtClean="0"/>
              <a:t> Backbone.Collection.extend(properties</a:t>
            </a:r>
            <a:r>
              <a:rPr lang="vi-VN" dirty="0"/>
              <a:t>, </a:t>
            </a:r>
            <a:r>
              <a:rPr lang="vi-VN" dirty="0" smtClean="0"/>
              <a:t>classProperties)</a:t>
            </a:r>
          </a:p>
          <a:p>
            <a:endParaRPr lang="vi-VN" i="1" dirty="0" smtClean="0"/>
          </a:p>
          <a:p>
            <a:endParaRPr lang="vi-VN" i="1" dirty="0" smtClean="0"/>
          </a:p>
        </p:txBody>
      </p:sp>
      <p:sp>
        <p:nvSpPr>
          <p:cNvPr id="6" name="TextBox 5"/>
          <p:cNvSpPr txBox="1"/>
          <p:nvPr/>
        </p:nvSpPr>
        <p:spPr>
          <a:xfrm>
            <a:off x="623454" y="2057399"/>
            <a:ext cx="8063345" cy="4324261"/>
          </a:xfrm>
          <a:prstGeom prst="rect">
            <a:avLst/>
          </a:prstGeom>
          <a:solidFill>
            <a:schemeClr val="tx1">
              <a:lumMod val="95000"/>
            </a:schemeClr>
          </a:solidFill>
        </p:spPr>
        <p:txBody>
          <a:bodyPr wrap="square" rtlCol="0">
            <a:spAutoFit/>
          </a:bodyPr>
          <a:lstStyle/>
          <a:p>
            <a:r>
              <a:rPr lang="vi-VN" sz="1100" dirty="0">
                <a:solidFill>
                  <a:schemeClr val="bg1"/>
                </a:solidFill>
              </a:rPr>
              <a:t>&lt;!DOCTYPE html&gt;</a:t>
            </a:r>
          </a:p>
          <a:p>
            <a:r>
              <a:rPr lang="vi-VN" sz="1100" dirty="0">
                <a:solidFill>
                  <a:schemeClr val="bg1"/>
                </a:solidFill>
              </a:rPr>
              <a:t>&lt;head&gt;</a:t>
            </a:r>
          </a:p>
          <a:p>
            <a:r>
              <a:rPr lang="vi-VN" sz="1100" dirty="0">
                <a:solidFill>
                  <a:schemeClr val="bg1"/>
                </a:solidFill>
              </a:rPr>
              <a:t>&lt;title&gt;Collection Example&lt;/title&gt;</a:t>
            </a:r>
          </a:p>
          <a:p>
            <a:r>
              <a:rPr lang="vi-VN" sz="1100" dirty="0">
                <a:solidFill>
                  <a:schemeClr val="bg1"/>
                </a:solidFill>
              </a:rPr>
              <a:t>&lt;script src="https://code.jquery.com/jquery-2.1.3.min.js" type="text/javascript"&gt;&lt;/script&gt;</a:t>
            </a:r>
          </a:p>
          <a:p>
            <a:r>
              <a:rPr lang="vi-VN" sz="1100" dirty="0">
                <a:solidFill>
                  <a:schemeClr val="bg1"/>
                </a:solidFill>
              </a:rPr>
              <a:t>  &lt;script src="https://cdnjs.cloudflare.com/ajax/libs/underscore.js/1.8.2/underscore-min.js" type="text/javascript"&gt;&lt;/script&gt;</a:t>
            </a:r>
          </a:p>
          <a:p>
            <a:r>
              <a:rPr lang="vi-VN" sz="1100" dirty="0">
                <a:solidFill>
                  <a:schemeClr val="bg1"/>
                </a:solidFill>
              </a:rPr>
              <a:t>  &lt;script src="https://cdnjs.cloudflare.com/ajax/libs/backbone.js/1.1.2/backbone-min.js" type="text/javascript"&gt;&lt;/script&gt;</a:t>
            </a:r>
          </a:p>
          <a:p>
            <a:r>
              <a:rPr lang="vi-VN" sz="1100" dirty="0">
                <a:solidFill>
                  <a:schemeClr val="bg1"/>
                </a:solidFill>
              </a:rPr>
              <a:t>&lt;/head&gt;</a:t>
            </a:r>
          </a:p>
          <a:p>
            <a:r>
              <a:rPr lang="vi-VN" sz="1100" dirty="0">
                <a:solidFill>
                  <a:schemeClr val="bg1"/>
                </a:solidFill>
              </a:rPr>
              <a:t>&lt;body&gt;</a:t>
            </a:r>
          </a:p>
          <a:p>
            <a:r>
              <a:rPr lang="vi-VN" sz="1100" dirty="0">
                <a:solidFill>
                  <a:schemeClr val="bg1"/>
                </a:solidFill>
              </a:rPr>
              <a:t>&lt;script type="text/javascript"&gt;</a:t>
            </a:r>
          </a:p>
          <a:p>
            <a:endParaRPr lang="vi-VN" sz="1100" dirty="0">
              <a:solidFill>
                <a:schemeClr val="bg1"/>
              </a:solidFill>
            </a:endParaRPr>
          </a:p>
          <a:p>
            <a:r>
              <a:rPr lang="vi-VN" sz="1100" dirty="0">
                <a:solidFill>
                  <a:schemeClr val="bg1"/>
                </a:solidFill>
              </a:rPr>
              <a:t> 	   var MyTeam = Backbone.Model.extend({</a:t>
            </a:r>
          </a:p>
          <a:p>
            <a:r>
              <a:rPr lang="vi-VN" sz="1100" dirty="0">
                <a:solidFill>
                  <a:schemeClr val="bg1"/>
                </a:solidFill>
              </a:rPr>
              <a:t>		   defaults: {</a:t>
            </a:r>
          </a:p>
          <a:p>
            <a:r>
              <a:rPr lang="vi-VN" sz="1100" dirty="0">
                <a:solidFill>
                  <a:schemeClr val="bg1"/>
                </a:solidFill>
              </a:rPr>
              <a:t>			   player: "sachin",</a:t>
            </a:r>
          </a:p>
          <a:p>
            <a:r>
              <a:rPr lang="vi-VN" sz="1100" dirty="0">
                <a:solidFill>
                  <a:schemeClr val="bg1"/>
                </a:solidFill>
              </a:rPr>
              <a:t>			   country: "india"</a:t>
            </a:r>
          </a:p>
          <a:p>
            <a:r>
              <a:rPr lang="vi-VN" sz="1100" dirty="0">
                <a:solidFill>
                  <a:schemeClr val="bg1"/>
                </a:solidFill>
              </a:rPr>
              <a:t>		   },</a:t>
            </a:r>
          </a:p>
          <a:p>
            <a:r>
              <a:rPr lang="vi-VN" sz="1100" dirty="0">
                <a:solidFill>
                  <a:schemeClr val="bg1"/>
                </a:solidFill>
              </a:rPr>
              <a:t>	   });</a:t>
            </a:r>
          </a:p>
          <a:p>
            <a:r>
              <a:rPr lang="vi-VN" sz="1100" dirty="0">
                <a:solidFill>
                  <a:schemeClr val="bg1"/>
                </a:solidFill>
              </a:rPr>
              <a:t>	   var MyTeam1 = Backbone.Collection.extend({</a:t>
            </a:r>
          </a:p>
          <a:p>
            <a:r>
              <a:rPr lang="vi-VN" sz="1100" dirty="0">
                <a:solidFill>
                  <a:schemeClr val="bg1"/>
                </a:solidFill>
              </a:rPr>
              <a:t>		   model: MyTeam</a:t>
            </a:r>
          </a:p>
          <a:p>
            <a:r>
              <a:rPr lang="vi-VN" sz="1100" dirty="0">
                <a:solidFill>
                  <a:schemeClr val="bg1"/>
                </a:solidFill>
              </a:rPr>
              <a:t>	   });</a:t>
            </a:r>
          </a:p>
          <a:p>
            <a:r>
              <a:rPr lang="vi-VN" sz="1100" dirty="0">
                <a:solidFill>
                  <a:schemeClr val="bg1"/>
                </a:solidFill>
              </a:rPr>
              <a:t>	   var myval=new MyTeam1({});</a:t>
            </a:r>
          </a:p>
          <a:p>
            <a:r>
              <a:rPr lang="vi-VN" sz="1100" dirty="0">
                <a:solidFill>
                  <a:schemeClr val="bg1"/>
                </a:solidFill>
              </a:rPr>
              <a:t>	   document.write("The values in the collection are: ",JSON.stringify(myval));</a:t>
            </a:r>
          </a:p>
          <a:p>
            <a:endParaRPr lang="vi-VN" sz="1100" dirty="0">
              <a:solidFill>
                <a:schemeClr val="bg1"/>
              </a:solidFill>
            </a:endParaRPr>
          </a:p>
          <a:p>
            <a:r>
              <a:rPr lang="vi-VN" sz="1100" dirty="0">
                <a:solidFill>
                  <a:schemeClr val="bg1"/>
                </a:solidFill>
              </a:rPr>
              <a:t>&lt;/script&gt;</a:t>
            </a:r>
          </a:p>
          <a:p>
            <a:r>
              <a:rPr lang="vi-VN" sz="1100" dirty="0">
                <a:solidFill>
                  <a:schemeClr val="bg1"/>
                </a:solidFill>
              </a:rPr>
              <a:t>&lt;/body&gt;</a:t>
            </a:r>
          </a:p>
          <a:p>
            <a:r>
              <a:rPr lang="vi-VN" sz="1100" dirty="0">
                <a:solidFill>
                  <a:schemeClr val="bg1"/>
                </a:solidFill>
              </a:rPr>
              <a:t>&lt;/html&gt;</a:t>
            </a:r>
          </a:p>
        </p:txBody>
      </p:sp>
    </p:spTree>
    <p:extLst>
      <p:ext uri="{BB962C8B-B14F-4D97-AF65-F5344CB8AC3E}">
        <p14:creationId xmlns:p14="http://schemas.microsoft.com/office/powerpoint/2010/main" val="1084565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264" y="228600"/>
            <a:ext cx="6809936" cy="1082040"/>
          </a:xfrm>
        </p:spPr>
        <p:txBody>
          <a:bodyPr>
            <a:normAutofit/>
          </a:bodyPr>
          <a:lstStyle/>
          <a:p>
            <a:r>
              <a:rPr lang="en-US" dirty="0" err="1"/>
              <a:t>Collection.model</a:t>
            </a:r>
            <a:endParaRPr lang="vi-VN" dirty="0"/>
          </a:p>
        </p:txBody>
      </p:sp>
      <p:sp>
        <p:nvSpPr>
          <p:cNvPr id="3" name="Subtitle 2"/>
          <p:cNvSpPr>
            <a:spLocks noGrp="1"/>
          </p:cNvSpPr>
          <p:nvPr>
            <p:ph type="subTitle" idx="1"/>
          </p:nvPr>
        </p:nvSpPr>
        <p:spPr>
          <a:xfrm>
            <a:off x="1066800" y="1143000"/>
            <a:ext cx="6251448" cy="457200"/>
          </a:xfrm>
        </p:spPr>
        <p:txBody>
          <a:bodyPr>
            <a:normAutofit/>
          </a:bodyPr>
          <a:lstStyle/>
          <a:p>
            <a:pPr algn="l"/>
            <a:r>
              <a:rPr lang="vi-VN" dirty="0" smtClean="0"/>
              <a:t>Syntax</a:t>
            </a:r>
            <a:r>
              <a:rPr lang="en-US" dirty="0" smtClean="0"/>
              <a:t> : </a:t>
            </a:r>
            <a:r>
              <a:rPr lang="en-US" dirty="0" err="1" smtClean="0"/>
              <a:t>Backbone.Collection.model</a:t>
            </a:r>
            <a:endParaRPr lang="vi-VN" dirty="0"/>
          </a:p>
        </p:txBody>
      </p:sp>
      <p:sp>
        <p:nvSpPr>
          <p:cNvPr id="5" name="TextBox 4"/>
          <p:cNvSpPr txBox="1"/>
          <p:nvPr/>
        </p:nvSpPr>
        <p:spPr>
          <a:xfrm>
            <a:off x="762000" y="1773382"/>
            <a:ext cx="7924800" cy="4493538"/>
          </a:xfrm>
          <a:prstGeom prst="rect">
            <a:avLst/>
          </a:prstGeom>
          <a:solidFill>
            <a:schemeClr val="tx1">
              <a:lumMod val="95000"/>
            </a:schemeClr>
          </a:solidFill>
        </p:spPr>
        <p:txBody>
          <a:bodyPr wrap="square" rtlCol="0">
            <a:spAutoFit/>
          </a:bodyPr>
          <a:lstStyle/>
          <a:p>
            <a:endParaRPr lang="vi-VN" sz="1100" dirty="0">
              <a:solidFill>
                <a:schemeClr val="bg1"/>
              </a:solidFill>
            </a:endParaRPr>
          </a:p>
          <a:p>
            <a:r>
              <a:rPr lang="vi-VN" sz="1100" dirty="0">
                <a:solidFill>
                  <a:schemeClr val="bg1"/>
                </a:solidFill>
              </a:rPr>
              <a:t>&lt;!DOCTYPE html&gt;</a:t>
            </a:r>
          </a:p>
          <a:p>
            <a:r>
              <a:rPr lang="vi-VN" sz="1100" dirty="0">
                <a:solidFill>
                  <a:schemeClr val="bg1"/>
                </a:solidFill>
              </a:rPr>
              <a:t>&lt;head&gt;</a:t>
            </a:r>
          </a:p>
          <a:p>
            <a:r>
              <a:rPr lang="vi-VN" sz="1100" dirty="0">
                <a:solidFill>
                  <a:schemeClr val="bg1"/>
                </a:solidFill>
              </a:rPr>
              <a:t>&lt;title&gt;Collection Example&lt;/title&gt;</a:t>
            </a:r>
          </a:p>
          <a:p>
            <a:r>
              <a:rPr lang="vi-VN" sz="1100" dirty="0">
                <a:solidFill>
                  <a:schemeClr val="bg1"/>
                </a:solidFill>
              </a:rPr>
              <a:t>&lt;script src="https://code.jquery.com/jquery-2.1.3.min.js" type="text/javascript"&gt;&lt;/script&gt;</a:t>
            </a:r>
          </a:p>
          <a:p>
            <a:r>
              <a:rPr lang="vi-VN" sz="1100" dirty="0">
                <a:solidFill>
                  <a:schemeClr val="bg1"/>
                </a:solidFill>
              </a:rPr>
              <a:t>  &lt;script src="https://cdnjs.cloudflare.com/ajax/libs/underscore.js/1.8.2/underscore-min.js" type="text/javascript"&gt;&lt;/script&gt;</a:t>
            </a:r>
          </a:p>
          <a:p>
            <a:r>
              <a:rPr lang="vi-VN" sz="1100" dirty="0">
                <a:solidFill>
                  <a:schemeClr val="bg1"/>
                </a:solidFill>
              </a:rPr>
              <a:t>  &lt;script src="https://cdnjs.cloudflare.com/ajax/libs/backbone.js/1.1.2/backbone-min.js" type="text/javascript"&gt;&lt;/script&gt;</a:t>
            </a:r>
          </a:p>
          <a:p>
            <a:r>
              <a:rPr lang="vi-VN" sz="1100" dirty="0">
                <a:solidFill>
                  <a:schemeClr val="bg1"/>
                </a:solidFill>
              </a:rPr>
              <a:t>&lt;/head&gt;</a:t>
            </a:r>
          </a:p>
          <a:p>
            <a:r>
              <a:rPr lang="vi-VN" sz="1100" dirty="0">
                <a:solidFill>
                  <a:schemeClr val="bg1"/>
                </a:solidFill>
              </a:rPr>
              <a:t>&lt;body&gt;</a:t>
            </a:r>
          </a:p>
          <a:p>
            <a:r>
              <a:rPr lang="vi-VN" sz="1100" dirty="0">
                <a:solidFill>
                  <a:schemeClr val="bg1"/>
                </a:solidFill>
              </a:rPr>
              <a:t>&lt;script type="text/javascript"&gt;</a:t>
            </a:r>
          </a:p>
          <a:p>
            <a:endParaRPr lang="vi-VN" sz="1100" dirty="0">
              <a:solidFill>
                <a:schemeClr val="bg1"/>
              </a:solidFill>
            </a:endParaRPr>
          </a:p>
          <a:p>
            <a:r>
              <a:rPr lang="vi-VN" sz="1100" dirty="0">
                <a:solidFill>
                  <a:schemeClr val="bg1"/>
                </a:solidFill>
              </a:rPr>
              <a:t>      var MyTeam = Backbone.Model.extend({</a:t>
            </a:r>
          </a:p>
          <a:p>
            <a:r>
              <a:rPr lang="vi-VN" sz="1100" dirty="0">
                <a:solidFill>
                  <a:schemeClr val="bg1"/>
                </a:solidFill>
              </a:rPr>
              <a:t>         defaults: {</a:t>
            </a:r>
          </a:p>
          <a:p>
            <a:r>
              <a:rPr lang="vi-VN" sz="1100" dirty="0">
                <a:solidFill>
                  <a:schemeClr val="bg1"/>
                </a:solidFill>
              </a:rPr>
              <a:t>            player: "sachin",</a:t>
            </a:r>
          </a:p>
          <a:p>
            <a:r>
              <a:rPr lang="vi-VN" sz="1100" dirty="0">
                <a:solidFill>
                  <a:schemeClr val="bg1"/>
                </a:solidFill>
              </a:rPr>
              <a:t>            country: "india"</a:t>
            </a:r>
          </a:p>
          <a:p>
            <a:r>
              <a:rPr lang="vi-VN" sz="1100" dirty="0">
                <a:solidFill>
                  <a:schemeClr val="bg1"/>
                </a:solidFill>
              </a:rPr>
              <a:t>         },</a:t>
            </a:r>
          </a:p>
          <a:p>
            <a:r>
              <a:rPr lang="vi-VN" sz="1100" dirty="0">
                <a:solidFill>
                  <a:schemeClr val="bg1"/>
                </a:solidFill>
              </a:rPr>
              <a:t>      });</a:t>
            </a:r>
          </a:p>
          <a:p>
            <a:r>
              <a:rPr lang="vi-VN" sz="1100" dirty="0">
                <a:solidFill>
                  <a:schemeClr val="bg1"/>
                </a:solidFill>
              </a:rPr>
              <a:t>      var MyTeam1 = Backbone.Collection.extend({</a:t>
            </a:r>
          </a:p>
          <a:p>
            <a:r>
              <a:rPr lang="vi-VN" sz="1100" dirty="0">
                <a:solidFill>
                  <a:schemeClr val="bg1"/>
                </a:solidFill>
              </a:rPr>
              <a:t>         model: MyTeam</a:t>
            </a:r>
          </a:p>
          <a:p>
            <a:r>
              <a:rPr lang="vi-VN" sz="1100" dirty="0">
                <a:solidFill>
                  <a:schemeClr val="bg1"/>
                </a:solidFill>
              </a:rPr>
              <a:t>      });</a:t>
            </a:r>
          </a:p>
          <a:p>
            <a:r>
              <a:rPr lang="vi-VN" sz="1100" dirty="0">
                <a:solidFill>
                  <a:schemeClr val="bg1"/>
                </a:solidFill>
              </a:rPr>
              <a:t>      var myval=new MyTeam1({});</a:t>
            </a:r>
          </a:p>
          <a:p>
            <a:r>
              <a:rPr lang="vi-VN" sz="1100" dirty="0">
                <a:solidFill>
                  <a:schemeClr val="bg1"/>
                </a:solidFill>
              </a:rPr>
              <a:t>      document.write("The values in the collection are: ",JSON.stringify(myval));</a:t>
            </a:r>
          </a:p>
          <a:p>
            <a:endParaRPr lang="vi-VN" sz="1100" dirty="0">
              <a:solidFill>
                <a:schemeClr val="bg1"/>
              </a:solidFill>
            </a:endParaRPr>
          </a:p>
          <a:p>
            <a:r>
              <a:rPr lang="vi-VN" sz="1100" dirty="0">
                <a:solidFill>
                  <a:schemeClr val="bg1"/>
                </a:solidFill>
              </a:rPr>
              <a:t>&lt;/script&gt;</a:t>
            </a:r>
          </a:p>
          <a:p>
            <a:r>
              <a:rPr lang="vi-VN" sz="1100" dirty="0">
                <a:solidFill>
                  <a:schemeClr val="bg1"/>
                </a:solidFill>
              </a:rPr>
              <a:t>&lt;/body&gt;</a:t>
            </a:r>
          </a:p>
          <a:p>
            <a:r>
              <a:rPr lang="vi-VN" sz="1100" dirty="0">
                <a:solidFill>
                  <a:schemeClr val="bg1"/>
                </a:solidFill>
              </a:rPr>
              <a:t>&lt;/html&gt;</a:t>
            </a:r>
          </a:p>
        </p:txBody>
      </p:sp>
    </p:spTree>
    <p:extLst>
      <p:ext uri="{BB962C8B-B14F-4D97-AF65-F5344CB8AC3E}">
        <p14:creationId xmlns:p14="http://schemas.microsoft.com/office/powerpoint/2010/main" val="2890600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76200"/>
            <a:ext cx="7772400" cy="1234440"/>
          </a:xfrm>
        </p:spPr>
        <p:txBody>
          <a:bodyPr>
            <a:normAutofit/>
          </a:bodyPr>
          <a:lstStyle/>
          <a:p>
            <a:r>
              <a:rPr lang="vi-VN" b="0" dirty="0">
                <a:effectLst/>
              </a:rPr>
              <a:t>Collection Initialize</a:t>
            </a:r>
          </a:p>
        </p:txBody>
      </p:sp>
      <p:sp>
        <p:nvSpPr>
          <p:cNvPr id="3" name="Subtitle 2"/>
          <p:cNvSpPr>
            <a:spLocks noGrp="1"/>
          </p:cNvSpPr>
          <p:nvPr>
            <p:ph type="subTitle" idx="1"/>
          </p:nvPr>
        </p:nvSpPr>
        <p:spPr>
          <a:xfrm>
            <a:off x="914400" y="838200"/>
            <a:ext cx="6019800" cy="1066800"/>
          </a:xfrm>
        </p:spPr>
        <p:txBody>
          <a:bodyPr>
            <a:normAutofit/>
          </a:bodyPr>
          <a:lstStyle/>
          <a:p>
            <a:r>
              <a:rPr lang="vi-VN" dirty="0"/>
              <a:t>Syntax : new Backbone.Collection(models, options</a:t>
            </a:r>
            <a:r>
              <a:rPr lang="vi-VN" dirty="0" smtClean="0"/>
              <a:t>)</a:t>
            </a:r>
          </a:p>
          <a:p>
            <a:endParaRPr lang="vi-VN" dirty="0"/>
          </a:p>
          <a:p>
            <a:pPr algn="l"/>
            <a:r>
              <a:rPr lang="vi-VN" dirty="0" smtClean="0"/>
              <a:t> </a:t>
            </a:r>
            <a:endParaRPr lang="en-US" dirty="0"/>
          </a:p>
        </p:txBody>
      </p:sp>
      <p:sp>
        <p:nvSpPr>
          <p:cNvPr id="5" name="TextBox 4"/>
          <p:cNvSpPr txBox="1"/>
          <p:nvPr/>
        </p:nvSpPr>
        <p:spPr>
          <a:xfrm>
            <a:off x="685800" y="1371600"/>
            <a:ext cx="7866764" cy="5324535"/>
          </a:xfrm>
          <a:prstGeom prst="rect">
            <a:avLst/>
          </a:prstGeom>
          <a:solidFill>
            <a:schemeClr val="tx1">
              <a:lumMod val="95000"/>
            </a:schemeClr>
          </a:solidFill>
        </p:spPr>
        <p:txBody>
          <a:bodyPr wrap="square" rtlCol="0">
            <a:spAutoFit/>
          </a:bodyPr>
          <a:lstStyle/>
          <a:p>
            <a:endParaRPr lang="vi-VN" sz="1000" dirty="0">
              <a:solidFill>
                <a:schemeClr val="bg1"/>
              </a:solidFill>
            </a:endParaRPr>
          </a:p>
          <a:p>
            <a:r>
              <a:rPr lang="vi-VN" sz="1000" dirty="0">
                <a:solidFill>
                  <a:schemeClr val="bg1"/>
                </a:solidFill>
              </a:rPr>
              <a:t>&lt;!DOCTYPE html&gt;</a:t>
            </a:r>
          </a:p>
          <a:p>
            <a:r>
              <a:rPr lang="vi-VN" sz="1000" dirty="0">
                <a:solidFill>
                  <a:schemeClr val="bg1"/>
                </a:solidFill>
              </a:rPr>
              <a:t>&lt;head&gt;</a:t>
            </a:r>
          </a:p>
          <a:p>
            <a:r>
              <a:rPr lang="vi-VN" sz="1000" dirty="0">
                <a:solidFill>
                  <a:schemeClr val="bg1"/>
                </a:solidFill>
              </a:rPr>
              <a:t>&lt;title&gt;Collection Example&lt;/title&gt;</a:t>
            </a:r>
          </a:p>
          <a:p>
            <a:r>
              <a:rPr lang="vi-VN" sz="1000" dirty="0">
                <a:solidFill>
                  <a:schemeClr val="bg1"/>
                </a:solidFill>
              </a:rPr>
              <a:t>&lt;script src="https://code.jquery.com/jquery-2.1.3.min.js" type="text/javascript"&gt;&lt;/script&gt;</a:t>
            </a:r>
          </a:p>
          <a:p>
            <a:r>
              <a:rPr lang="vi-VN" sz="1000" dirty="0">
                <a:solidFill>
                  <a:schemeClr val="bg1"/>
                </a:solidFill>
              </a:rPr>
              <a:t>  &lt;script src="https://cdnjs.cloudflare.com/ajax/libs/underscore.js/1.8.2/underscore-min.js" type="text/javascript"&gt;&lt;/script&gt;</a:t>
            </a:r>
          </a:p>
          <a:p>
            <a:r>
              <a:rPr lang="vi-VN" sz="1000" dirty="0">
                <a:solidFill>
                  <a:schemeClr val="bg1"/>
                </a:solidFill>
              </a:rPr>
              <a:t>  &lt;script src="https://cdnjs.cloudflare.com/ajax/libs/backbone.js/1.1.2/backbone-min.js" type="text/javascript"&gt;&lt;/script&gt;</a:t>
            </a:r>
          </a:p>
          <a:p>
            <a:r>
              <a:rPr lang="vi-VN" sz="1000" dirty="0">
                <a:solidFill>
                  <a:schemeClr val="bg1"/>
                </a:solidFill>
              </a:rPr>
              <a:t>&lt;/head&gt;</a:t>
            </a:r>
          </a:p>
          <a:p>
            <a:r>
              <a:rPr lang="vi-VN" sz="1000" dirty="0">
                <a:solidFill>
                  <a:schemeClr val="bg1"/>
                </a:solidFill>
              </a:rPr>
              <a:t>&lt;body&gt;</a:t>
            </a:r>
          </a:p>
          <a:p>
            <a:r>
              <a:rPr lang="vi-VN" sz="1000" dirty="0">
                <a:solidFill>
                  <a:schemeClr val="bg1"/>
                </a:solidFill>
              </a:rPr>
              <a:t>&lt;script type="text/javascript"&gt;</a:t>
            </a:r>
          </a:p>
          <a:p>
            <a:endParaRPr lang="vi-VN" sz="1000" dirty="0">
              <a:solidFill>
                <a:schemeClr val="bg1"/>
              </a:solidFill>
            </a:endParaRPr>
          </a:p>
          <a:p>
            <a:r>
              <a:rPr lang="vi-VN" sz="1000" dirty="0">
                <a:solidFill>
                  <a:schemeClr val="bg1"/>
                </a:solidFill>
              </a:rPr>
              <a:t> 	   var MyTeam = Backbone.Model.extend({</a:t>
            </a:r>
          </a:p>
          <a:p>
            <a:r>
              <a:rPr lang="vi-VN" sz="1000" dirty="0">
                <a:solidFill>
                  <a:schemeClr val="bg1"/>
                </a:solidFill>
              </a:rPr>
              <a:t>		   defaults: {</a:t>
            </a:r>
          </a:p>
          <a:p>
            <a:r>
              <a:rPr lang="vi-VN" sz="1000" dirty="0">
                <a:solidFill>
                  <a:schemeClr val="bg1"/>
                </a:solidFill>
              </a:rPr>
              <a:t>			   player: "sachin",</a:t>
            </a:r>
          </a:p>
          <a:p>
            <a:r>
              <a:rPr lang="vi-VN" sz="1000" dirty="0">
                <a:solidFill>
                  <a:schemeClr val="bg1"/>
                </a:solidFill>
              </a:rPr>
              <a:t>			   country: "india"</a:t>
            </a:r>
          </a:p>
          <a:p>
            <a:r>
              <a:rPr lang="vi-VN" sz="1000" dirty="0">
                <a:solidFill>
                  <a:schemeClr val="bg1"/>
                </a:solidFill>
              </a:rPr>
              <a:t>		   },</a:t>
            </a:r>
          </a:p>
          <a:p>
            <a:r>
              <a:rPr lang="vi-VN" sz="1000" dirty="0">
                <a:solidFill>
                  <a:schemeClr val="bg1"/>
                </a:solidFill>
              </a:rPr>
              <a:t>		   initialize: function(){</a:t>
            </a:r>
          </a:p>
          <a:p>
            <a:r>
              <a:rPr lang="vi-VN" sz="1000" dirty="0">
                <a:solidFill>
                  <a:schemeClr val="bg1"/>
                </a:solidFill>
              </a:rPr>
              <a:t>			   document.write("Welcome to TutorialsPoint!!!");</a:t>
            </a:r>
          </a:p>
          <a:p>
            <a:r>
              <a:rPr lang="vi-VN" sz="1000" dirty="0">
                <a:solidFill>
                  <a:schemeClr val="bg1"/>
                </a:solidFill>
              </a:rPr>
              <a:t>		   }</a:t>
            </a:r>
          </a:p>
          <a:p>
            <a:r>
              <a:rPr lang="vi-VN" sz="1000" dirty="0">
                <a:solidFill>
                  <a:schemeClr val="bg1"/>
                </a:solidFill>
              </a:rPr>
              <a:t>	   });</a:t>
            </a:r>
          </a:p>
          <a:p>
            <a:r>
              <a:rPr lang="vi-VN" sz="1000" dirty="0">
                <a:solidFill>
                  <a:schemeClr val="bg1"/>
                </a:solidFill>
              </a:rPr>
              <a:t>	   var MyTeam1 = Backbone.Collection.extend({</a:t>
            </a:r>
          </a:p>
          <a:p>
            <a:r>
              <a:rPr lang="vi-VN" sz="1000" dirty="0">
                <a:solidFill>
                  <a:schemeClr val="bg1"/>
                </a:solidFill>
              </a:rPr>
              <a:t>		   model: MyTeam</a:t>
            </a:r>
          </a:p>
          <a:p>
            <a:r>
              <a:rPr lang="vi-VN" sz="1000" dirty="0">
                <a:solidFill>
                  <a:schemeClr val="bg1"/>
                </a:solidFill>
              </a:rPr>
              <a:t>	   });</a:t>
            </a:r>
          </a:p>
          <a:p>
            <a:r>
              <a:rPr lang="vi-VN" sz="1000" dirty="0">
                <a:solidFill>
                  <a:schemeClr val="bg1"/>
                </a:solidFill>
              </a:rPr>
              <a:t>	   var player1 = new MyTeam({</a:t>
            </a:r>
          </a:p>
          <a:p>
            <a:r>
              <a:rPr lang="vi-VN" sz="1000" dirty="0">
                <a:solidFill>
                  <a:schemeClr val="bg1"/>
                </a:solidFill>
              </a:rPr>
              <a:t>		   player: "sehwag",</a:t>
            </a:r>
          </a:p>
          <a:p>
            <a:r>
              <a:rPr lang="vi-VN" sz="1000" dirty="0">
                <a:solidFill>
                  <a:schemeClr val="bg1"/>
                </a:solidFill>
              </a:rPr>
              <a:t>		   country: "india"</a:t>
            </a:r>
          </a:p>
          <a:p>
            <a:r>
              <a:rPr lang="vi-VN" sz="1000" dirty="0">
                <a:solidFill>
                  <a:schemeClr val="bg1"/>
                </a:solidFill>
              </a:rPr>
              <a:t>	   });</a:t>
            </a:r>
          </a:p>
          <a:p>
            <a:endParaRPr lang="vi-VN" sz="1000" dirty="0">
              <a:solidFill>
                <a:schemeClr val="bg1"/>
              </a:solidFill>
            </a:endParaRPr>
          </a:p>
          <a:p>
            <a:r>
              <a:rPr lang="vi-VN" sz="1000" dirty="0">
                <a:solidFill>
                  <a:schemeClr val="bg1"/>
                </a:solidFill>
              </a:rPr>
              <a:t>	   var myval=new MyTeam1([player1]);</a:t>
            </a:r>
          </a:p>
          <a:p>
            <a:r>
              <a:rPr lang="vi-VN" sz="1000" dirty="0">
                <a:solidFill>
                  <a:schemeClr val="bg1"/>
                </a:solidFill>
              </a:rPr>
              <a:t>	   document.write("&lt;br&gt;"+JSON.stringify(myval.models));</a:t>
            </a:r>
          </a:p>
          <a:p>
            <a:endParaRPr lang="vi-VN" sz="1000" dirty="0">
              <a:solidFill>
                <a:schemeClr val="bg1"/>
              </a:solidFill>
            </a:endParaRPr>
          </a:p>
          <a:p>
            <a:r>
              <a:rPr lang="vi-VN" sz="1000" dirty="0">
                <a:solidFill>
                  <a:schemeClr val="bg1"/>
                </a:solidFill>
              </a:rPr>
              <a:t>&lt;/script&gt;</a:t>
            </a:r>
          </a:p>
          <a:p>
            <a:r>
              <a:rPr lang="vi-VN" sz="1000" dirty="0">
                <a:solidFill>
                  <a:schemeClr val="bg1"/>
                </a:solidFill>
              </a:rPr>
              <a:t>&lt;/body&gt;</a:t>
            </a:r>
          </a:p>
          <a:p>
            <a:r>
              <a:rPr lang="vi-VN" sz="1000" dirty="0">
                <a:solidFill>
                  <a:schemeClr val="bg1"/>
                </a:solidFill>
              </a:rPr>
              <a:t>&lt;/html&gt;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7620000" cy="990600"/>
          </a:xfrm>
        </p:spPr>
        <p:txBody>
          <a:bodyPr>
            <a:normAutofit/>
          </a:bodyPr>
          <a:lstStyle/>
          <a:p>
            <a:r>
              <a:rPr lang="vi-VN" b="0" dirty="0">
                <a:effectLst/>
              </a:rPr>
              <a:t>Collection Models</a:t>
            </a:r>
          </a:p>
        </p:txBody>
      </p:sp>
      <p:sp>
        <p:nvSpPr>
          <p:cNvPr id="3" name="Subtitle 2"/>
          <p:cNvSpPr>
            <a:spLocks noGrp="1"/>
          </p:cNvSpPr>
          <p:nvPr>
            <p:ph type="subTitle" idx="1"/>
          </p:nvPr>
        </p:nvSpPr>
        <p:spPr>
          <a:xfrm>
            <a:off x="1066800" y="762000"/>
            <a:ext cx="4572000" cy="685800"/>
          </a:xfrm>
        </p:spPr>
        <p:txBody>
          <a:bodyPr>
            <a:normAutofit/>
          </a:bodyPr>
          <a:lstStyle/>
          <a:p>
            <a:pPr algn="l"/>
            <a:r>
              <a:rPr lang="vi-VN" sz="2400" b="1" dirty="0" smtClean="0"/>
              <a:t>Syntax</a:t>
            </a:r>
            <a:r>
              <a:rPr lang="en-US" sz="2400" b="1" dirty="0" smtClean="0"/>
              <a:t> : </a:t>
            </a:r>
            <a:r>
              <a:rPr lang="en-US" sz="2400" b="1" dirty="0" err="1" smtClean="0"/>
              <a:t>collection.models</a:t>
            </a:r>
            <a:endParaRPr lang="en-US" sz="2400" b="1" dirty="0"/>
          </a:p>
        </p:txBody>
      </p:sp>
      <p:sp>
        <p:nvSpPr>
          <p:cNvPr id="5" name="TextBox 4"/>
          <p:cNvSpPr txBox="1"/>
          <p:nvPr/>
        </p:nvSpPr>
        <p:spPr>
          <a:xfrm>
            <a:off x="304800" y="1600200"/>
            <a:ext cx="7924800" cy="4939814"/>
          </a:xfrm>
          <a:prstGeom prst="rect">
            <a:avLst/>
          </a:prstGeom>
          <a:solidFill>
            <a:schemeClr val="tx1">
              <a:lumMod val="95000"/>
            </a:schemeClr>
          </a:solidFill>
        </p:spPr>
        <p:txBody>
          <a:bodyPr wrap="square" rtlCol="0">
            <a:spAutoFit/>
          </a:bodyPr>
          <a:lstStyle/>
          <a:p>
            <a:endParaRPr lang="vi-VN" sz="900" dirty="0">
              <a:solidFill>
                <a:schemeClr val="bg1"/>
              </a:solidFill>
            </a:endParaRPr>
          </a:p>
          <a:p>
            <a:r>
              <a:rPr lang="vi-VN" sz="900" dirty="0">
                <a:solidFill>
                  <a:schemeClr val="bg1"/>
                </a:solidFill>
              </a:rPr>
              <a:t>&lt;!DOCTYPE html&gt;</a:t>
            </a:r>
          </a:p>
          <a:p>
            <a:r>
              <a:rPr lang="vi-VN" sz="900" dirty="0">
                <a:solidFill>
                  <a:schemeClr val="bg1"/>
                </a:solidFill>
              </a:rPr>
              <a:t>&lt;head&gt;</a:t>
            </a:r>
          </a:p>
          <a:p>
            <a:r>
              <a:rPr lang="vi-VN" sz="900" dirty="0">
                <a:solidFill>
                  <a:schemeClr val="bg1"/>
                </a:solidFill>
              </a:rPr>
              <a:t>&lt;title&gt;Collection Example&lt;/title&gt;</a:t>
            </a:r>
          </a:p>
          <a:p>
            <a:r>
              <a:rPr lang="vi-VN" sz="900" dirty="0">
                <a:solidFill>
                  <a:schemeClr val="bg1"/>
                </a:solidFill>
              </a:rPr>
              <a:t>&lt;script src="https://code.jquery.com/jquery-2.1.3.min.js" type="text/javascript"&gt;&lt;/script&gt;</a:t>
            </a:r>
          </a:p>
          <a:p>
            <a:r>
              <a:rPr lang="vi-VN" sz="900" dirty="0">
                <a:solidFill>
                  <a:schemeClr val="bg1"/>
                </a:solidFill>
              </a:rPr>
              <a:t>  &lt;script src="https://cdnjs.cloudflare.com/ajax/libs/underscore.js/1.8.2/underscore-min.js" type="text/javascript"&gt;&lt;/script&gt;</a:t>
            </a:r>
          </a:p>
          <a:p>
            <a:r>
              <a:rPr lang="vi-VN" sz="900" dirty="0">
                <a:solidFill>
                  <a:schemeClr val="bg1"/>
                </a:solidFill>
              </a:rPr>
              <a:t>  &lt;script src="https://cdnjs.cloudflare.com/ajax/libs/backbone.js/1.1.2/backbone-min.js" type="text/javascript"&gt;&lt;/script&gt;</a:t>
            </a:r>
          </a:p>
          <a:p>
            <a:r>
              <a:rPr lang="vi-VN" sz="900" dirty="0">
                <a:solidFill>
                  <a:schemeClr val="bg1"/>
                </a:solidFill>
              </a:rPr>
              <a:t>&lt;/head&gt;</a:t>
            </a:r>
          </a:p>
          <a:p>
            <a:r>
              <a:rPr lang="vi-VN" sz="900" dirty="0">
                <a:solidFill>
                  <a:schemeClr val="bg1"/>
                </a:solidFill>
              </a:rPr>
              <a:t>&lt;body&gt;</a:t>
            </a:r>
          </a:p>
          <a:p>
            <a:r>
              <a:rPr lang="vi-VN" sz="900" dirty="0">
                <a:solidFill>
                  <a:schemeClr val="bg1"/>
                </a:solidFill>
              </a:rPr>
              <a:t>&lt;script type="text/javascript"&gt;</a:t>
            </a:r>
          </a:p>
          <a:p>
            <a:endParaRPr lang="vi-VN" sz="900" dirty="0">
              <a:solidFill>
                <a:schemeClr val="bg1"/>
              </a:solidFill>
            </a:endParaRPr>
          </a:p>
          <a:p>
            <a:r>
              <a:rPr lang="vi-VN" sz="900" dirty="0">
                <a:solidFill>
                  <a:schemeClr val="bg1"/>
                </a:solidFill>
              </a:rPr>
              <a:t> 	   var MyTeam = Backbone.Model.extend({</a:t>
            </a:r>
          </a:p>
          <a:p>
            <a:r>
              <a:rPr lang="vi-VN" sz="900" dirty="0">
                <a:solidFill>
                  <a:schemeClr val="bg1"/>
                </a:solidFill>
              </a:rPr>
              <a:t>		   defaults: {</a:t>
            </a:r>
          </a:p>
          <a:p>
            <a:r>
              <a:rPr lang="vi-VN" sz="900" dirty="0">
                <a:solidFill>
                  <a:schemeClr val="bg1"/>
                </a:solidFill>
              </a:rPr>
              <a:t>			   player: "sachin",</a:t>
            </a:r>
          </a:p>
          <a:p>
            <a:r>
              <a:rPr lang="vi-VN" sz="900" dirty="0">
                <a:solidFill>
                  <a:schemeClr val="bg1"/>
                </a:solidFill>
              </a:rPr>
              <a:t>			   country: "india"</a:t>
            </a:r>
          </a:p>
          <a:p>
            <a:r>
              <a:rPr lang="vi-VN" sz="900" dirty="0">
                <a:solidFill>
                  <a:schemeClr val="bg1"/>
                </a:solidFill>
              </a:rPr>
              <a:t>		   }</a:t>
            </a:r>
          </a:p>
          <a:p>
            <a:r>
              <a:rPr lang="vi-VN" sz="900" dirty="0">
                <a:solidFill>
                  <a:schemeClr val="bg1"/>
                </a:solidFill>
              </a:rPr>
              <a:t>	   });</a:t>
            </a:r>
          </a:p>
          <a:p>
            <a:r>
              <a:rPr lang="vi-VN" sz="900" dirty="0">
                <a:solidFill>
                  <a:schemeClr val="bg1"/>
                </a:solidFill>
              </a:rPr>
              <a:t>	   var MyTeam1 = Backbone.Collection.extend({</a:t>
            </a:r>
          </a:p>
          <a:p>
            <a:r>
              <a:rPr lang="vi-VN" sz="900" dirty="0">
                <a:solidFill>
                  <a:schemeClr val="bg1"/>
                </a:solidFill>
              </a:rPr>
              <a:t>		   model: MyTeam</a:t>
            </a:r>
          </a:p>
          <a:p>
            <a:r>
              <a:rPr lang="vi-VN" sz="900" dirty="0">
                <a:solidFill>
                  <a:schemeClr val="bg1"/>
                </a:solidFill>
              </a:rPr>
              <a:t>	   });</a:t>
            </a:r>
          </a:p>
          <a:p>
            <a:r>
              <a:rPr lang="vi-VN" sz="900" dirty="0">
                <a:solidFill>
                  <a:schemeClr val="bg1"/>
                </a:solidFill>
              </a:rPr>
              <a:t>	   var player1 = new MyTeam({</a:t>
            </a:r>
          </a:p>
          <a:p>
            <a:r>
              <a:rPr lang="vi-VN" sz="900" dirty="0">
                <a:solidFill>
                  <a:schemeClr val="bg1"/>
                </a:solidFill>
              </a:rPr>
              <a:t>		   player: "sehwag",</a:t>
            </a:r>
          </a:p>
          <a:p>
            <a:r>
              <a:rPr lang="vi-VN" sz="900" dirty="0">
                <a:solidFill>
                  <a:schemeClr val="bg1"/>
                </a:solidFill>
              </a:rPr>
              <a:t>		   country: "india"</a:t>
            </a:r>
          </a:p>
          <a:p>
            <a:r>
              <a:rPr lang="vi-VN" sz="900" dirty="0">
                <a:solidFill>
                  <a:schemeClr val="bg1"/>
                </a:solidFill>
              </a:rPr>
              <a:t>	   });</a:t>
            </a:r>
          </a:p>
          <a:p>
            <a:r>
              <a:rPr lang="vi-VN" sz="900" dirty="0">
                <a:solidFill>
                  <a:schemeClr val="bg1"/>
                </a:solidFill>
              </a:rPr>
              <a:t>	   var player2 = new MyTeam({</a:t>
            </a:r>
          </a:p>
          <a:p>
            <a:r>
              <a:rPr lang="vi-VN" sz="900" dirty="0">
                <a:solidFill>
                  <a:schemeClr val="bg1"/>
                </a:solidFill>
              </a:rPr>
              <a:t>	   		   player: "ganguly",</a:t>
            </a:r>
          </a:p>
          <a:p>
            <a:r>
              <a:rPr lang="vi-VN" sz="900" dirty="0">
                <a:solidFill>
                  <a:schemeClr val="bg1"/>
                </a:solidFill>
              </a:rPr>
              <a:t>	   		   country: "india"</a:t>
            </a:r>
          </a:p>
          <a:p>
            <a:r>
              <a:rPr lang="vi-VN" sz="900" dirty="0">
                <a:solidFill>
                  <a:schemeClr val="bg1"/>
                </a:solidFill>
              </a:rPr>
              <a:t>	   });</a:t>
            </a:r>
          </a:p>
          <a:p>
            <a:endParaRPr lang="vi-VN" sz="900" dirty="0">
              <a:solidFill>
                <a:schemeClr val="bg1"/>
              </a:solidFill>
            </a:endParaRPr>
          </a:p>
          <a:p>
            <a:r>
              <a:rPr lang="vi-VN" sz="900" dirty="0">
                <a:solidFill>
                  <a:schemeClr val="bg1"/>
                </a:solidFill>
              </a:rPr>
              <a:t>	   var myval=new MyTeam1([player1,player2]);</a:t>
            </a:r>
          </a:p>
          <a:p>
            <a:r>
              <a:rPr lang="vi-VN" sz="900" dirty="0">
                <a:solidFill>
                  <a:schemeClr val="bg1"/>
                </a:solidFill>
              </a:rPr>
              <a:t>	   document.write("The values of models in the collection are: "+JSON.stringify(myval.models));</a:t>
            </a:r>
          </a:p>
          <a:p>
            <a:endParaRPr lang="vi-VN" sz="900" dirty="0">
              <a:solidFill>
                <a:schemeClr val="bg1"/>
              </a:solidFill>
            </a:endParaRPr>
          </a:p>
          <a:p>
            <a:r>
              <a:rPr lang="vi-VN" sz="900" dirty="0">
                <a:solidFill>
                  <a:schemeClr val="bg1"/>
                </a:solidFill>
              </a:rPr>
              <a:t>&lt;/script&gt;</a:t>
            </a:r>
          </a:p>
          <a:p>
            <a:r>
              <a:rPr lang="vi-VN" sz="900" dirty="0">
                <a:solidFill>
                  <a:schemeClr val="bg1"/>
                </a:solidFill>
              </a:rPr>
              <a:t>&lt;/body&gt;</a:t>
            </a:r>
          </a:p>
          <a:p>
            <a:r>
              <a:rPr lang="vi-VN" sz="900" dirty="0">
                <a:solidFill>
                  <a:schemeClr val="bg1"/>
                </a:solidFill>
              </a:rPr>
              <a:t>&lt;/html&gt;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7391400" cy="990600"/>
          </a:xfrm>
        </p:spPr>
        <p:txBody>
          <a:bodyPr>
            <a:normAutofit/>
          </a:bodyPr>
          <a:lstStyle/>
          <a:p>
            <a:r>
              <a:rPr lang="vi-VN" b="0" dirty="0">
                <a:effectLst/>
              </a:rPr>
              <a:t>Collection toJSON</a:t>
            </a:r>
          </a:p>
        </p:txBody>
      </p:sp>
      <p:sp>
        <p:nvSpPr>
          <p:cNvPr id="3" name="Subtitle 2"/>
          <p:cNvSpPr>
            <a:spLocks noGrp="1"/>
          </p:cNvSpPr>
          <p:nvPr>
            <p:ph type="subTitle" idx="1"/>
          </p:nvPr>
        </p:nvSpPr>
        <p:spPr>
          <a:xfrm>
            <a:off x="838200" y="914400"/>
            <a:ext cx="6480048" cy="381000"/>
          </a:xfrm>
        </p:spPr>
        <p:txBody>
          <a:bodyPr/>
          <a:lstStyle/>
          <a:p>
            <a:pPr algn="l"/>
            <a:r>
              <a:rPr lang="vi-VN" dirty="0" smtClean="0"/>
              <a:t>Syntax</a:t>
            </a:r>
            <a:r>
              <a:rPr lang="vi-VN" dirty="0"/>
              <a:t> : collection.toJSON(options)</a:t>
            </a:r>
          </a:p>
        </p:txBody>
      </p:sp>
      <p:sp>
        <p:nvSpPr>
          <p:cNvPr id="5" name="TextBox 4"/>
          <p:cNvSpPr txBox="1"/>
          <p:nvPr/>
        </p:nvSpPr>
        <p:spPr>
          <a:xfrm>
            <a:off x="630382" y="1752600"/>
            <a:ext cx="7980218" cy="4801314"/>
          </a:xfrm>
          <a:prstGeom prst="rect">
            <a:avLst/>
          </a:prstGeom>
          <a:solidFill>
            <a:schemeClr val="tx1">
              <a:lumMod val="95000"/>
            </a:schemeClr>
          </a:solidFill>
        </p:spPr>
        <p:txBody>
          <a:bodyPr wrap="square" rtlCol="0">
            <a:spAutoFit/>
          </a:bodyPr>
          <a:lstStyle/>
          <a:p>
            <a:endParaRPr lang="vi-VN" sz="900" dirty="0">
              <a:solidFill>
                <a:schemeClr val="bg1"/>
              </a:solidFill>
            </a:endParaRPr>
          </a:p>
          <a:p>
            <a:r>
              <a:rPr lang="vi-VN" sz="900" dirty="0">
                <a:solidFill>
                  <a:schemeClr val="bg1"/>
                </a:solidFill>
              </a:rPr>
              <a:t>&lt;!DOCTYPE html&gt;</a:t>
            </a:r>
          </a:p>
          <a:p>
            <a:r>
              <a:rPr lang="vi-VN" sz="900" dirty="0">
                <a:solidFill>
                  <a:schemeClr val="bg1"/>
                </a:solidFill>
              </a:rPr>
              <a:t>&lt;html&gt;</a:t>
            </a:r>
          </a:p>
          <a:p>
            <a:r>
              <a:rPr lang="vi-VN" sz="900" dirty="0">
                <a:solidFill>
                  <a:schemeClr val="bg1"/>
                </a:solidFill>
              </a:rPr>
              <a:t>&lt;head&gt;</a:t>
            </a:r>
          </a:p>
          <a:p>
            <a:r>
              <a:rPr lang="vi-VN" sz="900" dirty="0">
                <a:solidFill>
                  <a:schemeClr val="bg1"/>
                </a:solidFill>
              </a:rPr>
              <a:t>&lt;title&gt;Collection Example&lt;/title&gt;</a:t>
            </a:r>
          </a:p>
          <a:p>
            <a:r>
              <a:rPr lang="vi-VN" sz="900" dirty="0">
                <a:solidFill>
                  <a:schemeClr val="bg1"/>
                </a:solidFill>
              </a:rPr>
              <a:t>&lt;script src="https://code.jquery.com/jquery-2.1.3.min.js" type="text/javascript"&gt;&lt;/script&gt;</a:t>
            </a:r>
          </a:p>
          <a:p>
            <a:r>
              <a:rPr lang="vi-VN" sz="900" dirty="0">
                <a:solidFill>
                  <a:schemeClr val="bg1"/>
                </a:solidFill>
              </a:rPr>
              <a:t>  &lt;script src="https://cdnjs.cloudflare.com/ajax/libs/underscore.js/1.8.2/underscore-min.js" type="text/javascript"&gt;&lt;/script&gt;</a:t>
            </a:r>
          </a:p>
          <a:p>
            <a:r>
              <a:rPr lang="vi-VN" sz="900" dirty="0">
                <a:solidFill>
                  <a:schemeClr val="bg1"/>
                </a:solidFill>
              </a:rPr>
              <a:t>  &lt;script src="https://cdnjs.cloudflare.com/ajax/libs/backbone.js/1.1.2/backbone-min.js" type="text/javascript"&gt;&lt;/script&gt;</a:t>
            </a:r>
          </a:p>
          <a:p>
            <a:r>
              <a:rPr lang="vi-VN" sz="900" dirty="0">
                <a:solidFill>
                  <a:schemeClr val="bg1"/>
                </a:solidFill>
              </a:rPr>
              <a:t>&lt;/head&gt;</a:t>
            </a:r>
          </a:p>
          <a:p>
            <a:r>
              <a:rPr lang="vi-VN" sz="900" dirty="0">
                <a:solidFill>
                  <a:schemeClr val="bg1"/>
                </a:solidFill>
              </a:rPr>
              <a:t>&lt;body&gt;</a:t>
            </a:r>
          </a:p>
          <a:p>
            <a:r>
              <a:rPr lang="vi-VN" sz="900" dirty="0">
                <a:solidFill>
                  <a:schemeClr val="bg1"/>
                </a:solidFill>
              </a:rPr>
              <a:t>&lt;script type="text/javascript"&gt;</a:t>
            </a:r>
          </a:p>
          <a:p>
            <a:endParaRPr lang="vi-VN" sz="900" dirty="0">
              <a:solidFill>
                <a:schemeClr val="bg1"/>
              </a:solidFill>
            </a:endParaRPr>
          </a:p>
          <a:p>
            <a:r>
              <a:rPr lang="vi-VN" sz="900" dirty="0">
                <a:solidFill>
                  <a:schemeClr val="bg1"/>
                </a:solidFill>
              </a:rPr>
              <a:t>var Player = Backbone.Model.extend({</a:t>
            </a:r>
          </a:p>
          <a:p>
            <a:r>
              <a:rPr lang="vi-VN" sz="900" dirty="0">
                <a:solidFill>
                  <a:schemeClr val="bg1"/>
                </a:solidFill>
              </a:rPr>
              <a:t>    defaults: {</a:t>
            </a:r>
          </a:p>
          <a:p>
            <a:r>
              <a:rPr lang="vi-VN" sz="900" dirty="0">
                <a:solidFill>
                  <a:schemeClr val="bg1"/>
                </a:solidFill>
              </a:rPr>
              <a:t>        name: "sachin"</a:t>
            </a:r>
          </a:p>
          <a:p>
            <a:r>
              <a:rPr lang="vi-VN" sz="900" dirty="0">
                <a:solidFill>
                  <a:schemeClr val="bg1"/>
                </a:solidFill>
              </a:rPr>
              <a:t>    }</a:t>
            </a:r>
          </a:p>
          <a:p>
            <a:r>
              <a:rPr lang="vi-VN" sz="900" dirty="0">
                <a:solidFill>
                  <a:schemeClr val="bg1"/>
                </a:solidFill>
              </a:rPr>
              <a:t>});</a:t>
            </a:r>
          </a:p>
          <a:p>
            <a:r>
              <a:rPr lang="vi-VN" sz="900" dirty="0">
                <a:solidFill>
                  <a:schemeClr val="bg1"/>
                </a:solidFill>
              </a:rPr>
              <a:t>var PlayersCollection = Backbone.Collection.extend({</a:t>
            </a:r>
          </a:p>
          <a:p>
            <a:r>
              <a:rPr lang="vi-VN" sz="900" dirty="0">
                <a:solidFill>
                  <a:schemeClr val="bg1"/>
                </a:solidFill>
              </a:rPr>
              <a:t>    model: Player</a:t>
            </a:r>
          </a:p>
          <a:p>
            <a:r>
              <a:rPr lang="vi-VN" sz="900" dirty="0">
                <a:solidFill>
                  <a:schemeClr val="bg1"/>
                </a:solidFill>
              </a:rPr>
              <a:t>});</a:t>
            </a:r>
          </a:p>
          <a:p>
            <a:r>
              <a:rPr lang="vi-VN" sz="900" dirty="0">
                <a:solidFill>
                  <a:schemeClr val="bg1"/>
                </a:solidFill>
              </a:rPr>
              <a:t>$(function(){</a:t>
            </a:r>
          </a:p>
          <a:p>
            <a:r>
              <a:rPr lang="vi-VN" sz="900" dirty="0">
                <a:solidFill>
                  <a:schemeClr val="bg1"/>
                </a:solidFill>
              </a:rPr>
              <a:t>    var mycollection = new PlayersCollection();</a:t>
            </a:r>
          </a:p>
          <a:p>
            <a:r>
              <a:rPr lang="vi-VN" sz="900" dirty="0">
                <a:solidFill>
                  <a:schemeClr val="bg1"/>
                </a:solidFill>
              </a:rPr>
              <a:t>    mycollection.set([{name: 'sehwag'},</a:t>
            </a:r>
          </a:p>
          <a:p>
            <a:r>
              <a:rPr lang="vi-VN" sz="900" dirty="0">
                <a:solidFill>
                  <a:schemeClr val="bg1"/>
                </a:solidFill>
              </a:rPr>
              <a:t>               {name: 'raina'},</a:t>
            </a:r>
          </a:p>
          <a:p>
            <a:r>
              <a:rPr lang="vi-VN" sz="900" dirty="0">
                <a:solidFill>
                  <a:schemeClr val="bg1"/>
                </a:solidFill>
              </a:rPr>
              <a:t>               {name: 'dhoni'}</a:t>
            </a:r>
          </a:p>
          <a:p>
            <a:r>
              <a:rPr lang="vi-VN" sz="900" dirty="0">
                <a:solidFill>
                  <a:schemeClr val="bg1"/>
                </a:solidFill>
              </a:rPr>
              <a:t>            ]);</a:t>
            </a:r>
          </a:p>
          <a:p>
            <a:endParaRPr lang="vi-VN" sz="900" dirty="0">
              <a:solidFill>
                <a:schemeClr val="bg1"/>
              </a:solidFill>
            </a:endParaRPr>
          </a:p>
          <a:p>
            <a:r>
              <a:rPr lang="vi-VN" sz="900" dirty="0">
                <a:solidFill>
                  <a:schemeClr val="bg1"/>
                </a:solidFill>
              </a:rPr>
              <a:t>    document.write("The collection values are:", JSON.stringify(mycollection.toJSON()));</a:t>
            </a:r>
          </a:p>
          <a:p>
            <a:r>
              <a:rPr lang="vi-VN" sz="900" dirty="0">
                <a:solidFill>
                  <a:schemeClr val="bg1"/>
                </a:solidFill>
              </a:rPr>
              <a:t>});</a:t>
            </a:r>
          </a:p>
          <a:p>
            <a:endParaRPr lang="vi-VN" sz="900" dirty="0">
              <a:solidFill>
                <a:schemeClr val="bg1"/>
              </a:solidFill>
            </a:endParaRPr>
          </a:p>
          <a:p>
            <a:endParaRPr lang="vi-VN" sz="900" dirty="0">
              <a:solidFill>
                <a:schemeClr val="bg1"/>
              </a:solidFill>
            </a:endParaRPr>
          </a:p>
          <a:p>
            <a:r>
              <a:rPr lang="vi-VN" sz="900" dirty="0">
                <a:solidFill>
                  <a:schemeClr val="bg1"/>
                </a:solidFill>
              </a:rPr>
              <a:t>&lt;/script&gt;</a:t>
            </a:r>
          </a:p>
          <a:p>
            <a:r>
              <a:rPr lang="vi-VN" sz="900" dirty="0">
                <a:solidFill>
                  <a:schemeClr val="bg1"/>
                </a:solidFill>
              </a:rPr>
              <a:t>&lt;/body&gt;</a:t>
            </a:r>
          </a:p>
          <a:p>
            <a:r>
              <a:rPr lang="vi-VN" sz="900" dirty="0">
                <a:solidFill>
                  <a:schemeClr val="bg1"/>
                </a:solidFill>
              </a:rPr>
              <a:t>&lt;/html&gt;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6629400" cy="1066800"/>
          </a:xfrm>
        </p:spPr>
        <p:txBody>
          <a:bodyPr>
            <a:normAutofit/>
          </a:bodyPr>
          <a:lstStyle/>
          <a:p>
            <a:r>
              <a:rPr lang="vi-VN" b="0" dirty="0">
                <a:effectLst/>
              </a:rPr>
              <a:t>Collection Sync</a:t>
            </a:r>
          </a:p>
        </p:txBody>
      </p:sp>
      <p:sp>
        <p:nvSpPr>
          <p:cNvPr id="3" name="Subtitle 2"/>
          <p:cNvSpPr>
            <a:spLocks noGrp="1"/>
          </p:cNvSpPr>
          <p:nvPr>
            <p:ph type="subTitle" idx="1"/>
          </p:nvPr>
        </p:nvSpPr>
        <p:spPr>
          <a:xfrm>
            <a:off x="685800" y="1143000"/>
            <a:ext cx="7010400" cy="457200"/>
          </a:xfrm>
        </p:spPr>
        <p:txBody>
          <a:bodyPr>
            <a:normAutofit/>
          </a:bodyPr>
          <a:lstStyle/>
          <a:p>
            <a:pPr algn="l"/>
            <a:r>
              <a:rPr lang="vi-VN" b="1" dirty="0" smtClean="0"/>
              <a:t>Syntax</a:t>
            </a:r>
            <a:r>
              <a:rPr lang="vi-VN" b="1" dirty="0"/>
              <a:t> : collection.sync(method, collection, options)</a:t>
            </a:r>
          </a:p>
        </p:txBody>
      </p:sp>
      <p:sp>
        <p:nvSpPr>
          <p:cNvPr id="5" name="TextBox 4"/>
          <p:cNvSpPr txBox="1"/>
          <p:nvPr/>
        </p:nvSpPr>
        <p:spPr>
          <a:xfrm>
            <a:off x="609600" y="1981200"/>
            <a:ext cx="8001000" cy="4247317"/>
          </a:xfrm>
          <a:prstGeom prst="rect">
            <a:avLst/>
          </a:prstGeom>
          <a:solidFill>
            <a:schemeClr val="tx1">
              <a:lumMod val="95000"/>
            </a:schemeClr>
          </a:solidFill>
        </p:spPr>
        <p:txBody>
          <a:bodyPr wrap="square" rtlCol="0">
            <a:spAutoFit/>
          </a:bodyPr>
          <a:lstStyle/>
          <a:p>
            <a:endParaRPr lang="vi-VN" sz="1000" dirty="0">
              <a:solidFill>
                <a:schemeClr val="bg1"/>
              </a:solidFill>
            </a:endParaRPr>
          </a:p>
          <a:p>
            <a:r>
              <a:rPr lang="vi-VN" sz="1000" dirty="0">
                <a:solidFill>
                  <a:schemeClr val="bg1"/>
                </a:solidFill>
              </a:rPr>
              <a:t>&lt;!DOCTYPE html&gt;</a:t>
            </a:r>
          </a:p>
          <a:p>
            <a:r>
              <a:rPr lang="vi-VN" sz="1000" dirty="0">
                <a:solidFill>
                  <a:schemeClr val="bg1"/>
                </a:solidFill>
              </a:rPr>
              <a:t>&lt;html&gt;</a:t>
            </a:r>
          </a:p>
          <a:p>
            <a:r>
              <a:rPr lang="vi-VN" sz="1000" dirty="0">
                <a:solidFill>
                  <a:schemeClr val="bg1"/>
                </a:solidFill>
              </a:rPr>
              <a:t>&lt;head&gt;&lt;title&gt;Collection Example&lt;/title&gt;</a:t>
            </a:r>
          </a:p>
          <a:p>
            <a:r>
              <a:rPr lang="vi-VN" sz="1000" dirty="0">
                <a:solidFill>
                  <a:schemeClr val="bg1"/>
                </a:solidFill>
              </a:rPr>
              <a:t>&lt;script src="https://code.jquery.com/jquery-2.1.3.min.js" type="text/javascript"&gt;&lt;/script&gt;</a:t>
            </a:r>
          </a:p>
          <a:p>
            <a:r>
              <a:rPr lang="vi-VN" sz="1000" dirty="0">
                <a:solidFill>
                  <a:schemeClr val="bg1"/>
                </a:solidFill>
              </a:rPr>
              <a:t>  &lt;script src="https://cdnjs.cloudflare.com/ajax/libs/underscore.js/1.8.2/underscore-min.js" type="text/javascript"&gt;&lt;/script&gt;</a:t>
            </a:r>
          </a:p>
          <a:p>
            <a:r>
              <a:rPr lang="vi-VN" sz="1000" dirty="0">
                <a:solidFill>
                  <a:schemeClr val="bg1"/>
                </a:solidFill>
              </a:rPr>
              <a:t>  &lt;script src="https://cdnjs.cloudflare.com/ajax/libs/backbone.js/1.1.2/backbone-min.js" type="text/javascript"&gt;&lt;/script&gt;</a:t>
            </a:r>
          </a:p>
          <a:p>
            <a:r>
              <a:rPr lang="vi-VN" sz="1000" dirty="0">
                <a:solidFill>
                  <a:schemeClr val="bg1"/>
                </a:solidFill>
              </a:rPr>
              <a:t>&lt;/head&gt;</a:t>
            </a:r>
          </a:p>
          <a:p>
            <a:r>
              <a:rPr lang="vi-VN" sz="1000" dirty="0">
                <a:solidFill>
                  <a:schemeClr val="bg1"/>
                </a:solidFill>
              </a:rPr>
              <a:t>&lt;body&gt;</a:t>
            </a:r>
          </a:p>
          <a:p>
            <a:r>
              <a:rPr lang="vi-VN" sz="1000" dirty="0">
                <a:solidFill>
                  <a:schemeClr val="bg1"/>
                </a:solidFill>
              </a:rPr>
              <a:t>&lt;script type="text/javascript"&gt;</a:t>
            </a:r>
          </a:p>
          <a:p>
            <a:endParaRPr lang="vi-VN" sz="1000" dirty="0">
              <a:solidFill>
                <a:schemeClr val="bg1"/>
              </a:solidFill>
            </a:endParaRPr>
          </a:p>
          <a:p>
            <a:r>
              <a:rPr lang="vi-VN" sz="1000" dirty="0">
                <a:solidFill>
                  <a:schemeClr val="bg1"/>
                </a:solidFill>
              </a:rPr>
              <a:t>	Backbone.sync = function(method, model) {</a:t>
            </a:r>
          </a:p>
          <a:p>
            <a:r>
              <a:rPr lang="vi-VN" sz="1000" dirty="0">
                <a:solidFill>
                  <a:schemeClr val="bg1"/>
                </a:solidFill>
              </a:rPr>
              <a:t>		document.write("The state of the model is:");</a:t>
            </a:r>
          </a:p>
          <a:p>
            <a:r>
              <a:rPr lang="vi-VN" sz="1000" dirty="0">
                <a:solidFill>
                  <a:schemeClr val="bg1"/>
                </a:solidFill>
              </a:rPr>
              <a:t>		document.write("&lt;br&gt;");</a:t>
            </a:r>
          </a:p>
          <a:p>
            <a:r>
              <a:rPr lang="vi-VN" sz="1000" dirty="0">
                <a:solidFill>
                  <a:schemeClr val="bg1"/>
                </a:solidFill>
              </a:rPr>
              <a:t>		document.write(method + ": " + JSON.stringify(model));</a:t>
            </a:r>
          </a:p>
          <a:p>
            <a:r>
              <a:rPr lang="vi-VN" sz="1000" dirty="0">
                <a:solidFill>
                  <a:schemeClr val="bg1"/>
                </a:solidFill>
              </a:rPr>
              <a:t>		};</a:t>
            </a:r>
          </a:p>
          <a:p>
            <a:endParaRPr lang="vi-VN" sz="1000" dirty="0">
              <a:solidFill>
                <a:schemeClr val="bg1"/>
              </a:solidFill>
            </a:endParaRPr>
          </a:p>
          <a:p>
            <a:r>
              <a:rPr lang="vi-VN" sz="1000" dirty="0">
                <a:solidFill>
                  <a:schemeClr val="bg1"/>
                </a:solidFill>
              </a:rPr>
              <a:t>	var myval = new Backbone.Collection({</a:t>
            </a:r>
          </a:p>
          <a:p>
            <a:r>
              <a:rPr lang="vi-VN" sz="1000" dirty="0">
                <a:solidFill>
                  <a:schemeClr val="bg1"/>
                </a:solidFill>
              </a:rPr>
              <a:t>		site:"TutorialsPoint",</a:t>
            </a:r>
          </a:p>
          <a:p>
            <a:r>
              <a:rPr lang="vi-VN" sz="1000" dirty="0">
                <a:solidFill>
                  <a:schemeClr val="bg1"/>
                </a:solidFill>
              </a:rPr>
              <a:t>		title:"Simply Easy Learning..."</a:t>
            </a:r>
          </a:p>
          <a:p>
            <a:r>
              <a:rPr lang="vi-VN" sz="1000" dirty="0">
                <a:solidFill>
                  <a:schemeClr val="bg1"/>
                </a:solidFill>
              </a:rPr>
              <a:t>	});</a:t>
            </a:r>
          </a:p>
          <a:p>
            <a:endParaRPr lang="vi-VN" sz="1000" dirty="0">
              <a:solidFill>
                <a:schemeClr val="bg1"/>
              </a:solidFill>
            </a:endParaRPr>
          </a:p>
          <a:p>
            <a:r>
              <a:rPr lang="vi-VN" sz="1000" dirty="0">
                <a:solidFill>
                  <a:schemeClr val="bg1"/>
                </a:solidFill>
              </a:rPr>
              <a:t>	myval.fetch();</a:t>
            </a:r>
          </a:p>
          <a:p>
            <a:endParaRPr lang="vi-VN" sz="1000" dirty="0">
              <a:solidFill>
                <a:schemeClr val="bg1"/>
              </a:solidFill>
            </a:endParaRPr>
          </a:p>
          <a:p>
            <a:r>
              <a:rPr lang="vi-VN" sz="1000" dirty="0">
                <a:solidFill>
                  <a:schemeClr val="bg1"/>
                </a:solidFill>
              </a:rPr>
              <a:t>&lt;/script&gt;</a:t>
            </a:r>
          </a:p>
          <a:p>
            <a:r>
              <a:rPr lang="vi-VN" sz="1000" dirty="0">
                <a:solidFill>
                  <a:schemeClr val="bg1"/>
                </a:solidFill>
              </a:rPr>
              <a:t>&lt;/body&gt;</a:t>
            </a:r>
          </a:p>
          <a:p>
            <a:r>
              <a:rPr lang="vi-VN" sz="1000" dirty="0">
                <a:solidFill>
                  <a:schemeClr val="bg1"/>
                </a:solidFill>
              </a:rPr>
              <a:t>&lt;/html&gt;</a:t>
            </a:r>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286</TotalTime>
  <Words>1060</Words>
  <Application>Microsoft Office PowerPoint</Application>
  <PresentationFormat>On-screen Show (4:3)</PresentationFormat>
  <Paragraphs>319</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Technic</vt:lpstr>
      <vt:lpstr>    Backbone.Collection</vt:lpstr>
      <vt:lpstr>PowerPoint Presentation</vt:lpstr>
      <vt:lpstr>Methods &amp; Description</vt:lpstr>
      <vt:lpstr>Backbone.Collection.extend </vt:lpstr>
      <vt:lpstr>Collection.model</vt:lpstr>
      <vt:lpstr>Collection Initialize</vt:lpstr>
      <vt:lpstr>Collection Models</vt:lpstr>
      <vt:lpstr>Collection toJSON</vt:lpstr>
      <vt:lpstr>Collection Sync</vt:lpstr>
      <vt:lpstr>Collection Add</vt:lpstr>
      <vt:lpstr>Collection Remove</vt:lpstr>
      <vt:lpstr>Phương pháp gạch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Backbone.Collection</dc:title>
  <dc:creator>Yutaz</dc:creator>
  <cp:lastModifiedBy>Yutaz</cp:lastModifiedBy>
  <cp:revision>26</cp:revision>
  <dcterms:created xsi:type="dcterms:W3CDTF">2016-12-23T00:44:54Z</dcterms:created>
  <dcterms:modified xsi:type="dcterms:W3CDTF">2017-01-05T18:30:50Z</dcterms:modified>
</cp:coreProperties>
</file>