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4" r:id="rId6"/>
    <p:sldId id="263"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ckbonejs.org/#Events-listenTo"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backbonejs.org/#Events-listenTo"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backbonejs.org/#Model-destroy" TargetMode="External"/><Relationship Id="rId2" Type="http://schemas.openxmlformats.org/officeDocument/2006/relationships/hyperlink" Target="http://backbonejs.org/#Collection-rese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backbonejs.org/#Model-validat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backbonejs.org/#Events-o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0403" y="708337"/>
            <a:ext cx="6619502" cy="1539456"/>
          </a:xfrm>
        </p:spPr>
        <p:txBody>
          <a:bodyPr/>
          <a:lstStyle/>
          <a:p>
            <a:r>
              <a:rPr lang="en-US" b="1" dirty="0" err="1"/>
              <a:t>Backbone.Events</a:t>
            </a:r>
            <a:r>
              <a:rPr lang="en-US" b="1"/>
              <a:t/>
            </a:r>
            <a:br>
              <a:rPr lang="en-US" b="1"/>
            </a:br>
            <a:endParaRPr lang="en-US"/>
          </a:p>
        </p:txBody>
      </p:sp>
      <p:sp>
        <p:nvSpPr>
          <p:cNvPr id="3" name="Subtitle 2"/>
          <p:cNvSpPr>
            <a:spLocks noGrp="1"/>
          </p:cNvSpPr>
          <p:nvPr>
            <p:ph type="subTitle" idx="1"/>
          </p:nvPr>
        </p:nvSpPr>
        <p:spPr>
          <a:xfrm>
            <a:off x="1661613" y="2041728"/>
            <a:ext cx="7997541" cy="3096942"/>
          </a:xfrm>
        </p:spPr>
        <p:txBody>
          <a:bodyPr>
            <a:normAutofit/>
          </a:bodyPr>
          <a:lstStyle/>
          <a:p>
            <a:pPr algn="l"/>
            <a:r>
              <a:rPr lang="en-US" sz="2000" b="1" smtClean="0">
                <a:solidFill>
                  <a:schemeClr val="tx1"/>
                </a:solidFill>
              </a:rPr>
              <a:t>Events </a:t>
            </a:r>
            <a:r>
              <a:rPr lang="vi-VN" sz="1400">
                <a:solidFill>
                  <a:schemeClr val="tx1"/>
                </a:solidFill>
              </a:rPr>
              <a:t> </a:t>
            </a:r>
            <a:r>
              <a:rPr lang="vi-VN">
                <a:solidFill>
                  <a:schemeClr val="tx1"/>
                </a:solidFill>
              </a:rPr>
              <a:t>là một mô-đun có thể được trộn lẫn vào bất kỳ đối tượng, tạo cho các đối tượng có khả năng để ràng buộc và kích hoạt sự kiện tùy chỉnh tên. Sự kiện không cần phải được khai báo trước khi bị ràng buộc, và có thể mất số </a:t>
            </a:r>
            <a:r>
              <a:rPr lang="vi-VN" smtClean="0">
                <a:solidFill>
                  <a:schemeClr val="tx1"/>
                </a:solidFill>
              </a:rPr>
              <a:t>truyền</a:t>
            </a:r>
            <a:r>
              <a:rPr lang="en-US" smtClean="0">
                <a:solidFill>
                  <a:schemeClr val="tx1"/>
                </a:solidFill>
              </a:rPr>
              <a:t>.</a:t>
            </a:r>
          </a:p>
          <a:p>
            <a:pPr algn="l"/>
            <a:r>
              <a:rPr lang="en-US" smtClean="0">
                <a:solidFill>
                  <a:schemeClr val="tx1"/>
                </a:solidFill>
              </a:rPr>
              <a:t>Ví dụ:</a:t>
            </a:r>
            <a:endParaRPr lang="en-US">
              <a:solidFill>
                <a:schemeClr val="tx1"/>
              </a:solidFill>
            </a:endParaRPr>
          </a:p>
        </p:txBody>
      </p:sp>
    </p:spTree>
    <p:extLst>
      <p:ext uri="{BB962C8B-B14F-4D97-AF65-F5344CB8AC3E}">
        <p14:creationId xmlns:p14="http://schemas.microsoft.com/office/powerpoint/2010/main" val="2938436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507066" y="414787"/>
            <a:ext cx="8074815" cy="156966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rgbClr val="000000"/>
                </a:solidFill>
                <a:effectLst/>
                <a:latin typeface="Helvetica Neue"/>
              </a:rPr>
              <a:t>		stopListening</a:t>
            </a:r>
            <a:br>
              <a:rPr kumimoji="0" lang="en-US" altLang="en-US" sz="3600" b="1" i="0" u="none" strike="noStrike" cap="none" normalizeH="0" baseline="0" smtClean="0">
                <a:ln>
                  <a:noFill/>
                </a:ln>
                <a:solidFill>
                  <a:srgbClr val="000000"/>
                </a:solidFill>
                <a:effectLst/>
                <a:latin typeface="Helvetica Neue"/>
              </a:rPr>
            </a:br>
            <a:r>
              <a:rPr kumimoji="0" lang="en-US" altLang="en-US" sz="3600" b="1" i="0" u="none" strike="noStrike" cap="none" normalizeH="0" baseline="0" smtClean="0">
                <a:ln>
                  <a:noFill/>
                </a:ln>
                <a:solidFill>
                  <a:srgbClr val="000000"/>
                </a:solidFill>
                <a:effectLst/>
                <a:latin typeface="Helvetica Neue"/>
              </a:rPr>
              <a:t/>
            </a:r>
            <a:br>
              <a:rPr kumimoji="0" lang="en-US" altLang="en-US" sz="3600" b="1" i="0" u="none" strike="noStrike" cap="none" normalizeH="0" baseline="0" smtClean="0">
                <a:ln>
                  <a:noFill/>
                </a:ln>
                <a:solidFill>
                  <a:srgbClr val="000000"/>
                </a:solidFill>
                <a:effectLst/>
                <a:latin typeface="Helvetica Neue"/>
              </a:rPr>
            </a:br>
            <a:r>
              <a:rPr lang="en-US" altLang="en-US" sz="2400" b="1" smtClean="0">
                <a:latin typeface="Helvetica Neue"/>
              </a:rPr>
              <a:t>Cú pháp:</a:t>
            </a:r>
            <a:r>
              <a:rPr kumimoji="0" lang="en-US" altLang="en-US" sz="2400" b="0" i="0" u="none" strike="noStrike" cap="none" normalizeH="0" baseline="0" smtClean="0">
                <a:ln>
                  <a:noFill/>
                </a:ln>
                <a:effectLst/>
                <a:latin typeface="Monaco"/>
              </a:rPr>
              <a:t>object.stopListening([other], [event], [callback])</a:t>
            </a:r>
            <a:r>
              <a:rPr kumimoji="0" lang="en-US" altLang="en-US" sz="2400" b="0" i="0" u="none" strike="noStrike" cap="none" normalizeH="0" baseline="0" smtClean="0">
                <a:ln>
                  <a:noFill/>
                </a:ln>
                <a:effectLst/>
                <a:latin typeface="Helvetica Neue"/>
              </a:rPr>
              <a:t> </a:t>
            </a:r>
            <a:r>
              <a:rPr kumimoji="0" lang="en-US" altLang="en-US" sz="2400" b="0" i="0" u="none" strike="noStrike" cap="none" normalizeH="0" baseline="0" smtClean="0">
                <a:ln>
                  <a:noFill/>
                </a:ln>
                <a:effectLst/>
              </a:rPr>
              <a:t> </a:t>
            </a:r>
          </a:p>
        </p:txBody>
      </p:sp>
      <p:sp>
        <p:nvSpPr>
          <p:cNvPr id="5" name="Rectangle 2"/>
          <p:cNvSpPr>
            <a:spLocks noGrp="1" noChangeArrowheads="1"/>
          </p:cNvSpPr>
          <p:nvPr>
            <p:ph type="subTitle" idx="1"/>
          </p:nvPr>
        </p:nvSpPr>
        <p:spPr bwMode="auto">
          <a:xfrm>
            <a:off x="1507065" y="2748963"/>
            <a:ext cx="8074815" cy="238038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Helvetica Neue"/>
              </a:rPr>
              <a:t>Nói cho một </a:t>
            </a:r>
            <a:r>
              <a:rPr kumimoji="0" lang="en-US" altLang="en-US" sz="2000" b="1" i="0" u="none" strike="noStrike" cap="none" normalizeH="0" baseline="0" smtClean="0">
                <a:ln>
                  <a:noFill/>
                </a:ln>
                <a:solidFill>
                  <a:srgbClr val="000000"/>
                </a:solidFill>
                <a:effectLst/>
                <a:latin typeface="Helvetica Neue"/>
              </a:rPr>
              <a:t>đối tượng</a:t>
            </a:r>
            <a:r>
              <a:rPr kumimoji="0" lang="en-US" altLang="en-US" sz="2000" b="0" i="0" u="none" strike="noStrike" cap="none" normalizeH="0" baseline="0" smtClean="0">
                <a:ln>
                  <a:noFill/>
                </a:ln>
                <a:solidFill>
                  <a:srgbClr val="000000"/>
                </a:solidFill>
                <a:effectLst/>
                <a:latin typeface="Helvetica Neue"/>
              </a:rPr>
              <a:t> ngừng lắng nghe các sự kiện. Hoặc gọi </a:t>
            </a:r>
            <a:r>
              <a:rPr kumimoji="0" lang="en-US" altLang="en-US" sz="2000" b="1" i="0" u="none" strike="noStrike" cap="none" normalizeH="0" baseline="0" smtClean="0">
                <a:ln>
                  <a:noFill/>
                </a:ln>
                <a:solidFill>
                  <a:srgbClr val="000000"/>
                </a:solidFill>
                <a:effectLst/>
                <a:latin typeface="Helvetica Neue"/>
              </a:rPr>
              <a:t>stopListening</a:t>
            </a:r>
            <a:r>
              <a:rPr kumimoji="0" lang="en-US" altLang="en-US" sz="2000" b="0" i="0" u="none" strike="noStrike" cap="none" normalizeH="0" baseline="0" smtClean="0">
                <a:ln>
                  <a:noFill/>
                </a:ln>
                <a:solidFill>
                  <a:srgbClr val="000000"/>
                </a:solidFill>
                <a:effectLst/>
                <a:latin typeface="Helvetica Neue"/>
              </a:rPr>
              <a:t> không có đối số để có các </a:t>
            </a:r>
            <a:r>
              <a:rPr kumimoji="0" lang="en-US" altLang="en-US" sz="2000" b="1" i="0" u="none" strike="noStrike" cap="none" normalizeH="0" baseline="0" smtClean="0">
                <a:ln>
                  <a:noFill/>
                </a:ln>
                <a:solidFill>
                  <a:srgbClr val="000000"/>
                </a:solidFill>
                <a:effectLst/>
                <a:latin typeface="Helvetica Neue"/>
              </a:rPr>
              <a:t>đối tượng</a:t>
            </a:r>
            <a:r>
              <a:rPr kumimoji="0" lang="en-US" altLang="en-US" sz="2000" b="0" i="0" u="none" strike="noStrike" cap="none" normalizeH="0" baseline="0" smtClean="0">
                <a:ln>
                  <a:noFill/>
                </a:ln>
                <a:solidFill>
                  <a:srgbClr val="000000"/>
                </a:solidFill>
                <a:effectLst/>
                <a:latin typeface="Helvetica Neue"/>
              </a:rPr>
              <a:t> loại bỏ tất cả của nó </a:t>
            </a:r>
            <a:r>
              <a:rPr kumimoji="0" lang="en-US" altLang="en-US" sz="2000" b="0" i="0" u="none" strike="noStrike" cap="none" normalizeH="0" baseline="0" smtClean="0">
                <a:ln>
                  <a:noFill/>
                </a:ln>
                <a:solidFill>
                  <a:srgbClr val="444444"/>
                </a:solidFill>
                <a:effectLst/>
                <a:latin typeface="Helvetica Neue"/>
                <a:hlinkClick r:id="rId2"/>
              </a:rPr>
              <a:t>đăng ký</a:t>
            </a:r>
            <a:r>
              <a:rPr kumimoji="0" lang="en-US" altLang="en-US" sz="2000" b="0" i="0" u="none" strike="noStrike" cap="none" normalizeH="0" baseline="0" smtClean="0">
                <a:ln>
                  <a:noFill/>
                </a:ln>
                <a:solidFill>
                  <a:srgbClr val="000000"/>
                </a:solidFill>
                <a:effectLst/>
                <a:latin typeface="Helvetica Neue"/>
              </a:rPr>
              <a:t> callbacks ... hay chính xác hơn bằng cách nói với nó để loại bỏ chỉ những sự kiện nó nghe về một đối tượng cụ thể, hoặc một sự kiện cụ thể, hay chỉ là một cuộc gọi lại cụ thể.</a:t>
            </a:r>
            <a:endParaRPr lang="en-US" altLang="en-US" sz="20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Monaco"/>
              </a:rPr>
              <a:t>Ví</a:t>
            </a:r>
            <a:r>
              <a:rPr kumimoji="0" lang="en-US" altLang="en-US" sz="2000" b="0" i="0" u="none" strike="noStrike" cap="none" normalizeH="0" smtClean="0">
                <a:ln>
                  <a:noFill/>
                </a:ln>
                <a:solidFill>
                  <a:srgbClr val="000000"/>
                </a:solidFill>
                <a:effectLst/>
                <a:latin typeface="Monaco"/>
              </a:rPr>
              <a:t> dụ:</a:t>
            </a:r>
            <a:r>
              <a:rPr kumimoji="0" lang="en-US" altLang="en-US" sz="2000" b="0" i="0" u="none" strike="noStrike" cap="none" normalizeH="0" baseline="0" smtClean="0">
                <a:ln>
                  <a:noFill/>
                </a:ln>
                <a:solidFill>
                  <a:srgbClr val="000000"/>
                </a:solidFill>
                <a:effectLst/>
                <a:latin typeface="Monaco"/>
              </a:rPr>
              <a:t>	view.stopListening (); </a:t>
            </a:r>
          </a:p>
          <a:p>
            <a:pPr lvl="2" algn="l" defTabSz="914400" eaLnBrk="0" fontAlgn="base" hangingPunct="0">
              <a:spcBef>
                <a:spcPct val="0"/>
              </a:spcBef>
              <a:spcAft>
                <a:spcPct val="0"/>
              </a:spcAft>
              <a:buClrTx/>
              <a:buSzTx/>
              <a:buFontTx/>
              <a:buNone/>
            </a:pPr>
            <a:r>
              <a:rPr kumimoji="0" lang="en-US" altLang="en-US" sz="2000" b="0" i="0" u="none" strike="noStrike" cap="none" normalizeH="0" baseline="0" smtClean="0">
                <a:ln>
                  <a:noFill/>
                </a:ln>
                <a:solidFill>
                  <a:srgbClr val="000000"/>
                </a:solidFill>
                <a:effectLst/>
                <a:latin typeface="Monaco"/>
              </a:rPr>
              <a:t>view.stopListening (</a:t>
            </a:r>
            <a:r>
              <a:rPr kumimoji="0" lang="en-US" altLang="en-US" sz="2000" b="0" i="0" u="none" strike="noStrike" cap="none" normalizeH="0" baseline="0" smtClean="0">
                <a:ln>
                  <a:noFill/>
                </a:ln>
                <a:solidFill>
                  <a:srgbClr val="000000"/>
                </a:solidFill>
                <a:effectLst/>
                <a:latin typeface="Monaco"/>
              </a:rPr>
              <a:t>model);</a:t>
            </a:r>
            <a:r>
              <a:rPr kumimoji="0" lang="en-US" altLang="en-US" sz="2000" b="0" i="0" u="none" strike="noStrike" cap="none" normalizeH="0" baseline="0" smtClean="0">
                <a:ln>
                  <a:noFill/>
                </a:ln>
                <a:solidFill>
                  <a:schemeClr val="tx1"/>
                </a:solidFill>
                <a:effectLst/>
              </a:rPr>
              <a:t> </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926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2485623"/>
            <a:ext cx="7675570" cy="1674253"/>
          </a:xfrm>
        </p:spPr>
        <p:txBody>
          <a:bodyPr/>
          <a:lstStyle/>
          <a:p>
            <a:pPr algn="l"/>
            <a:r>
              <a:rPr lang="vi-VN" sz="2000" u="sng">
                <a:solidFill>
                  <a:schemeClr val="tx1"/>
                </a:solidFill>
              </a:rPr>
              <a:t>Cũng giống như </a:t>
            </a:r>
            <a:r>
              <a:rPr lang="vi-VN" sz="2000" u="sng">
                <a:solidFill>
                  <a:schemeClr val="tx1"/>
                </a:solidFill>
                <a:hlinkClick r:id="rId2"/>
              </a:rPr>
              <a:t>listenTo</a:t>
            </a:r>
            <a:r>
              <a:rPr lang="vi-VN" sz="2000" u="sng">
                <a:solidFill>
                  <a:schemeClr val="tx1"/>
                </a:solidFill>
              </a:rPr>
              <a:t> , nhưng gây ra gọi lại bị ràng buộc để bắn chỉ một lần trước khi bị xóa</a:t>
            </a:r>
            <a:r>
              <a:rPr lang="vi-VN" sz="2000">
                <a:solidFill>
                  <a:schemeClr val="tx1"/>
                </a:solidFill>
              </a:rPr>
              <a:t>.</a:t>
            </a:r>
          </a:p>
          <a:p>
            <a:r>
              <a:rPr lang="vi-VN"/>
              <a:t/>
            </a:r>
            <a:br>
              <a:rPr lang="vi-VN"/>
            </a:br>
            <a:endParaRPr lang="en-US"/>
          </a:p>
        </p:txBody>
      </p:sp>
      <p:sp>
        <p:nvSpPr>
          <p:cNvPr id="4" name="Rectangle 1"/>
          <p:cNvSpPr>
            <a:spLocks noGrp="1" noChangeArrowheads="1"/>
          </p:cNvSpPr>
          <p:nvPr>
            <p:ph type="ctrTitle"/>
          </p:nvPr>
        </p:nvSpPr>
        <p:spPr bwMode="auto">
          <a:xfrm>
            <a:off x="1507067" y="317842"/>
            <a:ext cx="7512769" cy="156966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rgbClr val="000000"/>
                </a:solidFill>
                <a:effectLst/>
                <a:latin typeface="Helvetica Neue"/>
              </a:rPr>
              <a:t>		listenToOnce</a:t>
            </a:r>
            <a:br>
              <a:rPr kumimoji="0" lang="en-US" altLang="en-US" sz="3600" b="1" i="0" u="none" strike="noStrike" cap="none" normalizeH="0" baseline="0" smtClean="0">
                <a:ln>
                  <a:noFill/>
                </a:ln>
                <a:solidFill>
                  <a:srgbClr val="000000"/>
                </a:solidFill>
                <a:effectLst/>
                <a:latin typeface="Helvetica Neue"/>
              </a:rPr>
            </a:br>
            <a:r>
              <a:rPr kumimoji="0" lang="en-US" altLang="en-US" sz="3600" b="1" i="0" u="none" strike="noStrike" cap="none" normalizeH="0" baseline="0" smtClean="0">
                <a:ln>
                  <a:noFill/>
                </a:ln>
                <a:solidFill>
                  <a:srgbClr val="000000"/>
                </a:solidFill>
                <a:effectLst/>
                <a:latin typeface="Helvetica Neue"/>
              </a:rPr>
              <a:t/>
            </a:r>
            <a:br>
              <a:rPr kumimoji="0" lang="en-US" altLang="en-US" sz="3600" b="1" i="0" u="none" strike="noStrike" cap="none" normalizeH="0" baseline="0" smtClean="0">
                <a:ln>
                  <a:noFill/>
                </a:ln>
                <a:solidFill>
                  <a:srgbClr val="000000"/>
                </a:solidFill>
                <a:effectLst/>
                <a:latin typeface="Helvetica Neue"/>
              </a:rPr>
            </a:br>
            <a:r>
              <a:rPr lang="en-US" altLang="en-US" sz="2400" b="1" smtClean="0">
                <a:solidFill>
                  <a:srgbClr val="000000"/>
                </a:solidFill>
                <a:latin typeface="Helvetica Neue"/>
              </a:rPr>
              <a:t>Cú pháp:</a:t>
            </a:r>
            <a:r>
              <a:rPr kumimoji="0" lang="en-US" altLang="en-US" sz="2400" b="0" i="0" u="none" strike="noStrike" cap="none" normalizeH="0" baseline="0" smtClean="0">
                <a:ln>
                  <a:noFill/>
                </a:ln>
                <a:solidFill>
                  <a:srgbClr val="000000"/>
                </a:solidFill>
                <a:effectLst/>
                <a:latin typeface="Monaco"/>
              </a:rPr>
              <a:t>object.listenToOnce(other, event, callback)</a:t>
            </a:r>
            <a:r>
              <a:rPr kumimoji="0" lang="en-US" altLang="en-US" sz="2400" b="0" i="0" u="none" strike="noStrike" cap="none" normalizeH="0" baseline="0" smtClean="0">
                <a:ln>
                  <a:noFill/>
                </a:ln>
                <a:solidFill>
                  <a:srgbClr val="000000"/>
                </a:solidFill>
                <a:effectLst/>
                <a:latin typeface="Helvetica Neue"/>
              </a:rPr>
              <a:t> </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502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0"/>
            <a:ext cx="7766936" cy="824248"/>
          </a:xfrm>
        </p:spPr>
        <p:txBody>
          <a:bodyPr/>
          <a:lstStyle/>
          <a:p>
            <a:pPr algn="l"/>
            <a:r>
              <a:rPr lang="en-US" b="1" smtClean="0"/>
              <a:t>				</a:t>
            </a:r>
            <a:r>
              <a:rPr lang="en-US" sz="3600" b="1" smtClean="0"/>
              <a:t>Danh </a:t>
            </a:r>
            <a:r>
              <a:rPr lang="en-US" sz="3600" b="1"/>
              <a:t>mục sự kiện</a:t>
            </a:r>
            <a:r>
              <a:rPr lang="en-US"/>
              <a:t> </a:t>
            </a:r>
          </a:p>
        </p:txBody>
      </p:sp>
      <p:sp>
        <p:nvSpPr>
          <p:cNvPr id="3" name="Subtitle 2"/>
          <p:cNvSpPr>
            <a:spLocks noGrp="1"/>
          </p:cNvSpPr>
          <p:nvPr>
            <p:ph type="subTitle" idx="1"/>
          </p:nvPr>
        </p:nvSpPr>
        <p:spPr>
          <a:xfrm>
            <a:off x="1313645" y="837126"/>
            <a:ext cx="7960358" cy="5743978"/>
          </a:xfrm>
        </p:spPr>
        <p:txBody>
          <a:bodyPr>
            <a:noAutofit/>
          </a:bodyPr>
          <a:lstStyle/>
          <a:p>
            <a:pPr algn="l"/>
            <a:r>
              <a:rPr lang="vi-VN" sz="2000" b="1">
                <a:solidFill>
                  <a:schemeClr val="tx1"/>
                </a:solidFill>
              </a:rPr>
              <a:t>"add"</a:t>
            </a:r>
            <a:r>
              <a:rPr lang="vi-VN" sz="2000">
                <a:solidFill>
                  <a:schemeClr val="tx1"/>
                </a:solidFill>
              </a:rPr>
              <a:t> </a:t>
            </a:r>
            <a:r>
              <a:rPr lang="en-US" sz="2000" smtClean="0">
                <a:solidFill>
                  <a:schemeClr val="tx1"/>
                </a:solidFill>
              </a:rPr>
              <a:t>(model</a:t>
            </a:r>
            <a:r>
              <a:rPr lang="vi-VN" sz="2000" smtClean="0">
                <a:solidFill>
                  <a:schemeClr val="tx1"/>
                </a:solidFill>
              </a:rPr>
              <a:t>, </a:t>
            </a:r>
            <a:r>
              <a:rPr lang="en-US" sz="2000" smtClean="0">
                <a:solidFill>
                  <a:schemeClr val="tx1"/>
                </a:solidFill>
              </a:rPr>
              <a:t>collection</a:t>
            </a:r>
            <a:r>
              <a:rPr lang="vi-VN" sz="2000" smtClean="0">
                <a:solidFill>
                  <a:schemeClr val="tx1"/>
                </a:solidFill>
              </a:rPr>
              <a:t>, </a:t>
            </a:r>
            <a:r>
              <a:rPr lang="en-US" sz="2000">
                <a:solidFill>
                  <a:schemeClr val="tx1"/>
                </a:solidFill>
              </a:rPr>
              <a:t>o</a:t>
            </a:r>
            <a:r>
              <a:rPr lang="en-US" sz="2000" smtClean="0">
                <a:solidFill>
                  <a:schemeClr val="tx1"/>
                </a:solidFill>
              </a:rPr>
              <a:t>ptions</a:t>
            </a:r>
            <a:r>
              <a:rPr lang="vi-VN" sz="2000" smtClean="0">
                <a:solidFill>
                  <a:schemeClr val="tx1"/>
                </a:solidFill>
              </a:rPr>
              <a:t>) </a:t>
            </a:r>
            <a:r>
              <a:rPr lang="vi-VN" sz="2000">
                <a:solidFill>
                  <a:schemeClr val="tx1"/>
                </a:solidFill>
              </a:rPr>
              <a:t>- khi một </a:t>
            </a:r>
            <a:r>
              <a:rPr lang="en-US" sz="2000" smtClean="0">
                <a:solidFill>
                  <a:schemeClr val="tx1"/>
                </a:solidFill>
              </a:rPr>
              <a:t>model</a:t>
            </a:r>
            <a:r>
              <a:rPr lang="vi-VN" sz="2000" smtClean="0">
                <a:solidFill>
                  <a:schemeClr val="tx1"/>
                </a:solidFill>
              </a:rPr>
              <a:t> </a:t>
            </a:r>
            <a:r>
              <a:rPr lang="vi-VN" sz="2000">
                <a:solidFill>
                  <a:schemeClr val="tx1"/>
                </a:solidFill>
              </a:rPr>
              <a:t>được bổ sung vào bộ sưu tập.</a:t>
            </a:r>
          </a:p>
          <a:p>
            <a:pPr algn="l"/>
            <a:r>
              <a:rPr lang="vi-VN" sz="2000" b="1" smtClean="0">
                <a:solidFill>
                  <a:schemeClr val="tx1"/>
                </a:solidFill>
              </a:rPr>
              <a:t>“</a:t>
            </a:r>
            <a:r>
              <a:rPr lang="en-US" sz="2000" b="1" smtClean="0">
                <a:solidFill>
                  <a:schemeClr val="tx1"/>
                </a:solidFill>
              </a:rPr>
              <a:t>remove</a:t>
            </a:r>
            <a:r>
              <a:rPr lang="vi-VN" sz="2000" b="1" smtClean="0">
                <a:solidFill>
                  <a:schemeClr val="tx1"/>
                </a:solidFill>
              </a:rPr>
              <a:t>"</a:t>
            </a:r>
            <a:r>
              <a:rPr lang="vi-VN" sz="2000">
                <a:solidFill>
                  <a:schemeClr val="tx1"/>
                </a:solidFill>
              </a:rPr>
              <a:t> </a:t>
            </a:r>
            <a:r>
              <a:rPr lang="en-US" sz="2000" smtClean="0">
                <a:solidFill>
                  <a:schemeClr val="tx1"/>
                </a:solidFill>
              </a:rPr>
              <a:t>(model</a:t>
            </a:r>
            <a:r>
              <a:rPr lang="vi-VN" sz="2000" smtClean="0">
                <a:solidFill>
                  <a:schemeClr val="tx1"/>
                </a:solidFill>
              </a:rPr>
              <a:t>, </a:t>
            </a:r>
            <a:r>
              <a:rPr lang="en-US" sz="2000" smtClean="0">
                <a:solidFill>
                  <a:schemeClr val="tx1"/>
                </a:solidFill>
              </a:rPr>
              <a:t>collection</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một </a:t>
            </a:r>
            <a:r>
              <a:rPr lang="en-US" sz="2000" smtClean="0">
                <a:solidFill>
                  <a:schemeClr val="tx1"/>
                </a:solidFill>
              </a:rPr>
              <a:t>model</a:t>
            </a:r>
            <a:r>
              <a:rPr lang="vi-VN" sz="2000" smtClean="0">
                <a:solidFill>
                  <a:schemeClr val="tx1"/>
                </a:solidFill>
              </a:rPr>
              <a:t> </a:t>
            </a:r>
            <a:r>
              <a:rPr lang="vi-VN" sz="2000">
                <a:solidFill>
                  <a:schemeClr val="tx1"/>
                </a:solidFill>
              </a:rPr>
              <a:t>được lấy ra từ một bộ sưu tập.</a:t>
            </a:r>
          </a:p>
          <a:p>
            <a:pPr algn="l"/>
            <a:r>
              <a:rPr lang="vi-VN" sz="2000" b="1" smtClean="0">
                <a:solidFill>
                  <a:schemeClr val="tx1"/>
                </a:solidFill>
              </a:rPr>
              <a:t>“</a:t>
            </a:r>
            <a:r>
              <a:rPr lang="en-US" sz="2000" b="1" smtClean="0">
                <a:solidFill>
                  <a:schemeClr val="tx1"/>
                </a:solidFill>
              </a:rPr>
              <a:t>update</a:t>
            </a:r>
            <a:r>
              <a:rPr lang="vi-VN" sz="2000" b="1" smtClean="0">
                <a:solidFill>
                  <a:schemeClr val="tx1"/>
                </a:solidFill>
              </a:rPr>
              <a:t>"</a:t>
            </a:r>
            <a:r>
              <a:rPr lang="vi-VN" sz="2000">
                <a:solidFill>
                  <a:schemeClr val="tx1"/>
                </a:solidFill>
              </a:rPr>
              <a:t> </a:t>
            </a:r>
            <a:r>
              <a:rPr lang="vi-VN" sz="2000" smtClean="0">
                <a:solidFill>
                  <a:schemeClr val="tx1"/>
                </a:solidFill>
              </a:rPr>
              <a:t>(</a:t>
            </a:r>
            <a:r>
              <a:rPr lang="en-US" sz="2000" smtClean="0">
                <a:solidFill>
                  <a:schemeClr val="tx1"/>
                </a:solidFill>
              </a:rPr>
              <a:t>collection</a:t>
            </a:r>
            <a:r>
              <a:rPr lang="vi-VN" sz="2000" smtClean="0">
                <a:solidFill>
                  <a:schemeClr val="tx1"/>
                </a:solidFill>
              </a:rPr>
              <a:t>, </a:t>
            </a:r>
            <a:r>
              <a:rPr lang="en-US" sz="2000">
                <a:solidFill>
                  <a:schemeClr val="tx1"/>
                </a:solidFill>
              </a:rPr>
              <a:t>o</a:t>
            </a:r>
            <a:r>
              <a:rPr lang="en-US" sz="2000" smtClean="0">
                <a:solidFill>
                  <a:schemeClr val="tx1"/>
                </a:solidFill>
              </a:rPr>
              <a:t>ptions</a:t>
            </a:r>
            <a:r>
              <a:rPr lang="vi-VN" sz="2000" smtClean="0">
                <a:solidFill>
                  <a:schemeClr val="tx1"/>
                </a:solidFill>
              </a:rPr>
              <a:t>) </a:t>
            </a:r>
            <a:r>
              <a:rPr lang="vi-VN" sz="2000">
                <a:solidFill>
                  <a:schemeClr val="tx1"/>
                </a:solidFill>
              </a:rPr>
              <a:t>- sự kiện duy nhất kích hoạt sau khi bất kỳ số lượng các </a:t>
            </a:r>
            <a:r>
              <a:rPr lang="vi-VN" sz="2000" smtClean="0">
                <a:solidFill>
                  <a:schemeClr val="tx1"/>
                </a:solidFill>
              </a:rPr>
              <a:t>m</a:t>
            </a:r>
            <a:r>
              <a:rPr lang="en-US" sz="2000" smtClean="0">
                <a:solidFill>
                  <a:schemeClr val="tx1"/>
                </a:solidFill>
              </a:rPr>
              <a:t>odel</a:t>
            </a:r>
            <a:r>
              <a:rPr lang="vi-VN" sz="2000" smtClean="0">
                <a:solidFill>
                  <a:schemeClr val="tx1"/>
                </a:solidFill>
              </a:rPr>
              <a:t> </a:t>
            </a:r>
            <a:r>
              <a:rPr lang="vi-VN" sz="2000">
                <a:solidFill>
                  <a:schemeClr val="tx1"/>
                </a:solidFill>
              </a:rPr>
              <a:t>đã được thêm vào hoặc lấy ra từ một bộ sưu tập.</a:t>
            </a:r>
          </a:p>
          <a:p>
            <a:pPr algn="l"/>
            <a:r>
              <a:rPr lang="vi-VN" sz="2000" b="1" smtClean="0">
                <a:solidFill>
                  <a:schemeClr val="tx1"/>
                </a:solidFill>
              </a:rPr>
              <a:t>“</a:t>
            </a:r>
            <a:r>
              <a:rPr lang="en-US" sz="2000" b="1" smtClean="0">
                <a:solidFill>
                  <a:schemeClr val="tx1"/>
                </a:solidFill>
              </a:rPr>
              <a:t>reset</a:t>
            </a:r>
            <a:r>
              <a:rPr lang="vi-VN" sz="2000">
                <a:solidFill>
                  <a:schemeClr val="tx1"/>
                </a:solidFill>
              </a:rPr>
              <a:t> </a:t>
            </a:r>
            <a:r>
              <a:rPr lang="vi-VN" sz="2000" smtClean="0">
                <a:solidFill>
                  <a:schemeClr val="tx1"/>
                </a:solidFill>
              </a:rPr>
              <a:t>(</a:t>
            </a:r>
            <a:r>
              <a:rPr lang="en-US" sz="2000" smtClean="0">
                <a:solidFill>
                  <a:schemeClr val="tx1"/>
                </a:solidFill>
              </a:rPr>
              <a:t>collection</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toàn bộ nội dung của bộ sưu tập đã được </a:t>
            </a:r>
            <a:r>
              <a:rPr lang="vi-VN" sz="2000">
                <a:solidFill>
                  <a:schemeClr val="tx1"/>
                </a:solidFill>
                <a:hlinkClick r:id="rId2"/>
              </a:rPr>
              <a:t>thiết lập lại</a:t>
            </a:r>
            <a:r>
              <a:rPr lang="vi-VN" sz="2000">
                <a:solidFill>
                  <a:schemeClr val="tx1"/>
                </a:solidFill>
              </a:rPr>
              <a:t> .</a:t>
            </a:r>
          </a:p>
          <a:p>
            <a:pPr algn="l"/>
            <a:r>
              <a:rPr lang="vi-VN" sz="2000" b="1">
                <a:solidFill>
                  <a:schemeClr val="tx1"/>
                </a:solidFill>
              </a:rPr>
              <a:t>"</a:t>
            </a:r>
            <a:r>
              <a:rPr lang="vi-VN" sz="2000" b="1" smtClean="0">
                <a:solidFill>
                  <a:schemeClr val="tx1"/>
                </a:solidFill>
              </a:rPr>
              <a:t>s</a:t>
            </a:r>
            <a:r>
              <a:rPr lang="en-US" sz="2000" b="1" smtClean="0">
                <a:solidFill>
                  <a:schemeClr val="tx1"/>
                </a:solidFill>
              </a:rPr>
              <a:t>ort</a:t>
            </a:r>
            <a:r>
              <a:rPr lang="vi-VN" sz="2000" b="1" smtClean="0">
                <a:solidFill>
                  <a:schemeClr val="tx1"/>
                </a:solidFill>
              </a:rPr>
              <a:t>"</a:t>
            </a:r>
            <a:r>
              <a:rPr lang="vi-VN" sz="2000">
                <a:solidFill>
                  <a:schemeClr val="tx1"/>
                </a:solidFill>
              </a:rPr>
              <a:t> </a:t>
            </a:r>
            <a:r>
              <a:rPr lang="vi-VN" sz="2000" smtClean="0">
                <a:solidFill>
                  <a:schemeClr val="tx1"/>
                </a:solidFill>
              </a:rPr>
              <a:t>(</a:t>
            </a:r>
            <a:r>
              <a:rPr lang="en-US" sz="2000" smtClean="0">
                <a:solidFill>
                  <a:schemeClr val="tx1"/>
                </a:solidFill>
              </a:rPr>
              <a:t>collection</a:t>
            </a:r>
            <a:r>
              <a:rPr lang="vi-VN" sz="2000" smtClean="0">
                <a:solidFill>
                  <a:schemeClr val="tx1"/>
                </a:solidFill>
              </a:rPr>
              <a:t>,</a:t>
            </a:r>
            <a:r>
              <a:rPr lang="en-US" sz="2000" smtClean="0">
                <a:solidFill>
                  <a:schemeClr val="tx1"/>
                </a:solidFill>
              </a:rPr>
              <a:t>options</a:t>
            </a:r>
            <a:r>
              <a:rPr lang="vi-VN" sz="2000" smtClean="0">
                <a:solidFill>
                  <a:schemeClr val="tx1"/>
                </a:solidFill>
              </a:rPr>
              <a:t>) </a:t>
            </a:r>
            <a:r>
              <a:rPr lang="vi-VN" sz="2000">
                <a:solidFill>
                  <a:schemeClr val="tx1"/>
                </a:solidFill>
              </a:rPr>
              <a:t>- khi bộ sưu tập đã được tái sắp xếp.</a:t>
            </a:r>
          </a:p>
          <a:p>
            <a:pPr algn="l"/>
            <a:r>
              <a:rPr lang="vi-VN" sz="2000" b="1" smtClean="0">
                <a:solidFill>
                  <a:schemeClr val="tx1"/>
                </a:solidFill>
              </a:rPr>
              <a:t>“</a:t>
            </a:r>
            <a:r>
              <a:rPr lang="en-US" sz="2000" b="1" smtClean="0">
                <a:solidFill>
                  <a:schemeClr val="tx1"/>
                </a:solidFill>
              </a:rPr>
              <a:t>change</a:t>
            </a:r>
            <a:r>
              <a:rPr lang="vi-VN" sz="2000" b="1" smtClean="0">
                <a:solidFill>
                  <a:schemeClr val="tx1"/>
                </a:solidFill>
              </a:rPr>
              <a:t>"</a:t>
            </a:r>
            <a:r>
              <a:rPr lang="vi-VN" sz="2000">
                <a:solidFill>
                  <a:schemeClr val="tx1"/>
                </a:solidFill>
              </a:rPr>
              <a:t> </a:t>
            </a:r>
            <a:r>
              <a:rPr lang="en-US" sz="2000" smtClean="0">
                <a:solidFill>
                  <a:schemeClr val="tx1"/>
                </a:solidFill>
              </a:rPr>
              <a:t>(model</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các thuộc tính của một </a:t>
            </a:r>
            <a:r>
              <a:rPr lang="vi-VN" sz="2000" smtClean="0">
                <a:solidFill>
                  <a:schemeClr val="tx1"/>
                </a:solidFill>
              </a:rPr>
              <a:t>m</a:t>
            </a:r>
            <a:r>
              <a:rPr lang="en-US" sz="2000" smtClean="0">
                <a:solidFill>
                  <a:schemeClr val="tx1"/>
                </a:solidFill>
              </a:rPr>
              <a:t>odel</a:t>
            </a:r>
            <a:r>
              <a:rPr lang="vi-VN" sz="2000" smtClean="0">
                <a:solidFill>
                  <a:schemeClr val="tx1"/>
                </a:solidFill>
              </a:rPr>
              <a:t> </a:t>
            </a:r>
            <a:r>
              <a:rPr lang="vi-VN" sz="2000">
                <a:solidFill>
                  <a:schemeClr val="tx1"/>
                </a:solidFill>
              </a:rPr>
              <a:t>đã thay đổi</a:t>
            </a:r>
            <a:r>
              <a:rPr lang="vi-VN" sz="2000" smtClean="0">
                <a:solidFill>
                  <a:schemeClr val="tx1"/>
                </a:solidFill>
              </a:rPr>
              <a:t>.</a:t>
            </a:r>
            <a:endParaRPr lang="en-US" sz="2000" smtClean="0">
              <a:solidFill>
                <a:schemeClr val="tx1"/>
              </a:solidFill>
            </a:endParaRPr>
          </a:p>
          <a:p>
            <a:pPr algn="l"/>
            <a:r>
              <a:rPr lang="vi-VN" sz="2000" b="1" smtClean="0">
                <a:solidFill>
                  <a:schemeClr val="tx1"/>
                </a:solidFill>
              </a:rPr>
              <a:t>“</a:t>
            </a:r>
            <a:r>
              <a:rPr lang="en-US" sz="2000" b="1" smtClean="0">
                <a:solidFill>
                  <a:schemeClr val="tx1"/>
                </a:solidFill>
              </a:rPr>
              <a:t>change</a:t>
            </a:r>
            <a:r>
              <a:rPr lang="vi-VN" sz="2000" b="1" smtClean="0">
                <a:solidFill>
                  <a:schemeClr val="tx1"/>
                </a:solidFill>
              </a:rPr>
              <a:t>: [</a:t>
            </a:r>
            <a:r>
              <a:rPr lang="en-US" sz="2000" b="1" smtClean="0">
                <a:solidFill>
                  <a:schemeClr val="tx1"/>
                </a:solidFill>
              </a:rPr>
              <a:t>attribute</a:t>
            </a:r>
            <a:r>
              <a:rPr lang="vi-VN" sz="2000" b="1" smtClean="0">
                <a:solidFill>
                  <a:schemeClr val="tx1"/>
                </a:solidFill>
              </a:rPr>
              <a:t>]"</a:t>
            </a:r>
            <a:r>
              <a:rPr lang="vi-VN" sz="2000">
                <a:solidFill>
                  <a:schemeClr val="tx1"/>
                </a:solidFill>
              </a:rPr>
              <a:t> </a:t>
            </a:r>
            <a:r>
              <a:rPr lang="en-US" sz="2000" smtClean="0">
                <a:solidFill>
                  <a:schemeClr val="tx1"/>
                </a:solidFill>
              </a:rPr>
              <a:t>(model</a:t>
            </a:r>
            <a:r>
              <a:rPr lang="vi-VN" sz="2000" smtClean="0">
                <a:solidFill>
                  <a:schemeClr val="tx1"/>
                </a:solidFill>
              </a:rPr>
              <a:t>, </a:t>
            </a:r>
            <a:r>
              <a:rPr lang="en-US" sz="2000" smtClean="0">
                <a:solidFill>
                  <a:schemeClr val="tx1"/>
                </a:solidFill>
              </a:rPr>
              <a:t>value</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một thuộc tính cụ thể đã được cập nhật.</a:t>
            </a:r>
            <a:br>
              <a:rPr lang="vi-VN" sz="2000">
                <a:solidFill>
                  <a:schemeClr val="tx1"/>
                </a:solidFill>
              </a:rPr>
            </a:br>
            <a:r>
              <a:rPr lang="vi-VN" sz="2000" b="1" smtClean="0">
                <a:solidFill>
                  <a:schemeClr val="tx1"/>
                </a:solidFill>
              </a:rPr>
              <a:t>“</a:t>
            </a:r>
            <a:r>
              <a:rPr lang="en-US" sz="2000" b="1" smtClean="0">
                <a:solidFill>
                  <a:schemeClr val="tx1"/>
                </a:solidFill>
              </a:rPr>
              <a:t>destroy</a:t>
            </a:r>
            <a:r>
              <a:rPr lang="vi-VN" sz="2000" b="1" smtClean="0">
                <a:solidFill>
                  <a:schemeClr val="tx1"/>
                </a:solidFill>
              </a:rPr>
              <a:t>"</a:t>
            </a:r>
            <a:r>
              <a:rPr lang="vi-VN" sz="2000">
                <a:solidFill>
                  <a:schemeClr val="tx1"/>
                </a:solidFill>
              </a:rPr>
              <a:t> (</a:t>
            </a:r>
            <a:r>
              <a:rPr lang="vi-VN" sz="2000" smtClean="0">
                <a:solidFill>
                  <a:schemeClr val="tx1"/>
                </a:solidFill>
              </a:rPr>
              <a:t>m</a:t>
            </a:r>
            <a:r>
              <a:rPr lang="en-US" sz="2000" smtClean="0">
                <a:solidFill>
                  <a:schemeClr val="tx1"/>
                </a:solidFill>
              </a:rPr>
              <a:t>odel</a:t>
            </a:r>
            <a:r>
              <a:rPr lang="vi-VN" sz="2000" smtClean="0">
                <a:solidFill>
                  <a:schemeClr val="tx1"/>
                </a:solidFill>
              </a:rPr>
              <a:t>, </a:t>
            </a:r>
            <a:r>
              <a:rPr lang="en-US" sz="2000" smtClean="0">
                <a:solidFill>
                  <a:schemeClr val="tx1"/>
                </a:solidFill>
              </a:rPr>
              <a:t>collection</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một </a:t>
            </a:r>
            <a:r>
              <a:rPr lang="vi-VN" sz="2000" smtClean="0">
                <a:solidFill>
                  <a:schemeClr val="tx1"/>
                </a:solidFill>
              </a:rPr>
              <a:t>m</a:t>
            </a:r>
            <a:r>
              <a:rPr lang="en-US" sz="2000" smtClean="0">
                <a:solidFill>
                  <a:schemeClr val="tx1"/>
                </a:solidFill>
              </a:rPr>
              <a:t>odel</a:t>
            </a:r>
            <a:r>
              <a:rPr lang="vi-VN" sz="2000" smtClean="0">
                <a:solidFill>
                  <a:schemeClr val="tx1"/>
                </a:solidFill>
              </a:rPr>
              <a:t> </a:t>
            </a:r>
            <a:r>
              <a:rPr lang="vi-VN" sz="2000">
                <a:solidFill>
                  <a:schemeClr val="tx1"/>
                </a:solidFill>
              </a:rPr>
              <a:t>được </a:t>
            </a:r>
            <a:r>
              <a:rPr lang="vi-VN" sz="2000">
                <a:solidFill>
                  <a:schemeClr val="tx1"/>
                </a:solidFill>
                <a:hlinkClick r:id="rId3"/>
              </a:rPr>
              <a:t>phá hủy</a:t>
            </a:r>
            <a:r>
              <a:rPr lang="vi-VN" sz="2000">
                <a:solidFill>
                  <a:schemeClr val="tx1"/>
                </a:solidFill>
              </a:rPr>
              <a:t> .</a:t>
            </a:r>
            <a:br>
              <a:rPr lang="vi-VN" sz="2000">
                <a:solidFill>
                  <a:schemeClr val="tx1"/>
                </a:solidFill>
              </a:rPr>
            </a:br>
            <a:endParaRPr lang="vi-VN" sz="2000">
              <a:solidFill>
                <a:schemeClr val="tx1"/>
              </a:solidFill>
            </a:endParaRPr>
          </a:p>
          <a:p>
            <a:pPr marL="285750" indent="-285750" algn="l">
              <a:buFont typeface="Arial" panose="020B0604020202020204" pitchFamily="34" charset="0"/>
              <a:buChar char="•"/>
            </a:pPr>
            <a:endParaRPr lang="en-US" sz="2000"/>
          </a:p>
        </p:txBody>
      </p:sp>
    </p:spTree>
    <p:extLst>
      <p:ext uri="{BB962C8B-B14F-4D97-AF65-F5344CB8AC3E}">
        <p14:creationId xmlns:p14="http://schemas.microsoft.com/office/powerpoint/2010/main" val="1434236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341" y="283335"/>
            <a:ext cx="7263684" cy="6130345"/>
          </a:xfrm>
        </p:spPr>
        <p:txBody>
          <a:bodyPr/>
          <a:lstStyle/>
          <a:p>
            <a:pPr algn="l"/>
            <a:r>
              <a:rPr lang="vi-VN" sz="2000" b="1" smtClean="0">
                <a:solidFill>
                  <a:schemeClr val="tx1"/>
                </a:solidFill>
              </a:rPr>
              <a:t>“</a:t>
            </a:r>
            <a:r>
              <a:rPr lang="en-US" sz="2000" b="1" smtClean="0">
                <a:solidFill>
                  <a:schemeClr val="tx1"/>
                </a:solidFill>
              </a:rPr>
              <a:t>request</a:t>
            </a:r>
            <a:r>
              <a:rPr lang="vi-VN" sz="2000" b="1" smtClean="0">
                <a:solidFill>
                  <a:schemeClr val="tx1"/>
                </a:solidFill>
              </a:rPr>
              <a:t>"</a:t>
            </a:r>
            <a:r>
              <a:rPr lang="vi-VN" sz="2000">
                <a:solidFill>
                  <a:schemeClr val="tx1"/>
                </a:solidFill>
              </a:rPr>
              <a:t> (model_or_collection, XHR, </a:t>
            </a:r>
            <a:r>
              <a:rPr lang="en-US" sz="2000">
                <a:solidFill>
                  <a:schemeClr val="tx1"/>
                </a:solidFill>
              </a:rPr>
              <a:t>o</a:t>
            </a:r>
            <a:r>
              <a:rPr lang="en-US" sz="2000" smtClean="0">
                <a:solidFill>
                  <a:schemeClr val="tx1"/>
                </a:solidFill>
              </a:rPr>
              <a:t>ptions</a:t>
            </a:r>
            <a:r>
              <a:rPr lang="vi-VN" sz="2000" smtClean="0">
                <a:solidFill>
                  <a:schemeClr val="tx1"/>
                </a:solidFill>
              </a:rPr>
              <a:t>) </a:t>
            </a:r>
            <a:r>
              <a:rPr lang="vi-VN" sz="2000">
                <a:solidFill>
                  <a:schemeClr val="tx1"/>
                </a:solidFill>
              </a:rPr>
              <a:t>- khi một mô hình hoặc bộ sưu tập đã bắt đầu một yêu cầu đến máy chủ.</a:t>
            </a:r>
            <a:br>
              <a:rPr lang="vi-VN" sz="2000">
                <a:solidFill>
                  <a:schemeClr val="tx1"/>
                </a:solidFill>
              </a:rPr>
            </a:br>
            <a:r>
              <a:rPr lang="vi-VN" sz="2000" b="1" smtClean="0">
                <a:solidFill>
                  <a:schemeClr val="tx1"/>
                </a:solidFill>
              </a:rPr>
              <a:t>“</a:t>
            </a:r>
            <a:r>
              <a:rPr lang="en-US" sz="2000" b="1" smtClean="0">
                <a:solidFill>
                  <a:schemeClr val="tx1"/>
                </a:solidFill>
              </a:rPr>
              <a:t>sync</a:t>
            </a:r>
            <a:r>
              <a:rPr lang="vi-VN" sz="2000" b="1" smtClean="0">
                <a:solidFill>
                  <a:schemeClr val="tx1"/>
                </a:solidFill>
              </a:rPr>
              <a:t>"</a:t>
            </a:r>
            <a:r>
              <a:rPr lang="vi-VN" sz="2000">
                <a:solidFill>
                  <a:schemeClr val="tx1"/>
                </a:solidFill>
              </a:rPr>
              <a:t> (model_or_collection, </a:t>
            </a:r>
            <a:r>
              <a:rPr lang="en-US" sz="2000" smtClean="0">
                <a:solidFill>
                  <a:schemeClr val="tx1"/>
                </a:solidFill>
              </a:rPr>
              <a:t>response</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một mô hình hoặc bộ sưu tập đã được đồng bộ hóa thành công với máy chủ.</a:t>
            </a:r>
            <a:br>
              <a:rPr lang="vi-VN" sz="2000">
                <a:solidFill>
                  <a:schemeClr val="tx1"/>
                </a:solidFill>
              </a:rPr>
            </a:br>
            <a:r>
              <a:rPr lang="vi-VN" sz="2000" b="1" smtClean="0">
                <a:solidFill>
                  <a:schemeClr val="tx1"/>
                </a:solidFill>
              </a:rPr>
              <a:t>“</a:t>
            </a:r>
            <a:r>
              <a:rPr lang="en-US" sz="2000" b="1" smtClean="0">
                <a:solidFill>
                  <a:schemeClr val="tx1"/>
                </a:solidFill>
              </a:rPr>
              <a:t>error</a:t>
            </a:r>
            <a:r>
              <a:rPr lang="vi-VN" sz="2000" b="1" smtClean="0">
                <a:solidFill>
                  <a:schemeClr val="tx1"/>
                </a:solidFill>
              </a:rPr>
              <a:t>"</a:t>
            </a:r>
            <a:r>
              <a:rPr lang="vi-VN" sz="2000">
                <a:solidFill>
                  <a:schemeClr val="tx1"/>
                </a:solidFill>
              </a:rPr>
              <a:t> (model_or_collection, </a:t>
            </a:r>
            <a:r>
              <a:rPr lang="en-US" sz="2000" smtClean="0">
                <a:solidFill>
                  <a:schemeClr val="tx1"/>
                </a:solidFill>
              </a:rPr>
              <a:t>response</a:t>
            </a:r>
            <a:r>
              <a:rPr lang="vi-VN" sz="2000" smtClean="0">
                <a:solidFill>
                  <a:schemeClr val="tx1"/>
                </a:solidFill>
              </a:rPr>
              <a:t>, </a:t>
            </a:r>
            <a:r>
              <a:rPr lang="en-US" sz="2000" smtClean="0">
                <a:solidFill>
                  <a:schemeClr val="tx1"/>
                </a:solidFill>
              </a:rPr>
              <a:t>options</a:t>
            </a:r>
            <a:r>
              <a:rPr lang="vi-VN" sz="2000" smtClean="0">
                <a:solidFill>
                  <a:schemeClr val="tx1"/>
                </a:solidFill>
              </a:rPr>
              <a:t>) </a:t>
            </a:r>
            <a:r>
              <a:rPr lang="vi-VN" sz="2000">
                <a:solidFill>
                  <a:schemeClr val="tx1"/>
                </a:solidFill>
              </a:rPr>
              <a:t>- khi một yêu cầu thu thập để các máy chủ của </a:t>
            </a:r>
            <a:r>
              <a:rPr lang="en-US" sz="2000" smtClean="0">
                <a:solidFill>
                  <a:schemeClr val="tx1"/>
                </a:solidFill>
              </a:rPr>
              <a:t>model</a:t>
            </a:r>
            <a:r>
              <a:rPr lang="vi-VN" sz="2000" smtClean="0">
                <a:solidFill>
                  <a:schemeClr val="tx1"/>
                </a:solidFill>
              </a:rPr>
              <a:t> </a:t>
            </a:r>
            <a:r>
              <a:rPr lang="vi-VN" sz="2000">
                <a:solidFill>
                  <a:schemeClr val="tx1"/>
                </a:solidFill>
              </a:rPr>
              <a:t>hoặc đã thất bại.</a:t>
            </a:r>
            <a:br>
              <a:rPr lang="vi-VN" sz="2000">
                <a:solidFill>
                  <a:schemeClr val="tx1"/>
                </a:solidFill>
              </a:rPr>
            </a:br>
            <a:r>
              <a:rPr lang="vi-VN" sz="2000" b="1" smtClean="0">
                <a:solidFill>
                  <a:schemeClr val="tx1"/>
                </a:solidFill>
              </a:rPr>
              <a:t>“</a:t>
            </a:r>
            <a:r>
              <a:rPr lang="en-US" sz="2000" b="1" smtClean="0">
                <a:solidFill>
                  <a:schemeClr val="tx1"/>
                </a:solidFill>
              </a:rPr>
              <a:t>invalid</a:t>
            </a:r>
            <a:r>
              <a:rPr lang="vi-VN" sz="2000" b="1" smtClean="0">
                <a:solidFill>
                  <a:schemeClr val="tx1"/>
                </a:solidFill>
              </a:rPr>
              <a:t>"</a:t>
            </a:r>
            <a:r>
              <a:rPr lang="vi-VN" sz="2000">
                <a:solidFill>
                  <a:schemeClr val="tx1"/>
                </a:solidFill>
              </a:rPr>
              <a:t> </a:t>
            </a:r>
            <a:r>
              <a:rPr lang="en-US" sz="2000" smtClean="0">
                <a:solidFill>
                  <a:schemeClr val="tx1"/>
                </a:solidFill>
              </a:rPr>
              <a:t>(model</a:t>
            </a:r>
            <a:r>
              <a:rPr lang="vi-VN" sz="2000" smtClean="0">
                <a:solidFill>
                  <a:schemeClr val="tx1"/>
                </a:solidFill>
              </a:rPr>
              <a:t>, </a:t>
            </a:r>
            <a:r>
              <a:rPr lang="en-US" sz="2000" smtClean="0">
                <a:solidFill>
                  <a:schemeClr val="tx1"/>
                </a:solidFill>
              </a:rPr>
              <a:t>error</a:t>
            </a:r>
            <a:r>
              <a:rPr lang="vi-VN" sz="2000" smtClean="0">
                <a:solidFill>
                  <a:schemeClr val="tx1"/>
                </a:solidFill>
              </a:rPr>
              <a:t>, </a:t>
            </a:r>
            <a:r>
              <a:rPr lang="en-US" sz="2000">
                <a:solidFill>
                  <a:schemeClr val="tx1"/>
                </a:solidFill>
              </a:rPr>
              <a:t>o</a:t>
            </a:r>
            <a:r>
              <a:rPr lang="en-US" sz="2000" smtClean="0">
                <a:solidFill>
                  <a:schemeClr val="tx1"/>
                </a:solidFill>
              </a:rPr>
              <a:t>ptions</a:t>
            </a:r>
            <a:r>
              <a:rPr lang="vi-VN" sz="2000" smtClean="0">
                <a:solidFill>
                  <a:schemeClr val="tx1"/>
                </a:solidFill>
              </a:rPr>
              <a:t>) </a:t>
            </a:r>
            <a:r>
              <a:rPr lang="vi-VN" sz="2000">
                <a:solidFill>
                  <a:schemeClr val="tx1"/>
                </a:solidFill>
              </a:rPr>
              <a:t>- khi một </a:t>
            </a:r>
            <a:r>
              <a:rPr lang="vi-VN" sz="2000" smtClean="0">
                <a:solidFill>
                  <a:schemeClr val="tx1"/>
                </a:solidFill>
              </a:rPr>
              <a:t>m</a:t>
            </a:r>
            <a:r>
              <a:rPr lang="en-US" sz="2000" smtClean="0">
                <a:solidFill>
                  <a:schemeClr val="tx1"/>
                </a:solidFill>
              </a:rPr>
              <a:t>odel</a:t>
            </a:r>
            <a:r>
              <a:rPr lang="vi-VN" sz="2000">
                <a:solidFill>
                  <a:schemeClr val="tx1"/>
                </a:solidFill>
              </a:rPr>
              <a:t> </a:t>
            </a:r>
            <a:r>
              <a:rPr lang="vi-VN" sz="2000">
                <a:solidFill>
                  <a:schemeClr val="tx1"/>
                </a:solidFill>
                <a:hlinkClick r:id="rId2"/>
              </a:rPr>
              <a:t>xác nhận</a:t>
            </a:r>
            <a:r>
              <a:rPr lang="vi-VN" sz="2000">
                <a:solidFill>
                  <a:schemeClr val="tx1"/>
                </a:solidFill>
              </a:rPr>
              <a:t> thất bại trên máy khách.</a:t>
            </a:r>
            <a:br>
              <a:rPr lang="vi-VN" sz="2000">
                <a:solidFill>
                  <a:schemeClr val="tx1"/>
                </a:solidFill>
              </a:rPr>
            </a:br>
            <a:r>
              <a:rPr lang="vi-VN" sz="2000" b="1" smtClean="0">
                <a:solidFill>
                  <a:schemeClr val="tx1"/>
                </a:solidFill>
              </a:rPr>
              <a:t>“</a:t>
            </a:r>
            <a:r>
              <a:rPr lang="en-US" sz="2000" b="1" smtClean="0">
                <a:solidFill>
                  <a:schemeClr val="tx1"/>
                </a:solidFill>
              </a:rPr>
              <a:t>route</a:t>
            </a:r>
            <a:r>
              <a:rPr lang="vi-VN" sz="2000" b="1" smtClean="0">
                <a:solidFill>
                  <a:schemeClr val="tx1"/>
                </a:solidFill>
              </a:rPr>
              <a:t>: </a:t>
            </a:r>
            <a:r>
              <a:rPr lang="vi-VN" sz="2000" b="1">
                <a:solidFill>
                  <a:schemeClr val="tx1"/>
                </a:solidFill>
              </a:rPr>
              <a:t>[name]"</a:t>
            </a:r>
            <a:r>
              <a:rPr lang="vi-VN" sz="2000">
                <a:solidFill>
                  <a:schemeClr val="tx1"/>
                </a:solidFill>
              </a:rPr>
              <a:t> (params) - Bị sa thải bởi các bộ định tuyến khi một tuyến đường cụ thể là lần xuất hiện.</a:t>
            </a:r>
            <a:br>
              <a:rPr lang="vi-VN" sz="2000">
                <a:solidFill>
                  <a:schemeClr val="tx1"/>
                </a:solidFill>
              </a:rPr>
            </a:br>
            <a:r>
              <a:rPr lang="vi-VN" sz="2000" b="1" smtClean="0">
                <a:solidFill>
                  <a:schemeClr val="tx1"/>
                </a:solidFill>
              </a:rPr>
              <a:t>“</a:t>
            </a:r>
            <a:r>
              <a:rPr lang="en-US" sz="2000" b="1" smtClean="0">
                <a:solidFill>
                  <a:schemeClr val="tx1"/>
                </a:solidFill>
              </a:rPr>
              <a:t>route</a:t>
            </a:r>
            <a:r>
              <a:rPr lang="vi-VN" sz="2000" b="1" smtClean="0">
                <a:solidFill>
                  <a:schemeClr val="tx1"/>
                </a:solidFill>
              </a:rPr>
              <a:t>"</a:t>
            </a:r>
            <a:r>
              <a:rPr lang="vi-VN" sz="2000">
                <a:solidFill>
                  <a:schemeClr val="tx1"/>
                </a:solidFill>
              </a:rPr>
              <a:t> </a:t>
            </a:r>
            <a:r>
              <a:rPr lang="vi-VN" sz="2000" smtClean="0">
                <a:solidFill>
                  <a:schemeClr val="tx1"/>
                </a:solidFill>
              </a:rPr>
              <a:t>(</a:t>
            </a:r>
            <a:r>
              <a:rPr lang="en-US" sz="2000" smtClean="0">
                <a:solidFill>
                  <a:schemeClr val="tx1"/>
                </a:solidFill>
              </a:rPr>
              <a:t>route</a:t>
            </a:r>
            <a:r>
              <a:rPr lang="vi-VN" sz="2000" smtClean="0">
                <a:solidFill>
                  <a:schemeClr val="tx1"/>
                </a:solidFill>
              </a:rPr>
              <a:t>, </a:t>
            </a:r>
            <a:r>
              <a:rPr lang="vi-VN" sz="2000">
                <a:solidFill>
                  <a:schemeClr val="tx1"/>
                </a:solidFill>
              </a:rPr>
              <a:t>params) - Bị sa thải bởi các router khi </a:t>
            </a:r>
            <a:r>
              <a:rPr lang="vi-VN" sz="2000" i="1">
                <a:solidFill>
                  <a:schemeClr val="tx1"/>
                </a:solidFill>
              </a:rPr>
              <a:t>bất kỳ</a:t>
            </a:r>
            <a:r>
              <a:rPr lang="vi-VN" sz="2000">
                <a:solidFill>
                  <a:schemeClr val="tx1"/>
                </a:solidFill>
              </a:rPr>
              <a:t> tuyến đường đã được khớp lệnh.</a:t>
            </a:r>
            <a:br>
              <a:rPr lang="vi-VN" sz="2000">
                <a:solidFill>
                  <a:schemeClr val="tx1"/>
                </a:solidFill>
              </a:rPr>
            </a:br>
            <a:r>
              <a:rPr lang="vi-VN" sz="2000" b="1" smtClean="0">
                <a:solidFill>
                  <a:schemeClr val="tx1"/>
                </a:solidFill>
              </a:rPr>
              <a:t>“</a:t>
            </a:r>
            <a:r>
              <a:rPr lang="en-US" sz="2000" b="1" smtClean="0">
                <a:solidFill>
                  <a:schemeClr val="tx1"/>
                </a:solidFill>
              </a:rPr>
              <a:t>route</a:t>
            </a:r>
            <a:r>
              <a:rPr lang="vi-VN" sz="2000" b="1" smtClean="0">
                <a:solidFill>
                  <a:schemeClr val="tx1"/>
                </a:solidFill>
              </a:rPr>
              <a:t>"</a:t>
            </a:r>
            <a:r>
              <a:rPr lang="vi-VN" sz="2000">
                <a:solidFill>
                  <a:schemeClr val="tx1"/>
                </a:solidFill>
              </a:rPr>
              <a:t> </a:t>
            </a:r>
            <a:r>
              <a:rPr lang="vi-VN" sz="2000" smtClean="0">
                <a:solidFill>
                  <a:schemeClr val="tx1"/>
                </a:solidFill>
              </a:rPr>
              <a:t>(</a:t>
            </a:r>
            <a:r>
              <a:rPr lang="en-US" sz="2000" smtClean="0">
                <a:solidFill>
                  <a:schemeClr val="tx1"/>
                </a:solidFill>
              </a:rPr>
              <a:t>router</a:t>
            </a:r>
            <a:r>
              <a:rPr lang="vi-VN" sz="2000" smtClean="0">
                <a:solidFill>
                  <a:schemeClr val="tx1"/>
                </a:solidFill>
              </a:rPr>
              <a:t>, </a:t>
            </a:r>
            <a:r>
              <a:rPr lang="en-US" sz="2000" smtClean="0">
                <a:solidFill>
                  <a:schemeClr val="tx1"/>
                </a:solidFill>
              </a:rPr>
              <a:t>route</a:t>
            </a:r>
            <a:r>
              <a:rPr lang="vi-VN" sz="2000" smtClean="0">
                <a:solidFill>
                  <a:schemeClr val="tx1"/>
                </a:solidFill>
              </a:rPr>
              <a:t>, </a:t>
            </a:r>
            <a:r>
              <a:rPr lang="vi-VN" sz="2000">
                <a:solidFill>
                  <a:schemeClr val="tx1"/>
                </a:solidFill>
              </a:rPr>
              <a:t>params) - Bị sa thải bởi lịch sử khi </a:t>
            </a:r>
            <a:r>
              <a:rPr lang="vi-VN" sz="2000" i="1">
                <a:solidFill>
                  <a:schemeClr val="tx1"/>
                </a:solidFill>
              </a:rPr>
              <a:t>bất kỳ</a:t>
            </a:r>
            <a:r>
              <a:rPr lang="vi-VN" sz="2000">
                <a:solidFill>
                  <a:schemeClr val="tx1"/>
                </a:solidFill>
              </a:rPr>
              <a:t> tuyến đường đã được khớp lệnh.</a:t>
            </a:r>
            <a:br>
              <a:rPr lang="vi-VN" sz="2000">
                <a:solidFill>
                  <a:schemeClr val="tx1"/>
                </a:solidFill>
              </a:rPr>
            </a:br>
            <a:r>
              <a:rPr lang="vi-VN" sz="2000" b="1" smtClean="0">
                <a:solidFill>
                  <a:schemeClr val="tx1"/>
                </a:solidFill>
              </a:rPr>
              <a:t>“</a:t>
            </a:r>
            <a:r>
              <a:rPr lang="en-US" sz="2000" b="1" smtClean="0">
                <a:solidFill>
                  <a:schemeClr val="tx1"/>
                </a:solidFill>
              </a:rPr>
              <a:t>all</a:t>
            </a:r>
            <a:r>
              <a:rPr lang="vi-VN" sz="2000" b="1" smtClean="0">
                <a:solidFill>
                  <a:schemeClr val="tx1"/>
                </a:solidFill>
              </a:rPr>
              <a:t>"</a:t>
            </a:r>
            <a:r>
              <a:rPr lang="vi-VN" sz="2000">
                <a:solidFill>
                  <a:schemeClr val="tx1"/>
                </a:solidFill>
              </a:rPr>
              <a:t> - điều này cháy sự kiện đặc biệt cho </a:t>
            </a:r>
            <a:r>
              <a:rPr lang="vi-VN" sz="2000" i="1">
                <a:solidFill>
                  <a:schemeClr val="tx1"/>
                </a:solidFill>
              </a:rPr>
              <a:t>bất kỳ</a:t>
            </a:r>
            <a:r>
              <a:rPr lang="vi-VN" sz="2000">
                <a:solidFill>
                  <a:schemeClr val="tx1"/>
                </a:solidFill>
              </a:rPr>
              <a:t> sự kiện được kích hoạt, đi qua các tên sự kiện như là đối số đầu tiên theo sau tất cả đối số kích hoạt.</a:t>
            </a:r>
            <a:br>
              <a:rPr lang="vi-VN" sz="2000">
                <a:solidFill>
                  <a:schemeClr val="tx1"/>
                </a:solidFill>
              </a:rPr>
            </a:br>
            <a:endParaRPr lang="en-US" sz="2000">
              <a:solidFill>
                <a:schemeClr val="tx1"/>
              </a:solidFill>
            </a:endParaRPr>
          </a:p>
        </p:txBody>
      </p:sp>
    </p:spTree>
    <p:extLst>
      <p:ext uri="{BB962C8B-B14F-4D97-AF65-F5344CB8AC3E}">
        <p14:creationId xmlns:p14="http://schemas.microsoft.com/office/powerpoint/2010/main" val="2097998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2093244"/>
            <a:ext cx="7766936" cy="4526497"/>
          </a:xfrm>
        </p:spPr>
        <p:txBody>
          <a:bodyPr/>
          <a:lstStyle/>
          <a:p>
            <a:pPr fontAlgn="base"/>
            <a:endParaRPr lang="en-US"/>
          </a:p>
          <a:p>
            <a:pPr algn="l" fontAlgn="base"/>
            <a:r>
              <a:rPr lang="en-US" sz="2400">
                <a:solidFill>
                  <a:schemeClr val="tx1"/>
                </a:solidFill>
              </a:rPr>
              <a:t>_.extend(object, Backbone.Events</a:t>
            </a:r>
            <a:r>
              <a:rPr lang="en-US" sz="2400" smtClean="0">
                <a:solidFill>
                  <a:schemeClr val="tx1"/>
                </a:solidFill>
              </a:rPr>
              <a:t>);</a:t>
            </a:r>
          </a:p>
          <a:p>
            <a:pPr algn="l" fontAlgn="base"/>
            <a:endParaRPr lang="en-US" sz="2400">
              <a:solidFill>
                <a:schemeClr val="tx1"/>
              </a:solidFill>
            </a:endParaRPr>
          </a:p>
          <a:p>
            <a:endParaRPr lang="en-US"/>
          </a:p>
        </p:txBody>
      </p:sp>
      <p:sp>
        <p:nvSpPr>
          <p:cNvPr id="5" name="Rectangle 2"/>
          <p:cNvSpPr>
            <a:spLocks noGrp="1" noChangeArrowheads="1"/>
          </p:cNvSpPr>
          <p:nvPr>
            <p:ph type="ctrTitle"/>
          </p:nvPr>
        </p:nvSpPr>
        <p:spPr bwMode="auto">
          <a:xfrm>
            <a:off x="1507067" y="452308"/>
            <a:ext cx="776693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Roboto"/>
              </a:rPr>
              <a:t>Sử dụng javascript, nhất định bạn cũng đã biết ít nhiều về </a:t>
            </a:r>
            <a:r>
              <a:rPr lang="en-US" altLang="en-US" sz="2000" smtClean="0">
                <a:latin typeface="Roboto"/>
              </a:rPr>
              <a:t>event.</a:t>
            </a:r>
            <a:r>
              <a:rPr kumimoji="0" lang="en-US" altLang="en-US" sz="2000" b="0" i="0" u="none" strike="noStrike" cap="none" normalizeH="0" baseline="0" smtClean="0">
                <a:ln>
                  <a:noFill/>
                </a:ln>
                <a:solidFill>
                  <a:schemeClr val="tx1"/>
                </a:solidFill>
                <a:effectLst/>
                <a:latin typeface="Roboto"/>
              </a:rPr>
              <a:t>Backbone cho phép bạn thêm một event bất kỳ và object bất kỳ, tùy chỉnh.</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Roboto"/>
              </a:rPr>
              <a:t>Để xử lý được các event, một object cần có các phương thức thích hợp, để add các phương thức này vào object, bạn làm như sau :</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43941717"/>
              </p:ext>
            </p:extLst>
          </p:nvPr>
        </p:nvGraphicFramePr>
        <p:xfrm>
          <a:off x="677863" y="3712686"/>
          <a:ext cx="8596312" cy="757106"/>
        </p:xfrm>
        <a:graphic>
          <a:graphicData uri="http://schemas.openxmlformats.org/drawingml/2006/table">
            <a:tbl>
              <a:tblPr/>
              <a:tblGrid>
                <a:gridCol w="315461"/>
                <a:gridCol w="8280851"/>
              </a:tblGrid>
              <a:tr h="757106">
                <a:tc>
                  <a:txBody>
                    <a:bodyPr/>
                    <a:lstStyle/>
                    <a:p>
                      <a:pPr algn="r" rtl="0" fontAlgn="base"/>
                      <a:endParaRPr lang="en-US" sz="1700" b="0" i="0">
                        <a:solidFill>
                          <a:srgbClr val="AFAFAF"/>
                        </a:solidFill>
                        <a:effectLst/>
                        <a:latin typeface="Monaco"/>
                      </a:endParaRPr>
                    </a:p>
                  </a:txBody>
                  <a:tcPr marL="0" marR="0" marT="0" marB="0" anchor="ctr">
                    <a:lnL>
                      <a:noFill/>
                    </a:lnL>
                    <a:lnR>
                      <a:noFill/>
                    </a:lnR>
                    <a:lnT>
                      <a:noFill/>
                    </a:lnT>
                    <a:lnB>
                      <a:noFill/>
                    </a:lnB>
                  </a:tcPr>
                </a:tc>
                <a:tc>
                  <a:txBody>
                    <a:bodyPr/>
                    <a:lstStyle/>
                    <a:p>
                      <a:pPr algn="l" rtl="0" fontAlgn="base"/>
                      <a:endParaRPr lang="en-US" sz="1700" b="0" i="0">
                        <a:effectLst/>
                        <a:latin typeface="Monaco"/>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31368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0300" y="173952"/>
            <a:ext cx="7766936" cy="1646302"/>
          </a:xfrm>
        </p:spPr>
        <p:txBody>
          <a:bodyPr/>
          <a:lstStyle/>
          <a:p>
            <a:pPr algn="l"/>
            <a:r>
              <a:rPr lang="en-US" sz="4000" smtClean="0"/>
              <a:t>Sự Kiện</a:t>
            </a:r>
            <a:endParaRPr lang="en-US" sz="4000"/>
          </a:p>
        </p:txBody>
      </p:sp>
      <p:sp>
        <p:nvSpPr>
          <p:cNvPr id="3" name="Subtitle 2"/>
          <p:cNvSpPr>
            <a:spLocks noGrp="1"/>
          </p:cNvSpPr>
          <p:nvPr>
            <p:ph type="subTitle" idx="1"/>
          </p:nvPr>
        </p:nvSpPr>
        <p:spPr>
          <a:xfrm>
            <a:off x="1052945" y="2776215"/>
            <a:ext cx="8201891" cy="1096899"/>
          </a:xfrm>
        </p:spPr>
        <p:txBody>
          <a:bodyPr>
            <a:normAutofit/>
          </a:bodyPr>
          <a:lstStyle/>
          <a:p>
            <a:pPr marL="342900" indent="-342900" algn="l">
              <a:buFont typeface="Arial" panose="020B0604020202020204" pitchFamily="34" charset="0"/>
              <a:buChar char="•"/>
            </a:pPr>
            <a:r>
              <a:rPr lang="en-US" sz="2400" smtClean="0">
                <a:solidFill>
                  <a:schemeClr val="tx1"/>
                </a:solidFill>
              </a:rPr>
              <a:t>on,off,trigger,once,listenTo,stopListening,listenToOnce,Catalog </a:t>
            </a:r>
            <a:r>
              <a:rPr lang="en-US" sz="2400">
                <a:solidFill>
                  <a:schemeClr val="tx1"/>
                </a:solidFill>
              </a:rPr>
              <a:t>of Built-in Event</a:t>
            </a:r>
            <a:endParaRPr lang="en-US" sz="2400"/>
          </a:p>
        </p:txBody>
      </p:sp>
    </p:spTree>
    <p:extLst>
      <p:ext uri="{BB962C8B-B14F-4D97-AF65-F5344CB8AC3E}">
        <p14:creationId xmlns:p14="http://schemas.microsoft.com/office/powerpoint/2010/main" val="120700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309" y="249382"/>
            <a:ext cx="7914024" cy="2493818"/>
          </a:xfrm>
        </p:spPr>
        <p:txBody>
          <a:bodyPr/>
          <a:lstStyle/>
          <a:p>
            <a:pPr algn="ctr"/>
            <a:r>
              <a:rPr lang="en-US" sz="4000" b="1" smtClean="0">
                <a:solidFill>
                  <a:schemeClr val="tx1"/>
                </a:solidFill>
              </a:rPr>
              <a:t>on </a:t>
            </a:r>
            <a:br>
              <a:rPr lang="en-US" sz="4000" b="1" smtClean="0">
                <a:solidFill>
                  <a:schemeClr val="tx1"/>
                </a:solidFill>
              </a:rPr>
            </a:br>
            <a:r>
              <a:rPr lang="en-US" sz="2800" b="1" smtClean="0">
                <a:solidFill>
                  <a:schemeClr val="tx1"/>
                </a:solidFill>
              </a:rPr>
              <a:t>Cú pháp</a:t>
            </a:r>
            <a:r>
              <a:rPr lang="en-US" sz="4000" b="1" smtClean="0">
                <a:solidFill>
                  <a:schemeClr val="tx1"/>
                </a:solidFill>
              </a:rPr>
              <a:t>:</a:t>
            </a:r>
            <a:r>
              <a:rPr lang="en-US" sz="2400" b="1" smtClean="0">
                <a:solidFill>
                  <a:schemeClr val="tx1"/>
                </a:solidFill>
              </a:rPr>
              <a:t>object.on(event,callback,[context])</a:t>
            </a:r>
            <a:r>
              <a:rPr lang="en-US" sz="2400" b="1" smtClean="0"/>
              <a:t> </a:t>
            </a:r>
            <a:r>
              <a:rPr lang="en-US" sz="4000" b="1" smtClean="0"/>
              <a:t>   </a:t>
            </a:r>
            <a:r>
              <a:rPr lang="en-US" smtClean="0"/>
              <a:t>					</a:t>
            </a:r>
            <a:endParaRPr lang="en-US"/>
          </a:p>
        </p:txBody>
      </p:sp>
      <p:sp>
        <p:nvSpPr>
          <p:cNvPr id="5" name="Rectangle 2"/>
          <p:cNvSpPr>
            <a:spLocks noGrp="1" noChangeArrowheads="1"/>
          </p:cNvSpPr>
          <p:nvPr>
            <p:ph type="subTitle" idx="1"/>
          </p:nvPr>
        </p:nvSpPr>
        <p:spPr bwMode="auto">
          <a:xfrm>
            <a:off x="1039813" y="2037986"/>
            <a:ext cx="8271612" cy="3180607"/>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Helvetica Neue"/>
              </a:rPr>
              <a:t>Bind một </a:t>
            </a:r>
            <a:r>
              <a:rPr kumimoji="0" lang="en-US" altLang="en-US" sz="2400" b="1" i="0" u="none" strike="noStrike" cap="none" normalizeH="0" baseline="0" smtClean="0">
                <a:ln>
                  <a:noFill/>
                </a:ln>
                <a:solidFill>
                  <a:schemeClr val="tx1"/>
                </a:solidFill>
                <a:effectLst/>
                <a:latin typeface="Helvetica Neue"/>
              </a:rPr>
              <a:t>gọi lại</a:t>
            </a:r>
            <a:r>
              <a:rPr kumimoji="0" lang="en-US" altLang="en-US" sz="2400" b="0" i="0" u="none" strike="noStrike" cap="none" normalizeH="0" baseline="0" smtClean="0">
                <a:ln>
                  <a:noFill/>
                </a:ln>
                <a:solidFill>
                  <a:schemeClr val="tx1"/>
                </a:solidFill>
                <a:effectLst/>
                <a:latin typeface="Helvetica Neue"/>
              </a:rPr>
              <a:t> chức năng để một đối tượng. Việc gọi lại sẽ được gọi bất cứ khi nào</a:t>
            </a:r>
            <a:r>
              <a:rPr kumimoji="0" lang="en-US" altLang="en-US" sz="2400" b="1" i="0" u="none" strike="noStrike" cap="none" normalizeH="0" baseline="0" smtClean="0">
                <a:ln>
                  <a:noFill/>
                </a:ln>
                <a:solidFill>
                  <a:schemeClr val="tx1"/>
                </a:solidFill>
                <a:effectLst/>
                <a:latin typeface="Helvetica Neue"/>
              </a:rPr>
              <a:t>sự kiện</a:t>
            </a:r>
            <a:r>
              <a:rPr kumimoji="0" lang="en-US" altLang="en-US" sz="2400" b="0" i="0" u="none" strike="noStrike" cap="none" normalizeH="0" baseline="0" smtClean="0">
                <a:ln>
                  <a:noFill/>
                </a:ln>
                <a:solidFill>
                  <a:schemeClr val="tx1"/>
                </a:solidFill>
                <a:effectLst/>
                <a:latin typeface="Helvetica Neue"/>
              </a:rPr>
              <a:t> là bắn. Nếu bạn có một số lượng lớn các sự kiện khác nhau trên một trang, quy ước là sử dụng dấu hai chấm để không gian tên họ: </a:t>
            </a:r>
            <a:r>
              <a:rPr kumimoji="0" lang="en-US" altLang="en-US" sz="2400" b="0" i="0" u="none" strike="noStrike" cap="none" normalizeH="0" baseline="0" smtClean="0">
                <a:ln>
                  <a:noFill/>
                </a:ln>
                <a:solidFill>
                  <a:schemeClr val="tx1"/>
                </a:solidFill>
                <a:effectLst/>
                <a:latin typeface="Monaco"/>
              </a:rPr>
              <a:t>"Bình chọn: bắt đầu"</a:t>
            </a:r>
            <a:r>
              <a:rPr kumimoji="0" lang="en-US" altLang="en-US" sz="2400" b="0" i="0" u="none" strike="noStrike" cap="none" normalizeH="0" baseline="0" smtClean="0">
                <a:ln>
                  <a:noFill/>
                </a:ln>
                <a:solidFill>
                  <a:schemeClr val="tx1"/>
                </a:solidFill>
                <a:effectLst/>
                <a:latin typeface="Helvetica Neue"/>
              </a:rPr>
              <a:t> , hoặc</a:t>
            </a:r>
            <a:r>
              <a:rPr kumimoji="0" lang="en-US" altLang="en-US" sz="2400" b="0" i="0" u="none" strike="noStrike" cap="none" normalizeH="0" baseline="0" smtClean="0">
                <a:ln>
                  <a:noFill/>
                </a:ln>
                <a:solidFill>
                  <a:schemeClr val="tx1"/>
                </a:solidFill>
                <a:effectLst/>
                <a:latin typeface="Monaco"/>
              </a:rPr>
              <a:t>"thay đổi: lựa chọn"</a:t>
            </a:r>
            <a:r>
              <a:rPr kumimoji="0" lang="en-US" altLang="en-US" sz="2400" b="0" i="0" u="none" strike="noStrike" cap="none" normalizeH="0" baseline="0" smtClean="0">
                <a:ln>
                  <a:noFill/>
                </a:ln>
                <a:solidFill>
                  <a:schemeClr val="tx1"/>
                </a:solidFill>
                <a:effectLst/>
                <a:latin typeface="Helvetica Neue"/>
              </a:rPr>
              <a:t> . Chuỗi sự kiện cũng có thể là một danh sách không gian được phân định một số sự kiện ...</a:t>
            </a:r>
            <a:endParaRPr kumimoji="0" lang="en-US" altLang="en-US" sz="2400" b="0" i="0" u="none" strike="noStrike" cap="none" normalizeH="0" baseline="0" smtClean="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onaco"/>
              </a:rPr>
              <a:t> ví</a:t>
            </a:r>
            <a:r>
              <a:rPr kumimoji="0" lang="en-US" altLang="en-US" sz="2400" b="0" i="0" u="none" strike="noStrike" cap="none" normalizeH="0" smtClean="0">
                <a:ln>
                  <a:noFill/>
                </a:ln>
                <a:solidFill>
                  <a:schemeClr val="tx1"/>
                </a:solidFill>
                <a:effectLst/>
                <a:latin typeface="Monaco"/>
              </a:rPr>
              <a:t> dụ:</a:t>
            </a:r>
            <a:r>
              <a:rPr kumimoji="0" lang="en-US" altLang="en-US" sz="2400" b="0" i="0" u="none" strike="noStrike" cap="none" normalizeH="0" baseline="0" smtClean="0">
                <a:ln>
                  <a:noFill/>
                </a:ln>
                <a:solidFill>
                  <a:schemeClr val="tx1"/>
                </a:solidFill>
                <a:effectLst/>
                <a:latin typeface="Monaco"/>
              </a:rPr>
              <a:t>         book.on ( “change: title</a:t>
            </a:r>
            <a:r>
              <a:rPr kumimoji="0" lang="en-US" altLang="en-US" sz="2400" b="0" i="0" u="none" strike="noStrike" cap="none" normalizeH="0" smtClean="0">
                <a:ln>
                  <a:noFill/>
                </a:ln>
                <a:solidFill>
                  <a:schemeClr val="tx1"/>
                </a:solidFill>
                <a:effectLst/>
                <a:latin typeface="Monaco"/>
              </a:rPr>
              <a:t> change</a:t>
            </a:r>
            <a:r>
              <a:rPr kumimoji="0" lang="en-US" altLang="en-US" sz="2400" b="0" i="0" u="none" strike="noStrike" cap="none" normalizeH="0" baseline="0" smtClean="0">
                <a:ln>
                  <a:noFill/>
                </a:ln>
                <a:solidFill>
                  <a:schemeClr val="tx1"/>
                </a:solidFill>
                <a:effectLst/>
                <a:latin typeface="Monaco"/>
              </a:rPr>
              <a:t>: author", ...);</a:t>
            </a:r>
            <a:r>
              <a:rPr kumimoji="0" lang="en-US" altLang="en-US" sz="2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1068133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309" y="249382"/>
            <a:ext cx="7914024" cy="2493818"/>
          </a:xfrm>
        </p:spPr>
        <p:txBody>
          <a:bodyPr/>
          <a:lstStyle/>
          <a:p>
            <a:pPr algn="ctr"/>
            <a:r>
              <a:rPr lang="en-US" sz="3600" b="1" smtClean="0">
                <a:solidFill>
                  <a:schemeClr val="tx1"/>
                </a:solidFill>
              </a:rPr>
              <a:t>on </a:t>
            </a:r>
            <a:r>
              <a:rPr lang="en-US" sz="4000" b="1" smtClean="0">
                <a:solidFill>
                  <a:schemeClr val="tx1"/>
                </a:solidFill>
              </a:rPr>
              <a:t/>
            </a:r>
            <a:br>
              <a:rPr lang="en-US" sz="4000" b="1" smtClean="0">
                <a:solidFill>
                  <a:schemeClr val="tx1"/>
                </a:solidFill>
              </a:rPr>
            </a:br>
            <a:r>
              <a:rPr lang="en-US" sz="2800" b="1" smtClean="0">
                <a:solidFill>
                  <a:schemeClr val="tx1"/>
                </a:solidFill>
              </a:rPr>
              <a:t>Cú pháp</a:t>
            </a:r>
            <a:r>
              <a:rPr lang="en-US" sz="4000" b="1" smtClean="0">
                <a:solidFill>
                  <a:schemeClr val="tx1"/>
                </a:solidFill>
              </a:rPr>
              <a:t>:</a:t>
            </a:r>
            <a:r>
              <a:rPr lang="en-US" sz="2400" b="1" smtClean="0">
                <a:solidFill>
                  <a:schemeClr val="tx1"/>
                </a:solidFill>
              </a:rPr>
              <a:t>object.on(event,callback,[context])</a:t>
            </a:r>
            <a:r>
              <a:rPr lang="en-US" sz="2400" b="1" smtClean="0"/>
              <a:t> </a:t>
            </a:r>
            <a:r>
              <a:rPr lang="en-US" sz="4000" b="1" smtClean="0"/>
              <a:t>   </a:t>
            </a:r>
            <a:r>
              <a:rPr lang="en-US" smtClean="0"/>
              <a:t>					</a:t>
            </a:r>
            <a:endParaRPr lang="en-US"/>
          </a:p>
        </p:txBody>
      </p:sp>
      <p:sp>
        <p:nvSpPr>
          <p:cNvPr id="5" name="Rectangle 2"/>
          <p:cNvSpPr>
            <a:spLocks noGrp="1" noChangeArrowheads="1"/>
          </p:cNvSpPr>
          <p:nvPr>
            <p:ph type="subTitle" idx="1"/>
          </p:nvPr>
        </p:nvSpPr>
        <p:spPr bwMode="auto">
          <a:xfrm>
            <a:off x="1039813" y="2037986"/>
            <a:ext cx="8271612" cy="3180607"/>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Helvetica Neue"/>
              </a:rPr>
              <a:t>Bind một </a:t>
            </a:r>
            <a:r>
              <a:rPr kumimoji="0" lang="en-US" altLang="en-US" sz="2400" b="1" i="0" u="none" strike="noStrike" cap="none" normalizeH="0" baseline="0" smtClean="0">
                <a:ln>
                  <a:noFill/>
                </a:ln>
                <a:solidFill>
                  <a:schemeClr val="tx1"/>
                </a:solidFill>
                <a:effectLst/>
                <a:latin typeface="Helvetica Neue"/>
              </a:rPr>
              <a:t>gọi lại</a:t>
            </a:r>
            <a:r>
              <a:rPr kumimoji="0" lang="en-US" altLang="en-US" sz="2400" b="0" i="0" u="none" strike="noStrike" cap="none" normalizeH="0" baseline="0" smtClean="0">
                <a:ln>
                  <a:noFill/>
                </a:ln>
                <a:solidFill>
                  <a:schemeClr val="tx1"/>
                </a:solidFill>
                <a:effectLst/>
                <a:latin typeface="Helvetica Neue"/>
              </a:rPr>
              <a:t> chức năng để một đối tượng. Việc gọi lại sẽ được gọi bất cứ khi nào</a:t>
            </a:r>
            <a:r>
              <a:rPr kumimoji="0" lang="en-US" altLang="en-US" sz="2400" b="1" i="0" u="none" strike="noStrike" cap="none" normalizeH="0" baseline="0" smtClean="0">
                <a:ln>
                  <a:noFill/>
                </a:ln>
                <a:solidFill>
                  <a:schemeClr val="tx1"/>
                </a:solidFill>
                <a:effectLst/>
                <a:latin typeface="Helvetica Neue"/>
              </a:rPr>
              <a:t>sự kiện</a:t>
            </a:r>
            <a:r>
              <a:rPr kumimoji="0" lang="en-US" altLang="en-US" sz="2400" b="0" i="0" u="none" strike="noStrike" cap="none" normalizeH="0" baseline="0" smtClean="0">
                <a:ln>
                  <a:noFill/>
                </a:ln>
                <a:solidFill>
                  <a:schemeClr val="tx1"/>
                </a:solidFill>
                <a:effectLst/>
                <a:latin typeface="Helvetica Neue"/>
              </a:rPr>
              <a:t> là bắn. Nếu bạn có một số lượng lớn các sự kiện khác nhau trên một trang, quy ước là sử dụng dấu hai chấm để không gian tên họ: </a:t>
            </a:r>
            <a:r>
              <a:rPr kumimoji="0" lang="en-US" altLang="en-US" sz="2400" b="0" i="0" u="none" strike="noStrike" cap="none" normalizeH="0" baseline="0" smtClean="0">
                <a:ln>
                  <a:noFill/>
                </a:ln>
                <a:solidFill>
                  <a:schemeClr val="tx1"/>
                </a:solidFill>
                <a:effectLst/>
                <a:latin typeface="Monaco"/>
              </a:rPr>
              <a:t>"Bình chọn: bắt đầu"</a:t>
            </a:r>
            <a:r>
              <a:rPr kumimoji="0" lang="en-US" altLang="en-US" sz="2400" b="0" i="0" u="none" strike="noStrike" cap="none" normalizeH="0" baseline="0" smtClean="0">
                <a:ln>
                  <a:noFill/>
                </a:ln>
                <a:solidFill>
                  <a:schemeClr val="tx1"/>
                </a:solidFill>
                <a:effectLst/>
                <a:latin typeface="Helvetica Neue"/>
              </a:rPr>
              <a:t> , hoặc</a:t>
            </a:r>
            <a:r>
              <a:rPr kumimoji="0" lang="en-US" altLang="en-US" sz="2400" b="0" i="0" u="none" strike="noStrike" cap="none" normalizeH="0" baseline="0" smtClean="0">
                <a:ln>
                  <a:noFill/>
                </a:ln>
                <a:solidFill>
                  <a:schemeClr val="tx1"/>
                </a:solidFill>
                <a:effectLst/>
                <a:latin typeface="Monaco"/>
              </a:rPr>
              <a:t>"thay đổi: lựa chọn"</a:t>
            </a:r>
            <a:r>
              <a:rPr kumimoji="0" lang="en-US" altLang="en-US" sz="2400" b="0" i="0" u="none" strike="noStrike" cap="none" normalizeH="0" baseline="0" smtClean="0">
                <a:ln>
                  <a:noFill/>
                </a:ln>
                <a:solidFill>
                  <a:schemeClr val="tx1"/>
                </a:solidFill>
                <a:effectLst/>
                <a:latin typeface="Helvetica Neue"/>
              </a:rPr>
              <a:t> . Chuỗi sự kiện cũng có thể là một danh sách không gian được phân định một số sự kiện ...</a:t>
            </a:r>
            <a:endParaRPr kumimoji="0" lang="en-US" altLang="en-US" sz="2400" b="0" i="0" u="none" strike="noStrike" cap="none" normalizeH="0" baseline="0" smtClean="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onaco"/>
              </a:rPr>
              <a:t> ví</a:t>
            </a:r>
            <a:r>
              <a:rPr kumimoji="0" lang="en-US" altLang="en-US" sz="2400" b="0" i="0" u="none" strike="noStrike" cap="none" normalizeH="0" smtClean="0">
                <a:ln>
                  <a:noFill/>
                </a:ln>
                <a:solidFill>
                  <a:schemeClr val="tx1"/>
                </a:solidFill>
                <a:effectLst/>
                <a:latin typeface="Monaco"/>
              </a:rPr>
              <a:t> dụ:</a:t>
            </a:r>
            <a:r>
              <a:rPr kumimoji="0" lang="en-US" altLang="en-US" sz="2400" b="0" i="0" u="none" strike="noStrike" cap="none" normalizeH="0" baseline="0" smtClean="0">
                <a:ln>
                  <a:noFill/>
                </a:ln>
                <a:solidFill>
                  <a:schemeClr val="tx1"/>
                </a:solidFill>
                <a:effectLst/>
                <a:latin typeface="Monaco"/>
              </a:rPr>
              <a:t>         book.on ( “change: title</a:t>
            </a:r>
            <a:r>
              <a:rPr kumimoji="0" lang="en-US" altLang="en-US" sz="2400" b="0" i="0" u="none" strike="noStrike" cap="none" normalizeH="0" smtClean="0">
                <a:ln>
                  <a:noFill/>
                </a:ln>
                <a:solidFill>
                  <a:schemeClr val="tx1"/>
                </a:solidFill>
                <a:effectLst/>
                <a:latin typeface="Monaco"/>
              </a:rPr>
              <a:t> change</a:t>
            </a:r>
            <a:r>
              <a:rPr kumimoji="0" lang="en-US" altLang="en-US" sz="2400" b="0" i="0" u="none" strike="noStrike" cap="none" normalizeH="0" baseline="0" smtClean="0">
                <a:ln>
                  <a:noFill/>
                </a:ln>
                <a:solidFill>
                  <a:schemeClr val="tx1"/>
                </a:solidFill>
                <a:effectLst/>
                <a:latin typeface="Monaco"/>
              </a:rPr>
              <a:t>: author", ...);</a:t>
            </a:r>
            <a:r>
              <a:rPr kumimoji="0" lang="en-US" altLang="en-US" sz="2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3179146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187" y="103031"/>
            <a:ext cx="8050271" cy="2060620"/>
          </a:xfrm>
        </p:spPr>
        <p:txBody>
          <a:bodyPr/>
          <a:lstStyle/>
          <a:p>
            <a:pPr algn="l"/>
            <a:r>
              <a:rPr lang="en-US" sz="4000" smtClean="0">
                <a:solidFill>
                  <a:schemeClr val="tx1"/>
                </a:solidFill>
              </a:rPr>
              <a:t>								</a:t>
            </a:r>
            <a:r>
              <a:rPr lang="en-US" sz="3600" smtClean="0">
                <a:solidFill>
                  <a:schemeClr val="tx1"/>
                </a:solidFill>
              </a:rPr>
              <a:t>off</a:t>
            </a:r>
            <a:r>
              <a:rPr lang="en-US" sz="4000" smtClean="0">
                <a:solidFill>
                  <a:schemeClr val="tx1"/>
                </a:solidFill>
              </a:rPr>
              <a:t/>
            </a:r>
            <a:br>
              <a:rPr lang="en-US" sz="4000" smtClean="0">
                <a:solidFill>
                  <a:schemeClr val="tx1"/>
                </a:solidFill>
              </a:rPr>
            </a:br>
            <a:r>
              <a:rPr lang="en-US" sz="4000" smtClean="0">
                <a:solidFill>
                  <a:schemeClr val="tx1"/>
                </a:solidFill>
              </a:rPr>
              <a:t/>
            </a:r>
            <a:br>
              <a:rPr lang="en-US" sz="4000" smtClean="0">
                <a:solidFill>
                  <a:schemeClr val="tx1"/>
                </a:solidFill>
              </a:rPr>
            </a:br>
            <a:r>
              <a:rPr lang="en-US" sz="2800" smtClean="0">
                <a:solidFill>
                  <a:schemeClr val="tx1"/>
                </a:solidFill>
              </a:rPr>
              <a:t>Cú pháp</a:t>
            </a:r>
            <a:r>
              <a:rPr lang="en-US" sz="2400" smtClean="0">
                <a:solidFill>
                  <a:schemeClr val="tx1"/>
                </a:solidFill>
              </a:rPr>
              <a:t>:</a:t>
            </a:r>
            <a:r>
              <a:rPr lang="en-US" sz="2400">
                <a:solidFill>
                  <a:schemeClr val="tx1"/>
                </a:solidFill>
              </a:rPr>
              <a:t>object.off([event], [callback], [context</a:t>
            </a:r>
            <a:r>
              <a:rPr lang="en-US" sz="2400" smtClean="0">
                <a:solidFill>
                  <a:schemeClr val="tx1"/>
                </a:solidFill>
              </a:rPr>
              <a:t>])</a:t>
            </a:r>
            <a:br>
              <a:rPr lang="en-US" sz="2400" smtClean="0">
                <a:solidFill>
                  <a:schemeClr val="tx1"/>
                </a:solidFill>
              </a:rPr>
            </a:br>
            <a:endParaRPr lang="en-US" sz="2400">
              <a:solidFill>
                <a:schemeClr val="tx1"/>
              </a:solidFill>
            </a:endParaRPr>
          </a:p>
        </p:txBody>
      </p:sp>
      <p:sp>
        <p:nvSpPr>
          <p:cNvPr id="4" name="Rectangle 1"/>
          <p:cNvSpPr>
            <a:spLocks noGrp="1" noChangeArrowheads="1"/>
          </p:cNvSpPr>
          <p:nvPr>
            <p:ph type="subTitle" idx="1"/>
          </p:nvPr>
        </p:nvSpPr>
        <p:spPr bwMode="auto">
          <a:xfrm>
            <a:off x="1049187" y="2015399"/>
            <a:ext cx="8211376" cy="4657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Tháo trước đó bị ràng buộc </a:t>
            </a:r>
            <a:r>
              <a:rPr kumimoji="0" lang="en-US" altLang="en-US" sz="2400" b="1" i="0" u="none" strike="noStrike" cap="none" normalizeH="0" baseline="0" smtClean="0">
                <a:ln>
                  <a:noFill/>
                </a:ln>
                <a:solidFill>
                  <a:srgbClr val="000000"/>
                </a:solidFill>
                <a:effectLst/>
                <a:latin typeface="Helvetica Neue"/>
              </a:rPr>
              <a:t>gọi lại</a:t>
            </a:r>
            <a:r>
              <a:rPr kumimoji="0" lang="en-US" altLang="en-US" sz="2400" b="0" i="0" u="none" strike="noStrike" cap="none" normalizeH="0" baseline="0" smtClean="0">
                <a:ln>
                  <a:noFill/>
                </a:ln>
                <a:solidFill>
                  <a:srgbClr val="000000"/>
                </a:solidFill>
                <a:effectLst/>
                <a:latin typeface="Helvetica Neue"/>
              </a:rPr>
              <a:t> chức năng từ một đối tượng. Nếu không có </a:t>
            </a:r>
            <a:r>
              <a:rPr kumimoji="0" lang="en-US" altLang="en-US" sz="2400" b="1" i="0" u="none" strike="noStrike" cap="none" normalizeH="0" baseline="0" smtClean="0">
                <a:ln>
                  <a:noFill/>
                </a:ln>
                <a:solidFill>
                  <a:srgbClr val="000000"/>
                </a:solidFill>
                <a:effectLst/>
                <a:latin typeface="Helvetica Neue"/>
              </a:rPr>
              <a:t>bối cảnh</a:t>
            </a:r>
            <a:r>
              <a:rPr kumimoji="0" lang="en-US" altLang="en-US" sz="2400" b="0" i="0" u="none" strike="noStrike" cap="none" normalizeH="0" baseline="0" smtClean="0">
                <a:ln>
                  <a:noFill/>
                </a:ln>
                <a:solidFill>
                  <a:srgbClr val="000000"/>
                </a:solidFill>
                <a:effectLst/>
                <a:latin typeface="Helvetica Neue"/>
              </a:rPr>
              <a:t> được quy định, tất cả các phiên bản của các cuộc gọi lại với bối cảnh khác nhau sẽ được gỡ bỏ. Nếu không gọi lại được quy định, tất cả các callbacks cho các </a:t>
            </a:r>
            <a:r>
              <a:rPr kumimoji="0" lang="en-US" altLang="en-US" sz="2400" b="1" i="0" u="none" strike="noStrike" cap="none" normalizeH="0" baseline="0" smtClean="0">
                <a:ln>
                  <a:noFill/>
                </a:ln>
                <a:solidFill>
                  <a:srgbClr val="000000"/>
                </a:solidFill>
                <a:effectLst/>
                <a:latin typeface="Helvetica Neue"/>
              </a:rPr>
              <a:t>sự kiện</a:t>
            </a:r>
            <a:r>
              <a:rPr kumimoji="0" lang="en-US" altLang="en-US" sz="2400" b="0" i="0" u="none" strike="noStrike" cap="none" normalizeH="0" baseline="0" smtClean="0">
                <a:ln>
                  <a:noFill/>
                </a:ln>
                <a:solidFill>
                  <a:srgbClr val="000000"/>
                </a:solidFill>
                <a:effectLst/>
                <a:latin typeface="Helvetica Neue"/>
              </a:rPr>
              <a:t>sẽ được gỡ bỏ. Nếu không có sự kiện được quy định, callbacks cho </a:t>
            </a:r>
            <a:r>
              <a:rPr kumimoji="0" lang="en-US" altLang="en-US" sz="2400" b="0" i="1" u="none" strike="noStrike" cap="none" normalizeH="0" baseline="0" smtClean="0">
                <a:ln>
                  <a:noFill/>
                </a:ln>
                <a:solidFill>
                  <a:srgbClr val="000000"/>
                </a:solidFill>
                <a:effectLst/>
                <a:latin typeface="Helvetica Neue"/>
              </a:rPr>
              <a:t>tất cả</a:t>
            </a:r>
            <a:r>
              <a:rPr kumimoji="0" lang="en-US" altLang="en-US" sz="2400" b="0" i="0" u="none" strike="noStrike" cap="none" normalizeH="0" baseline="0" smtClean="0">
                <a:ln>
                  <a:noFill/>
                </a:ln>
                <a:solidFill>
                  <a:srgbClr val="000000"/>
                </a:solidFill>
                <a:effectLst/>
                <a:latin typeface="Helvetica Neue"/>
              </a:rPr>
              <a:t> các sự kiện sẽ được gỡ bỏ.</a:t>
            </a:r>
          </a:p>
          <a:p>
            <a:pPr lvl="0" algn="l" defTabSz="914400">
              <a:buClrTx/>
              <a:buSzTx/>
            </a:pPr>
            <a:r>
              <a:rPr lang="en-US" altLang="en-US" sz="2400" smtClean="0">
                <a:solidFill>
                  <a:srgbClr val="000000"/>
                </a:solidFill>
                <a:latin typeface="Helvetica Neue"/>
              </a:rPr>
              <a:t>Ví dụ:</a:t>
            </a:r>
            <a:r>
              <a:rPr lang="en-US" altLang="en-US" sz="2400">
                <a:solidFill>
                  <a:srgbClr val="000000"/>
                </a:solidFill>
                <a:latin typeface="Monaco"/>
              </a:rPr>
              <a:t> object.off ( </a:t>
            </a:r>
            <a:r>
              <a:rPr lang="en-US" altLang="en-US" sz="2400" smtClean="0">
                <a:solidFill>
                  <a:srgbClr val="000000"/>
                </a:solidFill>
                <a:latin typeface="Monaco"/>
              </a:rPr>
              <a:t>“change", </a:t>
            </a:r>
            <a:r>
              <a:rPr lang="en-US" altLang="en-US" sz="2400">
                <a:solidFill>
                  <a:srgbClr val="000000"/>
                </a:solidFill>
                <a:latin typeface="Monaco"/>
              </a:rPr>
              <a:t>onChange); </a:t>
            </a:r>
            <a:endParaRPr kumimoji="0" lang="en-US" altLang="en-US" sz="2400" b="0" i="0" u="none" strike="noStrike" cap="none" normalizeH="0" baseline="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onaco"/>
              </a:rPr>
              <a:t>	// Loại bỏ chỉ 'cái gọi lại onChange</a:t>
            </a:r>
            <a:endParaRPr lang="en-US" altLang="en-US" sz="2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onaco"/>
              </a:rPr>
              <a:t> </a:t>
            </a:r>
            <a:r>
              <a:rPr kumimoji="0" lang="en-US" altLang="en-US" sz="2400" b="0" i="0" u="none" strike="noStrike" cap="none" normalizeH="0" baseline="0" smtClean="0">
                <a:ln>
                  <a:noFill/>
                </a:ln>
                <a:solidFill>
                  <a:srgbClr val="000000"/>
                </a:solidFill>
                <a:effectLst/>
                <a:latin typeface="Helvetica Neue"/>
              </a:rPr>
              <a:t>Lưu ý rằng gọi </a:t>
            </a:r>
            <a:r>
              <a:rPr kumimoji="0" lang="en-US" altLang="en-US" sz="2400" b="0" i="0" u="none" strike="noStrike" cap="none" normalizeH="0" baseline="0" smtClean="0">
                <a:ln>
                  <a:noFill/>
                </a:ln>
                <a:solidFill>
                  <a:srgbClr val="000000"/>
                </a:solidFill>
                <a:effectLst/>
                <a:latin typeface="Monaco"/>
              </a:rPr>
              <a:t>model.off ()</a:t>
            </a:r>
            <a:r>
              <a:rPr kumimoji="0" lang="en-US" altLang="en-US" sz="2400" b="0" i="0" u="none" strike="noStrike" cap="none" normalizeH="0" baseline="0" smtClean="0">
                <a:ln>
                  <a:noFill/>
                </a:ln>
                <a:solidFill>
                  <a:srgbClr val="000000"/>
                </a:solidFill>
                <a:effectLst/>
                <a:latin typeface="Helvetica Neue"/>
              </a:rPr>
              <a:t> , ví dụ, sẽ thực sự loại bỏ </a:t>
            </a:r>
            <a:r>
              <a:rPr kumimoji="0" lang="en-US" altLang="en-US" sz="2400" b="0" i="1" u="none" strike="noStrike" cap="none" normalizeH="0" baseline="0" smtClean="0">
                <a:ln>
                  <a:noFill/>
                </a:ln>
                <a:solidFill>
                  <a:srgbClr val="000000"/>
                </a:solidFill>
                <a:effectLst/>
                <a:latin typeface="Helvetica Neue"/>
              </a:rPr>
              <a:t>tất cả</a:t>
            </a:r>
            <a:r>
              <a:rPr kumimoji="0" lang="en-US" altLang="en-US" sz="2400" b="0" i="0" u="none" strike="noStrike" cap="none" normalizeH="0" baseline="0" smtClean="0">
                <a:ln>
                  <a:noFill/>
                </a:ln>
                <a:solidFill>
                  <a:srgbClr val="000000"/>
                </a:solidFill>
                <a:effectLst/>
                <a:latin typeface="Helvetica Neue"/>
              </a:rPr>
              <a:t> các sự kiện trên </a:t>
            </a:r>
            <a:r>
              <a:rPr lang="en-US" altLang="en-US" sz="2400" smtClean="0">
                <a:solidFill>
                  <a:srgbClr val="000000"/>
                </a:solidFill>
                <a:latin typeface="Helvetica Neue"/>
              </a:rPr>
              <a:t>model</a:t>
            </a:r>
            <a:r>
              <a:rPr kumimoji="0" lang="en-US" altLang="en-US" sz="2400" b="0" i="0" u="none" strike="noStrike" cap="none" normalizeH="0" baseline="0" smtClean="0">
                <a:ln>
                  <a:noFill/>
                </a:ln>
                <a:solidFill>
                  <a:srgbClr val="000000"/>
                </a:solidFill>
                <a:effectLst/>
                <a:latin typeface="Helvetica Neue"/>
              </a:rPr>
              <a:t> </a:t>
            </a:r>
            <a:r>
              <a:rPr kumimoji="0" lang="en-US" altLang="en-US" sz="2400" b="0" i="0" u="none" strike="noStrike" cap="none" normalizeH="0" baseline="0" smtClean="0">
                <a:ln>
                  <a:noFill/>
                </a:ln>
                <a:solidFill>
                  <a:srgbClr val="000000"/>
                </a:solidFill>
                <a:effectLst/>
                <a:latin typeface="Helvetica Neue"/>
              </a:rPr>
              <a:t>- bao gồm các sự kiện mà Backbone sử dụng cho </a:t>
            </a:r>
            <a:r>
              <a:rPr lang="en-US" altLang="en-US" sz="2400" smtClean="0">
                <a:solidFill>
                  <a:srgbClr val="000000"/>
                </a:solidFill>
                <a:latin typeface="Helvetica Neue"/>
              </a:rPr>
              <a:t>tính toán</a:t>
            </a:r>
            <a:r>
              <a:rPr kumimoji="0" lang="en-US" altLang="en-US" sz="2400" b="0" i="0" u="none" strike="noStrike" cap="none" normalizeH="0" baseline="0" smtClean="0">
                <a:ln>
                  <a:noFill/>
                </a:ln>
                <a:solidFill>
                  <a:srgbClr val="000000"/>
                </a:solidFill>
                <a:effectLst/>
                <a:latin typeface="Helvetica Neue"/>
              </a:rPr>
              <a:t> </a:t>
            </a:r>
            <a:r>
              <a:rPr kumimoji="0" lang="en-US" altLang="en-US" sz="2400" b="0" i="0" u="none" strike="noStrike" cap="none" normalizeH="0" baseline="0" smtClean="0">
                <a:ln>
                  <a:noFill/>
                </a:ln>
                <a:solidFill>
                  <a:srgbClr val="000000"/>
                </a:solidFill>
                <a:effectLst/>
                <a:latin typeface="Helvetica Neue"/>
              </a:rPr>
              <a:t>nội bộ.</a:t>
            </a:r>
            <a:endParaRPr kumimoji="0" lang="en-US" altLang="en-US" sz="2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57822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6763" y="2253803"/>
            <a:ext cx="7766936" cy="1712890"/>
          </a:xfrm>
        </p:spPr>
        <p:txBody>
          <a:bodyPr>
            <a:normAutofit/>
          </a:bodyPr>
          <a:lstStyle/>
          <a:p>
            <a:pPr algn="l"/>
            <a:r>
              <a:rPr lang="vi-VN" sz="2400">
                <a:solidFill>
                  <a:schemeClr val="tx1"/>
                </a:solidFill>
              </a:rPr>
              <a:t>kích hoạt callback cho cho </a:t>
            </a:r>
            <a:r>
              <a:rPr lang="vi-VN" sz="2400" b="1">
                <a:solidFill>
                  <a:schemeClr val="tx1"/>
                </a:solidFill>
              </a:rPr>
              <a:t>sự kiện</a:t>
            </a:r>
            <a:r>
              <a:rPr lang="vi-VN" sz="2400">
                <a:solidFill>
                  <a:schemeClr val="tx1"/>
                </a:solidFill>
              </a:rPr>
              <a:t> , hoặc dấu cách để phân định các sự kiện. Đối số tiếp theo để </a:t>
            </a:r>
            <a:r>
              <a:rPr lang="vi-VN" sz="2400" b="1">
                <a:solidFill>
                  <a:schemeClr val="tx1"/>
                </a:solidFill>
              </a:rPr>
              <a:t>kích hoạt</a:t>
            </a:r>
            <a:r>
              <a:rPr lang="vi-VN" sz="2400">
                <a:solidFill>
                  <a:schemeClr val="tx1"/>
                </a:solidFill>
              </a:rPr>
              <a:t> sẽ được thông qua cùng với callbacks sự kiện.</a:t>
            </a:r>
            <a:endParaRPr lang="en-US" sz="2400">
              <a:solidFill>
                <a:schemeClr val="tx1"/>
              </a:solidFill>
            </a:endParaRPr>
          </a:p>
        </p:txBody>
      </p:sp>
      <p:sp>
        <p:nvSpPr>
          <p:cNvPr id="4" name="Rectangle 1"/>
          <p:cNvSpPr>
            <a:spLocks noGrp="1" noChangeArrowheads="1"/>
          </p:cNvSpPr>
          <p:nvPr>
            <p:ph type="ctrTitle"/>
          </p:nvPr>
        </p:nvSpPr>
        <p:spPr bwMode="auto">
          <a:xfrm>
            <a:off x="1893433" y="355984"/>
            <a:ext cx="6042623" cy="133882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smtClean="0">
                <a:ln>
                  <a:noFill/>
                </a:ln>
                <a:solidFill>
                  <a:srgbClr val="000000"/>
                </a:solidFill>
                <a:effectLst/>
                <a:latin typeface="Helvetica Neue"/>
              </a:rPr>
              <a:t>		</a:t>
            </a:r>
            <a:r>
              <a:rPr kumimoji="0" lang="en-US" altLang="en-US" sz="3600" b="1" i="0" u="none" strike="noStrike" cap="none" normalizeH="0" baseline="0" smtClean="0">
                <a:ln>
                  <a:noFill/>
                </a:ln>
                <a:solidFill>
                  <a:srgbClr val="000000"/>
                </a:solidFill>
                <a:effectLst/>
                <a:latin typeface="Helvetica Neue"/>
              </a:rPr>
              <a:t>trigger</a:t>
            </a:r>
            <a:r>
              <a:rPr kumimoji="0" lang="en-US" altLang="en-US" sz="4000" b="1" i="0" u="none" strike="noStrike" cap="none" normalizeH="0" baseline="0" smtClean="0">
                <a:ln>
                  <a:noFill/>
                </a:ln>
                <a:solidFill>
                  <a:srgbClr val="000000"/>
                </a:solidFill>
                <a:effectLst/>
                <a:latin typeface="Helvetica Neue"/>
              </a:rPr>
              <a:t/>
            </a:r>
            <a:br>
              <a:rPr kumimoji="0" lang="en-US" altLang="en-US" sz="4000" b="1" i="0" u="none" strike="noStrike" cap="none" normalizeH="0" baseline="0" smtClean="0">
                <a:ln>
                  <a:noFill/>
                </a:ln>
                <a:solidFill>
                  <a:srgbClr val="000000"/>
                </a:solidFill>
                <a:effectLst/>
                <a:latin typeface="Helvetica Neue"/>
              </a:rPr>
            </a:br>
            <a:r>
              <a:rPr kumimoji="0" lang="en-US" altLang="en-US" sz="1300" b="1" i="0" u="none" strike="noStrike" cap="none" normalizeH="0" baseline="0" smtClean="0">
                <a:ln>
                  <a:noFill/>
                </a:ln>
                <a:solidFill>
                  <a:srgbClr val="000000"/>
                </a:solidFill>
                <a:effectLst/>
                <a:latin typeface="Helvetica Neue"/>
              </a:rPr>
              <a:t/>
            </a:r>
            <a:br>
              <a:rPr kumimoji="0" lang="en-US" altLang="en-US" sz="1300" b="1" i="0" u="none" strike="noStrike" cap="none" normalizeH="0" baseline="0" smtClean="0">
                <a:ln>
                  <a:noFill/>
                </a:ln>
                <a:solidFill>
                  <a:srgbClr val="000000"/>
                </a:solidFill>
                <a:effectLst/>
                <a:latin typeface="Helvetica Neue"/>
              </a:rPr>
            </a:br>
            <a:r>
              <a:rPr lang="en-US" altLang="en-US" sz="2400" b="1" smtClean="0">
                <a:solidFill>
                  <a:srgbClr val="000000"/>
                </a:solidFill>
                <a:latin typeface="Helvetica Neue"/>
              </a:rPr>
              <a:t>Cú pháp</a:t>
            </a:r>
            <a:r>
              <a:rPr lang="en-US" altLang="en-US" sz="2800" b="1" smtClean="0">
                <a:latin typeface="Helvetica Neue"/>
              </a:rPr>
              <a:t>:</a:t>
            </a:r>
            <a:r>
              <a:rPr kumimoji="0" lang="en-US" altLang="en-US" sz="2800" b="0" i="0" u="none" strike="noStrike" cap="none" normalizeH="0" baseline="0" smtClean="0">
                <a:ln>
                  <a:noFill/>
                </a:ln>
                <a:effectLst/>
                <a:latin typeface="Monaco"/>
              </a:rPr>
              <a:t>o</a:t>
            </a:r>
            <a:r>
              <a:rPr kumimoji="0" lang="en-US" altLang="en-US" sz="2400" b="0" i="0" u="none" strike="noStrike" cap="none" normalizeH="0" baseline="0" smtClean="0">
                <a:ln>
                  <a:noFill/>
                </a:ln>
                <a:effectLst/>
                <a:latin typeface="Monaco"/>
              </a:rPr>
              <a:t>bject.tr</a:t>
            </a:r>
            <a:r>
              <a:rPr kumimoji="0" lang="en-US" altLang="en-US" sz="2800" b="0" i="0" u="none" strike="noStrike" cap="none" normalizeH="0" baseline="0" smtClean="0">
                <a:ln>
                  <a:noFill/>
                </a:ln>
                <a:effectLst/>
                <a:latin typeface="Monaco"/>
              </a:rPr>
              <a:t>igger(event, [*args])</a:t>
            </a:r>
            <a:r>
              <a:rPr kumimoji="0" lang="en-US" altLang="en-US" sz="2800" b="0" i="0" u="none" strike="noStrike" cap="none" normalizeH="0" baseline="0" smtClean="0">
                <a:ln>
                  <a:noFill/>
                </a:ln>
                <a:effectLst/>
                <a:latin typeface="Helvetica Neue"/>
              </a:rPr>
              <a:t> </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7193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8875" y="2183397"/>
            <a:ext cx="7856336" cy="2633302"/>
          </a:xfrm>
        </p:spPr>
        <p:txBody>
          <a:bodyPr>
            <a:noAutofit/>
          </a:bodyPr>
          <a:lstStyle/>
          <a:p>
            <a:pPr algn="l"/>
            <a:r>
              <a:rPr lang="vi-VN" sz="2400">
                <a:solidFill>
                  <a:schemeClr val="tx1"/>
                </a:solidFill>
              </a:rPr>
              <a:t>Cũng giống như </a:t>
            </a:r>
            <a:r>
              <a:rPr lang="vi-VN" sz="2400">
                <a:solidFill>
                  <a:schemeClr val="tx1"/>
                </a:solidFill>
                <a:hlinkClick r:id="rId2"/>
              </a:rPr>
              <a:t>trên</a:t>
            </a:r>
            <a:r>
              <a:rPr lang="vi-VN" sz="2400">
                <a:solidFill>
                  <a:schemeClr val="tx1"/>
                </a:solidFill>
              </a:rPr>
              <a:t> , nhưng nguyên nhân gọi lại bị ràng buộc để bắn chỉ một lần trước khi bị xóa. Handy cho rằng "thời gian tiếp theo mà X xảy ra, làm được điều này".Khi có nhiều sự kiện được thông qua tại bằng cách sử dụng cú pháp không gian tách biệt, sự kiện này sẽ cháy một lần cho mỗi sự kiện bạn thông qua tại, không một lần cho một sự kết hợp của tất cả các sự kiện</a:t>
            </a:r>
            <a:endParaRPr lang="en-US" sz="2400">
              <a:solidFill>
                <a:schemeClr val="tx1"/>
              </a:solidFill>
            </a:endParaRPr>
          </a:p>
        </p:txBody>
      </p:sp>
      <p:sp>
        <p:nvSpPr>
          <p:cNvPr id="4" name="Rectangle 1"/>
          <p:cNvSpPr>
            <a:spLocks noGrp="1" noChangeArrowheads="1"/>
          </p:cNvSpPr>
          <p:nvPr>
            <p:ph type="ctrTitle"/>
          </p:nvPr>
        </p:nvSpPr>
        <p:spPr bwMode="auto">
          <a:xfrm>
            <a:off x="1158875" y="547049"/>
            <a:ext cx="6796035" cy="1215717"/>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smtClean="0">
                <a:ln>
                  <a:noFill/>
                </a:ln>
                <a:effectLst/>
                <a:latin typeface="Monaco"/>
              </a:rPr>
              <a:t>			</a:t>
            </a:r>
            <a:r>
              <a:rPr kumimoji="0" lang="en-US" altLang="en-US" sz="3600" b="0" i="0" u="none" strike="noStrike" cap="none" normalizeH="0" baseline="0" smtClean="0">
                <a:ln>
                  <a:noFill/>
                </a:ln>
                <a:effectLst/>
                <a:latin typeface="Monaco"/>
              </a:rPr>
              <a:t>once</a:t>
            </a:r>
            <a:r>
              <a:rPr kumimoji="0" lang="en-US" altLang="en-US" sz="4000" b="0" i="0" u="none" strike="noStrike" cap="none" normalizeH="0" baseline="0" smtClean="0">
                <a:ln>
                  <a:noFill/>
                </a:ln>
                <a:effectLst/>
                <a:latin typeface="Monaco"/>
              </a:rPr>
              <a:t/>
            </a:r>
            <a:br>
              <a:rPr kumimoji="0" lang="en-US" altLang="en-US" sz="4000" b="0" i="0" u="none" strike="noStrike" cap="none" normalizeH="0" baseline="0" smtClean="0">
                <a:ln>
                  <a:noFill/>
                </a:ln>
                <a:effectLst/>
                <a:latin typeface="Monaco"/>
              </a:rPr>
            </a:br>
            <a:r>
              <a:rPr kumimoji="0" lang="en-US" altLang="en-US" sz="900" b="0" i="0" u="none" strike="noStrike" cap="none" normalizeH="0" baseline="0" smtClean="0">
                <a:ln>
                  <a:noFill/>
                </a:ln>
                <a:solidFill>
                  <a:srgbClr val="000000"/>
                </a:solidFill>
                <a:effectLst/>
                <a:latin typeface="Monaco"/>
              </a:rPr>
              <a:t/>
            </a:r>
            <a:br>
              <a:rPr kumimoji="0" lang="en-US" altLang="en-US" sz="900" b="0" i="0" u="none" strike="noStrike" cap="none" normalizeH="0" baseline="0" smtClean="0">
                <a:ln>
                  <a:noFill/>
                </a:ln>
                <a:solidFill>
                  <a:srgbClr val="000000"/>
                </a:solidFill>
                <a:effectLst/>
                <a:latin typeface="Monaco"/>
              </a:rPr>
            </a:br>
            <a:r>
              <a:rPr kumimoji="0" lang="en-US" altLang="en-US" sz="2400" b="0" i="0" u="none" strike="noStrike" cap="none" normalizeH="0" baseline="0" smtClean="0">
                <a:ln>
                  <a:noFill/>
                </a:ln>
                <a:effectLst/>
                <a:latin typeface="Monaco"/>
              </a:rPr>
              <a:t>Cú</a:t>
            </a:r>
            <a:r>
              <a:rPr kumimoji="0" lang="en-US" altLang="en-US" sz="2400" b="0" i="0" u="none" strike="noStrike" cap="none" normalizeH="0" smtClean="0">
                <a:ln>
                  <a:noFill/>
                </a:ln>
                <a:effectLst/>
                <a:latin typeface="Monaco"/>
              </a:rPr>
              <a:t> pháp:</a:t>
            </a:r>
            <a:r>
              <a:rPr kumimoji="0" lang="en-US" altLang="en-US" sz="2400" b="0" i="0" u="none" strike="noStrike" cap="none" normalizeH="0" baseline="0" smtClean="0">
                <a:ln>
                  <a:noFill/>
                </a:ln>
                <a:effectLst/>
                <a:latin typeface="Monaco"/>
              </a:rPr>
              <a:t>object.once(event, callback, [context])</a:t>
            </a:r>
            <a:r>
              <a:rPr kumimoji="0" lang="en-US" altLang="en-US" sz="2400" b="0" i="0" u="none" strike="noStrike" cap="none" normalizeH="0" baseline="0" smtClean="0">
                <a:ln>
                  <a:noFill/>
                </a:ln>
                <a:effectLst/>
                <a:latin typeface="Helvetica Neue"/>
              </a:rPr>
              <a:t> </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884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790402" y="269165"/>
            <a:ext cx="6823478" cy="169277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smtClean="0">
                <a:ln>
                  <a:noFill/>
                </a:ln>
                <a:solidFill>
                  <a:srgbClr val="000000"/>
                </a:solidFill>
                <a:effectLst/>
                <a:latin typeface="Helvetica Neue"/>
              </a:rPr>
              <a:t>	</a:t>
            </a:r>
            <a:r>
              <a:rPr kumimoji="0" lang="en-US" altLang="en-US" sz="3600" b="1" i="0" u="none" strike="noStrike" cap="none" normalizeH="0" baseline="0" smtClean="0">
                <a:ln>
                  <a:noFill/>
                </a:ln>
                <a:solidFill>
                  <a:srgbClr val="000000"/>
                </a:solidFill>
                <a:effectLst/>
                <a:latin typeface="Helvetica Neue"/>
              </a:rPr>
              <a:t>	listenTo</a:t>
            </a:r>
            <a:r>
              <a:rPr kumimoji="0" lang="en-US" altLang="en-US" sz="4000" b="1" i="0" u="none" strike="noStrike" cap="none" normalizeH="0" baseline="0" smtClean="0">
                <a:ln>
                  <a:noFill/>
                </a:ln>
                <a:solidFill>
                  <a:srgbClr val="000000"/>
                </a:solidFill>
                <a:effectLst/>
                <a:latin typeface="Helvetica Neue"/>
              </a:rPr>
              <a:t/>
            </a:r>
            <a:br>
              <a:rPr kumimoji="0" lang="en-US" altLang="en-US" sz="4000" b="1" i="0" u="none" strike="noStrike" cap="none" normalizeH="0" baseline="0" smtClean="0">
                <a:ln>
                  <a:noFill/>
                </a:ln>
                <a:solidFill>
                  <a:srgbClr val="000000"/>
                </a:solidFill>
                <a:effectLst/>
                <a:latin typeface="Helvetica Neue"/>
              </a:rPr>
            </a:br>
            <a:r>
              <a:rPr kumimoji="0" lang="en-US" altLang="en-US" sz="4000" b="1" i="0" u="none" strike="noStrike" cap="none" normalizeH="0" baseline="0" smtClean="0">
                <a:ln>
                  <a:noFill/>
                </a:ln>
                <a:solidFill>
                  <a:srgbClr val="000000"/>
                </a:solidFill>
                <a:effectLst/>
                <a:latin typeface="Helvetica Neue"/>
              </a:rPr>
              <a:t/>
            </a:r>
            <a:br>
              <a:rPr kumimoji="0" lang="en-US" altLang="en-US" sz="4000" b="1" i="0" u="none" strike="noStrike" cap="none" normalizeH="0" baseline="0" smtClean="0">
                <a:ln>
                  <a:noFill/>
                </a:ln>
                <a:solidFill>
                  <a:srgbClr val="000000"/>
                </a:solidFill>
                <a:effectLst/>
                <a:latin typeface="Helvetica Neue"/>
              </a:rPr>
            </a:br>
            <a:r>
              <a:rPr lang="en-US" altLang="en-US" sz="2400" b="1" smtClean="0">
                <a:latin typeface="Helvetica Neue"/>
              </a:rPr>
              <a:t>Cú pháp:</a:t>
            </a:r>
            <a:r>
              <a:rPr kumimoji="0" lang="en-US" altLang="en-US" sz="2400" b="0" i="0" u="none" strike="noStrike" cap="none" normalizeH="0" baseline="0" smtClean="0">
                <a:ln>
                  <a:noFill/>
                </a:ln>
                <a:effectLst/>
                <a:latin typeface="Monaco"/>
              </a:rPr>
              <a:t>object.listenTo(other, event, callback)</a:t>
            </a:r>
            <a:r>
              <a:rPr kumimoji="0" lang="en-US" altLang="en-US" sz="2400" b="0" i="0" u="none" strike="noStrike" cap="none" normalizeH="0" baseline="0" smtClean="0">
                <a:ln>
                  <a:noFill/>
                </a:ln>
                <a:effectLst/>
                <a:latin typeface="Helvetica Neue"/>
              </a:rPr>
              <a:t> </a:t>
            </a:r>
            <a:r>
              <a:rPr kumimoji="0" lang="en-US" altLang="en-US" sz="2400" b="0" i="0" u="none" strike="noStrike" cap="none" normalizeH="0" baseline="0" smtClean="0">
                <a:ln>
                  <a:noFill/>
                </a:ln>
                <a:effectLst/>
              </a:rPr>
              <a:t> </a:t>
            </a:r>
          </a:p>
        </p:txBody>
      </p:sp>
      <p:sp>
        <p:nvSpPr>
          <p:cNvPr id="6" name="Rectangle 3"/>
          <p:cNvSpPr>
            <a:spLocks noGrp="1" noChangeArrowheads="1"/>
          </p:cNvSpPr>
          <p:nvPr>
            <p:ph type="subTitle" idx="1"/>
          </p:nvPr>
        </p:nvSpPr>
        <p:spPr bwMode="auto">
          <a:xfrm>
            <a:off x="1733470" y="1981871"/>
            <a:ext cx="6937342" cy="304698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Helvetica Neue"/>
              </a:rPr>
              <a:t>Nói cho một </a:t>
            </a:r>
            <a:r>
              <a:rPr kumimoji="0" lang="en-US" altLang="en-US" sz="2000" b="1" i="0" u="none" strike="noStrike" cap="none" normalizeH="0" baseline="0" smtClean="0">
                <a:ln>
                  <a:noFill/>
                </a:ln>
                <a:solidFill>
                  <a:schemeClr val="tx1"/>
                </a:solidFill>
                <a:effectLst/>
                <a:latin typeface="Helvetica Neue"/>
              </a:rPr>
              <a:t>đối tượng</a:t>
            </a:r>
            <a:r>
              <a:rPr kumimoji="0" lang="en-US" altLang="en-US" sz="2000" b="0" i="0" u="none" strike="noStrike" cap="none" normalizeH="0" baseline="0" smtClean="0">
                <a:ln>
                  <a:noFill/>
                </a:ln>
                <a:solidFill>
                  <a:schemeClr val="tx1"/>
                </a:solidFill>
                <a:effectLst/>
                <a:latin typeface="Helvetica Neue"/>
              </a:rPr>
              <a:t> để lắng nghe một sự kiện cụ thể về một </a:t>
            </a:r>
            <a:r>
              <a:rPr kumimoji="0" lang="en-US" altLang="en-US" sz="2000" b="1" i="0" u="none" strike="noStrike" cap="none" normalizeH="0" baseline="0" smtClean="0">
                <a:ln>
                  <a:noFill/>
                </a:ln>
                <a:solidFill>
                  <a:schemeClr val="tx1"/>
                </a:solidFill>
                <a:effectLst/>
                <a:latin typeface="Helvetica Neue"/>
              </a:rPr>
              <a:t>khác</a:t>
            </a:r>
            <a:r>
              <a:rPr kumimoji="0" lang="en-US" altLang="en-US" sz="2000" b="0" i="0" u="none" strike="noStrike" cap="none" normalizeH="0" baseline="0" smtClean="0">
                <a:ln>
                  <a:noFill/>
                </a:ln>
                <a:solidFill>
                  <a:schemeClr val="tx1"/>
                </a:solidFill>
                <a:effectLst/>
                <a:latin typeface="Helvetica Neue"/>
              </a:rPr>
              <a:t> đối tượng. Ưu điểm của việc sử dụng hình thức này, thay vì </a:t>
            </a:r>
            <a:r>
              <a:rPr kumimoji="0" lang="en-US" altLang="en-US" sz="2000" b="0" i="0" u="none" strike="noStrike" cap="none" normalizeH="0" baseline="0" smtClean="0">
                <a:ln>
                  <a:noFill/>
                </a:ln>
                <a:solidFill>
                  <a:schemeClr val="tx1"/>
                </a:solidFill>
                <a:effectLst/>
                <a:latin typeface="Monaco"/>
              </a:rPr>
              <a:t>other.on (sự kiện, gọi lại, đối tượng)</a:t>
            </a:r>
            <a:r>
              <a:rPr kumimoji="0" lang="en-US" altLang="en-US" sz="2000" b="0" i="0" u="none" strike="noStrike" cap="none" normalizeH="0" baseline="0" smtClean="0">
                <a:ln>
                  <a:noFill/>
                </a:ln>
                <a:solidFill>
                  <a:schemeClr val="tx1"/>
                </a:solidFill>
                <a:effectLst/>
                <a:latin typeface="Helvetica Neue"/>
              </a:rPr>
              <a:t>, là </a:t>
            </a:r>
            <a:r>
              <a:rPr kumimoji="0" lang="en-US" altLang="en-US" sz="2000" b="1" i="0" u="none" strike="noStrike" cap="none" normalizeH="0" baseline="0" smtClean="0">
                <a:ln>
                  <a:noFill/>
                </a:ln>
                <a:solidFill>
                  <a:schemeClr val="tx1"/>
                </a:solidFill>
                <a:effectLst/>
                <a:latin typeface="Helvetica Neue"/>
              </a:rPr>
              <a:t>listenTo</a:t>
            </a:r>
            <a:r>
              <a:rPr kumimoji="0" lang="en-US" altLang="en-US" sz="2000" b="0" i="0" u="none" strike="noStrike" cap="none" normalizeH="0" baseline="0" smtClean="0">
                <a:ln>
                  <a:noFill/>
                </a:ln>
                <a:solidFill>
                  <a:schemeClr val="tx1"/>
                </a:solidFill>
                <a:effectLst/>
                <a:latin typeface="Helvetica Neue"/>
              </a:rPr>
              <a:t> cho phép các </a:t>
            </a:r>
            <a:r>
              <a:rPr kumimoji="0" lang="en-US" altLang="en-US" sz="2000" b="1" i="0" u="none" strike="noStrike" cap="none" normalizeH="0" baseline="0" smtClean="0">
                <a:ln>
                  <a:noFill/>
                </a:ln>
                <a:solidFill>
                  <a:schemeClr val="tx1"/>
                </a:solidFill>
                <a:effectLst/>
                <a:latin typeface="Helvetica Neue"/>
              </a:rPr>
              <a:t>đối tượng</a:t>
            </a:r>
            <a:r>
              <a:rPr kumimoji="0" lang="en-US" altLang="en-US" sz="2000" b="0" i="0" u="none" strike="noStrike" cap="none" normalizeH="0" baseline="0" smtClean="0">
                <a:ln>
                  <a:noFill/>
                </a:ln>
                <a:solidFill>
                  <a:schemeClr val="tx1"/>
                </a:solidFill>
                <a:effectLst/>
                <a:latin typeface="Helvetica Neue"/>
              </a:rPr>
              <a:t> để theo dõi các sự kiện, và chúng có thể được loại bỏ tất cả cùng một lúc sau đó. Việc </a:t>
            </a:r>
            <a:r>
              <a:rPr kumimoji="0" lang="en-US" altLang="en-US" sz="2000" b="1" i="0" u="none" strike="noStrike" cap="none" normalizeH="0" baseline="0" smtClean="0">
                <a:ln>
                  <a:noFill/>
                </a:ln>
                <a:solidFill>
                  <a:schemeClr val="tx1"/>
                </a:solidFill>
                <a:effectLst/>
                <a:latin typeface="Helvetica Neue"/>
              </a:rPr>
              <a:t>gọi lại</a:t>
            </a:r>
            <a:r>
              <a:rPr kumimoji="0" lang="en-US" altLang="en-US" sz="2000" b="0" i="0" u="none" strike="noStrike" cap="none" normalizeH="0" baseline="0" smtClean="0">
                <a:ln>
                  <a:noFill/>
                </a:ln>
                <a:solidFill>
                  <a:schemeClr val="tx1"/>
                </a:solidFill>
                <a:effectLst/>
                <a:latin typeface="Helvetica Neue"/>
              </a:rPr>
              <a:t> sẽ luôn luôn được gọi với </a:t>
            </a:r>
            <a:r>
              <a:rPr kumimoji="0" lang="en-US" altLang="en-US" sz="2000" b="1" i="0" u="none" strike="noStrike" cap="none" normalizeH="0" baseline="0" smtClean="0">
                <a:ln>
                  <a:noFill/>
                </a:ln>
                <a:solidFill>
                  <a:schemeClr val="tx1"/>
                </a:solidFill>
                <a:effectLst/>
                <a:latin typeface="Helvetica Neue"/>
              </a:rPr>
              <a:t>đối tượng</a:t>
            </a:r>
            <a:r>
              <a:rPr kumimoji="0" lang="en-US" altLang="en-US" sz="2000" b="0" i="0" u="none" strike="noStrike" cap="none" normalizeH="0" baseline="0" smtClean="0">
                <a:ln>
                  <a:noFill/>
                </a:ln>
                <a:solidFill>
                  <a:schemeClr val="tx1"/>
                </a:solidFill>
                <a:effectLst/>
                <a:latin typeface="Helvetica Neue"/>
              </a:rPr>
              <a:t> là bối cảnh.</a:t>
            </a:r>
            <a:r>
              <a:rPr kumimoji="0" lang="en-US" altLang="en-US" sz="2000" b="0" i="0" u="none" strike="noStrike" cap="none" normalizeH="0" baseline="0" smtClean="0">
                <a:ln>
                  <a:noFill/>
                </a:ln>
                <a:solidFill>
                  <a:schemeClr val="tx1"/>
                </a:solidFill>
                <a:effectLst/>
              </a:rPr>
              <a:t> </a:t>
            </a:r>
          </a:p>
          <a:p>
            <a:pPr algn="l" defTabSz="914400" eaLnBrk="0" fontAlgn="base" hangingPunct="0">
              <a:spcBef>
                <a:spcPct val="0"/>
              </a:spcBef>
              <a:spcAft>
                <a:spcPct val="0"/>
              </a:spcAft>
              <a:buClrTx/>
              <a:buSzTx/>
            </a:pPr>
            <a:r>
              <a:rPr lang="en-US" altLang="en-US" sz="2000" smtClean="0">
                <a:solidFill>
                  <a:schemeClr val="tx1"/>
                </a:solidFill>
                <a:latin typeface="Arial" panose="020B0604020202020204" pitchFamily="34" charset="0"/>
              </a:rPr>
              <a:t>Ví dụ: </a:t>
            </a:r>
            <a:r>
              <a:rPr lang="en-US" altLang="en-US" sz="2000" smtClean="0">
                <a:solidFill>
                  <a:srgbClr val="000000"/>
                </a:solidFill>
                <a:latin typeface="Monaco"/>
              </a:rPr>
              <a:t>view.listenTo </a:t>
            </a:r>
            <a:r>
              <a:rPr lang="en-US" altLang="en-US" sz="2000">
                <a:solidFill>
                  <a:srgbClr val="000000"/>
                </a:solidFill>
                <a:latin typeface="Monaco"/>
              </a:rPr>
              <a:t>(</a:t>
            </a:r>
            <a:r>
              <a:rPr lang="en-US" altLang="en-US" sz="2000" smtClean="0">
                <a:solidFill>
                  <a:srgbClr val="000000"/>
                </a:solidFill>
                <a:latin typeface="Monaco"/>
              </a:rPr>
              <a:t>model, ‘change', </a:t>
            </a:r>
            <a:r>
              <a:rPr lang="en-US" altLang="en-US" sz="2000">
                <a:solidFill>
                  <a:srgbClr val="000000"/>
                </a:solidFill>
                <a:latin typeface="Monaco"/>
              </a:rPr>
              <a:t>view.render);</a:t>
            </a:r>
            <a:r>
              <a:rPr lang="en-US" altLang="en-US" sz="3200">
                <a:solidFill>
                  <a:schemeClr val="tx1"/>
                </a:solidFill>
              </a:rPr>
              <a:t> </a:t>
            </a:r>
            <a:endParaRPr lang="en-US" altLang="en-US" sz="48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13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109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Helvetica Neue</vt:lpstr>
      <vt:lpstr>Monaco</vt:lpstr>
      <vt:lpstr>Roboto</vt:lpstr>
      <vt:lpstr>Tahoma</vt:lpstr>
      <vt:lpstr>Trebuchet MS</vt:lpstr>
      <vt:lpstr>Wingdings 3</vt:lpstr>
      <vt:lpstr>Facet</vt:lpstr>
      <vt:lpstr>Backbone.Events </vt:lpstr>
      <vt:lpstr>Sử dụng javascript, nhất định bạn cũng đã biết ít nhiều về event.Backbone cho phép bạn thêm một event bất kỳ và object bất kỳ, tùy chỉnh. Để xử lý được các event, một object cần có các phương thức thích hợp, để add các phương thức này vào object, bạn làm như sau : </vt:lpstr>
      <vt:lpstr>Sự Kiện</vt:lpstr>
      <vt:lpstr>on  Cú pháp:object.on(event,callback,[context])         </vt:lpstr>
      <vt:lpstr>on  Cú pháp:object.on(event,callback,[context])         </vt:lpstr>
      <vt:lpstr>        off  Cú pháp:object.off([event], [callback], [context]) </vt:lpstr>
      <vt:lpstr>  trigger  Cú pháp:object.trigger(event, [*args])  </vt:lpstr>
      <vt:lpstr>   once  Cú pháp:object.once(event, callback, [context])  </vt:lpstr>
      <vt:lpstr>  listenTo  Cú pháp:object.listenTo(other, event, callback)  </vt:lpstr>
      <vt:lpstr>  stopListening  Cú pháp:object.stopListening([other], [event], [callback])  </vt:lpstr>
      <vt:lpstr>  listenToOnce  Cú pháp:object.listenToOnce(other, event, callback)  </vt:lpstr>
      <vt:lpstr>    Danh mục sự kiện </vt:lpstr>
      <vt:lpstr>“request" (model_or_collection, XHR, options) - khi một mô hình hoặc bộ sưu tập đã bắt đầu một yêu cầu đến máy chủ. “sync" (model_or_collection, response, options) - khi một mô hình hoặc bộ sưu tập đã được đồng bộ hóa thành công với máy chủ. “error" (model_or_collection, response, options) - khi một yêu cầu thu thập để các máy chủ của model hoặc đã thất bại. “invalid" (model, error, options) - khi một model xác nhận thất bại trên máy khách. “route: [name]" (params) - Bị sa thải bởi các bộ định tuyến khi một tuyến đường cụ thể là lần xuất hiện. “route" (route, params) - Bị sa thải bởi các router khi bất kỳ tuyến đường đã được khớp lệnh. “route" (router, route, params) - Bị sa thải bởi lịch sử khi bất kỳ tuyến đường đã được khớp lệnh. “all" - điều này cháy sự kiện đặc biệt cho bất kỳ sự kiện được kích hoạt, đi qua các tên sự kiện như là đối số đầu tiên theo sau tất cả đối số kích hoạt.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Backbone.Events</dc:title>
  <dc:creator>Admin</dc:creator>
  <cp:lastModifiedBy>Admin</cp:lastModifiedBy>
  <cp:revision>20</cp:revision>
  <dcterms:created xsi:type="dcterms:W3CDTF">2016-12-19T16:22:47Z</dcterms:created>
  <dcterms:modified xsi:type="dcterms:W3CDTF">2016-12-20T04:02:51Z</dcterms:modified>
</cp:coreProperties>
</file>