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72" r:id="rId7"/>
    <p:sldId id="262" r:id="rId8"/>
    <p:sldId id="263" r:id="rId9"/>
    <p:sldId id="265" r:id="rId10"/>
    <p:sldId id="266" r:id="rId11"/>
    <p:sldId id="270" r:id="rId12"/>
    <p:sldId id="268" r:id="rId13"/>
    <p:sldId id="271" r:id="rId14"/>
    <p:sldId id="267" r:id="rId15"/>
    <p:sldId id="269" r:id="rId16"/>
    <p:sldId id="273" r:id="rId17"/>
    <p:sldId id="278"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20CFE8-9483-4060-B106-C66FB22FE10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8B06C5-58D6-4992-871B-57F81674D36B}">
      <dgm:prSet/>
      <dgm:spPr/>
      <dgm:t>
        <a:bodyPr/>
        <a:lstStyle/>
        <a:p>
          <a:r>
            <a:rPr lang="en-US"/>
            <a:t>Selecting a appropriate dataset.</a:t>
          </a:r>
        </a:p>
      </dgm:t>
    </dgm:pt>
    <dgm:pt modelId="{0FC4EBB7-87A0-4DF3-9AD8-405AA665128F}" type="parTrans" cxnId="{DD42C2E6-D10B-4CE1-AC9F-D6ADD51764A3}">
      <dgm:prSet/>
      <dgm:spPr/>
      <dgm:t>
        <a:bodyPr/>
        <a:lstStyle/>
        <a:p>
          <a:endParaRPr lang="en-US"/>
        </a:p>
      </dgm:t>
    </dgm:pt>
    <dgm:pt modelId="{68B12D8E-F98C-48F3-AA3F-B42D843233D2}" type="sibTrans" cxnId="{DD42C2E6-D10B-4CE1-AC9F-D6ADD51764A3}">
      <dgm:prSet/>
      <dgm:spPr/>
      <dgm:t>
        <a:bodyPr/>
        <a:lstStyle/>
        <a:p>
          <a:endParaRPr lang="en-US"/>
        </a:p>
      </dgm:t>
    </dgm:pt>
    <dgm:pt modelId="{AE1B4865-E01A-4991-80B5-DE6FD5327C65}">
      <dgm:prSet/>
      <dgm:spPr/>
      <dgm:t>
        <a:bodyPr/>
        <a:lstStyle/>
        <a:p>
          <a:r>
            <a:rPr lang="en-US"/>
            <a:t>Disagreement between team members for selecting  appropriate platform for performing the analysis.</a:t>
          </a:r>
        </a:p>
      </dgm:t>
    </dgm:pt>
    <dgm:pt modelId="{C8A2ABF5-3E01-4749-A2F4-CD78B9C8E1BB}" type="parTrans" cxnId="{14015FC0-7848-4E58-AAB8-68FBCCC53D1E}">
      <dgm:prSet/>
      <dgm:spPr/>
      <dgm:t>
        <a:bodyPr/>
        <a:lstStyle/>
        <a:p>
          <a:endParaRPr lang="en-US"/>
        </a:p>
      </dgm:t>
    </dgm:pt>
    <dgm:pt modelId="{5780BF2E-10B6-461B-BA87-5DCA753CA0D7}" type="sibTrans" cxnId="{14015FC0-7848-4E58-AAB8-68FBCCC53D1E}">
      <dgm:prSet/>
      <dgm:spPr/>
      <dgm:t>
        <a:bodyPr/>
        <a:lstStyle/>
        <a:p>
          <a:endParaRPr lang="en-US"/>
        </a:p>
      </dgm:t>
    </dgm:pt>
    <dgm:pt modelId="{0F2B3857-66C0-4947-BF75-EFBA675F786E}" type="pres">
      <dgm:prSet presAssocID="{B220CFE8-9483-4060-B106-C66FB22FE102}" presName="root" presStyleCnt="0">
        <dgm:presLayoutVars>
          <dgm:dir/>
          <dgm:resizeHandles val="exact"/>
        </dgm:presLayoutVars>
      </dgm:prSet>
      <dgm:spPr/>
    </dgm:pt>
    <dgm:pt modelId="{26B164B1-AE9E-4C85-9EB3-6F9D6439117A}" type="pres">
      <dgm:prSet presAssocID="{648B06C5-58D6-4992-871B-57F81674D36B}" presName="compNode" presStyleCnt="0"/>
      <dgm:spPr/>
    </dgm:pt>
    <dgm:pt modelId="{36D073DD-7D1F-4C2D-924C-FB502E3B77EB}" type="pres">
      <dgm:prSet presAssocID="{648B06C5-58D6-4992-871B-57F81674D36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A73DA73-A92E-4E80-A2D7-8D72DAB608C0}" type="pres">
      <dgm:prSet presAssocID="{648B06C5-58D6-4992-871B-57F81674D36B}" presName="spaceRect" presStyleCnt="0"/>
      <dgm:spPr/>
    </dgm:pt>
    <dgm:pt modelId="{3999CC80-84C5-4DC9-9D80-551891512872}" type="pres">
      <dgm:prSet presAssocID="{648B06C5-58D6-4992-871B-57F81674D36B}" presName="textRect" presStyleLbl="revTx" presStyleIdx="0" presStyleCnt="2">
        <dgm:presLayoutVars>
          <dgm:chMax val="1"/>
          <dgm:chPref val="1"/>
        </dgm:presLayoutVars>
      </dgm:prSet>
      <dgm:spPr/>
    </dgm:pt>
    <dgm:pt modelId="{47951C8E-5145-4813-A0DE-F7CB704EFC5C}" type="pres">
      <dgm:prSet presAssocID="{68B12D8E-F98C-48F3-AA3F-B42D843233D2}" presName="sibTrans" presStyleCnt="0"/>
      <dgm:spPr/>
    </dgm:pt>
    <dgm:pt modelId="{B1370A56-53C6-49B7-88C6-51D745264A15}" type="pres">
      <dgm:prSet presAssocID="{AE1B4865-E01A-4991-80B5-DE6FD5327C65}" presName="compNode" presStyleCnt="0"/>
      <dgm:spPr/>
    </dgm:pt>
    <dgm:pt modelId="{D060AC29-CAC6-46F7-8F69-1589F9F6CD94}" type="pres">
      <dgm:prSet presAssocID="{AE1B4865-E01A-4991-80B5-DE6FD5327C6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76803388-A4C4-4E13-906F-5BCFD705D2D2}" type="pres">
      <dgm:prSet presAssocID="{AE1B4865-E01A-4991-80B5-DE6FD5327C65}" presName="spaceRect" presStyleCnt="0"/>
      <dgm:spPr/>
    </dgm:pt>
    <dgm:pt modelId="{4F0B2CE0-DC13-4B0E-A9EB-79BE044C372D}" type="pres">
      <dgm:prSet presAssocID="{AE1B4865-E01A-4991-80B5-DE6FD5327C65}" presName="textRect" presStyleLbl="revTx" presStyleIdx="1" presStyleCnt="2">
        <dgm:presLayoutVars>
          <dgm:chMax val="1"/>
          <dgm:chPref val="1"/>
        </dgm:presLayoutVars>
      </dgm:prSet>
      <dgm:spPr/>
    </dgm:pt>
  </dgm:ptLst>
  <dgm:cxnLst>
    <dgm:cxn modelId="{7B989193-0572-4CD4-8790-CCF146F056E8}" type="presOf" srcId="{AE1B4865-E01A-4991-80B5-DE6FD5327C65}" destId="{4F0B2CE0-DC13-4B0E-A9EB-79BE044C372D}" srcOrd="0" destOrd="0" presId="urn:microsoft.com/office/officeart/2018/2/layout/IconLabelList"/>
    <dgm:cxn modelId="{3AD08DB7-915E-4558-95EB-E89239AE01D4}" type="presOf" srcId="{B220CFE8-9483-4060-B106-C66FB22FE102}" destId="{0F2B3857-66C0-4947-BF75-EFBA675F786E}" srcOrd="0" destOrd="0" presId="urn:microsoft.com/office/officeart/2018/2/layout/IconLabelList"/>
    <dgm:cxn modelId="{14015FC0-7848-4E58-AAB8-68FBCCC53D1E}" srcId="{B220CFE8-9483-4060-B106-C66FB22FE102}" destId="{AE1B4865-E01A-4991-80B5-DE6FD5327C65}" srcOrd="1" destOrd="0" parTransId="{C8A2ABF5-3E01-4749-A2F4-CD78B9C8E1BB}" sibTransId="{5780BF2E-10B6-461B-BA87-5DCA753CA0D7}"/>
    <dgm:cxn modelId="{97103BC5-DBCD-453B-B204-B789A7B9E088}" type="presOf" srcId="{648B06C5-58D6-4992-871B-57F81674D36B}" destId="{3999CC80-84C5-4DC9-9D80-551891512872}" srcOrd="0" destOrd="0" presId="urn:microsoft.com/office/officeart/2018/2/layout/IconLabelList"/>
    <dgm:cxn modelId="{DD42C2E6-D10B-4CE1-AC9F-D6ADD51764A3}" srcId="{B220CFE8-9483-4060-B106-C66FB22FE102}" destId="{648B06C5-58D6-4992-871B-57F81674D36B}" srcOrd="0" destOrd="0" parTransId="{0FC4EBB7-87A0-4DF3-9AD8-405AA665128F}" sibTransId="{68B12D8E-F98C-48F3-AA3F-B42D843233D2}"/>
    <dgm:cxn modelId="{24753BC3-35A7-4068-898E-48787CD2A055}" type="presParOf" srcId="{0F2B3857-66C0-4947-BF75-EFBA675F786E}" destId="{26B164B1-AE9E-4C85-9EB3-6F9D6439117A}" srcOrd="0" destOrd="0" presId="urn:microsoft.com/office/officeart/2018/2/layout/IconLabelList"/>
    <dgm:cxn modelId="{BCDF1A14-C7F0-47A0-B49F-3E9306F1D084}" type="presParOf" srcId="{26B164B1-AE9E-4C85-9EB3-6F9D6439117A}" destId="{36D073DD-7D1F-4C2D-924C-FB502E3B77EB}" srcOrd="0" destOrd="0" presId="urn:microsoft.com/office/officeart/2018/2/layout/IconLabelList"/>
    <dgm:cxn modelId="{3DD4D734-23C6-46C4-A53F-2794B6C7E50E}" type="presParOf" srcId="{26B164B1-AE9E-4C85-9EB3-6F9D6439117A}" destId="{3A73DA73-A92E-4E80-A2D7-8D72DAB608C0}" srcOrd="1" destOrd="0" presId="urn:microsoft.com/office/officeart/2018/2/layout/IconLabelList"/>
    <dgm:cxn modelId="{AFC16CED-476E-4E89-A323-70A653F0262D}" type="presParOf" srcId="{26B164B1-AE9E-4C85-9EB3-6F9D6439117A}" destId="{3999CC80-84C5-4DC9-9D80-551891512872}" srcOrd="2" destOrd="0" presId="urn:microsoft.com/office/officeart/2018/2/layout/IconLabelList"/>
    <dgm:cxn modelId="{26C54E8E-255C-4086-AC9D-57EF74DA8036}" type="presParOf" srcId="{0F2B3857-66C0-4947-BF75-EFBA675F786E}" destId="{47951C8E-5145-4813-A0DE-F7CB704EFC5C}" srcOrd="1" destOrd="0" presId="urn:microsoft.com/office/officeart/2018/2/layout/IconLabelList"/>
    <dgm:cxn modelId="{5625E367-4B04-4313-8F71-5E2362B434B9}" type="presParOf" srcId="{0F2B3857-66C0-4947-BF75-EFBA675F786E}" destId="{B1370A56-53C6-49B7-88C6-51D745264A15}" srcOrd="2" destOrd="0" presId="urn:microsoft.com/office/officeart/2018/2/layout/IconLabelList"/>
    <dgm:cxn modelId="{226263B8-C64C-4FE2-A800-FF95F090C3D5}" type="presParOf" srcId="{B1370A56-53C6-49B7-88C6-51D745264A15}" destId="{D060AC29-CAC6-46F7-8F69-1589F9F6CD94}" srcOrd="0" destOrd="0" presId="urn:microsoft.com/office/officeart/2018/2/layout/IconLabelList"/>
    <dgm:cxn modelId="{622AEA38-F8AA-41B3-8D88-6EBCB2B75D18}" type="presParOf" srcId="{B1370A56-53C6-49B7-88C6-51D745264A15}" destId="{76803388-A4C4-4E13-906F-5BCFD705D2D2}" srcOrd="1" destOrd="0" presId="urn:microsoft.com/office/officeart/2018/2/layout/IconLabelList"/>
    <dgm:cxn modelId="{3FC270EF-A329-42A4-A34C-4A2EDE918E35}" type="presParOf" srcId="{B1370A56-53C6-49B7-88C6-51D745264A15}" destId="{4F0B2CE0-DC13-4B0E-A9EB-79BE044C372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073DD-7D1F-4C2D-924C-FB502E3B77EB}">
      <dsp:nvSpPr>
        <dsp:cNvPr id="0" name=""/>
        <dsp:cNvSpPr/>
      </dsp:nvSpPr>
      <dsp:spPr>
        <a:xfrm>
          <a:off x="1747800" y="4073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99CC80-84C5-4DC9-9D80-551891512872}">
      <dsp:nvSpPr>
        <dsp:cNvPr id="0" name=""/>
        <dsp:cNvSpPr/>
      </dsp:nvSpPr>
      <dsp:spPr>
        <a:xfrm>
          <a:off x="559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Selecting a appropriate dataset.</a:t>
          </a:r>
        </a:p>
      </dsp:txBody>
      <dsp:txXfrm>
        <a:off x="559800" y="2821519"/>
        <a:ext cx="4320000" cy="720000"/>
      </dsp:txXfrm>
    </dsp:sp>
    <dsp:sp modelId="{D060AC29-CAC6-46F7-8F69-1589F9F6CD94}">
      <dsp:nvSpPr>
        <dsp:cNvPr id="0" name=""/>
        <dsp:cNvSpPr/>
      </dsp:nvSpPr>
      <dsp:spPr>
        <a:xfrm>
          <a:off x="6823800" y="40735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0B2CE0-DC13-4B0E-A9EB-79BE044C372D}">
      <dsp:nvSpPr>
        <dsp:cNvPr id="0" name=""/>
        <dsp:cNvSpPr/>
      </dsp:nvSpPr>
      <dsp:spPr>
        <a:xfrm>
          <a:off x="5635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Disagreement between team members for selecting  appropriate platform for performing the analysis.</a:t>
          </a:r>
        </a:p>
      </dsp:txBody>
      <dsp:txXfrm>
        <a:off x="5635800" y="282151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7A61-0C43-AF1B-D099-E8B6F73B12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EA37E6-F213-7E35-CCAB-42D883346D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6C09FD-4BBE-DE57-90C0-D887F39DB8AC}"/>
              </a:ext>
            </a:extLst>
          </p:cNvPr>
          <p:cNvSpPr>
            <a:spLocks noGrp="1"/>
          </p:cNvSpPr>
          <p:nvPr>
            <p:ph type="dt" sz="half" idx="10"/>
          </p:nvPr>
        </p:nvSpPr>
        <p:spPr/>
        <p:txBody>
          <a:bodyPr/>
          <a:lstStyle/>
          <a:p>
            <a:fld id="{51BDF14E-E7CA-46E7-8569-673431E37E86}" type="datetimeFigureOut">
              <a:rPr lang="en-US" smtClean="0"/>
              <a:t>5/4/2023</a:t>
            </a:fld>
            <a:endParaRPr lang="en-US"/>
          </a:p>
        </p:txBody>
      </p:sp>
      <p:sp>
        <p:nvSpPr>
          <p:cNvPr id="5" name="Footer Placeholder 4">
            <a:extLst>
              <a:ext uri="{FF2B5EF4-FFF2-40B4-BE49-F238E27FC236}">
                <a16:creationId xmlns:a16="http://schemas.microsoft.com/office/drawing/2014/main" id="{CA8A3454-B226-6CDD-F47A-BAFBDC05D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6A1B6-1C7F-FF78-D465-5EFE26B15165}"/>
              </a:ext>
            </a:extLst>
          </p:cNvPr>
          <p:cNvSpPr>
            <a:spLocks noGrp="1"/>
          </p:cNvSpPr>
          <p:nvPr>
            <p:ph type="sldNum" sz="quarter" idx="12"/>
          </p:nvPr>
        </p:nvSpPr>
        <p:spPr/>
        <p:txBody>
          <a:bodyPr/>
          <a:lstStyle/>
          <a:p>
            <a:fld id="{166147A9-3852-4192-8F12-75CC3502DB3B}" type="slidenum">
              <a:rPr lang="en-US" smtClean="0"/>
              <a:t>‹#›</a:t>
            </a:fld>
            <a:endParaRPr lang="en-US"/>
          </a:p>
        </p:txBody>
      </p:sp>
    </p:spTree>
    <p:extLst>
      <p:ext uri="{BB962C8B-B14F-4D97-AF65-F5344CB8AC3E}">
        <p14:creationId xmlns:p14="http://schemas.microsoft.com/office/powerpoint/2010/main" val="1489459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1A29B-BBF4-1A98-B9B0-6EA837865C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879554-9E98-AD17-F09B-788F2AA2EF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EEF13-F67D-2E00-D1AF-9E4D835B52BC}"/>
              </a:ext>
            </a:extLst>
          </p:cNvPr>
          <p:cNvSpPr>
            <a:spLocks noGrp="1"/>
          </p:cNvSpPr>
          <p:nvPr>
            <p:ph type="dt" sz="half" idx="10"/>
          </p:nvPr>
        </p:nvSpPr>
        <p:spPr/>
        <p:txBody>
          <a:bodyPr/>
          <a:lstStyle/>
          <a:p>
            <a:fld id="{51BDF14E-E7CA-46E7-8569-673431E37E86}" type="datetimeFigureOut">
              <a:rPr lang="en-US" smtClean="0"/>
              <a:t>5/4/2023</a:t>
            </a:fld>
            <a:endParaRPr lang="en-US"/>
          </a:p>
        </p:txBody>
      </p:sp>
      <p:sp>
        <p:nvSpPr>
          <p:cNvPr id="5" name="Footer Placeholder 4">
            <a:extLst>
              <a:ext uri="{FF2B5EF4-FFF2-40B4-BE49-F238E27FC236}">
                <a16:creationId xmlns:a16="http://schemas.microsoft.com/office/drawing/2014/main" id="{8A92BD4F-4A03-1884-F687-7266EA3A3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484BF-81C5-B36D-5802-B0FC78C9A0B4}"/>
              </a:ext>
            </a:extLst>
          </p:cNvPr>
          <p:cNvSpPr>
            <a:spLocks noGrp="1"/>
          </p:cNvSpPr>
          <p:nvPr>
            <p:ph type="sldNum" sz="quarter" idx="12"/>
          </p:nvPr>
        </p:nvSpPr>
        <p:spPr/>
        <p:txBody>
          <a:bodyPr/>
          <a:lstStyle/>
          <a:p>
            <a:fld id="{166147A9-3852-4192-8F12-75CC3502DB3B}" type="slidenum">
              <a:rPr lang="en-US" smtClean="0"/>
              <a:t>‹#›</a:t>
            </a:fld>
            <a:endParaRPr lang="en-US"/>
          </a:p>
        </p:txBody>
      </p:sp>
    </p:spTree>
    <p:extLst>
      <p:ext uri="{BB962C8B-B14F-4D97-AF65-F5344CB8AC3E}">
        <p14:creationId xmlns:p14="http://schemas.microsoft.com/office/powerpoint/2010/main" val="20213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04792-A27E-C899-FD3C-EE1FFF5343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E310CA-6AF6-1B7B-AC4A-8025B8874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3A7D4-365B-178D-AC9F-72C08B01CF76}"/>
              </a:ext>
            </a:extLst>
          </p:cNvPr>
          <p:cNvSpPr>
            <a:spLocks noGrp="1"/>
          </p:cNvSpPr>
          <p:nvPr>
            <p:ph type="dt" sz="half" idx="10"/>
          </p:nvPr>
        </p:nvSpPr>
        <p:spPr/>
        <p:txBody>
          <a:bodyPr/>
          <a:lstStyle/>
          <a:p>
            <a:fld id="{51BDF14E-E7CA-46E7-8569-673431E37E86}" type="datetimeFigureOut">
              <a:rPr lang="en-US" smtClean="0"/>
              <a:t>5/4/2023</a:t>
            </a:fld>
            <a:endParaRPr lang="en-US"/>
          </a:p>
        </p:txBody>
      </p:sp>
      <p:sp>
        <p:nvSpPr>
          <p:cNvPr id="5" name="Footer Placeholder 4">
            <a:extLst>
              <a:ext uri="{FF2B5EF4-FFF2-40B4-BE49-F238E27FC236}">
                <a16:creationId xmlns:a16="http://schemas.microsoft.com/office/drawing/2014/main" id="{A61B300A-3421-65A6-4599-9AF9DDE80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39A4F-E40B-3BC3-9C92-FD392741F179}"/>
              </a:ext>
            </a:extLst>
          </p:cNvPr>
          <p:cNvSpPr>
            <a:spLocks noGrp="1"/>
          </p:cNvSpPr>
          <p:nvPr>
            <p:ph type="sldNum" sz="quarter" idx="12"/>
          </p:nvPr>
        </p:nvSpPr>
        <p:spPr/>
        <p:txBody>
          <a:bodyPr/>
          <a:lstStyle/>
          <a:p>
            <a:fld id="{166147A9-3852-4192-8F12-75CC3502DB3B}" type="slidenum">
              <a:rPr lang="en-US" smtClean="0"/>
              <a:t>‹#›</a:t>
            </a:fld>
            <a:endParaRPr lang="en-US"/>
          </a:p>
        </p:txBody>
      </p:sp>
    </p:spTree>
    <p:extLst>
      <p:ext uri="{BB962C8B-B14F-4D97-AF65-F5344CB8AC3E}">
        <p14:creationId xmlns:p14="http://schemas.microsoft.com/office/powerpoint/2010/main" val="253773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E79B-002D-662D-D87D-AC0740802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C263B4-458A-00B6-83E1-A173B4DDDC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8DB01-F9CE-E4BC-9676-0809EDFDAF9E}"/>
              </a:ext>
            </a:extLst>
          </p:cNvPr>
          <p:cNvSpPr>
            <a:spLocks noGrp="1"/>
          </p:cNvSpPr>
          <p:nvPr>
            <p:ph type="dt" sz="half" idx="10"/>
          </p:nvPr>
        </p:nvSpPr>
        <p:spPr/>
        <p:txBody>
          <a:bodyPr/>
          <a:lstStyle/>
          <a:p>
            <a:fld id="{51BDF14E-E7CA-46E7-8569-673431E37E86}" type="datetimeFigureOut">
              <a:rPr lang="en-US" smtClean="0"/>
              <a:t>5/4/2023</a:t>
            </a:fld>
            <a:endParaRPr lang="en-US"/>
          </a:p>
        </p:txBody>
      </p:sp>
      <p:sp>
        <p:nvSpPr>
          <p:cNvPr id="5" name="Footer Placeholder 4">
            <a:extLst>
              <a:ext uri="{FF2B5EF4-FFF2-40B4-BE49-F238E27FC236}">
                <a16:creationId xmlns:a16="http://schemas.microsoft.com/office/drawing/2014/main" id="{27A8C43A-E5D5-CF38-F539-05D50B454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62267F-E049-60E6-DA46-BE8662F1ED71}"/>
              </a:ext>
            </a:extLst>
          </p:cNvPr>
          <p:cNvSpPr>
            <a:spLocks noGrp="1"/>
          </p:cNvSpPr>
          <p:nvPr>
            <p:ph type="sldNum" sz="quarter" idx="12"/>
          </p:nvPr>
        </p:nvSpPr>
        <p:spPr/>
        <p:txBody>
          <a:bodyPr/>
          <a:lstStyle/>
          <a:p>
            <a:fld id="{166147A9-3852-4192-8F12-75CC3502DB3B}" type="slidenum">
              <a:rPr lang="en-US" smtClean="0"/>
              <a:t>‹#›</a:t>
            </a:fld>
            <a:endParaRPr lang="en-US"/>
          </a:p>
        </p:txBody>
      </p:sp>
    </p:spTree>
    <p:extLst>
      <p:ext uri="{BB962C8B-B14F-4D97-AF65-F5344CB8AC3E}">
        <p14:creationId xmlns:p14="http://schemas.microsoft.com/office/powerpoint/2010/main" val="1452454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538C-C575-AB23-C3BA-C892F98E39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9F1FAC-BCFC-4B21-DB11-57C44D9ED2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2FCD1A-CDBF-15C6-3496-DD4E05E9F0C7}"/>
              </a:ext>
            </a:extLst>
          </p:cNvPr>
          <p:cNvSpPr>
            <a:spLocks noGrp="1"/>
          </p:cNvSpPr>
          <p:nvPr>
            <p:ph type="dt" sz="half" idx="10"/>
          </p:nvPr>
        </p:nvSpPr>
        <p:spPr/>
        <p:txBody>
          <a:bodyPr/>
          <a:lstStyle/>
          <a:p>
            <a:fld id="{51BDF14E-E7CA-46E7-8569-673431E37E86}" type="datetimeFigureOut">
              <a:rPr lang="en-US" smtClean="0"/>
              <a:t>5/4/2023</a:t>
            </a:fld>
            <a:endParaRPr lang="en-US"/>
          </a:p>
        </p:txBody>
      </p:sp>
      <p:sp>
        <p:nvSpPr>
          <p:cNvPr id="5" name="Footer Placeholder 4">
            <a:extLst>
              <a:ext uri="{FF2B5EF4-FFF2-40B4-BE49-F238E27FC236}">
                <a16:creationId xmlns:a16="http://schemas.microsoft.com/office/drawing/2014/main" id="{BAAB9200-D2E9-7F7D-CEEE-D76763344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DA645-9EBD-F631-929C-EA57E71E2BB6}"/>
              </a:ext>
            </a:extLst>
          </p:cNvPr>
          <p:cNvSpPr>
            <a:spLocks noGrp="1"/>
          </p:cNvSpPr>
          <p:nvPr>
            <p:ph type="sldNum" sz="quarter" idx="12"/>
          </p:nvPr>
        </p:nvSpPr>
        <p:spPr/>
        <p:txBody>
          <a:bodyPr/>
          <a:lstStyle/>
          <a:p>
            <a:fld id="{166147A9-3852-4192-8F12-75CC3502DB3B}" type="slidenum">
              <a:rPr lang="en-US" smtClean="0"/>
              <a:t>‹#›</a:t>
            </a:fld>
            <a:endParaRPr lang="en-US"/>
          </a:p>
        </p:txBody>
      </p:sp>
    </p:spTree>
    <p:extLst>
      <p:ext uri="{BB962C8B-B14F-4D97-AF65-F5344CB8AC3E}">
        <p14:creationId xmlns:p14="http://schemas.microsoft.com/office/powerpoint/2010/main" val="141399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6188-30CB-AAE8-4B75-4E4168806D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207B6D-44CE-1EBF-CE95-143B8E96A7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6432BC-6A3E-218B-619C-4CFE22987F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C0849D-0753-2019-EA5E-67B5ABA1D55B}"/>
              </a:ext>
            </a:extLst>
          </p:cNvPr>
          <p:cNvSpPr>
            <a:spLocks noGrp="1"/>
          </p:cNvSpPr>
          <p:nvPr>
            <p:ph type="dt" sz="half" idx="10"/>
          </p:nvPr>
        </p:nvSpPr>
        <p:spPr/>
        <p:txBody>
          <a:bodyPr/>
          <a:lstStyle/>
          <a:p>
            <a:fld id="{51BDF14E-E7CA-46E7-8569-673431E37E86}" type="datetimeFigureOut">
              <a:rPr lang="en-US" smtClean="0"/>
              <a:t>5/4/2023</a:t>
            </a:fld>
            <a:endParaRPr lang="en-US"/>
          </a:p>
        </p:txBody>
      </p:sp>
      <p:sp>
        <p:nvSpPr>
          <p:cNvPr id="6" name="Footer Placeholder 5">
            <a:extLst>
              <a:ext uri="{FF2B5EF4-FFF2-40B4-BE49-F238E27FC236}">
                <a16:creationId xmlns:a16="http://schemas.microsoft.com/office/drawing/2014/main" id="{07E207A5-3B38-7FED-9476-653FAA649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2884B-0E13-8A2F-47FE-EF470C289240}"/>
              </a:ext>
            </a:extLst>
          </p:cNvPr>
          <p:cNvSpPr>
            <a:spLocks noGrp="1"/>
          </p:cNvSpPr>
          <p:nvPr>
            <p:ph type="sldNum" sz="quarter" idx="12"/>
          </p:nvPr>
        </p:nvSpPr>
        <p:spPr/>
        <p:txBody>
          <a:bodyPr/>
          <a:lstStyle/>
          <a:p>
            <a:fld id="{166147A9-3852-4192-8F12-75CC3502DB3B}" type="slidenum">
              <a:rPr lang="en-US" smtClean="0"/>
              <a:t>‹#›</a:t>
            </a:fld>
            <a:endParaRPr lang="en-US"/>
          </a:p>
        </p:txBody>
      </p:sp>
    </p:spTree>
    <p:extLst>
      <p:ext uri="{BB962C8B-B14F-4D97-AF65-F5344CB8AC3E}">
        <p14:creationId xmlns:p14="http://schemas.microsoft.com/office/powerpoint/2010/main" val="218782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E152-8D6B-623D-238F-A6500BA3BA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998BE6-9C5E-922D-12BE-EFEFCDEA4B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699D05-2284-06A6-06EF-4944FFFB9C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DFBA88-B475-50BB-C8EC-20BC28049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D2C59A-6355-894F-9485-3340852AF3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37163D-89FF-C1E6-37F6-E1F77EE53F16}"/>
              </a:ext>
            </a:extLst>
          </p:cNvPr>
          <p:cNvSpPr>
            <a:spLocks noGrp="1"/>
          </p:cNvSpPr>
          <p:nvPr>
            <p:ph type="dt" sz="half" idx="10"/>
          </p:nvPr>
        </p:nvSpPr>
        <p:spPr/>
        <p:txBody>
          <a:bodyPr/>
          <a:lstStyle/>
          <a:p>
            <a:fld id="{51BDF14E-E7CA-46E7-8569-673431E37E86}" type="datetimeFigureOut">
              <a:rPr lang="en-US" smtClean="0"/>
              <a:t>5/4/2023</a:t>
            </a:fld>
            <a:endParaRPr lang="en-US"/>
          </a:p>
        </p:txBody>
      </p:sp>
      <p:sp>
        <p:nvSpPr>
          <p:cNvPr id="8" name="Footer Placeholder 7">
            <a:extLst>
              <a:ext uri="{FF2B5EF4-FFF2-40B4-BE49-F238E27FC236}">
                <a16:creationId xmlns:a16="http://schemas.microsoft.com/office/drawing/2014/main" id="{EE23BFD0-B7EA-D450-C62F-776910F91F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E476C0-CF30-CA84-D87A-B6625AB25C65}"/>
              </a:ext>
            </a:extLst>
          </p:cNvPr>
          <p:cNvSpPr>
            <a:spLocks noGrp="1"/>
          </p:cNvSpPr>
          <p:nvPr>
            <p:ph type="sldNum" sz="quarter" idx="12"/>
          </p:nvPr>
        </p:nvSpPr>
        <p:spPr/>
        <p:txBody>
          <a:bodyPr/>
          <a:lstStyle/>
          <a:p>
            <a:fld id="{166147A9-3852-4192-8F12-75CC3502DB3B}" type="slidenum">
              <a:rPr lang="en-US" smtClean="0"/>
              <a:t>‹#›</a:t>
            </a:fld>
            <a:endParaRPr lang="en-US"/>
          </a:p>
        </p:txBody>
      </p:sp>
    </p:spTree>
    <p:extLst>
      <p:ext uri="{BB962C8B-B14F-4D97-AF65-F5344CB8AC3E}">
        <p14:creationId xmlns:p14="http://schemas.microsoft.com/office/powerpoint/2010/main" val="387033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6C64-CB18-DC39-1AD6-543A12DC33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3F5D88-F99D-2F44-4141-A266F016B423}"/>
              </a:ext>
            </a:extLst>
          </p:cNvPr>
          <p:cNvSpPr>
            <a:spLocks noGrp="1"/>
          </p:cNvSpPr>
          <p:nvPr>
            <p:ph type="dt" sz="half" idx="10"/>
          </p:nvPr>
        </p:nvSpPr>
        <p:spPr/>
        <p:txBody>
          <a:bodyPr/>
          <a:lstStyle/>
          <a:p>
            <a:fld id="{51BDF14E-E7CA-46E7-8569-673431E37E86}" type="datetimeFigureOut">
              <a:rPr lang="en-US" smtClean="0"/>
              <a:t>5/4/2023</a:t>
            </a:fld>
            <a:endParaRPr lang="en-US"/>
          </a:p>
        </p:txBody>
      </p:sp>
      <p:sp>
        <p:nvSpPr>
          <p:cNvPr id="4" name="Footer Placeholder 3">
            <a:extLst>
              <a:ext uri="{FF2B5EF4-FFF2-40B4-BE49-F238E27FC236}">
                <a16:creationId xmlns:a16="http://schemas.microsoft.com/office/drawing/2014/main" id="{3178BE18-8F15-CCDB-7E35-4533D79F4F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ABDD38-561B-F24E-5C71-BC9259A82BB3}"/>
              </a:ext>
            </a:extLst>
          </p:cNvPr>
          <p:cNvSpPr>
            <a:spLocks noGrp="1"/>
          </p:cNvSpPr>
          <p:nvPr>
            <p:ph type="sldNum" sz="quarter" idx="12"/>
          </p:nvPr>
        </p:nvSpPr>
        <p:spPr/>
        <p:txBody>
          <a:bodyPr/>
          <a:lstStyle/>
          <a:p>
            <a:fld id="{166147A9-3852-4192-8F12-75CC3502DB3B}" type="slidenum">
              <a:rPr lang="en-US" smtClean="0"/>
              <a:t>‹#›</a:t>
            </a:fld>
            <a:endParaRPr lang="en-US"/>
          </a:p>
        </p:txBody>
      </p:sp>
    </p:spTree>
    <p:extLst>
      <p:ext uri="{BB962C8B-B14F-4D97-AF65-F5344CB8AC3E}">
        <p14:creationId xmlns:p14="http://schemas.microsoft.com/office/powerpoint/2010/main" val="87765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1075F-1F18-18F1-98D2-813728210D1F}"/>
              </a:ext>
            </a:extLst>
          </p:cNvPr>
          <p:cNvSpPr>
            <a:spLocks noGrp="1"/>
          </p:cNvSpPr>
          <p:nvPr>
            <p:ph type="dt" sz="half" idx="10"/>
          </p:nvPr>
        </p:nvSpPr>
        <p:spPr/>
        <p:txBody>
          <a:bodyPr/>
          <a:lstStyle/>
          <a:p>
            <a:fld id="{51BDF14E-E7CA-46E7-8569-673431E37E86}" type="datetimeFigureOut">
              <a:rPr lang="en-US" smtClean="0"/>
              <a:t>5/4/2023</a:t>
            </a:fld>
            <a:endParaRPr lang="en-US"/>
          </a:p>
        </p:txBody>
      </p:sp>
      <p:sp>
        <p:nvSpPr>
          <p:cNvPr id="3" name="Footer Placeholder 2">
            <a:extLst>
              <a:ext uri="{FF2B5EF4-FFF2-40B4-BE49-F238E27FC236}">
                <a16:creationId xmlns:a16="http://schemas.microsoft.com/office/drawing/2014/main" id="{81C0CF1E-E4C3-9EB3-3D7B-12FC37F453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28021C-AA03-3556-B11A-A7B7CF98D35D}"/>
              </a:ext>
            </a:extLst>
          </p:cNvPr>
          <p:cNvSpPr>
            <a:spLocks noGrp="1"/>
          </p:cNvSpPr>
          <p:nvPr>
            <p:ph type="sldNum" sz="quarter" idx="12"/>
          </p:nvPr>
        </p:nvSpPr>
        <p:spPr/>
        <p:txBody>
          <a:bodyPr/>
          <a:lstStyle/>
          <a:p>
            <a:fld id="{166147A9-3852-4192-8F12-75CC3502DB3B}" type="slidenum">
              <a:rPr lang="en-US" smtClean="0"/>
              <a:t>‹#›</a:t>
            </a:fld>
            <a:endParaRPr lang="en-US"/>
          </a:p>
        </p:txBody>
      </p:sp>
    </p:spTree>
    <p:extLst>
      <p:ext uri="{BB962C8B-B14F-4D97-AF65-F5344CB8AC3E}">
        <p14:creationId xmlns:p14="http://schemas.microsoft.com/office/powerpoint/2010/main" val="1768845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19C1-CDDD-F879-2210-1FF87276A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1640DE-00D0-4453-B95C-A58A0E0B03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869785-6A84-7EAD-DFAC-26D197C02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BFD6B5-C50C-F7C0-09D3-3B654FE929A7}"/>
              </a:ext>
            </a:extLst>
          </p:cNvPr>
          <p:cNvSpPr>
            <a:spLocks noGrp="1"/>
          </p:cNvSpPr>
          <p:nvPr>
            <p:ph type="dt" sz="half" idx="10"/>
          </p:nvPr>
        </p:nvSpPr>
        <p:spPr/>
        <p:txBody>
          <a:bodyPr/>
          <a:lstStyle/>
          <a:p>
            <a:fld id="{51BDF14E-E7CA-46E7-8569-673431E37E86}" type="datetimeFigureOut">
              <a:rPr lang="en-US" smtClean="0"/>
              <a:t>5/4/2023</a:t>
            </a:fld>
            <a:endParaRPr lang="en-US"/>
          </a:p>
        </p:txBody>
      </p:sp>
      <p:sp>
        <p:nvSpPr>
          <p:cNvPr id="6" name="Footer Placeholder 5">
            <a:extLst>
              <a:ext uri="{FF2B5EF4-FFF2-40B4-BE49-F238E27FC236}">
                <a16:creationId xmlns:a16="http://schemas.microsoft.com/office/drawing/2014/main" id="{07F49678-FE0E-8CBA-C219-B18784EBF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103C0-33F4-5261-B4E2-0E6279917A2A}"/>
              </a:ext>
            </a:extLst>
          </p:cNvPr>
          <p:cNvSpPr>
            <a:spLocks noGrp="1"/>
          </p:cNvSpPr>
          <p:nvPr>
            <p:ph type="sldNum" sz="quarter" idx="12"/>
          </p:nvPr>
        </p:nvSpPr>
        <p:spPr/>
        <p:txBody>
          <a:bodyPr/>
          <a:lstStyle/>
          <a:p>
            <a:fld id="{166147A9-3852-4192-8F12-75CC3502DB3B}" type="slidenum">
              <a:rPr lang="en-US" smtClean="0"/>
              <a:t>‹#›</a:t>
            </a:fld>
            <a:endParaRPr lang="en-US"/>
          </a:p>
        </p:txBody>
      </p:sp>
    </p:spTree>
    <p:extLst>
      <p:ext uri="{BB962C8B-B14F-4D97-AF65-F5344CB8AC3E}">
        <p14:creationId xmlns:p14="http://schemas.microsoft.com/office/powerpoint/2010/main" val="342522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98BF-6926-4CB0-36B7-7A2FB8B641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D7292E-33E1-2E85-0DAC-B60F12D7EC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80DAA3-F603-3E3F-0F51-8B8E615FD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FD331-0460-5BAF-1F12-4B91C066B5B7}"/>
              </a:ext>
            </a:extLst>
          </p:cNvPr>
          <p:cNvSpPr>
            <a:spLocks noGrp="1"/>
          </p:cNvSpPr>
          <p:nvPr>
            <p:ph type="dt" sz="half" idx="10"/>
          </p:nvPr>
        </p:nvSpPr>
        <p:spPr/>
        <p:txBody>
          <a:bodyPr/>
          <a:lstStyle/>
          <a:p>
            <a:fld id="{51BDF14E-E7CA-46E7-8569-673431E37E86}" type="datetimeFigureOut">
              <a:rPr lang="en-US" smtClean="0"/>
              <a:t>5/4/2023</a:t>
            </a:fld>
            <a:endParaRPr lang="en-US"/>
          </a:p>
        </p:txBody>
      </p:sp>
      <p:sp>
        <p:nvSpPr>
          <p:cNvPr id="6" name="Footer Placeholder 5">
            <a:extLst>
              <a:ext uri="{FF2B5EF4-FFF2-40B4-BE49-F238E27FC236}">
                <a16:creationId xmlns:a16="http://schemas.microsoft.com/office/drawing/2014/main" id="{40122BD4-F408-6C24-76F0-95F149F40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169C2-6773-419B-0A36-E567D0B94256}"/>
              </a:ext>
            </a:extLst>
          </p:cNvPr>
          <p:cNvSpPr>
            <a:spLocks noGrp="1"/>
          </p:cNvSpPr>
          <p:nvPr>
            <p:ph type="sldNum" sz="quarter" idx="12"/>
          </p:nvPr>
        </p:nvSpPr>
        <p:spPr/>
        <p:txBody>
          <a:bodyPr/>
          <a:lstStyle/>
          <a:p>
            <a:fld id="{166147A9-3852-4192-8F12-75CC3502DB3B}" type="slidenum">
              <a:rPr lang="en-US" smtClean="0"/>
              <a:t>‹#›</a:t>
            </a:fld>
            <a:endParaRPr lang="en-US"/>
          </a:p>
        </p:txBody>
      </p:sp>
    </p:spTree>
    <p:extLst>
      <p:ext uri="{BB962C8B-B14F-4D97-AF65-F5344CB8AC3E}">
        <p14:creationId xmlns:p14="http://schemas.microsoft.com/office/powerpoint/2010/main" val="390820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ED8764-C6D3-F62C-9A2D-AB6266A15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3A6F09-349F-1AB4-FECB-97DB3AF643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02071-94B0-7495-63EB-70110793D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DF14E-E7CA-46E7-8569-673431E37E86}" type="datetimeFigureOut">
              <a:rPr lang="en-US" smtClean="0"/>
              <a:t>5/4/2023</a:t>
            </a:fld>
            <a:endParaRPr lang="en-US"/>
          </a:p>
        </p:txBody>
      </p:sp>
      <p:sp>
        <p:nvSpPr>
          <p:cNvPr id="5" name="Footer Placeholder 4">
            <a:extLst>
              <a:ext uri="{FF2B5EF4-FFF2-40B4-BE49-F238E27FC236}">
                <a16:creationId xmlns:a16="http://schemas.microsoft.com/office/drawing/2014/main" id="{892359A7-4D76-4F1D-ED2E-0B1CC720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E9C8C9-8DA2-A120-1E81-9C8A71FBA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6147A9-3852-4192-8F12-75CC3502DB3B}" type="slidenum">
              <a:rPr lang="en-US" smtClean="0"/>
              <a:t>‹#›</a:t>
            </a:fld>
            <a:endParaRPr lang="en-US"/>
          </a:p>
        </p:txBody>
      </p:sp>
    </p:spTree>
    <p:extLst>
      <p:ext uri="{BB962C8B-B14F-4D97-AF65-F5344CB8AC3E}">
        <p14:creationId xmlns:p14="http://schemas.microsoft.com/office/powerpoint/2010/main" val="3681375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hcup-us.ahrq.gov/nisoverview.jsp" TargetMode="External"/><Relationship Id="rId2" Type="http://schemas.openxmlformats.org/officeDocument/2006/relationships/hyperlink" Target="https://physionet.org/content/heart-failure-zigong/1.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A4E651-C3D8-4DB8-A026-E8531C6AF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306E5-681D-E5B8-9CC4-7304A069EF00}"/>
              </a:ext>
            </a:extLst>
          </p:cNvPr>
          <p:cNvSpPr>
            <a:spLocks noGrp="1"/>
          </p:cNvSpPr>
          <p:nvPr>
            <p:ph type="ctrTitle"/>
          </p:nvPr>
        </p:nvSpPr>
        <p:spPr>
          <a:xfrm>
            <a:off x="836363" y="4071597"/>
            <a:ext cx="10515600" cy="1286544"/>
          </a:xfrm>
          <a:noFill/>
        </p:spPr>
        <p:txBody>
          <a:bodyPr anchor="b">
            <a:normAutofit/>
          </a:bodyPr>
          <a:lstStyle/>
          <a:p>
            <a:r>
              <a:rPr lang="en-US" sz="4000" b="0" i="0" dirty="0">
                <a:effectLst/>
                <a:latin typeface="+mn-lt"/>
              </a:rPr>
              <a:t>Hospitalized patients with heart failure</a:t>
            </a:r>
            <a:br>
              <a:rPr lang="en-US" sz="4000" b="0" i="0" dirty="0">
                <a:effectLst/>
                <a:latin typeface="-apple-system"/>
              </a:rPr>
            </a:br>
            <a:endParaRPr lang="en-US" sz="4000" dirty="0"/>
          </a:p>
        </p:txBody>
      </p:sp>
      <p:sp>
        <p:nvSpPr>
          <p:cNvPr id="3" name="Subtitle 2">
            <a:extLst>
              <a:ext uri="{FF2B5EF4-FFF2-40B4-BE49-F238E27FC236}">
                <a16:creationId xmlns:a16="http://schemas.microsoft.com/office/drawing/2014/main" id="{2D85D22E-9FF2-9C72-B53A-67EA397B1751}"/>
              </a:ext>
            </a:extLst>
          </p:cNvPr>
          <p:cNvSpPr>
            <a:spLocks noGrp="1"/>
          </p:cNvSpPr>
          <p:nvPr>
            <p:ph type="subTitle" idx="1"/>
          </p:nvPr>
        </p:nvSpPr>
        <p:spPr>
          <a:xfrm>
            <a:off x="839469" y="5572126"/>
            <a:ext cx="10509388" cy="556964"/>
          </a:xfrm>
          <a:noFill/>
        </p:spPr>
        <p:txBody>
          <a:bodyPr>
            <a:normAutofit/>
          </a:bodyPr>
          <a:lstStyle/>
          <a:p>
            <a:endParaRPr lang="en-US" dirty="0"/>
          </a:p>
        </p:txBody>
      </p:sp>
      <p:pic>
        <p:nvPicPr>
          <p:cNvPr id="5" name="Picture 4">
            <a:extLst>
              <a:ext uri="{FF2B5EF4-FFF2-40B4-BE49-F238E27FC236}">
                <a16:creationId xmlns:a16="http://schemas.microsoft.com/office/drawing/2014/main" id="{F28D5321-1BE0-045F-F5E0-8B8A5E40F20D}"/>
              </a:ext>
            </a:extLst>
          </p:cNvPr>
          <p:cNvPicPr>
            <a:picLocks noChangeAspect="1"/>
          </p:cNvPicPr>
          <p:nvPr/>
        </p:nvPicPr>
        <p:blipFill rotWithShape="1">
          <a:blip r:embed="rId2"/>
          <a:srcRect t="25686" b="23131"/>
          <a:stretch/>
        </p:blipFill>
        <p:spPr>
          <a:xfrm>
            <a:off x="20" y="2"/>
            <a:ext cx="12191979" cy="3900104"/>
          </a:xfrm>
          <a:prstGeom prst="rect">
            <a:avLst/>
          </a:prstGeom>
        </p:spPr>
      </p:pic>
    </p:spTree>
    <p:extLst>
      <p:ext uri="{BB962C8B-B14F-4D97-AF65-F5344CB8AC3E}">
        <p14:creationId xmlns:p14="http://schemas.microsoft.com/office/powerpoint/2010/main" val="26376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8C10C-14D1-588D-ABC4-CD334518D792}"/>
              </a:ext>
            </a:extLst>
          </p:cNvPr>
          <p:cNvSpPr>
            <a:spLocks noGrp="1"/>
          </p:cNvSpPr>
          <p:nvPr>
            <p:ph type="title"/>
          </p:nvPr>
        </p:nvSpPr>
        <p:spPr>
          <a:xfrm>
            <a:off x="850456" y="440177"/>
            <a:ext cx="10515599" cy="454345"/>
          </a:xfrm>
        </p:spPr>
        <p:txBody>
          <a:bodyPr vert="horz" lIns="91440" tIns="45720" rIns="91440" bIns="45720" rtlCol="0" anchor="b">
            <a:normAutofit fontScale="90000"/>
          </a:bodyPr>
          <a:lstStyle/>
          <a:p>
            <a:pPr algn="ctr"/>
            <a:r>
              <a:rPr lang="en-US" sz="3000" kern="1200" dirty="0">
                <a:solidFill>
                  <a:schemeClr val="tx1"/>
                </a:solidFill>
                <a:effectLst/>
                <a:latin typeface="+mj-lt"/>
                <a:ea typeface="+mj-ea"/>
                <a:cs typeface="+mj-cs"/>
              </a:rPr>
              <a:t>Comparison Of Health ailments Gender Wise</a:t>
            </a:r>
            <a:endParaRPr lang="en-US" sz="3000" kern="1200" dirty="0">
              <a:solidFill>
                <a:schemeClr val="tx1"/>
              </a:solidFill>
              <a:latin typeface="+mj-lt"/>
              <a:ea typeface="+mj-ea"/>
              <a:cs typeface="+mj-cs"/>
            </a:endParaRPr>
          </a:p>
        </p:txBody>
      </p:sp>
      <p:pic>
        <p:nvPicPr>
          <p:cNvPr id="21" name="Content Placeholder 20">
            <a:extLst>
              <a:ext uri="{FF2B5EF4-FFF2-40B4-BE49-F238E27FC236}">
                <a16:creationId xmlns:a16="http://schemas.microsoft.com/office/drawing/2014/main" id="{AAB1F727-87C6-3076-F2B3-EDC93782F62C}"/>
              </a:ext>
            </a:extLst>
          </p:cNvPr>
          <p:cNvPicPr>
            <a:picLocks noGrp="1" noChangeAspect="1"/>
          </p:cNvPicPr>
          <p:nvPr>
            <p:ph idx="1"/>
          </p:nvPr>
        </p:nvPicPr>
        <p:blipFill>
          <a:blip r:embed="rId2"/>
          <a:stretch>
            <a:fillRect/>
          </a:stretch>
        </p:blipFill>
        <p:spPr>
          <a:xfrm>
            <a:off x="681135" y="1182758"/>
            <a:ext cx="10888013" cy="5121790"/>
          </a:xfrm>
          <a:prstGeom prst="rect">
            <a:avLst/>
          </a:prstGeom>
        </p:spPr>
      </p:pic>
    </p:spTree>
    <p:extLst>
      <p:ext uri="{BB962C8B-B14F-4D97-AF65-F5344CB8AC3E}">
        <p14:creationId xmlns:p14="http://schemas.microsoft.com/office/powerpoint/2010/main" val="150776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6EB6E0-5F84-9C1C-E286-BDDA04CBA2F8}"/>
              </a:ext>
            </a:extLst>
          </p:cNvPr>
          <p:cNvSpPr>
            <a:spLocks noGrp="1"/>
          </p:cNvSpPr>
          <p:nvPr>
            <p:ph idx="1"/>
          </p:nvPr>
        </p:nvSpPr>
        <p:spPr>
          <a:xfrm>
            <a:off x="838200" y="1929384"/>
            <a:ext cx="10515600" cy="4251960"/>
          </a:xfrm>
        </p:spPr>
        <p:txBody>
          <a:bodyPr>
            <a:normAutofit/>
          </a:bodyPr>
          <a:lstStyle/>
          <a:p>
            <a:r>
              <a:rPr lang="en-US" sz="2600" dirty="0">
                <a:latin typeface="+mj-lt"/>
              </a:rPr>
              <a:t>More number people are getting heart attack on left side  are between the  age 69-79  &amp; followed by 79-89. Females of this age group are more at risk. </a:t>
            </a:r>
          </a:p>
          <a:p>
            <a:r>
              <a:rPr lang="en-US" sz="2600" dirty="0">
                <a:latin typeface="+mj-lt"/>
              </a:rPr>
              <a:t>For cognitive heart failure  chances of women are more .</a:t>
            </a:r>
          </a:p>
          <a:p>
            <a:r>
              <a:rPr lang="en-US" sz="2600" dirty="0">
                <a:latin typeface="+mj-lt"/>
              </a:rPr>
              <a:t>More number of people visit hospital due to calcium and cholesterol ailments . </a:t>
            </a:r>
          </a:p>
          <a:p>
            <a:r>
              <a:rPr lang="en-US" sz="2600" dirty="0">
                <a:latin typeface="+mj-lt"/>
              </a:rPr>
              <a:t>An ideal BMI for an adult man is between 18.5 and 24.9 and for female BMI: 18.5–24.9</a:t>
            </a:r>
          </a:p>
          <a:p>
            <a:endParaRPr lang="en-US" sz="2600" dirty="0">
              <a:latin typeface="+mj-lt"/>
            </a:endParaRPr>
          </a:p>
          <a:p>
            <a:pPr marL="0" indent="0">
              <a:buNone/>
            </a:pPr>
            <a:r>
              <a:rPr lang="en-US" sz="2600" dirty="0">
                <a:latin typeface="+mj-lt"/>
              </a:rPr>
              <a:t> </a:t>
            </a:r>
          </a:p>
        </p:txBody>
      </p:sp>
    </p:spTree>
    <p:extLst>
      <p:ext uri="{BB962C8B-B14F-4D97-AF65-F5344CB8AC3E}">
        <p14:creationId xmlns:p14="http://schemas.microsoft.com/office/powerpoint/2010/main" val="100209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6F96-FAE4-5160-BA54-8268073938FF}"/>
              </a:ext>
            </a:extLst>
          </p:cNvPr>
          <p:cNvSpPr>
            <a:spLocks noGrp="1"/>
          </p:cNvSpPr>
          <p:nvPr>
            <p:ph type="title"/>
          </p:nvPr>
        </p:nvSpPr>
        <p:spPr>
          <a:xfrm>
            <a:off x="795130" y="324852"/>
            <a:ext cx="10449337" cy="670325"/>
          </a:xfrm>
        </p:spPr>
        <p:txBody>
          <a:bodyPr vert="horz" lIns="91440" tIns="45720" rIns="91440" bIns="45720" rtlCol="0" anchor="b">
            <a:normAutofit/>
          </a:bodyPr>
          <a:lstStyle/>
          <a:p>
            <a:r>
              <a:rPr lang="en-US" sz="3000" kern="1200" dirty="0">
                <a:solidFill>
                  <a:schemeClr val="tx1"/>
                </a:solidFill>
                <a:effectLst/>
                <a:latin typeface="+mj-lt"/>
                <a:ea typeface="+mj-ea"/>
                <a:cs typeface="+mj-cs"/>
              </a:rPr>
              <a:t>Readmission To Hospital within 3 Months With Respect To Gender</a:t>
            </a:r>
            <a:endParaRPr lang="en-US" sz="3000" kern="1200" dirty="0">
              <a:solidFill>
                <a:schemeClr val="tx1"/>
              </a:solidFill>
              <a:latin typeface="+mj-lt"/>
              <a:ea typeface="+mj-ea"/>
              <a:cs typeface="+mj-cs"/>
            </a:endParaRPr>
          </a:p>
        </p:txBody>
      </p:sp>
      <p:sp>
        <p:nvSpPr>
          <p:cNvPr id="8" name="Content Placeholder 7">
            <a:extLst>
              <a:ext uri="{FF2B5EF4-FFF2-40B4-BE49-F238E27FC236}">
                <a16:creationId xmlns:a16="http://schemas.microsoft.com/office/drawing/2014/main" id="{F5FE06E4-ADED-6DB2-E9C1-29DB22C525B0}"/>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81188058-D0F0-91B6-6429-D00869241623}"/>
              </a:ext>
            </a:extLst>
          </p:cNvPr>
          <p:cNvPicPr>
            <a:picLocks noChangeAspect="1"/>
          </p:cNvPicPr>
          <p:nvPr/>
        </p:nvPicPr>
        <p:blipFill>
          <a:blip r:embed="rId2"/>
          <a:stretch>
            <a:fillRect/>
          </a:stretch>
        </p:blipFill>
        <p:spPr>
          <a:xfrm>
            <a:off x="0" y="298224"/>
            <a:ext cx="12192000" cy="6261552"/>
          </a:xfrm>
          <a:prstGeom prst="rect">
            <a:avLst/>
          </a:prstGeom>
        </p:spPr>
      </p:pic>
    </p:spTree>
    <p:extLst>
      <p:ext uri="{BB962C8B-B14F-4D97-AF65-F5344CB8AC3E}">
        <p14:creationId xmlns:p14="http://schemas.microsoft.com/office/powerpoint/2010/main" val="167388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41C7D2-448C-B875-1EF7-5EB711AD300B}"/>
              </a:ext>
            </a:extLst>
          </p:cNvPr>
          <p:cNvSpPr>
            <a:spLocks noGrp="1"/>
          </p:cNvSpPr>
          <p:nvPr>
            <p:ph idx="1"/>
          </p:nvPr>
        </p:nvSpPr>
        <p:spPr>
          <a:xfrm>
            <a:off x="838200" y="1929384"/>
            <a:ext cx="10515600" cy="4251960"/>
          </a:xfrm>
        </p:spPr>
        <p:txBody>
          <a:bodyPr>
            <a:normAutofit/>
          </a:bodyPr>
          <a:lstStyle/>
          <a:p>
            <a:r>
              <a:rPr lang="en-US" sz="2600" dirty="0">
                <a:latin typeface="+mj-lt"/>
              </a:rPr>
              <a:t>More number of females are getting readmitted to the hospital due to the deficiency of white blood cell than red blood cells.</a:t>
            </a:r>
          </a:p>
          <a:p>
            <a:r>
              <a:rPr lang="en-US" sz="2600" dirty="0">
                <a:latin typeface="+mj-lt"/>
              </a:rPr>
              <a:t>728 females got readmitted within 3 months of getting discharge either due to left or right side ache of heart. Where as, men is at 545.</a:t>
            </a:r>
          </a:p>
          <a:p>
            <a:r>
              <a:rPr lang="en-US" sz="2600" dirty="0">
                <a:latin typeface="+mj-lt"/>
              </a:rPr>
              <a:t>WBC average should be 4500 to 1100. </a:t>
            </a:r>
          </a:p>
          <a:p>
            <a:r>
              <a:rPr lang="en-US" sz="2600" dirty="0">
                <a:latin typeface="+mj-lt"/>
              </a:rPr>
              <a:t>Normal range of troponin is 0 &amp; 0.04.</a:t>
            </a:r>
          </a:p>
          <a:p>
            <a:r>
              <a:rPr lang="en-US" sz="2600" dirty="0">
                <a:latin typeface="+mj-lt"/>
              </a:rPr>
              <a:t>Normal range of protein is 0.8gms/Kg of body wt.</a:t>
            </a:r>
          </a:p>
        </p:txBody>
      </p:sp>
    </p:spTree>
    <p:extLst>
      <p:ext uri="{BB962C8B-B14F-4D97-AF65-F5344CB8AC3E}">
        <p14:creationId xmlns:p14="http://schemas.microsoft.com/office/powerpoint/2010/main" val="2273348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2CE1-C38C-28D9-6AE0-263C7201801A}"/>
              </a:ext>
            </a:extLst>
          </p:cNvPr>
          <p:cNvSpPr>
            <a:spLocks noGrp="1"/>
          </p:cNvSpPr>
          <p:nvPr>
            <p:ph type="title"/>
          </p:nvPr>
        </p:nvSpPr>
        <p:spPr>
          <a:xfrm>
            <a:off x="1025590" y="360795"/>
            <a:ext cx="10140819" cy="385315"/>
          </a:xfrm>
        </p:spPr>
        <p:txBody>
          <a:bodyPr vert="horz" lIns="91440" tIns="45720" rIns="91440" bIns="45720" rtlCol="0" anchor="b">
            <a:normAutofit fontScale="90000"/>
          </a:bodyPr>
          <a:lstStyle/>
          <a:p>
            <a:pPr algn="ctr"/>
            <a:r>
              <a:rPr lang="en-US" sz="3000" kern="1200" dirty="0">
                <a:solidFill>
                  <a:schemeClr val="tx1"/>
                </a:solidFill>
                <a:effectLst/>
                <a:latin typeface="+mj-lt"/>
                <a:ea typeface="+mj-ea"/>
                <a:cs typeface="+mj-cs"/>
              </a:rPr>
              <a:t>Death Rate Within 28 days Gender Wise</a:t>
            </a:r>
            <a:endParaRPr lang="en-US" sz="3000" kern="1200" dirty="0">
              <a:solidFill>
                <a:schemeClr val="tx1"/>
              </a:solidFill>
              <a:latin typeface="+mj-lt"/>
              <a:ea typeface="+mj-ea"/>
              <a:cs typeface="+mj-cs"/>
            </a:endParaRPr>
          </a:p>
        </p:txBody>
      </p:sp>
      <p:pic>
        <p:nvPicPr>
          <p:cNvPr id="13" name="Content Placeholder 12">
            <a:extLst>
              <a:ext uri="{FF2B5EF4-FFF2-40B4-BE49-F238E27FC236}">
                <a16:creationId xmlns:a16="http://schemas.microsoft.com/office/drawing/2014/main" id="{DDAD9A01-7319-4AA1-3856-BFFE735C8CFC}"/>
              </a:ext>
            </a:extLst>
          </p:cNvPr>
          <p:cNvPicPr>
            <a:picLocks noGrp="1" noChangeAspect="1"/>
          </p:cNvPicPr>
          <p:nvPr>
            <p:ph idx="1"/>
          </p:nvPr>
        </p:nvPicPr>
        <p:blipFill>
          <a:blip r:embed="rId2"/>
          <a:stretch>
            <a:fillRect/>
          </a:stretch>
        </p:blipFill>
        <p:spPr>
          <a:xfrm>
            <a:off x="1025590" y="1119673"/>
            <a:ext cx="10636898" cy="5231527"/>
          </a:xfrm>
          <a:prstGeom prst="rect">
            <a:avLst/>
          </a:prstGeom>
        </p:spPr>
      </p:pic>
    </p:spTree>
    <p:extLst>
      <p:ext uri="{BB962C8B-B14F-4D97-AF65-F5344CB8AC3E}">
        <p14:creationId xmlns:p14="http://schemas.microsoft.com/office/powerpoint/2010/main" val="115972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EC2B12-5A60-BEB1-B20C-CCC7FE63D1DB}"/>
              </a:ext>
            </a:extLst>
          </p:cNvPr>
          <p:cNvSpPr>
            <a:spLocks noGrp="1"/>
          </p:cNvSpPr>
          <p:nvPr>
            <p:ph idx="1"/>
          </p:nvPr>
        </p:nvSpPr>
        <p:spPr>
          <a:xfrm>
            <a:off x="838200" y="1929384"/>
            <a:ext cx="10515600" cy="4251960"/>
          </a:xfrm>
        </p:spPr>
        <p:txBody>
          <a:bodyPr>
            <a:normAutofit/>
          </a:bodyPr>
          <a:lstStyle/>
          <a:p>
            <a:r>
              <a:rPr lang="en-US" sz="2600" dirty="0">
                <a:latin typeface="+mj-lt"/>
              </a:rPr>
              <a:t>Based on gender wise women are more prone to die earlier compared to men not only with higher cholesterol with other diseases.</a:t>
            </a:r>
          </a:p>
          <a:p>
            <a:r>
              <a:rPr lang="en-US" sz="2600" dirty="0">
                <a:latin typeface="+mj-lt"/>
              </a:rPr>
              <a:t>Men has more uric acid &amp; map compared  to women.</a:t>
            </a:r>
          </a:p>
          <a:p>
            <a:r>
              <a:rPr lang="en-US" sz="2600" dirty="0">
                <a:latin typeface="+mj-lt"/>
              </a:rPr>
              <a:t>Blood potassium level is 3.6 to 5.2 millimoles per liter (mmol/L). A very low potassium level (less than 2.5 mmol/L ) can be life-threatening and requires urgent medical attention.</a:t>
            </a:r>
          </a:p>
          <a:p>
            <a:r>
              <a:rPr lang="en-US" sz="2600" dirty="0">
                <a:latin typeface="+mj-lt"/>
              </a:rPr>
              <a:t>A total cholesterol level of less than 200 mg/dL (5.17 mmol/L) is normal.</a:t>
            </a:r>
          </a:p>
          <a:p>
            <a:r>
              <a:rPr lang="en-US" sz="2600" dirty="0">
                <a:latin typeface="+mj-lt"/>
              </a:rPr>
              <a:t>Normal range of uric acid between 3.5 to 7.2 milligrams per deciliter (mg/dL)</a:t>
            </a:r>
          </a:p>
        </p:txBody>
      </p:sp>
    </p:spTree>
    <p:extLst>
      <p:ext uri="{BB962C8B-B14F-4D97-AF65-F5344CB8AC3E}">
        <p14:creationId xmlns:p14="http://schemas.microsoft.com/office/powerpoint/2010/main" val="2689385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EB3ED-B518-C9BE-A189-E7D5FA18EABA}"/>
              </a:ext>
            </a:extLst>
          </p:cNvPr>
          <p:cNvSpPr>
            <a:spLocks noGrp="1"/>
          </p:cNvSpPr>
          <p:nvPr>
            <p:ph type="title"/>
          </p:nvPr>
        </p:nvSpPr>
        <p:spPr>
          <a:xfrm>
            <a:off x="838200" y="365125"/>
            <a:ext cx="10515600" cy="1325563"/>
          </a:xfrm>
        </p:spPr>
        <p:txBody>
          <a:bodyPr>
            <a:normAutofit/>
          </a:bodyPr>
          <a:lstStyle/>
          <a:p>
            <a:r>
              <a:rPr lang="en-US" sz="5400" dirty="0"/>
              <a:t>Challenges</a:t>
            </a:r>
          </a:p>
        </p:txBody>
      </p:sp>
      <p:sp>
        <p:nvSpPr>
          <p:cNvPr id="1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3DC1D634-0331-B6DF-1B4C-C7B0775B8B55}"/>
              </a:ext>
            </a:extLst>
          </p:cNvPr>
          <p:cNvGraphicFramePr>
            <a:graphicFrameLocks noGrp="1"/>
          </p:cNvGraphicFramePr>
          <p:nvPr>
            <p:ph idx="1"/>
            <p:extLst>
              <p:ext uri="{D42A27DB-BD31-4B8C-83A1-F6EECF244321}">
                <p14:modId xmlns:p14="http://schemas.microsoft.com/office/powerpoint/2010/main" val="156091916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1479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AFFD5E-4B40-B6B6-DEAF-A37866CD5EEC}"/>
              </a:ext>
            </a:extLst>
          </p:cNvPr>
          <p:cNvSpPr>
            <a:spLocks noGrp="1"/>
          </p:cNvSpPr>
          <p:nvPr>
            <p:ph type="title"/>
          </p:nvPr>
        </p:nvSpPr>
        <p:spPr>
          <a:xfrm>
            <a:off x="838200" y="365125"/>
            <a:ext cx="10515600" cy="1325563"/>
          </a:xfrm>
        </p:spPr>
        <p:txBody>
          <a:bodyPr>
            <a:normAutofit/>
          </a:bodyPr>
          <a:lstStyle/>
          <a:p>
            <a:r>
              <a:rPr lang="en-US" sz="5400"/>
              <a:t>Recommendations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D721A9-D1D6-34F4-D63D-C75796E93A70}"/>
              </a:ext>
            </a:extLst>
          </p:cNvPr>
          <p:cNvSpPr>
            <a:spLocks noGrp="1"/>
          </p:cNvSpPr>
          <p:nvPr>
            <p:ph idx="1"/>
          </p:nvPr>
        </p:nvSpPr>
        <p:spPr>
          <a:xfrm>
            <a:off x="838200" y="1929384"/>
            <a:ext cx="10515600" cy="4251960"/>
          </a:xfrm>
        </p:spPr>
        <p:txBody>
          <a:bodyPr>
            <a:normAutofit/>
          </a:bodyPr>
          <a:lstStyle/>
          <a:p>
            <a:r>
              <a:rPr lang="en-US" sz="2600" dirty="0">
                <a:latin typeface="+mj-lt"/>
              </a:rPr>
              <a:t>It’s advisable for women aged 50 and above to check cholesterol whenever they visit hospital in order to avoid heart failure.</a:t>
            </a:r>
          </a:p>
          <a:p>
            <a:r>
              <a:rPr lang="en-US" sz="2600" dirty="0">
                <a:latin typeface="+mj-lt"/>
              </a:rPr>
              <a:t> Men should get tested for uric acid frequently are there more prone to higher uric acid.</a:t>
            </a:r>
          </a:p>
          <a:p>
            <a:r>
              <a:rPr lang="en-US" sz="2600" dirty="0">
                <a:latin typeface="+mj-lt"/>
              </a:rPr>
              <a:t>Always maintain a healthy lifestyle.</a:t>
            </a:r>
          </a:p>
          <a:p>
            <a:endParaRPr lang="en-US" sz="2600" dirty="0">
              <a:latin typeface="+mj-lt"/>
            </a:endParaRPr>
          </a:p>
          <a:p>
            <a:endParaRPr lang="en-US" sz="2600" dirty="0">
              <a:latin typeface="+mj-lt"/>
            </a:endParaRPr>
          </a:p>
          <a:p>
            <a:endParaRPr lang="en-US" sz="2600" dirty="0">
              <a:latin typeface="+mj-lt"/>
            </a:endParaRPr>
          </a:p>
          <a:p>
            <a:endParaRPr lang="en-US" sz="2600" dirty="0">
              <a:latin typeface="+mj-lt"/>
            </a:endParaRPr>
          </a:p>
          <a:p>
            <a:endParaRPr lang="en-US" sz="2600" dirty="0">
              <a:latin typeface="+mj-lt"/>
            </a:endParaRPr>
          </a:p>
          <a:p>
            <a:endParaRPr lang="en-US" sz="2600" dirty="0">
              <a:latin typeface="+mj-lt"/>
            </a:endParaRPr>
          </a:p>
          <a:p>
            <a:endParaRPr lang="en-US" sz="2600" dirty="0">
              <a:latin typeface="+mj-lt"/>
            </a:endParaRPr>
          </a:p>
        </p:txBody>
      </p:sp>
    </p:spTree>
    <p:extLst>
      <p:ext uri="{BB962C8B-B14F-4D97-AF65-F5344CB8AC3E}">
        <p14:creationId xmlns:p14="http://schemas.microsoft.com/office/powerpoint/2010/main" val="350233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D1BB7-07CE-D60B-C75B-01C2E9556DC6}"/>
              </a:ext>
            </a:extLst>
          </p:cNvPr>
          <p:cNvSpPr>
            <a:spLocks noGrp="1"/>
          </p:cNvSpPr>
          <p:nvPr>
            <p:ph type="title"/>
          </p:nvPr>
        </p:nvSpPr>
        <p:spPr>
          <a:xfrm>
            <a:off x="838200" y="365125"/>
            <a:ext cx="10515600" cy="1325563"/>
          </a:xfrm>
        </p:spPr>
        <p:txBody>
          <a:bodyPr>
            <a:normAutofit/>
          </a:bodyPr>
          <a:lstStyle/>
          <a:p>
            <a:r>
              <a:rPr lang="en-US" sz="5400"/>
              <a:t>References</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B002EFBC-2475-26E7-0681-6340AD315537}"/>
              </a:ext>
            </a:extLst>
          </p:cNvPr>
          <p:cNvSpPr>
            <a:spLocks noGrp="1"/>
          </p:cNvSpPr>
          <p:nvPr>
            <p:ph idx="1"/>
          </p:nvPr>
        </p:nvSpPr>
        <p:spPr>
          <a:xfrm>
            <a:off x="838200" y="1929384"/>
            <a:ext cx="10515600" cy="4251960"/>
          </a:xfrm>
        </p:spPr>
        <p:txBody>
          <a:bodyPr>
            <a:normAutofit/>
          </a:bodyPr>
          <a:lstStyle/>
          <a:p>
            <a:r>
              <a:rPr lang="en-US" sz="2200" dirty="0">
                <a:latin typeface="+mj-lt"/>
                <a:hlinkClick r:id="rId2"/>
              </a:rPr>
              <a:t>https://physionet.org/content/heart-failure-zigong/1.3/</a:t>
            </a:r>
            <a:endParaRPr lang="en-US" sz="2200" dirty="0">
              <a:latin typeface="+mj-lt"/>
            </a:endParaRPr>
          </a:p>
          <a:p>
            <a:r>
              <a:rPr lang="en-US" sz="2200" b="0" i="0" dirty="0">
                <a:effectLst/>
                <a:latin typeface="+mj-lt"/>
              </a:rPr>
              <a:t>HCUP National Inpatient Sample (NIS). Healthcare Cost and Utilization Project (HCUP). 2012. Agency for Healthcare Research and Quality, Rockville, MD. </a:t>
            </a:r>
            <a:r>
              <a:rPr lang="en-US" sz="2200" b="0" i="0" dirty="0">
                <a:effectLst/>
                <a:latin typeface="+mj-lt"/>
                <a:hlinkClick r:id="rId3"/>
              </a:rPr>
              <a:t>www.hcup-us.ahrq.gov/nisoverview.jsp</a:t>
            </a:r>
            <a:endParaRPr lang="en-US" sz="2200" b="0" i="0" dirty="0">
              <a:effectLst/>
              <a:latin typeface="+mj-lt"/>
            </a:endParaRPr>
          </a:p>
          <a:p>
            <a:r>
              <a:rPr lang="en-US" sz="2200" b="0" i="0" dirty="0">
                <a:effectLst/>
                <a:latin typeface="+mj-lt"/>
              </a:rPr>
              <a:t>Al-</a:t>
            </a:r>
            <a:r>
              <a:rPr lang="en-US" sz="2200" b="0" i="0" dirty="0" err="1">
                <a:effectLst/>
                <a:latin typeface="+mj-lt"/>
              </a:rPr>
              <a:t>Jarallah</a:t>
            </a:r>
            <a:r>
              <a:rPr lang="en-US" sz="2200" b="0" i="0" dirty="0">
                <a:effectLst/>
                <a:latin typeface="+mj-lt"/>
              </a:rPr>
              <a:t>, M. et al. Incidence and impact of cardiorenal </a:t>
            </a:r>
            <a:r>
              <a:rPr lang="en-US" sz="2200" b="0" i="0" dirty="0" err="1">
                <a:effectLst/>
                <a:latin typeface="+mj-lt"/>
              </a:rPr>
              <a:t>anaemia</a:t>
            </a:r>
            <a:r>
              <a:rPr lang="en-US" sz="2200" b="0" i="0" dirty="0">
                <a:effectLst/>
                <a:latin typeface="+mj-lt"/>
              </a:rPr>
              <a:t> syndrome on all-cause mortality in acute heart failure patients stratified by left ventricular ejection fraction in the Middle East. ESC Heart Fail 6, 103–110 (2019).</a:t>
            </a:r>
          </a:p>
          <a:p>
            <a:endParaRPr lang="en-US" sz="2200" b="0" i="0" dirty="0">
              <a:effectLst/>
              <a:latin typeface="-apple-system"/>
            </a:endParaRPr>
          </a:p>
          <a:p>
            <a:endParaRPr lang="en-US" sz="2200" dirty="0"/>
          </a:p>
          <a:p>
            <a:endParaRPr lang="en-US" sz="2200" dirty="0"/>
          </a:p>
        </p:txBody>
      </p:sp>
    </p:spTree>
    <p:extLst>
      <p:ext uri="{BB962C8B-B14F-4D97-AF65-F5344CB8AC3E}">
        <p14:creationId xmlns:p14="http://schemas.microsoft.com/office/powerpoint/2010/main" val="2092546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B6A2AE-7C62-627C-BBDE-87714DC7415A}"/>
              </a:ext>
            </a:extLst>
          </p:cNvPr>
          <p:cNvSpPr>
            <a:spLocks noGrp="1"/>
          </p:cNvSpPr>
          <p:nvPr>
            <p:ph type="title"/>
          </p:nvPr>
        </p:nvSpPr>
        <p:spPr>
          <a:xfrm>
            <a:off x="838200" y="365125"/>
            <a:ext cx="10515600" cy="1325563"/>
          </a:xfrm>
        </p:spPr>
        <p:txBody>
          <a:bodyPr>
            <a:normAutofit/>
          </a:bodyPr>
          <a:lstStyle/>
          <a:p>
            <a:r>
              <a:rPr lang="en-US" sz="5400"/>
              <a:t>Contents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E46E8154-5854-A9D2-414E-9E0647C82920}"/>
              </a:ext>
            </a:extLst>
          </p:cNvPr>
          <p:cNvSpPr>
            <a:spLocks noGrp="1"/>
          </p:cNvSpPr>
          <p:nvPr>
            <p:ph idx="1"/>
          </p:nvPr>
        </p:nvSpPr>
        <p:spPr>
          <a:xfrm>
            <a:off x="838200" y="1929384"/>
            <a:ext cx="10515600" cy="4251960"/>
          </a:xfrm>
        </p:spPr>
        <p:txBody>
          <a:bodyPr>
            <a:normAutofit/>
          </a:bodyPr>
          <a:lstStyle/>
          <a:p>
            <a:r>
              <a:rPr lang="en-US" sz="2200"/>
              <a:t> </a:t>
            </a:r>
            <a:r>
              <a:rPr lang="en-US" sz="2200">
                <a:latin typeface="+mj-lt"/>
              </a:rPr>
              <a:t>Background</a:t>
            </a:r>
          </a:p>
          <a:p>
            <a:r>
              <a:rPr lang="en-US" sz="2200">
                <a:latin typeface="+mj-lt"/>
              </a:rPr>
              <a:t> Problem Statement</a:t>
            </a:r>
          </a:p>
          <a:p>
            <a:r>
              <a:rPr lang="en-US" sz="2200">
                <a:latin typeface="+mj-lt"/>
              </a:rPr>
              <a:t> Project Objectives</a:t>
            </a:r>
          </a:p>
          <a:p>
            <a:r>
              <a:rPr lang="en-US" sz="2200">
                <a:latin typeface="+mj-lt"/>
              </a:rPr>
              <a:t> Dataset Information</a:t>
            </a:r>
          </a:p>
          <a:p>
            <a:r>
              <a:rPr lang="en-US" sz="2200">
                <a:latin typeface="+mj-lt"/>
              </a:rPr>
              <a:t> Dataset</a:t>
            </a:r>
          </a:p>
          <a:p>
            <a:r>
              <a:rPr lang="en-US" sz="2200">
                <a:latin typeface="+mj-lt"/>
              </a:rPr>
              <a:t> Data exploration and Visualizations</a:t>
            </a:r>
          </a:p>
          <a:p>
            <a:r>
              <a:rPr lang="en-US" sz="2200">
                <a:latin typeface="+mj-lt"/>
              </a:rPr>
              <a:t> Challenges</a:t>
            </a:r>
          </a:p>
          <a:p>
            <a:r>
              <a:rPr lang="en-US" sz="2200">
                <a:latin typeface="+mj-lt"/>
              </a:rPr>
              <a:t> References</a:t>
            </a:r>
          </a:p>
        </p:txBody>
      </p:sp>
    </p:spTree>
    <p:extLst>
      <p:ext uri="{BB962C8B-B14F-4D97-AF65-F5344CB8AC3E}">
        <p14:creationId xmlns:p14="http://schemas.microsoft.com/office/powerpoint/2010/main" val="179484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520A0-0E2C-7958-B84E-DD5196CC7C92}"/>
              </a:ext>
            </a:extLst>
          </p:cNvPr>
          <p:cNvSpPr>
            <a:spLocks noGrp="1"/>
          </p:cNvSpPr>
          <p:nvPr>
            <p:ph type="title"/>
          </p:nvPr>
        </p:nvSpPr>
        <p:spPr>
          <a:xfrm>
            <a:off x="838200" y="365125"/>
            <a:ext cx="10515600" cy="1325563"/>
          </a:xfrm>
        </p:spPr>
        <p:txBody>
          <a:bodyPr>
            <a:normAutofit/>
          </a:bodyPr>
          <a:lstStyle/>
          <a:p>
            <a:r>
              <a:rPr lang="en-US" sz="5400"/>
              <a:t>Background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87BED5-3542-5C0D-302C-916D79B5CA07}"/>
              </a:ext>
            </a:extLst>
          </p:cNvPr>
          <p:cNvSpPr>
            <a:spLocks noGrp="1"/>
          </p:cNvSpPr>
          <p:nvPr>
            <p:ph idx="1"/>
          </p:nvPr>
        </p:nvSpPr>
        <p:spPr>
          <a:xfrm>
            <a:off x="838200" y="1929384"/>
            <a:ext cx="10515600" cy="4251960"/>
          </a:xfrm>
        </p:spPr>
        <p:txBody>
          <a:bodyPr>
            <a:normAutofit/>
          </a:bodyPr>
          <a:lstStyle/>
          <a:p>
            <a:r>
              <a:rPr lang="en-US" sz="2200" dirty="0">
                <a:latin typeface="+mj-lt"/>
              </a:rPr>
              <a:t>Elderly hospitalizations are frequently followed by heart failure, which is linked to high mortality and morbidity. Over 6 million Americans are afflicted by the illness, and the incidence rate among the elderly is estimated to be 21 per 1000 [1, 2].</a:t>
            </a:r>
          </a:p>
          <a:p>
            <a:r>
              <a:rPr lang="en-US" sz="2200" dirty="0">
                <a:latin typeface="+mj-lt"/>
              </a:rPr>
              <a:t>In accordance with comorbidities and co-existing medical problems, studies have shown that mortality  rate at 1 year ranges from 20% to 60% after hospitalization for acute heart failure [3-6].</a:t>
            </a:r>
          </a:p>
          <a:p>
            <a:r>
              <a:rPr lang="en-US" sz="2200" dirty="0">
                <a:latin typeface="+mj-lt"/>
              </a:rPr>
              <a:t>To facilitate research on heart failure hospital patients, many datasets have been created. A </a:t>
            </a:r>
            <a:r>
              <a:rPr lang="en-US" sz="2200" b="1" dirty="0">
                <a:latin typeface="+mj-lt"/>
              </a:rPr>
              <a:t>common dataset </a:t>
            </a:r>
            <a:r>
              <a:rPr lang="en-US" sz="2200" dirty="0">
                <a:latin typeface="+mj-lt"/>
              </a:rPr>
              <a:t>used in clinical trials is the </a:t>
            </a:r>
            <a:r>
              <a:rPr lang="en-US" sz="2200" b="1" dirty="0">
                <a:latin typeface="+mj-lt"/>
              </a:rPr>
              <a:t>Cleveland in Heart Disease </a:t>
            </a:r>
            <a:r>
              <a:rPr lang="en-US" sz="2200" dirty="0">
                <a:latin typeface="+mj-lt"/>
              </a:rPr>
              <a:t>dataset, which has </a:t>
            </a:r>
            <a:r>
              <a:rPr lang="en-US" sz="2200" b="1" dirty="0">
                <a:latin typeface="+mj-lt"/>
              </a:rPr>
              <a:t>75 variables and 303 individuals.</a:t>
            </a:r>
          </a:p>
        </p:txBody>
      </p:sp>
    </p:spTree>
    <p:extLst>
      <p:ext uri="{BB962C8B-B14F-4D97-AF65-F5344CB8AC3E}">
        <p14:creationId xmlns:p14="http://schemas.microsoft.com/office/powerpoint/2010/main" val="412225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72BDD-08D4-450C-97C6-CE392DDC640B}"/>
              </a:ext>
            </a:extLst>
          </p:cNvPr>
          <p:cNvSpPr>
            <a:spLocks noGrp="1"/>
          </p:cNvSpPr>
          <p:nvPr>
            <p:ph type="title"/>
          </p:nvPr>
        </p:nvSpPr>
        <p:spPr>
          <a:xfrm>
            <a:off x="838200" y="365125"/>
            <a:ext cx="10515600" cy="1325563"/>
          </a:xfrm>
        </p:spPr>
        <p:txBody>
          <a:bodyPr>
            <a:normAutofit/>
          </a:bodyPr>
          <a:lstStyle/>
          <a:p>
            <a:r>
              <a:rPr lang="en-US" sz="5400"/>
              <a:t>Problem Statement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7BD7A3-F582-2420-B808-5B6EBE93703E}"/>
              </a:ext>
            </a:extLst>
          </p:cNvPr>
          <p:cNvSpPr>
            <a:spLocks noGrp="1"/>
          </p:cNvSpPr>
          <p:nvPr>
            <p:ph idx="1"/>
          </p:nvPr>
        </p:nvSpPr>
        <p:spPr>
          <a:xfrm>
            <a:off x="838200" y="1929384"/>
            <a:ext cx="10515600" cy="4251960"/>
          </a:xfrm>
        </p:spPr>
        <p:txBody>
          <a:bodyPr>
            <a:normAutofit/>
          </a:bodyPr>
          <a:lstStyle/>
          <a:p>
            <a:r>
              <a:rPr lang="en-US" sz="2200" dirty="0">
                <a:latin typeface="+mj-lt"/>
              </a:rPr>
              <a:t>We would like to identify the factors that causes heart failure in hospitalized patients. So, that we can start treatment if they are undiagnosed  &amp; affected.</a:t>
            </a:r>
          </a:p>
          <a:p>
            <a:pPr marL="0" indent="0">
              <a:buNone/>
            </a:pPr>
            <a:endParaRPr lang="en-US" sz="2200" dirty="0">
              <a:latin typeface="+mj-lt"/>
            </a:endParaRPr>
          </a:p>
          <a:p>
            <a:r>
              <a:rPr lang="en-US" sz="2200" dirty="0">
                <a:latin typeface="+mj-lt"/>
              </a:rPr>
              <a:t>Moreover,  we would like to know what type of  affected patients have more probability to get heart failure than others.</a:t>
            </a:r>
          </a:p>
          <a:p>
            <a:pPr marL="0" indent="0">
              <a:buNone/>
            </a:pPr>
            <a:endParaRPr lang="en-US" sz="2200" dirty="0"/>
          </a:p>
        </p:txBody>
      </p:sp>
    </p:spTree>
    <p:extLst>
      <p:ext uri="{BB962C8B-B14F-4D97-AF65-F5344CB8AC3E}">
        <p14:creationId xmlns:p14="http://schemas.microsoft.com/office/powerpoint/2010/main" val="108072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12FFB-949C-A3B3-BFA1-116FB7BFA25A}"/>
              </a:ext>
            </a:extLst>
          </p:cNvPr>
          <p:cNvSpPr>
            <a:spLocks noGrp="1"/>
          </p:cNvSpPr>
          <p:nvPr>
            <p:ph type="title"/>
          </p:nvPr>
        </p:nvSpPr>
        <p:spPr>
          <a:xfrm>
            <a:off x="838200" y="365125"/>
            <a:ext cx="10515600" cy="935487"/>
          </a:xfrm>
        </p:spPr>
        <p:txBody>
          <a:bodyPr>
            <a:normAutofit/>
          </a:bodyPr>
          <a:lstStyle/>
          <a:p>
            <a:r>
              <a:rPr lang="en-US" sz="5400" dirty="0"/>
              <a:t>Problem Objective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FBE63F-53AB-5B8A-4C08-7684E4830F2E}"/>
              </a:ext>
            </a:extLst>
          </p:cNvPr>
          <p:cNvSpPr>
            <a:spLocks noGrp="1"/>
          </p:cNvSpPr>
          <p:nvPr>
            <p:ph idx="1"/>
          </p:nvPr>
        </p:nvSpPr>
        <p:spPr>
          <a:xfrm>
            <a:off x="838200" y="1929384"/>
            <a:ext cx="10515600" cy="4251960"/>
          </a:xfrm>
        </p:spPr>
        <p:txBody>
          <a:bodyPr>
            <a:normAutofit/>
          </a:bodyPr>
          <a:lstStyle/>
          <a:p>
            <a:pPr marL="0" indent="0">
              <a:buNone/>
            </a:pPr>
            <a:endParaRPr lang="en-US" sz="2200" dirty="0">
              <a:latin typeface="+mj-lt"/>
            </a:endParaRPr>
          </a:p>
          <a:p>
            <a:r>
              <a:rPr lang="en-US" sz="2600" dirty="0">
                <a:latin typeface="+mj-lt"/>
              </a:rPr>
              <a:t>Our goal is to find patients who are more vulnerable to heart attack with &amp; without any existing any health conditions and how it can be prevented.</a:t>
            </a:r>
          </a:p>
          <a:p>
            <a:r>
              <a:rPr lang="en-US" sz="2600" dirty="0" err="1">
                <a:latin typeface="+mj-lt"/>
              </a:rPr>
              <a:t>Inaddition</a:t>
            </a:r>
            <a:r>
              <a:rPr lang="en-US" sz="2600" dirty="0">
                <a:latin typeface="+mj-lt"/>
              </a:rPr>
              <a:t>, we would like to know find which gender is more vulnerable to heart attack.  </a:t>
            </a:r>
          </a:p>
          <a:p>
            <a:r>
              <a:rPr lang="en-US" sz="2600" dirty="0">
                <a:latin typeface="+mj-lt"/>
              </a:rPr>
              <a:t>We would also like to know the death rate of the patients after getting discharged from hospital after getting a heart attack.</a:t>
            </a:r>
          </a:p>
        </p:txBody>
      </p:sp>
    </p:spTree>
    <p:extLst>
      <p:ext uri="{BB962C8B-B14F-4D97-AF65-F5344CB8AC3E}">
        <p14:creationId xmlns:p14="http://schemas.microsoft.com/office/powerpoint/2010/main" val="847576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2BFD9C-8C46-948C-0481-A9A4828AE596}"/>
              </a:ext>
            </a:extLst>
          </p:cNvPr>
          <p:cNvSpPr>
            <a:spLocks noGrp="1"/>
          </p:cNvSpPr>
          <p:nvPr>
            <p:ph type="title"/>
          </p:nvPr>
        </p:nvSpPr>
        <p:spPr>
          <a:xfrm>
            <a:off x="838200" y="365125"/>
            <a:ext cx="10515600" cy="925655"/>
          </a:xfrm>
        </p:spPr>
        <p:txBody>
          <a:bodyPr>
            <a:normAutofit/>
          </a:bodyPr>
          <a:lstStyle/>
          <a:p>
            <a:r>
              <a:rPr lang="en-US" sz="5400" dirty="0"/>
              <a:t>Dataset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FEC73F-9758-ABE9-BD0A-352FC63B7FE7}"/>
              </a:ext>
            </a:extLst>
          </p:cNvPr>
          <p:cNvSpPr>
            <a:spLocks noGrp="1"/>
          </p:cNvSpPr>
          <p:nvPr>
            <p:ph idx="1"/>
          </p:nvPr>
        </p:nvSpPr>
        <p:spPr>
          <a:xfrm>
            <a:off x="838200" y="1929384"/>
            <a:ext cx="10515600" cy="4251960"/>
          </a:xfrm>
        </p:spPr>
        <p:txBody>
          <a:bodyPr>
            <a:normAutofit/>
          </a:bodyPr>
          <a:lstStyle/>
          <a:p>
            <a:r>
              <a:rPr lang="en-US" sz="2600" dirty="0">
                <a:latin typeface="+mj-lt"/>
              </a:rPr>
              <a:t>Dataset file contains a record of the medications that were given throughout the hospital stay. The number of entries in the table indicates that a drug was given more than once even though administration times are not provided. </a:t>
            </a:r>
          </a:p>
          <a:p>
            <a:r>
              <a:rPr lang="en-US" sz="2600" dirty="0">
                <a:latin typeface="+mj-lt"/>
              </a:rPr>
              <a:t>Our dataset contained the following main pharmacological classes: diuretics(water pills), inotropes, and vasodilators(dilate blood vessel) etc.</a:t>
            </a:r>
          </a:p>
          <a:p>
            <a:r>
              <a:rPr lang="en-US" sz="2600" dirty="0">
                <a:solidFill>
                  <a:srgbClr val="202124"/>
                </a:solidFill>
                <a:latin typeface="+mj-lt"/>
              </a:rPr>
              <a:t>In</a:t>
            </a:r>
            <a:r>
              <a:rPr lang="en-US" sz="2600" b="0" i="0" dirty="0">
                <a:solidFill>
                  <a:srgbClr val="202124"/>
                </a:solidFill>
                <a:effectLst/>
                <a:latin typeface="+mj-lt"/>
              </a:rPr>
              <a:t>otropes are </a:t>
            </a:r>
            <a:r>
              <a:rPr lang="en-US" sz="2600" i="0" dirty="0">
                <a:solidFill>
                  <a:srgbClr val="202124"/>
                </a:solidFill>
                <a:effectLst/>
                <a:latin typeface="+mj-lt"/>
              </a:rPr>
              <a:t>drugs that tell r heart muscles to beat or contract with more  or less power.</a:t>
            </a:r>
            <a:endParaRPr lang="en-US" sz="2600" dirty="0">
              <a:latin typeface="+mj-lt"/>
            </a:endParaRPr>
          </a:p>
        </p:txBody>
      </p:sp>
    </p:spTree>
    <p:extLst>
      <p:ext uri="{BB962C8B-B14F-4D97-AF65-F5344CB8AC3E}">
        <p14:creationId xmlns:p14="http://schemas.microsoft.com/office/powerpoint/2010/main" val="312589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C0352-C8C3-61FC-EF1E-B75C9A1C8D70}"/>
              </a:ext>
            </a:extLst>
          </p:cNvPr>
          <p:cNvSpPr>
            <a:spLocks noGrp="1"/>
          </p:cNvSpPr>
          <p:nvPr>
            <p:ph type="title"/>
          </p:nvPr>
        </p:nvSpPr>
        <p:spPr>
          <a:xfrm>
            <a:off x="838200" y="365125"/>
            <a:ext cx="10515600" cy="1325563"/>
          </a:xfrm>
        </p:spPr>
        <p:txBody>
          <a:bodyPr>
            <a:normAutofit/>
          </a:bodyPr>
          <a:lstStyle/>
          <a:p>
            <a:r>
              <a:rPr lang="en-US" sz="5400"/>
              <a:t>Data Cleaning: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EE43E2-98B6-AA30-B39D-4C3C212DCB02}"/>
              </a:ext>
            </a:extLst>
          </p:cNvPr>
          <p:cNvSpPr>
            <a:spLocks noGrp="1"/>
          </p:cNvSpPr>
          <p:nvPr>
            <p:ph idx="1"/>
          </p:nvPr>
        </p:nvSpPr>
        <p:spPr>
          <a:xfrm>
            <a:off x="838200" y="1929384"/>
            <a:ext cx="10515600" cy="4251960"/>
          </a:xfrm>
        </p:spPr>
        <p:txBody>
          <a:bodyPr>
            <a:normAutofit/>
          </a:bodyPr>
          <a:lstStyle/>
          <a:p>
            <a:r>
              <a:rPr lang="en-US" sz="2600" dirty="0">
                <a:latin typeface="+mj-lt"/>
              </a:rPr>
              <a:t>The dataset had multiple categories like demographics, baseline health characteristics, use of drugs and lab findings. </a:t>
            </a:r>
          </a:p>
          <a:p>
            <a:r>
              <a:rPr lang="en-US" sz="2600" dirty="0">
                <a:latin typeface="+mj-lt"/>
              </a:rPr>
              <a:t>Dataset has lot of irregularities and inconsistencies and needed cleaning for a better understanding and analyzation.</a:t>
            </a:r>
          </a:p>
          <a:p>
            <a:r>
              <a:rPr lang="en-US" sz="2600" dirty="0">
                <a:latin typeface="+mj-lt"/>
              </a:rPr>
              <a:t>In addition, they were so many missing values present in it.</a:t>
            </a:r>
          </a:p>
          <a:p>
            <a:r>
              <a:rPr lang="en-US" sz="2600" dirty="0">
                <a:latin typeface="+mj-lt"/>
              </a:rPr>
              <a:t> The data cleaning was done using excel.</a:t>
            </a:r>
          </a:p>
          <a:p>
            <a:endParaRPr lang="en-US" sz="2200" dirty="0"/>
          </a:p>
        </p:txBody>
      </p:sp>
    </p:spTree>
    <p:extLst>
      <p:ext uri="{BB962C8B-B14F-4D97-AF65-F5344CB8AC3E}">
        <p14:creationId xmlns:p14="http://schemas.microsoft.com/office/powerpoint/2010/main" val="4149201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1BA1A-F908-9474-F851-FA6C3EC7A592}"/>
              </a:ext>
            </a:extLst>
          </p:cNvPr>
          <p:cNvSpPr>
            <a:spLocks noGrp="1"/>
          </p:cNvSpPr>
          <p:nvPr>
            <p:ph type="title"/>
          </p:nvPr>
        </p:nvSpPr>
        <p:spPr>
          <a:xfrm>
            <a:off x="838200" y="365125"/>
            <a:ext cx="10515600" cy="1325563"/>
          </a:xfrm>
        </p:spPr>
        <p:txBody>
          <a:bodyPr>
            <a:normAutofit/>
          </a:bodyPr>
          <a:lstStyle/>
          <a:p>
            <a:r>
              <a:rPr lang="en-US" sz="5400"/>
              <a:t>Data Cleaning: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D72A77-B9F1-5026-BB15-01BCA060C79F}"/>
              </a:ext>
            </a:extLst>
          </p:cNvPr>
          <p:cNvSpPr>
            <a:spLocks noGrp="1"/>
          </p:cNvSpPr>
          <p:nvPr>
            <p:ph idx="1"/>
          </p:nvPr>
        </p:nvSpPr>
        <p:spPr>
          <a:xfrm>
            <a:off x="838200" y="1929384"/>
            <a:ext cx="10515600" cy="4251960"/>
          </a:xfrm>
        </p:spPr>
        <p:txBody>
          <a:bodyPr>
            <a:normAutofit/>
          </a:bodyPr>
          <a:lstStyle/>
          <a:p>
            <a:r>
              <a:rPr lang="en-US" sz="2600" dirty="0">
                <a:latin typeface="+mj-lt"/>
              </a:rPr>
              <a:t>We replaced data entries from 0 and 1 to Yes and No.</a:t>
            </a:r>
          </a:p>
          <a:p>
            <a:r>
              <a:rPr lang="en-US" sz="2600" dirty="0">
                <a:latin typeface="+mj-lt"/>
              </a:rPr>
              <a:t>Certain attributes were removed as they were not required and had  no real impact to the analysis.</a:t>
            </a:r>
          </a:p>
          <a:p>
            <a:r>
              <a:rPr lang="en-US" sz="2600" dirty="0">
                <a:latin typeface="+mj-lt"/>
              </a:rPr>
              <a:t>Certain attributes was easy to understand like age, respiratory rate, systolic(pressure blood is exerting) blood pressure etc. Others we’re way too complicated for that, we had to extensively research. For instance, the Killip grade which is used as a threshold for establishing the risk of mortality after assessing the patient’s physical examination and the factors that lead to heart attack</a:t>
            </a:r>
            <a:r>
              <a:rPr lang="en-US" sz="2600" dirty="0"/>
              <a:t>.  </a:t>
            </a:r>
          </a:p>
          <a:p>
            <a:endParaRPr lang="en-US" sz="2600" dirty="0"/>
          </a:p>
          <a:p>
            <a:endParaRPr lang="en-US" sz="2600" dirty="0"/>
          </a:p>
        </p:txBody>
      </p:sp>
    </p:spTree>
    <p:extLst>
      <p:ext uri="{BB962C8B-B14F-4D97-AF65-F5344CB8AC3E}">
        <p14:creationId xmlns:p14="http://schemas.microsoft.com/office/powerpoint/2010/main" val="185874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descr="Magnifying glass showing decling performance">
            <a:extLst>
              <a:ext uri="{FF2B5EF4-FFF2-40B4-BE49-F238E27FC236}">
                <a16:creationId xmlns:a16="http://schemas.microsoft.com/office/drawing/2014/main" id="{4EB0DA1D-46F3-986D-C22C-94AAA86974BA}"/>
              </a:ext>
            </a:extLst>
          </p:cNvPr>
          <p:cNvPicPr>
            <a:picLocks noChangeAspect="1"/>
          </p:cNvPicPr>
          <p:nvPr/>
        </p:nvPicPr>
        <p:blipFill rotWithShape="1">
          <a:blip r:embed="rId2"/>
          <a:srcRect t="1220" b="14510"/>
          <a:stretch/>
        </p:blipFill>
        <p:spPr>
          <a:xfrm>
            <a:off x="-3047" y="10"/>
            <a:ext cx="12191999" cy="6857990"/>
          </a:xfrm>
          <a:prstGeom prst="rect">
            <a:avLst/>
          </a:prstGeom>
        </p:spPr>
      </p:pic>
      <p:sp>
        <p:nvSpPr>
          <p:cNvPr id="14"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B7325-ED6A-0AB2-66F3-482DC5020396}"/>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Exploratory Data Analysis:</a:t>
            </a:r>
          </a:p>
        </p:txBody>
      </p:sp>
    </p:spTree>
    <p:extLst>
      <p:ext uri="{BB962C8B-B14F-4D97-AF65-F5344CB8AC3E}">
        <p14:creationId xmlns:p14="http://schemas.microsoft.com/office/powerpoint/2010/main" val="2726171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724</TotalTime>
  <Words>969</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-apple-system</vt:lpstr>
      <vt:lpstr>Arial</vt:lpstr>
      <vt:lpstr>Calibri</vt:lpstr>
      <vt:lpstr>Calibri Light</vt:lpstr>
      <vt:lpstr>Office Theme</vt:lpstr>
      <vt:lpstr>Hospitalized patients with heart failure </vt:lpstr>
      <vt:lpstr>Contents</vt:lpstr>
      <vt:lpstr>Background</vt:lpstr>
      <vt:lpstr>Problem Statement</vt:lpstr>
      <vt:lpstr>Problem Objective</vt:lpstr>
      <vt:lpstr>Dataset</vt:lpstr>
      <vt:lpstr>Data Cleaning:</vt:lpstr>
      <vt:lpstr>Data Cleaning:</vt:lpstr>
      <vt:lpstr>Exploratory Data Analysis:</vt:lpstr>
      <vt:lpstr>Comparison Of Health ailments Gender Wise</vt:lpstr>
      <vt:lpstr>PowerPoint Presentation</vt:lpstr>
      <vt:lpstr>Readmission To Hospital within 3 Months With Respect To Gender</vt:lpstr>
      <vt:lpstr>PowerPoint Presentation</vt:lpstr>
      <vt:lpstr>Death Rate Within 28 days Gender Wise</vt:lpstr>
      <vt:lpstr>PowerPoint Presentation</vt:lpstr>
      <vt:lpstr>Challenges</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heart failure using external using electronic healthcare records and external outcome data  </dc:title>
  <dc:creator>Sadaf Ahmed Charkay</dc:creator>
  <cp:lastModifiedBy>Sadaf Ahmed Charkay</cp:lastModifiedBy>
  <cp:revision>16</cp:revision>
  <dcterms:created xsi:type="dcterms:W3CDTF">2022-12-06T19:24:43Z</dcterms:created>
  <dcterms:modified xsi:type="dcterms:W3CDTF">2023-05-05T02:06:59Z</dcterms:modified>
</cp:coreProperties>
</file>