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3F96B-A6FC-43F5-9343-448956E227F5}" v="15" dt="2024-02-20T13:35:29.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116" d="100"/>
          <a:sy n="116"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RAJ" userId="cd5d53c0ee19e2f8" providerId="LiveId" clId="{0943F96B-A6FC-43F5-9343-448956E227F5}"/>
    <pc:docChg chg="undo custSel addSld modSld">
      <pc:chgData name="ANKIT RAJ" userId="cd5d53c0ee19e2f8" providerId="LiveId" clId="{0943F96B-A6FC-43F5-9343-448956E227F5}" dt="2024-02-20T15:41:41.463" v="351" actId="1076"/>
      <pc:docMkLst>
        <pc:docMk/>
      </pc:docMkLst>
      <pc:sldChg chg="modSp mod">
        <pc:chgData name="ANKIT RAJ" userId="cd5d53c0ee19e2f8" providerId="LiveId" clId="{0943F96B-A6FC-43F5-9343-448956E227F5}" dt="2024-02-20T12:28:47.458" v="22" actId="20577"/>
        <pc:sldMkLst>
          <pc:docMk/>
          <pc:sldMk cId="1289955192" sldId="256"/>
        </pc:sldMkLst>
        <pc:spChg chg="mod">
          <ac:chgData name="ANKIT RAJ" userId="cd5d53c0ee19e2f8" providerId="LiveId" clId="{0943F96B-A6FC-43F5-9343-448956E227F5}" dt="2024-02-20T12:28:47.458" v="22" actId="20577"/>
          <ac:spMkLst>
            <pc:docMk/>
            <pc:sldMk cId="1289955192" sldId="256"/>
            <ac:spMk id="5" creationId="{1DB1979A-128B-A1F6-7987-5CFC094DA8DC}"/>
          </ac:spMkLst>
        </pc:spChg>
      </pc:sldChg>
      <pc:sldChg chg="modSp mod">
        <pc:chgData name="ANKIT RAJ" userId="cd5d53c0ee19e2f8" providerId="LiveId" clId="{0943F96B-A6FC-43F5-9343-448956E227F5}" dt="2024-02-20T12:34:01.639" v="111" actId="20577"/>
        <pc:sldMkLst>
          <pc:docMk/>
          <pc:sldMk cId="4011223125" sldId="259"/>
        </pc:sldMkLst>
        <pc:spChg chg="mod">
          <ac:chgData name="ANKIT RAJ" userId="cd5d53c0ee19e2f8" providerId="LiveId" clId="{0943F96B-A6FC-43F5-9343-448956E227F5}" dt="2024-02-20T12:34:01.639" v="111" actId="20577"/>
          <ac:spMkLst>
            <pc:docMk/>
            <pc:sldMk cId="4011223125" sldId="259"/>
            <ac:spMk id="2" creationId="{62C31181-3A1C-3019-D7C0-5148DE193320}"/>
          </ac:spMkLst>
        </pc:spChg>
      </pc:sldChg>
      <pc:sldChg chg="modSp mod">
        <pc:chgData name="ANKIT RAJ" userId="cd5d53c0ee19e2f8" providerId="LiveId" clId="{0943F96B-A6FC-43F5-9343-448956E227F5}" dt="2024-02-20T15:36:16.876" v="350" actId="20577"/>
        <pc:sldMkLst>
          <pc:docMk/>
          <pc:sldMk cId="4087704471" sldId="260"/>
        </pc:sldMkLst>
        <pc:spChg chg="mod">
          <ac:chgData name="ANKIT RAJ" userId="cd5d53c0ee19e2f8" providerId="LiveId" clId="{0943F96B-A6FC-43F5-9343-448956E227F5}" dt="2024-02-20T15:36:16.876" v="350" actId="20577"/>
          <ac:spMkLst>
            <pc:docMk/>
            <pc:sldMk cId="4087704471" sldId="260"/>
            <ac:spMk id="2" creationId="{DADCFE2C-2D85-377F-6B56-BADC6103BE6F}"/>
          </ac:spMkLst>
        </pc:spChg>
      </pc:sldChg>
      <pc:sldChg chg="addSp delSp modSp new mod">
        <pc:chgData name="ANKIT RAJ" userId="cd5d53c0ee19e2f8" providerId="LiveId" clId="{0943F96B-A6FC-43F5-9343-448956E227F5}" dt="2024-02-20T12:41:00.849" v="119" actId="1076"/>
        <pc:sldMkLst>
          <pc:docMk/>
          <pc:sldMk cId="4099872821" sldId="261"/>
        </pc:sldMkLst>
        <pc:spChg chg="add del mod">
          <ac:chgData name="ANKIT RAJ" userId="cd5d53c0ee19e2f8" providerId="LiveId" clId="{0943F96B-A6FC-43F5-9343-448956E227F5}" dt="2024-02-20T12:32:30.185" v="26"/>
          <ac:spMkLst>
            <pc:docMk/>
            <pc:sldMk cId="4099872821" sldId="261"/>
            <ac:spMk id="2" creationId="{573BE454-6A74-CD52-9849-ADD3C0BBEB77}"/>
          </ac:spMkLst>
        </pc:spChg>
        <pc:spChg chg="add mod">
          <ac:chgData name="ANKIT RAJ" userId="cd5d53c0ee19e2f8" providerId="LiveId" clId="{0943F96B-A6FC-43F5-9343-448956E227F5}" dt="2024-02-20T12:41:00.849" v="119" actId="1076"/>
          <ac:spMkLst>
            <pc:docMk/>
            <pc:sldMk cId="4099872821" sldId="261"/>
            <ac:spMk id="3" creationId="{DB60EAFD-FA71-5D9B-3F6D-4C257A8AB11E}"/>
          </ac:spMkLst>
        </pc:spChg>
      </pc:sldChg>
      <pc:sldChg chg="addSp modSp new mod">
        <pc:chgData name="ANKIT RAJ" userId="cd5d53c0ee19e2f8" providerId="LiveId" clId="{0943F96B-A6FC-43F5-9343-448956E227F5}" dt="2024-02-20T15:41:41.463" v="351" actId="1076"/>
        <pc:sldMkLst>
          <pc:docMk/>
          <pc:sldMk cId="1282357976" sldId="262"/>
        </pc:sldMkLst>
        <pc:spChg chg="add mod">
          <ac:chgData name="ANKIT RAJ" userId="cd5d53c0ee19e2f8" providerId="LiveId" clId="{0943F96B-A6FC-43F5-9343-448956E227F5}" dt="2024-02-20T15:41:41.463" v="351" actId="1076"/>
          <ac:spMkLst>
            <pc:docMk/>
            <pc:sldMk cId="1282357976" sldId="262"/>
            <ac:spMk id="2" creationId="{E8422F1C-AD1E-246B-0A0D-25D11A207E56}"/>
          </ac:spMkLst>
        </pc:spChg>
      </pc:sldChg>
      <pc:sldChg chg="addSp modSp new mod">
        <pc:chgData name="ANKIT RAJ" userId="cd5d53c0ee19e2f8" providerId="LiveId" clId="{0943F96B-A6FC-43F5-9343-448956E227F5}" dt="2024-02-20T13:25:36.158" v="165" actId="1076"/>
        <pc:sldMkLst>
          <pc:docMk/>
          <pc:sldMk cId="2411206123" sldId="263"/>
        </pc:sldMkLst>
        <pc:spChg chg="add mod">
          <ac:chgData name="ANKIT RAJ" userId="cd5d53c0ee19e2f8" providerId="LiveId" clId="{0943F96B-A6FC-43F5-9343-448956E227F5}" dt="2024-02-20T13:25:36.158" v="165" actId="1076"/>
          <ac:spMkLst>
            <pc:docMk/>
            <pc:sldMk cId="2411206123" sldId="263"/>
            <ac:spMk id="2" creationId="{EEA5C685-8C7E-EFD2-1CE9-04D31662986E}"/>
          </ac:spMkLst>
        </pc:spChg>
        <pc:spChg chg="add mod">
          <ac:chgData name="ANKIT RAJ" userId="cd5d53c0ee19e2f8" providerId="LiveId" clId="{0943F96B-A6FC-43F5-9343-448956E227F5}" dt="2024-02-20T13:24:38.757" v="155" actId="1076"/>
          <ac:spMkLst>
            <pc:docMk/>
            <pc:sldMk cId="2411206123" sldId="263"/>
            <ac:spMk id="3" creationId="{93A8E6D5-D443-917B-4A1A-C4F12F8EA99B}"/>
          </ac:spMkLst>
        </pc:spChg>
        <pc:spChg chg="add">
          <ac:chgData name="ANKIT RAJ" userId="cd5d53c0ee19e2f8" providerId="LiveId" clId="{0943F96B-A6FC-43F5-9343-448956E227F5}" dt="2024-02-20T13:24:41.692" v="156"/>
          <ac:spMkLst>
            <pc:docMk/>
            <pc:sldMk cId="2411206123" sldId="263"/>
            <ac:spMk id="4" creationId="{8DF82464-C5FB-EB32-1F42-4CD7DB807A20}"/>
          </ac:spMkLst>
        </pc:spChg>
      </pc:sldChg>
      <pc:sldChg chg="addSp modSp new mod">
        <pc:chgData name="ANKIT RAJ" userId="cd5d53c0ee19e2f8" providerId="LiveId" clId="{0943F96B-A6FC-43F5-9343-448956E227F5}" dt="2024-02-20T13:29:23.257" v="174" actId="113"/>
        <pc:sldMkLst>
          <pc:docMk/>
          <pc:sldMk cId="3483300217" sldId="264"/>
        </pc:sldMkLst>
        <pc:spChg chg="add mod">
          <ac:chgData name="ANKIT RAJ" userId="cd5d53c0ee19e2f8" providerId="LiveId" clId="{0943F96B-A6FC-43F5-9343-448956E227F5}" dt="2024-02-20T13:29:23.257" v="174" actId="113"/>
          <ac:spMkLst>
            <pc:docMk/>
            <pc:sldMk cId="3483300217" sldId="264"/>
            <ac:spMk id="2" creationId="{4713D504-A1BE-ABB8-4310-F7F099AAE179}"/>
          </ac:spMkLst>
        </pc:spChg>
      </pc:sldChg>
      <pc:sldChg chg="addSp modSp new mod">
        <pc:chgData name="ANKIT RAJ" userId="cd5d53c0ee19e2f8" providerId="LiveId" clId="{0943F96B-A6FC-43F5-9343-448956E227F5}" dt="2024-02-20T13:34:35.666" v="225" actId="20577"/>
        <pc:sldMkLst>
          <pc:docMk/>
          <pc:sldMk cId="220411804" sldId="265"/>
        </pc:sldMkLst>
        <pc:spChg chg="add mod">
          <ac:chgData name="ANKIT RAJ" userId="cd5d53c0ee19e2f8" providerId="LiveId" clId="{0943F96B-A6FC-43F5-9343-448956E227F5}" dt="2024-02-20T13:34:35.666" v="225" actId="20577"/>
          <ac:spMkLst>
            <pc:docMk/>
            <pc:sldMk cId="220411804" sldId="265"/>
            <ac:spMk id="2" creationId="{72F58DF4-C5DE-898D-533E-A19F6CD6FCDD}"/>
          </ac:spMkLst>
        </pc:spChg>
      </pc:sldChg>
      <pc:sldChg chg="addSp modSp new mod">
        <pc:chgData name="ANKIT RAJ" userId="cd5d53c0ee19e2f8" providerId="LiveId" clId="{0943F96B-A6FC-43F5-9343-448956E227F5}" dt="2024-02-20T13:36:13.359" v="236" actId="113"/>
        <pc:sldMkLst>
          <pc:docMk/>
          <pc:sldMk cId="211533255" sldId="266"/>
        </pc:sldMkLst>
        <pc:spChg chg="add mod">
          <ac:chgData name="ANKIT RAJ" userId="cd5d53c0ee19e2f8" providerId="LiveId" clId="{0943F96B-A6FC-43F5-9343-448956E227F5}" dt="2024-02-20T13:36:13.359" v="236" actId="113"/>
          <ac:spMkLst>
            <pc:docMk/>
            <pc:sldMk cId="211533255" sldId="266"/>
            <ac:spMk id="2" creationId="{64A54B62-2B27-D987-392E-28B109E92F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A119A-C7E5-4A7F-95E1-77473B433A4F}"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686CA-FE75-4415-9549-276702966B33}" type="slidenum">
              <a:rPr lang="en-IN" smtClean="0"/>
              <a:t>‹#›</a:t>
            </a:fld>
            <a:endParaRPr lang="en-IN"/>
          </a:p>
        </p:txBody>
      </p:sp>
    </p:spTree>
    <p:extLst>
      <p:ext uri="{BB962C8B-B14F-4D97-AF65-F5344CB8AC3E}">
        <p14:creationId xmlns:p14="http://schemas.microsoft.com/office/powerpoint/2010/main" val="226298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50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77AEE72-A625-41AD-B0D5-D99174BE3120}"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209467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172793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827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3890283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970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117979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2944222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26783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2549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AEE72-A625-41AD-B0D5-D99174BE312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75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AEE72-A625-41AD-B0D5-D99174BE3120}"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151674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AEE72-A625-41AD-B0D5-D99174BE3120}"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418013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AEE72-A625-41AD-B0D5-D99174BE3120}"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86151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AEE72-A625-41AD-B0D5-D99174BE3120}"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33795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AEE72-A625-41AD-B0D5-D99174BE3120}"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244860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AEE72-A625-41AD-B0D5-D99174BE3120}"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64B00-E902-4198-94CA-3BB8248EBFFF}" type="slidenum">
              <a:rPr lang="en-IN" smtClean="0"/>
              <a:t>‹#›</a:t>
            </a:fld>
            <a:endParaRPr lang="en-IN"/>
          </a:p>
        </p:txBody>
      </p:sp>
    </p:spTree>
    <p:extLst>
      <p:ext uri="{BB962C8B-B14F-4D97-AF65-F5344CB8AC3E}">
        <p14:creationId xmlns:p14="http://schemas.microsoft.com/office/powerpoint/2010/main" val="389953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7AEE72-A625-41AD-B0D5-D99174BE3120}" type="datetimeFigureOut">
              <a:rPr lang="en-IN" smtClean="0"/>
              <a:t>20-02-2024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4A64B00-E902-4198-94CA-3BB8248EBFFF}" type="slidenum">
              <a:rPr lang="en-IN" smtClean="0"/>
              <a:t>‹#›</a:t>
            </a:fld>
            <a:endParaRPr lang="en-IN"/>
          </a:p>
        </p:txBody>
      </p:sp>
    </p:spTree>
    <p:extLst>
      <p:ext uri="{BB962C8B-B14F-4D97-AF65-F5344CB8AC3E}">
        <p14:creationId xmlns:p14="http://schemas.microsoft.com/office/powerpoint/2010/main" val="45872346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3B75-587F-1919-05C4-7E43AB22CFCB}"/>
              </a:ext>
            </a:extLst>
          </p:cNvPr>
          <p:cNvSpPr>
            <a:spLocks noGrp="1"/>
          </p:cNvSpPr>
          <p:nvPr>
            <p:ph type="ctrTitle"/>
          </p:nvPr>
        </p:nvSpPr>
        <p:spPr>
          <a:xfrm>
            <a:off x="684212" y="685800"/>
            <a:ext cx="8665734" cy="698157"/>
          </a:xfrm>
        </p:spPr>
        <p:txBody>
          <a:bodyPr>
            <a:normAutofit/>
          </a:bodyPr>
          <a:lstStyle/>
          <a:p>
            <a:r>
              <a:rPr lang="en-US" sz="3600" b="1" u="sng" dirty="0">
                <a:solidFill>
                  <a:schemeClr val="accent5">
                    <a:lumMod val="50000"/>
                  </a:schemeClr>
                </a:solidFill>
              </a:rPr>
              <a:t>WATER POLLUTION MONITORING BOAT </a:t>
            </a:r>
            <a:endParaRPr lang="en-IN" sz="3600" b="1" u="sng" dirty="0">
              <a:solidFill>
                <a:schemeClr val="accent5">
                  <a:lumMod val="50000"/>
                </a:schemeClr>
              </a:solidFill>
            </a:endParaRPr>
          </a:p>
        </p:txBody>
      </p:sp>
      <p:sp>
        <p:nvSpPr>
          <p:cNvPr id="3" name="Subtitle 2">
            <a:extLst>
              <a:ext uri="{FF2B5EF4-FFF2-40B4-BE49-F238E27FC236}">
                <a16:creationId xmlns:a16="http://schemas.microsoft.com/office/drawing/2014/main" id="{6B9ACEDA-6F81-03D5-ED48-837DA2E6515D}"/>
              </a:ext>
            </a:extLst>
          </p:cNvPr>
          <p:cNvSpPr>
            <a:spLocks noGrp="1"/>
          </p:cNvSpPr>
          <p:nvPr>
            <p:ph type="subTitle" idx="1"/>
          </p:nvPr>
        </p:nvSpPr>
        <p:spPr>
          <a:xfrm>
            <a:off x="7134439" y="6451143"/>
            <a:ext cx="5296458" cy="406857"/>
          </a:xfrm>
        </p:spPr>
        <p:txBody>
          <a:bodyPr>
            <a:normAutofit/>
          </a:bodyPr>
          <a:lstStyle/>
          <a:p>
            <a:r>
              <a:rPr lang="en-US" sz="1600" dirty="0"/>
              <a:t>Ganga Institute of Technology and Management</a:t>
            </a:r>
            <a:endParaRPr lang="en-IN" sz="1600" dirty="0"/>
          </a:p>
        </p:txBody>
      </p:sp>
      <p:sp>
        <p:nvSpPr>
          <p:cNvPr id="5" name="TextBox 4">
            <a:extLst>
              <a:ext uri="{FF2B5EF4-FFF2-40B4-BE49-F238E27FC236}">
                <a16:creationId xmlns:a16="http://schemas.microsoft.com/office/drawing/2014/main" id="{1DB1979A-128B-A1F6-7987-5CFC094DA8DC}"/>
              </a:ext>
            </a:extLst>
          </p:cNvPr>
          <p:cNvSpPr txBox="1"/>
          <p:nvPr/>
        </p:nvSpPr>
        <p:spPr>
          <a:xfrm>
            <a:off x="626076" y="3429000"/>
            <a:ext cx="5577016" cy="1477328"/>
          </a:xfrm>
          <a:prstGeom prst="rect">
            <a:avLst/>
          </a:prstGeom>
          <a:noFill/>
        </p:spPr>
        <p:txBody>
          <a:bodyPr wrap="square" rtlCol="0">
            <a:spAutoFit/>
          </a:bodyPr>
          <a:lstStyle/>
          <a:p>
            <a:r>
              <a:rPr lang="en-US" b="1" dirty="0">
                <a:solidFill>
                  <a:schemeClr val="bg1">
                    <a:lumMod val="85000"/>
                    <a:lumOff val="15000"/>
                  </a:schemeClr>
                </a:solidFill>
              </a:rPr>
              <a:t>Name: Ankit Raj</a:t>
            </a:r>
          </a:p>
          <a:p>
            <a:r>
              <a:rPr lang="en-US" b="1" dirty="0">
                <a:solidFill>
                  <a:schemeClr val="bg1">
                    <a:lumMod val="85000"/>
                    <a:lumOff val="15000"/>
                  </a:schemeClr>
                </a:solidFill>
              </a:rPr>
              <a:t>Branch: Computer Science Engineering (AI&amp;ML)</a:t>
            </a:r>
          </a:p>
          <a:p>
            <a:r>
              <a:rPr lang="en-US" b="1" dirty="0">
                <a:solidFill>
                  <a:schemeClr val="bg1">
                    <a:lumMod val="85000"/>
                    <a:lumOff val="15000"/>
                  </a:schemeClr>
                </a:solidFill>
              </a:rPr>
              <a:t>Coordinator: Ankita Saini</a:t>
            </a:r>
          </a:p>
          <a:p>
            <a:r>
              <a:rPr lang="en-US" b="1" dirty="0">
                <a:solidFill>
                  <a:schemeClr val="bg1">
                    <a:lumMod val="85000"/>
                    <a:lumOff val="15000"/>
                  </a:schemeClr>
                </a:solidFill>
              </a:rPr>
              <a:t>Team Member:  Aditya Singh Chauhan</a:t>
            </a:r>
          </a:p>
          <a:p>
            <a:endParaRPr lang="en-US" dirty="0"/>
          </a:p>
        </p:txBody>
      </p:sp>
    </p:spTree>
    <p:extLst>
      <p:ext uri="{BB962C8B-B14F-4D97-AF65-F5344CB8AC3E}">
        <p14:creationId xmlns:p14="http://schemas.microsoft.com/office/powerpoint/2010/main" val="128995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58DF4-C5DE-898D-533E-A19F6CD6FCDD}"/>
              </a:ext>
            </a:extLst>
          </p:cNvPr>
          <p:cNvSpPr txBox="1"/>
          <p:nvPr/>
        </p:nvSpPr>
        <p:spPr>
          <a:xfrm>
            <a:off x="247135" y="560173"/>
            <a:ext cx="11483546" cy="5632311"/>
          </a:xfrm>
          <a:prstGeom prst="rect">
            <a:avLst/>
          </a:prstGeom>
          <a:noFill/>
        </p:spPr>
        <p:txBody>
          <a:bodyPr wrap="square" rtlCol="0">
            <a:spAutoFit/>
          </a:bodyPr>
          <a:lstStyle/>
          <a:p>
            <a:pPr algn="l"/>
            <a:r>
              <a:rPr lang="en-US" b="0" i="0" dirty="0">
                <a:solidFill>
                  <a:srgbClr val="000000"/>
                </a:solidFill>
                <a:effectLst/>
                <a:latin typeface="var(--font-alpina)"/>
              </a:rPr>
              <a:t>Water pollution monitoring continues to evolve and face new challenges as new pollutants emerge and technological advancements drive innovation in monitoring methods. Here are some of the emerging trends and challenges:</a:t>
            </a:r>
          </a:p>
          <a:p>
            <a:pPr algn="l"/>
            <a:endParaRPr lang="en-US" b="1" i="0" dirty="0">
              <a:solidFill>
                <a:srgbClr val="000000"/>
              </a:solidFill>
              <a:effectLst/>
              <a:latin typeface="var(--font-alpina)"/>
            </a:endParaRPr>
          </a:p>
          <a:p>
            <a:pPr algn="l"/>
            <a:r>
              <a:rPr lang="en-US" b="1" i="0" dirty="0">
                <a:solidFill>
                  <a:srgbClr val="000000"/>
                </a:solidFill>
                <a:effectLst/>
                <a:latin typeface="var(--font-alpina)"/>
              </a:rPr>
              <a:t>New pollutants: </a:t>
            </a:r>
            <a:r>
              <a:rPr lang="en-US" b="0" i="0" dirty="0">
                <a:solidFill>
                  <a:srgbClr val="000000"/>
                </a:solidFill>
                <a:effectLst/>
                <a:latin typeface="var(--font-alpina)"/>
              </a:rPr>
              <a:t>As our understanding of water pollution grows, new pollutants of concern, such as microplastics, pharmaceuticals, endocrine-disrupting compounds, and PFAS (per- and polyfluoroalkyl substances), are becoming increasingly relevant in water pollution monitoring efforts.</a:t>
            </a:r>
          </a:p>
          <a:p>
            <a:pPr algn="l"/>
            <a:endParaRPr lang="en-US" b="0" i="0" dirty="0">
              <a:solidFill>
                <a:srgbClr val="000000"/>
              </a:solidFill>
              <a:effectLst/>
              <a:latin typeface="var(--font-alpina)"/>
            </a:endParaRPr>
          </a:p>
          <a:p>
            <a:pPr algn="l"/>
            <a:r>
              <a:rPr lang="en-US" b="1" i="0" dirty="0">
                <a:solidFill>
                  <a:srgbClr val="000000"/>
                </a:solidFill>
                <a:effectLst/>
                <a:latin typeface="var(--font-alpina)"/>
              </a:rPr>
              <a:t>Climate change impacts: </a:t>
            </a:r>
            <a:r>
              <a:rPr lang="en-US" b="0" i="0" dirty="0">
                <a:solidFill>
                  <a:srgbClr val="000000"/>
                </a:solidFill>
                <a:effectLst/>
                <a:latin typeface="var(--font-alpina)"/>
              </a:rPr>
              <a:t>Climate change is leading to rising sea levels, increased storm intensity, and changing weather patterns, which can affect the quality and availability of freshwater resources. Monitoring efforts must adapt to these changes and incorporate the potential impacts of climate change on water quality.</a:t>
            </a:r>
          </a:p>
          <a:p>
            <a:pPr algn="l"/>
            <a:endParaRPr lang="en-US" b="0" i="0" dirty="0">
              <a:solidFill>
                <a:srgbClr val="000000"/>
              </a:solidFill>
              <a:effectLst/>
              <a:latin typeface="var(--font-alpina)"/>
            </a:endParaRPr>
          </a:p>
          <a:p>
            <a:pPr algn="l"/>
            <a:r>
              <a:rPr lang="en-US" b="1" i="0" dirty="0">
                <a:solidFill>
                  <a:srgbClr val="000000"/>
                </a:solidFill>
                <a:effectLst/>
                <a:latin typeface="var(--font-alpina)"/>
              </a:rPr>
              <a:t>Technological advancements: </a:t>
            </a:r>
            <a:r>
              <a:rPr lang="en-US" b="0" i="0" dirty="0">
                <a:solidFill>
                  <a:srgbClr val="000000"/>
                </a:solidFill>
                <a:effectLst/>
                <a:latin typeface="var(--font-alpina)"/>
              </a:rPr>
              <a:t>The development of novel technologies, such as continuous water quality monitoring devices, satellite imagery analysis, and machine learning, offer new opportunities for more efficient and effective monitoring. However, these advances also bring new challenges in terms of data management, analysis, and interpretation.</a:t>
            </a:r>
          </a:p>
          <a:p>
            <a:pPr algn="l"/>
            <a:endParaRPr lang="en-US" b="0" i="0" dirty="0">
              <a:solidFill>
                <a:srgbClr val="000000"/>
              </a:solidFill>
              <a:effectLst/>
              <a:latin typeface="var(--font-alpina)"/>
            </a:endParaRPr>
          </a:p>
          <a:p>
            <a:pPr algn="l"/>
            <a:r>
              <a:rPr lang="en-US" b="1" i="0" dirty="0">
                <a:solidFill>
                  <a:srgbClr val="000000"/>
                </a:solidFill>
                <a:effectLst/>
                <a:latin typeface="var(--font-alpina)"/>
              </a:rPr>
              <a:t>Budget constraints: </a:t>
            </a:r>
            <a:r>
              <a:rPr lang="en-US" b="0" i="0" dirty="0">
                <a:solidFill>
                  <a:srgbClr val="000000"/>
                </a:solidFill>
                <a:effectLst/>
                <a:latin typeface="var(--font-alpina)"/>
              </a:rPr>
              <a:t>Funding for water pollution monitoring programs is often limited, which can impact the frequency, scope, and effectiveness of monitoring efforts.</a:t>
            </a:r>
          </a:p>
          <a:p>
            <a:br>
              <a:rPr lang="en-US" b="0" i="0" dirty="0">
                <a:solidFill>
                  <a:srgbClr val="000000"/>
                </a:solidFill>
                <a:effectLst/>
                <a:latin typeface="Times New Roman" panose="02020603050405020304" pitchFamily="18" charset="0"/>
              </a:rPr>
            </a:br>
            <a:endParaRPr lang="en-IN" dirty="0"/>
          </a:p>
        </p:txBody>
      </p:sp>
    </p:spTree>
    <p:extLst>
      <p:ext uri="{BB962C8B-B14F-4D97-AF65-F5344CB8AC3E}">
        <p14:creationId xmlns:p14="http://schemas.microsoft.com/office/powerpoint/2010/main" val="22041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54B62-2B27-D987-392E-28B109E92F86}"/>
              </a:ext>
            </a:extLst>
          </p:cNvPr>
          <p:cNvSpPr txBox="1"/>
          <p:nvPr/>
        </p:nvSpPr>
        <p:spPr>
          <a:xfrm>
            <a:off x="436605" y="247135"/>
            <a:ext cx="10668000" cy="5632311"/>
          </a:xfrm>
          <a:prstGeom prst="rect">
            <a:avLst/>
          </a:prstGeom>
          <a:noFill/>
        </p:spPr>
        <p:txBody>
          <a:bodyPr wrap="square" rtlCol="0">
            <a:spAutoFit/>
          </a:bodyPr>
          <a:lstStyle/>
          <a:p>
            <a:pPr algn="l"/>
            <a:r>
              <a:rPr lang="en-US" b="0" i="0" dirty="0">
                <a:solidFill>
                  <a:srgbClr val="0D3C26"/>
                </a:solidFill>
                <a:effectLst/>
                <a:latin typeface="__ALPINA_d83382"/>
              </a:rPr>
              <a:t>Looking to the future, there are numerous opportunities to enhance water pollution monitoring efforts and maximize their effectiveness in protecting water resources. Some of these opportunities include:</a:t>
            </a:r>
          </a:p>
          <a:p>
            <a:pPr algn="l"/>
            <a:endParaRPr lang="en-US" b="0" i="0" dirty="0">
              <a:solidFill>
                <a:srgbClr val="0D3C26"/>
              </a:solidFill>
              <a:effectLst/>
              <a:latin typeface="__ALPINA_d83382"/>
            </a:endParaRPr>
          </a:p>
          <a:p>
            <a:pPr algn="l"/>
            <a:r>
              <a:rPr lang="en-US" b="1" i="0" dirty="0">
                <a:solidFill>
                  <a:srgbClr val="0D3C26"/>
                </a:solidFill>
                <a:effectLst/>
                <a:latin typeface="__ALPINA_d83382"/>
              </a:rPr>
              <a:t>Improved methods: </a:t>
            </a:r>
            <a:r>
              <a:rPr lang="en-US" b="0" i="0" dirty="0">
                <a:solidFill>
                  <a:srgbClr val="0D3C26"/>
                </a:solidFill>
                <a:effectLst/>
                <a:latin typeface="__ALPINA_d83382"/>
              </a:rPr>
              <a:t>Advances in analytical techniques, sensor technology, and data analysis could lead to more accurate and cost-effective methods for monitoring water pollution. Developing faster, more sensitive, and more efficient methods for detecting and quantifying pollutants could provide more timely and actionable data for decision-makers.</a:t>
            </a:r>
          </a:p>
          <a:p>
            <a:pPr algn="l"/>
            <a:endParaRPr lang="en-US" b="0" i="0" dirty="0">
              <a:solidFill>
                <a:srgbClr val="0D3C26"/>
              </a:solidFill>
              <a:effectLst/>
              <a:latin typeface="__ALPINA_d83382"/>
            </a:endParaRPr>
          </a:p>
          <a:p>
            <a:pPr algn="l"/>
            <a:r>
              <a:rPr lang="en-US" b="1" i="0" dirty="0">
                <a:solidFill>
                  <a:srgbClr val="0D3C26"/>
                </a:solidFill>
                <a:effectLst/>
                <a:latin typeface="__ALPINA_d83382"/>
              </a:rPr>
              <a:t>Data sharing: </a:t>
            </a:r>
            <a:r>
              <a:rPr lang="en-US" b="0" i="0" dirty="0">
                <a:solidFill>
                  <a:srgbClr val="0D3C26"/>
                </a:solidFill>
                <a:effectLst/>
                <a:latin typeface="__ALPINA_d83382"/>
              </a:rPr>
              <a:t>Sharing water quality data among stakeholders, including regulatory agencies, environmental organizations, academia, and the general public, can increase collaboration and leverage collective knowledge to better understand and address water pollution issues.</a:t>
            </a:r>
          </a:p>
          <a:p>
            <a:pPr algn="l"/>
            <a:endParaRPr lang="en-US" b="1" i="0" dirty="0">
              <a:solidFill>
                <a:srgbClr val="0D3C26"/>
              </a:solidFill>
              <a:effectLst/>
              <a:latin typeface="__ALPINA_d83382"/>
            </a:endParaRPr>
          </a:p>
          <a:p>
            <a:pPr algn="l"/>
            <a:r>
              <a:rPr lang="en-US" b="1" i="0" dirty="0">
                <a:solidFill>
                  <a:srgbClr val="0D3C26"/>
                </a:solidFill>
                <a:effectLst/>
                <a:latin typeface="__ALPINA_d83382"/>
              </a:rPr>
              <a:t>Integration with other monitoring efforts: </a:t>
            </a:r>
            <a:r>
              <a:rPr lang="en-US" b="0" i="0" dirty="0">
                <a:solidFill>
                  <a:srgbClr val="0D3C26"/>
                </a:solidFill>
                <a:effectLst/>
                <a:latin typeface="__ALPINA_d83382"/>
              </a:rPr>
              <a:t>Integrating water pollution monitoring with other environmental monitoring efforts, such as weather and climate monitoring, could provide a more comprehensive understanding of how different environmental factors interact and impact water quality.</a:t>
            </a:r>
          </a:p>
          <a:p>
            <a:pPr algn="l"/>
            <a:endParaRPr lang="en-US" b="1" i="0" dirty="0">
              <a:solidFill>
                <a:srgbClr val="0D3C26"/>
              </a:solidFill>
              <a:effectLst/>
              <a:latin typeface="__ALPINA_d83382"/>
            </a:endParaRPr>
          </a:p>
          <a:p>
            <a:pPr algn="l"/>
            <a:r>
              <a:rPr lang="en-US" b="1" i="0" dirty="0">
                <a:solidFill>
                  <a:srgbClr val="0D3C26"/>
                </a:solidFill>
                <a:effectLst/>
                <a:latin typeface="__ALPINA_d83382"/>
              </a:rPr>
              <a:t>Citizen science: </a:t>
            </a:r>
            <a:r>
              <a:rPr lang="en-US" b="0" i="0" dirty="0">
                <a:solidFill>
                  <a:srgbClr val="0D3C26"/>
                </a:solidFill>
                <a:effectLst/>
                <a:latin typeface="__ALPINA_d83382"/>
              </a:rPr>
              <a:t>Engaging the public in water pollution monitoring efforts, such as through volunteer monitoring programs or the use of crowdsourced data collection, can increase data collection capacity, raise awareness, and foster community stewardship of water resources.</a:t>
            </a:r>
          </a:p>
          <a:p>
            <a:endParaRPr lang="en-IN" dirty="0"/>
          </a:p>
        </p:txBody>
      </p:sp>
    </p:spTree>
    <p:extLst>
      <p:ext uri="{BB962C8B-B14F-4D97-AF65-F5344CB8AC3E}">
        <p14:creationId xmlns:p14="http://schemas.microsoft.com/office/powerpoint/2010/main" val="21153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5DAD-F84D-AE3A-0100-FDE3CBA39834}"/>
              </a:ext>
            </a:extLst>
          </p:cNvPr>
          <p:cNvSpPr>
            <a:spLocks noGrp="1"/>
          </p:cNvSpPr>
          <p:nvPr>
            <p:ph type="title"/>
          </p:nvPr>
        </p:nvSpPr>
        <p:spPr>
          <a:xfrm>
            <a:off x="684212" y="4487332"/>
            <a:ext cx="8534400" cy="1509814"/>
          </a:xfrm>
        </p:spPr>
        <p:txBody>
          <a:bodyPr>
            <a:normAutofit/>
          </a:bodyPr>
          <a:lstStyle/>
          <a:p>
            <a:r>
              <a:rPr lang="en-US" sz="3200" dirty="0"/>
              <a:t>Water pollution monitoring boat</a:t>
            </a:r>
            <a:endParaRPr lang="en-IN" sz="3200" dirty="0"/>
          </a:p>
        </p:txBody>
      </p:sp>
      <p:sp>
        <p:nvSpPr>
          <p:cNvPr id="3" name="Content Placeholder 2">
            <a:extLst>
              <a:ext uri="{FF2B5EF4-FFF2-40B4-BE49-F238E27FC236}">
                <a16:creationId xmlns:a16="http://schemas.microsoft.com/office/drawing/2014/main" id="{78AA203F-E2A3-8291-3ED6-D794A5018AF2}"/>
              </a:ext>
            </a:extLst>
          </p:cNvPr>
          <p:cNvSpPr>
            <a:spLocks noGrp="1"/>
          </p:cNvSpPr>
          <p:nvPr>
            <p:ph idx="1"/>
          </p:nvPr>
        </p:nvSpPr>
        <p:spPr/>
        <p:txBody>
          <a:bodyPr/>
          <a:lstStyle/>
          <a:p>
            <a:r>
              <a:rPr lang="en-US" dirty="0"/>
              <a:t>Keywords:- Water Pollution, Pollution Monitoring, pH, Turbidity, TDS, Conductivity , humidity, temperature </a:t>
            </a:r>
            <a:r>
              <a:rPr lang="en-US" dirty="0" err="1"/>
              <a:t>etc</a:t>
            </a:r>
            <a:r>
              <a:rPr lang="en-US" dirty="0"/>
              <a:t>…</a:t>
            </a:r>
            <a:endParaRPr lang="en-IN" dirty="0"/>
          </a:p>
        </p:txBody>
      </p:sp>
    </p:spTree>
    <p:extLst>
      <p:ext uri="{BB962C8B-B14F-4D97-AF65-F5344CB8AC3E}">
        <p14:creationId xmlns:p14="http://schemas.microsoft.com/office/powerpoint/2010/main" val="395331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0DFE1-31C7-64F2-69AD-3A8EBEFFE235}"/>
              </a:ext>
            </a:extLst>
          </p:cNvPr>
          <p:cNvSpPr txBox="1"/>
          <p:nvPr/>
        </p:nvSpPr>
        <p:spPr>
          <a:xfrm>
            <a:off x="535459" y="280086"/>
            <a:ext cx="9613557" cy="5170646"/>
          </a:xfrm>
          <a:prstGeom prst="rect">
            <a:avLst/>
          </a:prstGeom>
          <a:noFill/>
        </p:spPr>
        <p:txBody>
          <a:bodyPr wrap="square" rtlCol="0">
            <a:spAutoFit/>
          </a:bodyPr>
          <a:lstStyle/>
          <a:p>
            <a:r>
              <a:rPr lang="en-US" sz="2000" b="1" dirty="0">
                <a:solidFill>
                  <a:schemeClr val="bg1">
                    <a:lumMod val="95000"/>
                    <a:lumOff val="5000"/>
                  </a:schemeClr>
                </a:solidFill>
              </a:rPr>
              <a:t>INTRODUCTION:- </a:t>
            </a:r>
            <a:r>
              <a:rPr lang="en-US" b="1" dirty="0">
                <a:solidFill>
                  <a:schemeClr val="bg1">
                    <a:lumMod val="95000"/>
                    <a:lumOff val="5000"/>
                  </a:schemeClr>
                </a:solidFill>
              </a:rPr>
              <a:t>Water is a vital source for human life but due to population growth and the rate of civilization have resulted in environmental degradation especially ground water. Around 40% of deaths are caused due to contaminated water in the world. Recent development in the field of sensor networks have been useful in monitoring water quality. Programs such as National Lake conservation plan, National wetland conservation </a:t>
            </a:r>
            <a:r>
              <a:rPr lang="en-US" b="1" dirty="0" err="1">
                <a:solidFill>
                  <a:schemeClr val="bg1">
                    <a:lumMod val="95000"/>
                    <a:lumOff val="5000"/>
                  </a:schemeClr>
                </a:solidFill>
              </a:rPr>
              <a:t>programme</a:t>
            </a:r>
            <a:r>
              <a:rPr lang="en-US" b="1" dirty="0">
                <a:solidFill>
                  <a:schemeClr val="bg1">
                    <a:lumMod val="95000"/>
                    <a:lumOff val="5000"/>
                  </a:schemeClr>
                </a:solidFill>
              </a:rPr>
              <a:t> are hosted by Government of India and are based on laboratory </a:t>
            </a:r>
            <a:r>
              <a:rPr lang="en-US" b="1" dirty="0" err="1">
                <a:solidFill>
                  <a:schemeClr val="bg1">
                    <a:lumMod val="95000"/>
                    <a:lumOff val="5000"/>
                  </a:schemeClr>
                </a:solidFill>
              </a:rPr>
              <a:t>analysed</a:t>
            </a:r>
            <a:r>
              <a:rPr lang="en-US" b="1" dirty="0">
                <a:solidFill>
                  <a:schemeClr val="bg1">
                    <a:lumMod val="95000"/>
                    <a:lumOff val="5000"/>
                  </a:schemeClr>
                </a:solidFill>
              </a:rPr>
              <a:t> results. This proposed project involves a system where water quality can be assessed and monitored on real-time basis, integrated with a LCD Display on boat.</a:t>
            </a:r>
          </a:p>
          <a:p>
            <a:r>
              <a:rPr lang="en-US" b="1" dirty="0">
                <a:solidFill>
                  <a:schemeClr val="bg1">
                    <a:lumMod val="95000"/>
                    <a:lumOff val="5000"/>
                  </a:schemeClr>
                </a:solidFill>
              </a:rPr>
              <a:t>             Parameters that influence water quality are Turbidity, Total Dissolved Solids (TDS), pH, and conductivity. These parameters are acquired using Turbidity, TDS, pH and Temperature Sensor respectively. The acquired Analog data is converted in to digital before sending to the microcontroller using ADC. these data are communicated to Arduino UNO for processing the information regarding water quality and is showing on LCD Display . Hence the data acquired from the sensors can be used to study the status of water body.</a:t>
            </a:r>
          </a:p>
          <a:p>
            <a:r>
              <a:rPr lang="en-US" b="1" dirty="0">
                <a:solidFill>
                  <a:schemeClr val="bg1">
                    <a:lumMod val="95000"/>
                    <a:lumOff val="5000"/>
                  </a:schemeClr>
                </a:solidFill>
              </a:rPr>
              <a:t>The proposed system results will be very useful in saving the environment, and thus, improving the health of living creatures on Earth.</a:t>
            </a:r>
            <a:endParaRPr lang="en-IN" b="1" dirty="0">
              <a:solidFill>
                <a:schemeClr val="bg1">
                  <a:lumMod val="95000"/>
                  <a:lumOff val="5000"/>
                </a:schemeClr>
              </a:solidFill>
            </a:endParaRPr>
          </a:p>
        </p:txBody>
      </p:sp>
    </p:spTree>
    <p:extLst>
      <p:ext uri="{BB962C8B-B14F-4D97-AF65-F5344CB8AC3E}">
        <p14:creationId xmlns:p14="http://schemas.microsoft.com/office/powerpoint/2010/main" val="341563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31181-3A1C-3019-D7C0-5148DE193320}"/>
              </a:ext>
            </a:extLst>
          </p:cNvPr>
          <p:cNvSpPr txBox="1"/>
          <p:nvPr/>
        </p:nvSpPr>
        <p:spPr>
          <a:xfrm>
            <a:off x="716690" y="1145059"/>
            <a:ext cx="8526163" cy="2031325"/>
          </a:xfrm>
          <a:prstGeom prst="rect">
            <a:avLst/>
          </a:prstGeom>
          <a:noFill/>
        </p:spPr>
        <p:txBody>
          <a:bodyPr wrap="square" rtlCol="0">
            <a:spAutoFit/>
          </a:bodyPr>
          <a:lstStyle/>
          <a:p>
            <a:r>
              <a:rPr lang="en-US" b="1" dirty="0">
                <a:solidFill>
                  <a:schemeClr val="bg1">
                    <a:lumMod val="95000"/>
                    <a:lumOff val="5000"/>
                  </a:schemeClr>
                </a:solidFill>
              </a:rPr>
              <a:t>Objective:- </a:t>
            </a:r>
          </a:p>
          <a:p>
            <a:r>
              <a:rPr lang="en-US" b="1" dirty="0">
                <a:solidFill>
                  <a:schemeClr val="bg1">
                    <a:lumMod val="95000"/>
                    <a:lumOff val="5000"/>
                  </a:schemeClr>
                </a:solidFill>
              </a:rPr>
              <a:t>The objectives of project are</a:t>
            </a:r>
          </a:p>
          <a:p>
            <a:r>
              <a:rPr lang="en-US" b="1" dirty="0">
                <a:solidFill>
                  <a:schemeClr val="bg1">
                    <a:lumMod val="95000"/>
                    <a:lumOff val="5000"/>
                  </a:schemeClr>
                </a:solidFill>
              </a:rPr>
              <a:t>(a) Create a hassle-free system implemented on a boat to keep track of water pollutants.</a:t>
            </a:r>
          </a:p>
          <a:p>
            <a:r>
              <a:rPr lang="en-US" b="1" dirty="0">
                <a:solidFill>
                  <a:schemeClr val="bg1">
                    <a:lumMod val="95000"/>
                    <a:lumOff val="5000"/>
                  </a:schemeClr>
                </a:solidFill>
              </a:rPr>
              <a:t>(b) To have minimal/no human intervention in maintaining the system.</a:t>
            </a:r>
          </a:p>
          <a:p>
            <a:r>
              <a:rPr lang="en-US" b="1" dirty="0">
                <a:solidFill>
                  <a:schemeClr val="bg1">
                    <a:lumMod val="95000"/>
                    <a:lumOff val="5000"/>
                  </a:schemeClr>
                </a:solidFill>
              </a:rPr>
              <a:t>(c) Provide updates on data on LCD Display placed on boat.</a:t>
            </a:r>
          </a:p>
          <a:p>
            <a:endParaRPr lang="en-IN" b="1" dirty="0">
              <a:solidFill>
                <a:schemeClr val="bg1">
                  <a:lumMod val="95000"/>
                  <a:lumOff val="5000"/>
                </a:schemeClr>
              </a:solidFill>
            </a:endParaRPr>
          </a:p>
        </p:txBody>
      </p:sp>
    </p:spTree>
    <p:extLst>
      <p:ext uri="{BB962C8B-B14F-4D97-AF65-F5344CB8AC3E}">
        <p14:creationId xmlns:p14="http://schemas.microsoft.com/office/powerpoint/2010/main" val="401122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CFE2C-2D85-377F-6B56-BADC6103BE6F}"/>
              </a:ext>
            </a:extLst>
          </p:cNvPr>
          <p:cNvSpPr txBox="1"/>
          <p:nvPr/>
        </p:nvSpPr>
        <p:spPr>
          <a:xfrm>
            <a:off x="1178011" y="329514"/>
            <a:ext cx="9440562" cy="3693319"/>
          </a:xfrm>
          <a:prstGeom prst="rect">
            <a:avLst/>
          </a:prstGeom>
          <a:noFill/>
        </p:spPr>
        <p:txBody>
          <a:bodyPr wrap="square" rtlCol="0">
            <a:spAutoFit/>
          </a:bodyPr>
          <a:lstStyle/>
          <a:p>
            <a:r>
              <a:rPr lang="en-US" b="1" dirty="0">
                <a:solidFill>
                  <a:schemeClr val="bg1">
                    <a:lumMod val="95000"/>
                    <a:lumOff val="5000"/>
                  </a:schemeClr>
                </a:solidFill>
              </a:rPr>
              <a:t>METHODOLOGY:- </a:t>
            </a:r>
          </a:p>
          <a:p>
            <a:endParaRPr lang="en-US" b="1" dirty="0">
              <a:solidFill>
                <a:schemeClr val="bg1">
                  <a:lumMod val="95000"/>
                  <a:lumOff val="5000"/>
                </a:schemeClr>
              </a:solidFill>
            </a:endParaRPr>
          </a:p>
          <a:p>
            <a:r>
              <a:rPr lang="en-US" b="1" dirty="0">
                <a:solidFill>
                  <a:schemeClr val="bg1">
                    <a:lumMod val="95000"/>
                    <a:lumOff val="5000"/>
                  </a:schemeClr>
                </a:solidFill>
              </a:rPr>
              <a:t>   Water Pollution Monitoring System:</a:t>
            </a:r>
          </a:p>
          <a:p>
            <a:endParaRPr lang="en-US" b="1" dirty="0">
              <a:solidFill>
                <a:schemeClr val="bg1">
                  <a:lumMod val="95000"/>
                  <a:lumOff val="5000"/>
                </a:schemeClr>
              </a:solidFill>
            </a:endParaRPr>
          </a:p>
          <a:p>
            <a:r>
              <a:rPr lang="en-US" dirty="0">
                <a:solidFill>
                  <a:schemeClr val="bg1">
                    <a:lumMod val="95000"/>
                    <a:lumOff val="5000"/>
                  </a:schemeClr>
                </a:solidFill>
              </a:rPr>
              <a:t>The main parameters that play a vital role in monitoring water is its pH, turbidity, dissolved solids, and temperature. Therefore, water Pollution Monitoring system consists of four sensors viz. Turbidity, Total Dissolved Solids (TDS) sensor, pH, and temperature Sensor. </a:t>
            </a:r>
          </a:p>
          <a:p>
            <a:r>
              <a:rPr lang="en-US" dirty="0">
                <a:solidFill>
                  <a:schemeClr val="bg1">
                    <a:lumMod val="95000"/>
                    <a:lumOff val="5000"/>
                  </a:schemeClr>
                </a:solidFill>
              </a:rPr>
              <a:t>The parameters that are being sensed from the water bodies by the sensors are in Analog form, and hence need to be converted into Digital format for Processor to process the data. Hence a 16bit ADC converter is used to achieve the same. ADC is generally built in Arduino uno. The data once processed in the Processor is displaying on lcd display on boat.</a:t>
            </a:r>
            <a:endParaRPr lang="en-IN" dirty="0">
              <a:solidFill>
                <a:schemeClr val="bg1">
                  <a:lumMod val="95000"/>
                  <a:lumOff val="5000"/>
                </a:schemeClr>
              </a:solidFill>
            </a:endParaRPr>
          </a:p>
        </p:txBody>
      </p:sp>
    </p:spTree>
    <p:extLst>
      <p:ext uri="{BB962C8B-B14F-4D97-AF65-F5344CB8AC3E}">
        <p14:creationId xmlns:p14="http://schemas.microsoft.com/office/powerpoint/2010/main" val="408770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0EAFD-FA71-5D9B-3F6D-4C257A8AB11E}"/>
              </a:ext>
            </a:extLst>
          </p:cNvPr>
          <p:cNvSpPr txBox="1"/>
          <p:nvPr/>
        </p:nvSpPr>
        <p:spPr>
          <a:xfrm>
            <a:off x="593124" y="302359"/>
            <a:ext cx="10791568" cy="6555641"/>
          </a:xfrm>
          <a:prstGeom prst="rect">
            <a:avLst/>
          </a:prstGeom>
          <a:noFill/>
        </p:spPr>
        <p:txBody>
          <a:bodyPr wrap="square" rtlCol="0">
            <a:spAutoFit/>
          </a:bodyPr>
          <a:lstStyle/>
          <a:p>
            <a:pPr algn="l"/>
            <a:r>
              <a:rPr lang="en-US" sz="1400" b="0" i="0" dirty="0">
                <a:solidFill>
                  <a:srgbClr val="0D3C26"/>
                </a:solidFill>
                <a:effectLst/>
                <a:latin typeface="__ALPINA_d83382"/>
              </a:rPr>
              <a:t>The current state of water pollution is a complex and global issue, with multiple sources, types of pollutants, and impacts on various stakeholders. Here's a brief overview:</a:t>
            </a:r>
          </a:p>
          <a:p>
            <a:pPr algn="l"/>
            <a:r>
              <a:rPr lang="en-US" sz="1400" b="0" i="0" dirty="0">
                <a:solidFill>
                  <a:srgbClr val="0D3C26"/>
                </a:solidFill>
                <a:effectLst/>
                <a:latin typeface="__ALPINA_d83382"/>
              </a:rPr>
              <a:t>Sources of water pollution:</a:t>
            </a:r>
          </a:p>
          <a:p>
            <a:pPr algn="l">
              <a:buFont typeface="Arial" panose="020B0604020202020204" pitchFamily="34" charset="0"/>
              <a:buChar char="•"/>
            </a:pPr>
            <a:r>
              <a:rPr lang="en-US" sz="1400" b="0" i="0" dirty="0">
                <a:solidFill>
                  <a:srgbClr val="0D3C26"/>
                </a:solidFill>
                <a:effectLst/>
                <a:latin typeface="__ALPINA_d83382"/>
              </a:rPr>
              <a:t>Municipal and industrial waste: Sewage, wastewater, and runoff from industrial facilities can discharge pollutants like nutrients, chemicals, and heavy metals into waterways.</a:t>
            </a:r>
          </a:p>
          <a:p>
            <a:pPr algn="l">
              <a:buFont typeface="Arial" panose="020B0604020202020204" pitchFamily="34" charset="0"/>
              <a:buChar char="•"/>
            </a:pPr>
            <a:r>
              <a:rPr lang="en-US" sz="1400" b="0" i="0" dirty="0">
                <a:solidFill>
                  <a:srgbClr val="0D3C26"/>
                </a:solidFill>
                <a:effectLst/>
                <a:latin typeface="__ALPINA_d83382"/>
              </a:rPr>
              <a:t>Agricultural runoff: Fertilizers, pesticides, and animal waste from agricultural activities can leach into water bodies, contributing to nutrient pollution and algal blooms.</a:t>
            </a:r>
          </a:p>
          <a:p>
            <a:pPr algn="l">
              <a:buFont typeface="Arial" panose="020B0604020202020204" pitchFamily="34" charset="0"/>
              <a:buChar char="•"/>
            </a:pPr>
            <a:r>
              <a:rPr lang="en-US" sz="1400" b="0" i="0" dirty="0">
                <a:solidFill>
                  <a:srgbClr val="0D3C26"/>
                </a:solidFill>
                <a:effectLst/>
                <a:latin typeface="__ALPINA_d83382"/>
              </a:rPr>
              <a:t>Oil spills and leaks: Accidental or intentional release of oil and petroleum products can severely contaminate water bodies and harm aquatic life.</a:t>
            </a:r>
          </a:p>
          <a:p>
            <a:pPr algn="l">
              <a:buFont typeface="Arial" panose="020B0604020202020204" pitchFamily="34" charset="0"/>
              <a:buChar char="•"/>
            </a:pPr>
            <a:r>
              <a:rPr lang="en-US" sz="1400" b="0" i="0" dirty="0">
                <a:solidFill>
                  <a:srgbClr val="0D3C26"/>
                </a:solidFill>
                <a:effectLst/>
                <a:latin typeface="__ALPINA_d83382"/>
              </a:rPr>
              <a:t>Urban runoff and stormwater: Pavement, roofs, and other impervious surfaces prevent natural infiltration, carrying pollutants like trash, oils, and sediment into waterways during rain events.</a:t>
            </a:r>
          </a:p>
          <a:p>
            <a:pPr algn="l"/>
            <a:r>
              <a:rPr lang="en-US" sz="1400" b="0" i="0" dirty="0">
                <a:solidFill>
                  <a:srgbClr val="0D3C26"/>
                </a:solidFill>
                <a:effectLst/>
                <a:latin typeface="__ALPINA_d83382"/>
              </a:rPr>
              <a:t>Types of water pollution:</a:t>
            </a:r>
          </a:p>
          <a:p>
            <a:pPr algn="l">
              <a:buFont typeface="Arial" panose="020B0604020202020204" pitchFamily="34" charset="0"/>
              <a:buChar char="•"/>
            </a:pPr>
            <a:r>
              <a:rPr lang="en-US" sz="1400" b="0" i="0" dirty="0">
                <a:solidFill>
                  <a:srgbClr val="0D3C26"/>
                </a:solidFill>
                <a:effectLst/>
                <a:latin typeface="__ALPINA_d83382"/>
              </a:rPr>
              <a:t>Nutrient pollution: Excess nitrogen and phosphorus from various sources can lead to eutrophication, oxygen depletion, and algal blooms.</a:t>
            </a:r>
          </a:p>
          <a:p>
            <a:pPr algn="l">
              <a:buFont typeface="Arial" panose="020B0604020202020204" pitchFamily="34" charset="0"/>
              <a:buChar char="•"/>
            </a:pPr>
            <a:r>
              <a:rPr lang="en-US" sz="1400" b="0" i="0" dirty="0">
                <a:solidFill>
                  <a:srgbClr val="0D3C26"/>
                </a:solidFill>
                <a:effectLst/>
                <a:latin typeface="__ALPINA_d83382"/>
              </a:rPr>
              <a:t>Chemical pollution: Industrial discharges, agricultural runoff, and improper disposal of household products can introduce toxic chemicals and heavy metals into water bodies.</a:t>
            </a:r>
          </a:p>
          <a:p>
            <a:pPr algn="l">
              <a:buFont typeface="Arial" panose="020B0604020202020204" pitchFamily="34" charset="0"/>
              <a:buChar char="•"/>
            </a:pPr>
            <a:r>
              <a:rPr lang="en-US" sz="1400" b="0" i="0" dirty="0">
                <a:solidFill>
                  <a:srgbClr val="0D3C26"/>
                </a:solidFill>
                <a:effectLst/>
                <a:latin typeface="__ALPINA_d83382"/>
              </a:rPr>
              <a:t>Microplastics and litter: Plastic debris and other litter can harm aquatic life and accumulate in water bodies, breaking down into smaller particles over time.</a:t>
            </a:r>
          </a:p>
          <a:p>
            <a:pPr algn="l">
              <a:buFont typeface="Arial" panose="020B0604020202020204" pitchFamily="34" charset="0"/>
              <a:buChar char="•"/>
            </a:pPr>
            <a:r>
              <a:rPr lang="en-US" sz="1400" b="0" i="0" dirty="0">
                <a:solidFill>
                  <a:srgbClr val="0D3C26"/>
                </a:solidFill>
                <a:effectLst/>
                <a:latin typeface="__ALPINA_d83382"/>
              </a:rPr>
              <a:t>Biological pollutants: Bacteria, viruses, and parasites from sewage, animal waste, or other sources can contaminate water supplies, posing health risks to humans and animals.</a:t>
            </a:r>
          </a:p>
          <a:p>
            <a:pPr algn="l"/>
            <a:r>
              <a:rPr lang="en-US" sz="1400" b="0" i="0" dirty="0">
                <a:solidFill>
                  <a:srgbClr val="0D3C26"/>
                </a:solidFill>
                <a:effectLst/>
                <a:latin typeface="__ALPINA_d83382"/>
              </a:rPr>
              <a:t>Impacts on different stakeholders:</a:t>
            </a:r>
          </a:p>
          <a:p>
            <a:pPr algn="l">
              <a:buFont typeface="Arial" panose="020B0604020202020204" pitchFamily="34" charset="0"/>
              <a:buChar char="•"/>
            </a:pPr>
            <a:r>
              <a:rPr lang="en-US" sz="1400" b="0" i="0" dirty="0">
                <a:solidFill>
                  <a:srgbClr val="0D3C26"/>
                </a:solidFill>
                <a:effectLst/>
                <a:latin typeface="__ALPINA_d83382"/>
              </a:rPr>
              <a:t>Human health: Water pollution can cause various health issues, from gastrointestinal illnesses to more serious conditions like cancer, depending on the type and concentration of pollutants.</a:t>
            </a:r>
          </a:p>
          <a:p>
            <a:pPr algn="l">
              <a:buFont typeface="Arial" panose="020B0604020202020204" pitchFamily="34" charset="0"/>
              <a:buChar char="•"/>
            </a:pPr>
            <a:r>
              <a:rPr lang="en-US" sz="1400" b="0" i="0" dirty="0">
                <a:solidFill>
                  <a:srgbClr val="0D3C26"/>
                </a:solidFill>
                <a:effectLst/>
                <a:latin typeface="__ALPINA_d83382"/>
              </a:rPr>
              <a:t>Aquatic life and biodiversity: Pollutants can harm aquatic organisms, disrupt food webs, and damage critical habitats, leading to a loss of biodiversity and degradation of ecosystems.</a:t>
            </a:r>
          </a:p>
          <a:p>
            <a:pPr algn="l">
              <a:buFont typeface="Arial" panose="020B0604020202020204" pitchFamily="34" charset="0"/>
              <a:buChar char="•"/>
            </a:pPr>
            <a:r>
              <a:rPr lang="en-US" sz="1400" b="0" i="0" dirty="0">
                <a:solidFill>
                  <a:srgbClr val="0D3C26"/>
                </a:solidFill>
                <a:effectLst/>
                <a:latin typeface="__ALPINA_d83382"/>
              </a:rPr>
              <a:t>Economic activities: Water pollution can impact tourism, recreational activities, fishing industries, and other economic sectors that rely on clean water resources.</a:t>
            </a:r>
          </a:p>
          <a:p>
            <a:pPr algn="l">
              <a:buFont typeface="Arial" panose="020B0604020202020204" pitchFamily="34" charset="0"/>
              <a:buChar char="•"/>
            </a:pPr>
            <a:r>
              <a:rPr lang="en-US" sz="1400" b="0" i="0" dirty="0">
                <a:solidFill>
                  <a:srgbClr val="0D3C26"/>
                </a:solidFill>
                <a:effectLst/>
                <a:latin typeface="__ALPINA_d83382"/>
              </a:rPr>
              <a:t>Environmental justice: Low-income communities and marginalized groups are often disproportionately affected by water pollution, as they may lack access to clean water or resources to address pollution issues.</a:t>
            </a:r>
          </a:p>
          <a:p>
            <a:pPr algn="l"/>
            <a:r>
              <a:rPr lang="en-US" sz="1400" b="0" i="0" dirty="0">
                <a:solidFill>
                  <a:srgbClr val="0D3C26"/>
                </a:solidFill>
                <a:effectLst/>
                <a:latin typeface="__ALPINA_d83382"/>
              </a:rPr>
              <a:t>Addressing water pollution requires a holistic and multi-sectoral approach, involving various stakeholders and incorporating sustainable practices, regulations, and innovations to protect and restore water resources.</a:t>
            </a:r>
          </a:p>
          <a:p>
            <a:endParaRPr lang="en-IN" sz="1400" dirty="0"/>
          </a:p>
        </p:txBody>
      </p:sp>
    </p:spTree>
    <p:extLst>
      <p:ext uri="{BB962C8B-B14F-4D97-AF65-F5344CB8AC3E}">
        <p14:creationId xmlns:p14="http://schemas.microsoft.com/office/powerpoint/2010/main" val="409987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22F1C-AD1E-246B-0A0D-25D11A207E56}"/>
              </a:ext>
            </a:extLst>
          </p:cNvPr>
          <p:cNvSpPr txBox="1"/>
          <p:nvPr/>
        </p:nvSpPr>
        <p:spPr>
          <a:xfrm>
            <a:off x="0" y="255373"/>
            <a:ext cx="11664779" cy="5262979"/>
          </a:xfrm>
          <a:prstGeom prst="rect">
            <a:avLst/>
          </a:prstGeom>
          <a:noFill/>
        </p:spPr>
        <p:txBody>
          <a:bodyPr wrap="square" rtlCol="0">
            <a:spAutoFit/>
          </a:bodyPr>
          <a:lstStyle/>
          <a:p>
            <a:r>
              <a:rPr lang="en-US" sz="1600" b="1" i="0" dirty="0">
                <a:solidFill>
                  <a:srgbClr val="0D3C26"/>
                </a:solidFill>
                <a:effectLst/>
                <a:latin typeface="__ALPINA_d83382"/>
              </a:rPr>
              <a:t>Monitoring water pollution involves various methods and techniques to collect data on water quality, assess the presence and concentration of pollutants, and analyze the data to inform decision-making and management actions. Some common methods and techniques used in water pollution monitoring include:</a:t>
            </a:r>
          </a:p>
          <a:p>
            <a:pPr algn="l"/>
            <a:r>
              <a:rPr lang="en-US" sz="1600" b="1" i="0" dirty="0">
                <a:solidFill>
                  <a:srgbClr val="0D3C26"/>
                </a:solidFill>
                <a:effectLst/>
                <a:latin typeface="__ALPINA_d83382"/>
              </a:rPr>
              <a:t>Sampling:</a:t>
            </a:r>
          </a:p>
          <a:p>
            <a:pPr algn="l">
              <a:buFont typeface="Arial" panose="020B0604020202020204" pitchFamily="34" charset="0"/>
              <a:buChar char="•"/>
            </a:pPr>
            <a:r>
              <a:rPr lang="en-US" sz="1600" b="1" i="0" dirty="0">
                <a:solidFill>
                  <a:srgbClr val="0D3C26"/>
                </a:solidFill>
                <a:effectLst/>
                <a:latin typeface="__ALPINA_d83382"/>
              </a:rPr>
              <a:t>Water sampling: </a:t>
            </a:r>
            <a:r>
              <a:rPr lang="en-US" sz="1600" b="0" i="0" dirty="0">
                <a:solidFill>
                  <a:srgbClr val="0D3C26"/>
                </a:solidFill>
                <a:effectLst/>
                <a:latin typeface="__ALPINA_d83382"/>
              </a:rPr>
              <a:t>Collecting water samples from various points in a water body to assess its quality. Samples can be collected from the surface, at different depths, or at specific locations like wastewater treatment plant discharges.</a:t>
            </a:r>
          </a:p>
          <a:p>
            <a:pPr algn="l">
              <a:buFont typeface="Arial" panose="020B0604020202020204" pitchFamily="34" charset="0"/>
              <a:buChar char="•"/>
            </a:pPr>
            <a:r>
              <a:rPr lang="en-US" sz="1600" b="1" i="0" dirty="0">
                <a:solidFill>
                  <a:srgbClr val="0D3C26"/>
                </a:solidFill>
                <a:effectLst/>
                <a:latin typeface="__ALPINA_d83382"/>
              </a:rPr>
              <a:t>Sediment sampling:</a:t>
            </a:r>
            <a:r>
              <a:rPr lang="en-US" sz="1600" b="0" i="0" dirty="0">
                <a:solidFill>
                  <a:srgbClr val="0D3C26"/>
                </a:solidFill>
                <a:effectLst/>
                <a:latin typeface="__ALPINA_d83382"/>
              </a:rPr>
              <a:t> Collecting and analyzing sediment samples to understand the presence of pollutants that accumulate in the sediment.</a:t>
            </a:r>
          </a:p>
          <a:p>
            <a:pPr algn="l">
              <a:buFont typeface="Arial" panose="020B0604020202020204" pitchFamily="34" charset="0"/>
              <a:buChar char="•"/>
            </a:pPr>
            <a:r>
              <a:rPr lang="en-US" sz="1600" b="1" i="0" dirty="0">
                <a:solidFill>
                  <a:srgbClr val="0D3C26"/>
                </a:solidFill>
                <a:effectLst/>
                <a:latin typeface="__ALPINA_d83382"/>
              </a:rPr>
              <a:t>Biological sampling: </a:t>
            </a:r>
            <a:r>
              <a:rPr lang="en-US" sz="1600" b="0" i="0" dirty="0">
                <a:solidFill>
                  <a:srgbClr val="0D3C26"/>
                </a:solidFill>
                <a:effectLst/>
                <a:latin typeface="__ALPINA_d83382"/>
              </a:rPr>
              <a:t>Collecting samples of aquatic organisms or other biological indicators to assess the health of ecosystems and the potential impacts of pollutants.</a:t>
            </a:r>
          </a:p>
          <a:p>
            <a:endParaRPr lang="en-IN" sz="1600" b="1" dirty="0"/>
          </a:p>
          <a:p>
            <a:pPr algn="l"/>
            <a:r>
              <a:rPr lang="en-US" sz="1600" b="1" i="0" dirty="0">
                <a:solidFill>
                  <a:srgbClr val="0D3C26"/>
                </a:solidFill>
                <a:effectLst/>
                <a:latin typeface="__ALPINA_d83382"/>
              </a:rPr>
              <a:t>Testing and analysis:</a:t>
            </a:r>
          </a:p>
          <a:p>
            <a:pPr algn="l">
              <a:buFont typeface="Arial" panose="020B0604020202020204" pitchFamily="34" charset="0"/>
              <a:buChar char="•"/>
            </a:pPr>
            <a:r>
              <a:rPr lang="en-US" sz="1600" b="1" i="0" dirty="0">
                <a:solidFill>
                  <a:srgbClr val="0D3C26"/>
                </a:solidFill>
                <a:effectLst/>
                <a:latin typeface="__ALPINA_d83382"/>
              </a:rPr>
              <a:t>Laboratory analysis: </a:t>
            </a:r>
            <a:r>
              <a:rPr lang="en-US" sz="1600" b="0" i="0" dirty="0">
                <a:solidFill>
                  <a:srgbClr val="0D3C26"/>
                </a:solidFill>
                <a:effectLst/>
                <a:latin typeface="__ALPINA_d83382"/>
              </a:rPr>
              <a:t>Analyzing water samples in a laboratory using various methods, such as chemical analysis to measure nutrient levels, pH, and dissolved oxygen; microscopic analysis to identify biological organisms; and spectrometry to detect heavy metals and other contaminants.</a:t>
            </a:r>
          </a:p>
          <a:p>
            <a:pPr algn="l">
              <a:buFont typeface="Arial" panose="020B0604020202020204" pitchFamily="34" charset="0"/>
              <a:buChar char="•"/>
            </a:pPr>
            <a:r>
              <a:rPr lang="en-US" sz="1600" b="1" i="0" dirty="0">
                <a:solidFill>
                  <a:srgbClr val="0D3C26"/>
                </a:solidFill>
                <a:effectLst/>
                <a:latin typeface="__ALPINA_d83382"/>
              </a:rPr>
              <a:t>On-site testing: </a:t>
            </a:r>
            <a:r>
              <a:rPr lang="en-US" sz="1600" b="0" i="0" dirty="0">
                <a:solidFill>
                  <a:srgbClr val="0D3C26"/>
                </a:solidFill>
                <a:effectLst/>
                <a:latin typeface="__ALPINA_d83382"/>
              </a:rPr>
              <a:t>Using portable testing equipment or sensors to measure certain water quality parameters like pH, dissolved oxygen, or turbidity in the field.</a:t>
            </a:r>
          </a:p>
          <a:p>
            <a:pPr algn="l">
              <a:buFont typeface="Arial" panose="020B0604020202020204" pitchFamily="34" charset="0"/>
              <a:buChar char="•"/>
            </a:pPr>
            <a:r>
              <a:rPr lang="en-US" sz="1600" b="1" i="0" dirty="0">
                <a:solidFill>
                  <a:srgbClr val="0D3C26"/>
                </a:solidFill>
                <a:effectLst/>
                <a:latin typeface="__ALPINA_d83382"/>
              </a:rPr>
              <a:t>Remote sensing: </a:t>
            </a:r>
            <a:r>
              <a:rPr lang="en-US" sz="1600" b="0" i="0" dirty="0">
                <a:solidFill>
                  <a:srgbClr val="0D3C26"/>
                </a:solidFill>
                <a:effectLst/>
                <a:latin typeface="__ALPINA_d83382"/>
              </a:rPr>
              <a:t>Using satellite or drone imagery to monitor large water bodies, detect algal blooms, and assess water quality parameters like chlorophyll concentration or turbidity.</a:t>
            </a:r>
          </a:p>
          <a:p>
            <a:r>
              <a:rPr lang="en-US" sz="1600" b="0" i="0" dirty="0">
                <a:solidFill>
                  <a:srgbClr val="0D3C26"/>
                </a:solidFill>
                <a:effectLst/>
                <a:latin typeface="__ALPINA_d83382"/>
              </a:rPr>
              <a:t>Water pollution monitoring is crucial for understanding the current state of water resources, identifying pollution sources, assessing the effectiveness of management actions, and protecting human health and aquatic ecosystems. Data collected through monitoring efforts inform decision-making processes and support the development of policies and regulations aimed at reducing water pollution.</a:t>
            </a:r>
            <a:endParaRPr lang="en-IN" sz="1600" b="1" dirty="0"/>
          </a:p>
        </p:txBody>
      </p:sp>
    </p:spTree>
    <p:extLst>
      <p:ext uri="{BB962C8B-B14F-4D97-AF65-F5344CB8AC3E}">
        <p14:creationId xmlns:p14="http://schemas.microsoft.com/office/powerpoint/2010/main" val="128235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5C685-8C7E-EFD2-1CE9-04D31662986E}"/>
              </a:ext>
            </a:extLst>
          </p:cNvPr>
          <p:cNvSpPr txBox="1"/>
          <p:nvPr/>
        </p:nvSpPr>
        <p:spPr>
          <a:xfrm>
            <a:off x="181232" y="117693"/>
            <a:ext cx="11829535" cy="6740307"/>
          </a:xfrm>
          <a:prstGeom prst="rect">
            <a:avLst/>
          </a:prstGeom>
          <a:noFill/>
        </p:spPr>
        <p:txBody>
          <a:bodyPr wrap="square" rtlCol="0">
            <a:spAutoFit/>
          </a:bodyPr>
          <a:lstStyle/>
          <a:p>
            <a:pPr algn="l"/>
            <a:r>
              <a:rPr lang="en-US" b="0" i="0" dirty="0">
                <a:solidFill>
                  <a:srgbClr val="000000"/>
                </a:solidFill>
                <a:effectLst/>
                <a:latin typeface="var(--font-alpina)"/>
              </a:rPr>
              <a:t>The role of water pollution monitoring in regulatory compliance, environmental management, and public awareness is critical in protecting water resources and ensuring the health and safety of communities. Here are some of the ways monitoring contributes to these areas:</a:t>
            </a:r>
          </a:p>
          <a:p>
            <a:pPr algn="l"/>
            <a:endParaRPr lang="en-US" b="0" i="0" dirty="0">
              <a:solidFill>
                <a:srgbClr val="000000"/>
              </a:solidFill>
              <a:effectLst/>
              <a:latin typeface="var(--font-alpina)"/>
            </a:endParaRPr>
          </a:p>
          <a:p>
            <a:pPr algn="l"/>
            <a:r>
              <a:rPr lang="en-US" b="1" i="0" dirty="0">
                <a:solidFill>
                  <a:srgbClr val="000000"/>
                </a:solidFill>
                <a:effectLst/>
                <a:latin typeface="var(--font-alpina)"/>
              </a:rPr>
              <a:t>Regulatory compliance:</a:t>
            </a:r>
          </a:p>
          <a:p>
            <a:pPr algn="l">
              <a:buFont typeface="Arial" panose="020B0604020202020204" pitchFamily="34" charset="0"/>
              <a:buChar char="•"/>
            </a:pPr>
            <a:r>
              <a:rPr lang="en-US" b="0" i="0" dirty="0">
                <a:solidFill>
                  <a:srgbClr val="000000"/>
                </a:solidFill>
                <a:effectLst/>
                <a:latin typeface="var(--font-alpina)"/>
              </a:rPr>
              <a:t>Water quality monitoring provides the data needed to ensure that industry, municipalities, and other polluters comply with regulatory standards and permit requirements.</a:t>
            </a:r>
          </a:p>
          <a:p>
            <a:pPr algn="l">
              <a:buFont typeface="Arial" panose="020B0604020202020204" pitchFamily="34" charset="0"/>
              <a:buChar char="•"/>
            </a:pPr>
            <a:r>
              <a:rPr lang="en-US" b="0" i="0" dirty="0">
                <a:solidFill>
                  <a:srgbClr val="000000"/>
                </a:solidFill>
                <a:effectLst/>
                <a:latin typeface="var(--font-alpina)"/>
              </a:rPr>
              <a:t>Monitoring data can be used to identify violations, track improvements or deteriorations in water quality, and assess the effectiveness of pollution control measures.</a:t>
            </a:r>
          </a:p>
          <a:p>
            <a:pPr algn="l">
              <a:buFont typeface="Arial" panose="020B0604020202020204" pitchFamily="34" charset="0"/>
              <a:buChar char="•"/>
            </a:pPr>
            <a:endParaRPr lang="en-US" b="0" i="0" dirty="0">
              <a:solidFill>
                <a:srgbClr val="000000"/>
              </a:solidFill>
              <a:effectLst/>
              <a:latin typeface="var(--font-alpina)"/>
            </a:endParaRPr>
          </a:p>
          <a:p>
            <a:pPr algn="l"/>
            <a:r>
              <a:rPr lang="en-US" b="1" i="0" dirty="0">
                <a:solidFill>
                  <a:srgbClr val="000000"/>
                </a:solidFill>
                <a:effectLst/>
                <a:latin typeface="var(--font-alpina)"/>
              </a:rPr>
              <a:t>Environmental management:</a:t>
            </a:r>
          </a:p>
          <a:p>
            <a:pPr algn="l">
              <a:buFont typeface="Arial" panose="020B0604020202020204" pitchFamily="34" charset="0"/>
              <a:buChar char="•"/>
            </a:pPr>
            <a:r>
              <a:rPr lang="en-US" b="0" i="0" dirty="0">
                <a:solidFill>
                  <a:srgbClr val="000000"/>
                </a:solidFill>
                <a:effectLst/>
                <a:latin typeface="var(--font-alpina)"/>
              </a:rPr>
              <a:t>Monitoring data can be used to identify emerging pollutants or changing water quality trends, enabling proactive management and protection of water resources.</a:t>
            </a:r>
          </a:p>
          <a:p>
            <a:pPr algn="l">
              <a:buFont typeface="Arial" panose="020B0604020202020204" pitchFamily="34" charset="0"/>
              <a:buChar char="•"/>
            </a:pPr>
            <a:r>
              <a:rPr lang="en-US" b="0" i="0" dirty="0">
                <a:solidFill>
                  <a:srgbClr val="000000"/>
                </a:solidFill>
                <a:effectLst/>
                <a:latin typeface="var(--font-alpina)"/>
              </a:rPr>
              <a:t>Data from monitoring programs can inform decision-making on issues like watershed management, water quality standards, and the allocation of resources for pollution abatement.</a:t>
            </a:r>
          </a:p>
          <a:p>
            <a:pPr algn="l">
              <a:buFont typeface="Arial" panose="020B0604020202020204" pitchFamily="34" charset="0"/>
              <a:buChar char="•"/>
            </a:pPr>
            <a:r>
              <a:rPr lang="en-US" b="0" i="0" dirty="0">
                <a:solidFill>
                  <a:srgbClr val="000000"/>
                </a:solidFill>
                <a:effectLst/>
                <a:latin typeface="var(--font-alpina)"/>
              </a:rPr>
              <a:t>Monitoring can help identify the most effective pollution control measures and target resources to areas with the greatest pollution problems.</a:t>
            </a:r>
          </a:p>
          <a:p>
            <a:pPr algn="l">
              <a:buFont typeface="Arial" panose="020B0604020202020204" pitchFamily="34" charset="0"/>
              <a:buChar char="•"/>
            </a:pPr>
            <a:endParaRPr lang="en-US" b="0" i="0" dirty="0">
              <a:solidFill>
                <a:srgbClr val="000000"/>
              </a:solidFill>
              <a:effectLst/>
              <a:latin typeface="var(--font-alpina)"/>
            </a:endParaRPr>
          </a:p>
          <a:p>
            <a:pPr algn="l"/>
            <a:r>
              <a:rPr lang="en-US" b="1" i="0" dirty="0">
                <a:solidFill>
                  <a:srgbClr val="000000"/>
                </a:solidFill>
                <a:effectLst/>
                <a:latin typeface="var(--font-alpina)"/>
              </a:rPr>
              <a:t>Public awareness:</a:t>
            </a:r>
          </a:p>
          <a:p>
            <a:pPr algn="l">
              <a:buFont typeface="Arial" panose="020B0604020202020204" pitchFamily="34" charset="0"/>
              <a:buChar char="•"/>
            </a:pPr>
            <a:r>
              <a:rPr lang="en-US" b="0" i="0" dirty="0">
                <a:solidFill>
                  <a:srgbClr val="000000"/>
                </a:solidFill>
                <a:effectLst/>
                <a:latin typeface="var(--font-alpina)"/>
              </a:rPr>
              <a:t>Making monitoring data publicly available raises awareness of water pollution issues and encourages community participation in protecting water resources.</a:t>
            </a:r>
          </a:p>
          <a:p>
            <a:pPr algn="l">
              <a:buFont typeface="Arial" panose="020B0604020202020204" pitchFamily="34" charset="0"/>
              <a:buChar char="•"/>
            </a:pPr>
            <a:r>
              <a:rPr lang="en-US" b="0" i="0" dirty="0">
                <a:solidFill>
                  <a:srgbClr val="000000"/>
                </a:solidFill>
                <a:effectLst/>
                <a:latin typeface="var(--font-alpina)"/>
              </a:rPr>
              <a:t>Transparency in data collection and sharing can increase public trust and support for pollution control efforts.</a:t>
            </a:r>
          </a:p>
          <a:p>
            <a:br>
              <a:rPr lang="en-US" b="0" i="0" dirty="0">
                <a:solidFill>
                  <a:srgbClr val="000000"/>
                </a:solidFill>
                <a:effectLst/>
                <a:latin typeface="Times New Roman" panose="02020603050405020304" pitchFamily="18" charset="0"/>
              </a:rPr>
            </a:br>
            <a:endParaRPr lang="en-IN" dirty="0"/>
          </a:p>
        </p:txBody>
      </p:sp>
    </p:spTree>
    <p:extLst>
      <p:ext uri="{BB962C8B-B14F-4D97-AF65-F5344CB8AC3E}">
        <p14:creationId xmlns:p14="http://schemas.microsoft.com/office/powerpoint/2010/main" val="241120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3D504-A1BE-ABB8-4310-F7F099AAE179}"/>
              </a:ext>
            </a:extLst>
          </p:cNvPr>
          <p:cNvSpPr txBox="1"/>
          <p:nvPr/>
        </p:nvSpPr>
        <p:spPr>
          <a:xfrm>
            <a:off x="313038" y="568411"/>
            <a:ext cx="11129319" cy="4247317"/>
          </a:xfrm>
          <a:prstGeom prst="rect">
            <a:avLst/>
          </a:prstGeom>
          <a:noFill/>
        </p:spPr>
        <p:txBody>
          <a:bodyPr wrap="square" rtlCol="0">
            <a:spAutoFit/>
          </a:bodyPr>
          <a:lstStyle/>
          <a:p>
            <a:pPr algn="l"/>
            <a:r>
              <a:rPr lang="en-US" b="0" i="0" dirty="0">
                <a:solidFill>
                  <a:srgbClr val="0D3C26"/>
                </a:solidFill>
                <a:effectLst/>
                <a:latin typeface="__ALPINA_d83382"/>
              </a:rPr>
              <a:t>There are numerous success stories, case studies, and best practices in water pollution monitoring that highlight the benefits of collaboration, innovation, and effective monitoring efforts. Some examples include:</a:t>
            </a:r>
          </a:p>
          <a:p>
            <a:pPr algn="l"/>
            <a:endParaRPr lang="en-US" b="1" i="0" dirty="0">
              <a:solidFill>
                <a:srgbClr val="0D3C26"/>
              </a:solidFill>
              <a:effectLst/>
              <a:latin typeface="__ALPINA_d83382"/>
            </a:endParaRPr>
          </a:p>
          <a:p>
            <a:pPr algn="l">
              <a:buFont typeface="Arial" panose="020B0604020202020204" pitchFamily="34" charset="0"/>
              <a:buChar char="•"/>
            </a:pPr>
            <a:r>
              <a:rPr lang="en-US" b="1" i="0" dirty="0">
                <a:solidFill>
                  <a:srgbClr val="0D3C26"/>
                </a:solidFill>
                <a:effectLst/>
                <a:latin typeface="__ALPINA_d83382"/>
              </a:rPr>
              <a:t>The Great Lakes Water Quality Agreement: </a:t>
            </a:r>
            <a:r>
              <a:rPr lang="en-US" b="0" i="0" dirty="0">
                <a:solidFill>
                  <a:srgbClr val="0D3C26"/>
                </a:solidFill>
                <a:effectLst/>
                <a:latin typeface="__ALPINA_d83382"/>
              </a:rPr>
              <a:t>Since 1972, the United States and Canada have collaborated on monitoring and protecting the Great Lakes. This long-standing partnership has resulted in significant improvements in water quality, reduced pollution, and improved aquatic ecosystems.</a:t>
            </a:r>
          </a:p>
          <a:p>
            <a:pPr algn="l">
              <a:buFont typeface="Arial" panose="020B0604020202020204" pitchFamily="34" charset="0"/>
              <a:buChar char="•"/>
            </a:pPr>
            <a:endParaRPr lang="en-US" b="0" i="0" dirty="0">
              <a:solidFill>
                <a:srgbClr val="0D3C26"/>
              </a:solidFill>
              <a:effectLst/>
              <a:latin typeface="__ALPINA_d83382"/>
            </a:endParaRPr>
          </a:p>
          <a:p>
            <a:pPr algn="l">
              <a:buFont typeface="Arial" panose="020B0604020202020204" pitchFamily="34" charset="0"/>
              <a:buChar char="•"/>
            </a:pPr>
            <a:r>
              <a:rPr lang="en-US" b="1" i="0" dirty="0">
                <a:solidFill>
                  <a:srgbClr val="0D3C26"/>
                </a:solidFill>
                <a:effectLst/>
                <a:latin typeface="__ALPINA_d83382"/>
              </a:rPr>
              <a:t>The Chesapeake Bay Program: </a:t>
            </a:r>
            <a:r>
              <a:rPr lang="en-US" b="0" i="0" dirty="0">
                <a:solidFill>
                  <a:srgbClr val="0D3C26"/>
                </a:solidFill>
                <a:effectLst/>
                <a:latin typeface="__ALPINA_d83382"/>
              </a:rPr>
              <a:t>The Chesapeake Bay Program, established in 1983, is a partnership between the U.S. federal government, six states, and the District of Columbia. It includes a robust water quality monitoring program, which has contributed to a significant decrease in pollution and improved water quality in the Bay.</a:t>
            </a:r>
          </a:p>
          <a:p>
            <a:pPr algn="l">
              <a:buFont typeface="Arial" panose="020B0604020202020204" pitchFamily="34" charset="0"/>
              <a:buChar char="•"/>
            </a:pPr>
            <a:endParaRPr lang="en-US" b="0" i="0" dirty="0">
              <a:solidFill>
                <a:srgbClr val="0D3C26"/>
              </a:solidFill>
              <a:effectLst/>
              <a:latin typeface="__ALPINA_d83382"/>
            </a:endParaRPr>
          </a:p>
          <a:p>
            <a:pPr algn="l">
              <a:buFont typeface="Arial" panose="020B0604020202020204" pitchFamily="34" charset="0"/>
              <a:buChar char="•"/>
            </a:pPr>
            <a:r>
              <a:rPr lang="en-US" b="1" i="0" dirty="0">
                <a:solidFill>
                  <a:srgbClr val="0D3C26"/>
                </a:solidFill>
                <a:effectLst/>
                <a:latin typeface="__ALPINA_d83382"/>
              </a:rPr>
              <a:t>The European Union Water Framework Directive: </a:t>
            </a:r>
            <a:r>
              <a:rPr lang="en-US" b="0" i="0" dirty="0">
                <a:solidFill>
                  <a:srgbClr val="0D3C26"/>
                </a:solidFill>
                <a:effectLst/>
                <a:latin typeface="__ALPINA_d83382"/>
              </a:rPr>
              <a:t>Adopted in 2000, the Water Framework Directive sets out a common framework for the management of European waters, requiring member states to monitor and report on water quality and to take measures to improve water quality where necessary.</a:t>
            </a:r>
          </a:p>
          <a:p>
            <a:endParaRPr lang="en-IN" dirty="0"/>
          </a:p>
        </p:txBody>
      </p:sp>
    </p:spTree>
    <p:extLst>
      <p:ext uri="{BB962C8B-B14F-4D97-AF65-F5344CB8AC3E}">
        <p14:creationId xmlns:p14="http://schemas.microsoft.com/office/powerpoint/2010/main" val="34833002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205</TotalTime>
  <Words>1988</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__ALPINA_d83382</vt:lpstr>
      <vt:lpstr>Arial</vt:lpstr>
      <vt:lpstr>Calibri</vt:lpstr>
      <vt:lpstr>Century Gothic</vt:lpstr>
      <vt:lpstr>Times New Roman</vt:lpstr>
      <vt:lpstr>var(--font-alpina)</vt:lpstr>
      <vt:lpstr>Wingdings 3</vt:lpstr>
      <vt:lpstr>Slice</vt:lpstr>
      <vt:lpstr>WATER POLLUTION MONITORING BOAT </vt:lpstr>
      <vt:lpstr>Water pollution monitoring boat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 MONITORING BOAT</dc:title>
  <dc:creator>ANKIT RAJ</dc:creator>
  <cp:lastModifiedBy>ANKIT RAJ</cp:lastModifiedBy>
  <cp:revision>1</cp:revision>
  <dcterms:created xsi:type="dcterms:W3CDTF">2024-02-19T19:32:51Z</dcterms:created>
  <dcterms:modified xsi:type="dcterms:W3CDTF">2024-02-20T15:41:52Z</dcterms:modified>
</cp:coreProperties>
</file>