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551623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CCD Characterization of ST-7XE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833199" y="3551277"/>
            <a:ext cx="7477601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This document presents a comprehensive characterization of the ST-7XE charge-coupled device (CCD) camera. The ST-7XE is a widely used scientific-grade CCD that offers exceptional performance and versatility in a variety of imaging applications. The analysis covers key CCD parameters, including readout noise, gain, and other important characteristics that are critical for understanding the camera's capabilities and limitations.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833199" y="6305669"/>
            <a:ext cx="355402" cy="355402"/>
          </a:xfrm>
          <a:prstGeom prst="roundRect">
            <a:avLst>
              <a:gd name="adj" fmla="val 25726039"/>
            </a:avLst>
          </a:prstGeom>
          <a:solidFill>
            <a:srgbClr val="5946BD"/>
          </a:solidFill>
          <a:ln w="7620">
            <a:solidFill>
              <a:srgbClr val="FFFFFF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905470" y="6410206"/>
            <a:ext cx="210860" cy="1463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1152"/>
              </a:lnSpc>
              <a:buNone/>
            </a:pPr>
            <a:r>
              <a:rPr lang="en-US" sz="1152" dirty="0">
                <a:solidFill>
                  <a:srgbClr val="FFFF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Sa</a:t>
            </a:r>
            <a:endParaRPr lang="en-US" sz="1152" dirty="0"/>
          </a:p>
        </p:txBody>
      </p:sp>
      <p:sp>
        <p:nvSpPr>
          <p:cNvPr id="9" name="Text 6"/>
          <p:cNvSpPr/>
          <p:nvPr/>
        </p:nvSpPr>
        <p:spPr>
          <a:xfrm>
            <a:off x="1299686" y="6289000"/>
            <a:ext cx="2330648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by Shahana Saifi</a:t>
            </a:r>
            <a:endParaRPr lang="en-US" sz="2187" dirty="0"/>
          </a:p>
        </p:txBody>
      </p:sp>
      <p:pic>
        <p:nvPicPr>
          <p:cNvPr id="10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sp>
        <p:nvSpPr>
          <p:cNvPr id="4" name="Text 2"/>
          <p:cNvSpPr/>
          <p:nvPr/>
        </p:nvSpPr>
        <p:spPr>
          <a:xfrm>
            <a:off x="1760220" y="1861304"/>
            <a:ext cx="610469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ST-7XE Specifications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1760220" y="311110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Sensor Type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1760220" y="3680460"/>
            <a:ext cx="3341608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The ST-7XE utilizes a high-quality, front-illuminated CCD sensor with 1360 x 1024 pixels. The sensor has a pixel size of 6.8 x 6.8 microns, providing a total active area of 9.25 x 6.94 mm.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651421" y="311110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Readout Speed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651421" y="3680460"/>
            <a:ext cx="3341608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The CCD can be read out at various speeds, ranging from 50 kHz to 2 MHz, allowing users to balance image quality and readout time based on their specific needs.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542621" y="311110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Cooling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542621" y="3680460"/>
            <a:ext cx="3341608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The ST-7XE features a thermoelectric cooling system that can cool the CCD sensor up to 45°C below ambient temperature, enabling low-noise imaging even in warm environments.</a:t>
            </a:r>
            <a:endParaRPr lang="en-US" sz="1750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sp>
        <p:nvSpPr>
          <p:cNvPr id="4" name="Text 2"/>
          <p:cNvSpPr/>
          <p:nvPr/>
        </p:nvSpPr>
        <p:spPr>
          <a:xfrm>
            <a:off x="1760220" y="1229678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CCD Characteristics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1760220" y="254198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944648" y="2583656"/>
            <a:ext cx="13108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482334" y="2618303"/>
            <a:ext cx="281154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Quantum Efficiency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482334" y="3098721"/>
            <a:ext cx="2833092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The ST-7XE CCD has a peak quantum efficiency of approximately 65% in the visible spectrum, making it highly sensitive to light and capable of capturing high-quality images.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5537597" y="254198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5687973" y="2583656"/>
            <a:ext cx="19907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6259711" y="261830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Full Well Capacity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6259711" y="3098721"/>
            <a:ext cx="2833092" cy="31986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The sensor's full well capacity, which represents the maximum number of electrons that can be stored in a pixel, is around 100,000 e-, providing a wide dynamic range and excellent linearity.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9314974" y="254198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9465231" y="2583656"/>
            <a:ext cx="19931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10037088" y="2618303"/>
            <a:ext cx="283309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Pixel Blooming and Anti-Blooming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10037088" y="3445907"/>
            <a:ext cx="2833092" cy="35540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The CCD includes anti-blooming technology to prevent the overflow of signal from saturated pixels, which can lead to artifacts in the image. This feature helps maintain image quality even in high-contrast scenes.</a:t>
            </a:r>
            <a:endParaRPr lang="en-US" sz="1750" dirty="0"/>
          </a:p>
        </p:txBody>
      </p:sp>
      <p:pic>
        <p:nvPicPr>
          <p:cNvPr id="17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397681" y="541972"/>
            <a:ext cx="6004560" cy="6146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4840"/>
              </a:lnSpc>
              <a:buNone/>
            </a:pPr>
            <a:r>
              <a:rPr lang="en-US" sz="3872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Readout Noise and Gain</a:t>
            </a:r>
            <a:endParaRPr lang="en-US" sz="3872" dirty="0"/>
          </a:p>
        </p:txBody>
      </p:sp>
      <p:sp>
        <p:nvSpPr>
          <p:cNvPr id="7" name="Shape 4"/>
          <p:cNvSpPr/>
          <p:nvPr/>
        </p:nvSpPr>
        <p:spPr>
          <a:xfrm>
            <a:off x="7295555" y="1451610"/>
            <a:ext cx="39291" cy="6236018"/>
          </a:xfrm>
          <a:prstGeom prst="roundRect">
            <a:avLst>
              <a:gd name="adj" fmla="val 225282"/>
            </a:avLst>
          </a:prstGeom>
          <a:solidFill>
            <a:srgbClr val="BBC2DC"/>
          </a:solidFill>
          <a:ln/>
        </p:spPr>
      </p:sp>
      <p:sp>
        <p:nvSpPr>
          <p:cNvPr id="8" name="Shape 5"/>
          <p:cNvSpPr/>
          <p:nvPr/>
        </p:nvSpPr>
        <p:spPr>
          <a:xfrm>
            <a:off x="6405503" y="1806773"/>
            <a:ext cx="688419" cy="39291"/>
          </a:xfrm>
          <a:prstGeom prst="roundRect">
            <a:avLst>
              <a:gd name="adj" fmla="val 225282"/>
            </a:avLst>
          </a:prstGeom>
          <a:solidFill>
            <a:srgbClr val="BBC2DC"/>
          </a:solidFill>
          <a:ln/>
        </p:spPr>
      </p:sp>
      <p:sp>
        <p:nvSpPr>
          <p:cNvPr id="9" name="Shape 6"/>
          <p:cNvSpPr/>
          <p:nvPr/>
        </p:nvSpPr>
        <p:spPr>
          <a:xfrm>
            <a:off x="7093922" y="1605201"/>
            <a:ext cx="442555" cy="442555"/>
          </a:xfrm>
          <a:prstGeom prst="roundRect">
            <a:avLst>
              <a:gd name="adj" fmla="val 20001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7257157" y="1642110"/>
            <a:ext cx="115967" cy="36873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904"/>
              </a:lnSpc>
              <a:buNone/>
            </a:pPr>
            <a:r>
              <a:rPr lang="en-US" sz="2323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1</a:t>
            </a:r>
            <a:endParaRPr lang="en-US" sz="2323" dirty="0"/>
          </a:p>
        </p:txBody>
      </p:sp>
      <p:sp>
        <p:nvSpPr>
          <p:cNvPr id="11" name="Text 8"/>
          <p:cNvSpPr/>
          <p:nvPr/>
        </p:nvSpPr>
        <p:spPr>
          <a:xfrm>
            <a:off x="2616756" y="1648301"/>
            <a:ext cx="3616643" cy="3073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r" indent="0" marL="0">
              <a:lnSpc>
                <a:spcPts val="2420"/>
              </a:lnSpc>
              <a:buNone/>
            </a:pPr>
            <a:r>
              <a:rPr lang="en-US" sz="1936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Readout Noise Measurement</a:t>
            </a:r>
            <a:endParaRPr lang="en-US" sz="1936" dirty="0"/>
          </a:p>
        </p:txBody>
      </p:sp>
      <p:sp>
        <p:nvSpPr>
          <p:cNvPr id="12" name="Text 9"/>
          <p:cNvSpPr/>
          <p:nvPr/>
        </p:nvSpPr>
        <p:spPr>
          <a:xfrm>
            <a:off x="2397681" y="2073593"/>
            <a:ext cx="3835718" cy="22027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r" indent="0" marL="0">
              <a:lnSpc>
                <a:spcPts val="2478"/>
              </a:lnSpc>
              <a:buNone/>
            </a:pPr>
            <a:r>
              <a:rPr lang="en-US" sz="1549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The readout noise of the ST-7XE CCD was measured using a systematic approach, capturing multiple dark frames and analyzing the pixel-to-pixel variation to determine the effective readout noise at different readout speeds.</a:t>
            </a:r>
            <a:endParaRPr lang="en-US" sz="1549" dirty="0"/>
          </a:p>
        </p:txBody>
      </p:sp>
      <p:sp>
        <p:nvSpPr>
          <p:cNvPr id="13" name="Shape 10"/>
          <p:cNvSpPr/>
          <p:nvPr/>
        </p:nvSpPr>
        <p:spPr>
          <a:xfrm>
            <a:off x="7536478" y="2790230"/>
            <a:ext cx="688419" cy="39291"/>
          </a:xfrm>
          <a:prstGeom prst="roundRect">
            <a:avLst>
              <a:gd name="adj" fmla="val 225282"/>
            </a:avLst>
          </a:prstGeom>
          <a:solidFill>
            <a:srgbClr val="BBC2DC"/>
          </a:solidFill>
          <a:ln/>
        </p:spPr>
      </p:sp>
      <p:sp>
        <p:nvSpPr>
          <p:cNvPr id="14" name="Shape 11"/>
          <p:cNvSpPr/>
          <p:nvPr/>
        </p:nvSpPr>
        <p:spPr>
          <a:xfrm>
            <a:off x="7093922" y="2588657"/>
            <a:ext cx="442555" cy="442555"/>
          </a:xfrm>
          <a:prstGeom prst="roundRect">
            <a:avLst>
              <a:gd name="adj" fmla="val 20001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7227034" y="2625566"/>
            <a:ext cx="176212" cy="36873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904"/>
              </a:lnSpc>
              <a:buNone/>
            </a:pPr>
            <a:r>
              <a:rPr lang="en-US" sz="2323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2</a:t>
            </a:r>
            <a:endParaRPr lang="en-US" sz="2323" dirty="0"/>
          </a:p>
        </p:txBody>
      </p:sp>
      <p:sp>
        <p:nvSpPr>
          <p:cNvPr id="16" name="Text 13"/>
          <p:cNvSpPr/>
          <p:nvPr/>
        </p:nvSpPr>
        <p:spPr>
          <a:xfrm>
            <a:off x="8397002" y="2631758"/>
            <a:ext cx="2458760" cy="3073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420"/>
              </a:lnSpc>
              <a:buNone/>
            </a:pPr>
            <a:r>
              <a:rPr lang="en-US" sz="1936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Gain Calibration</a:t>
            </a:r>
            <a:endParaRPr lang="en-US" sz="1936" dirty="0"/>
          </a:p>
        </p:txBody>
      </p:sp>
      <p:sp>
        <p:nvSpPr>
          <p:cNvPr id="17" name="Text 14"/>
          <p:cNvSpPr/>
          <p:nvPr/>
        </p:nvSpPr>
        <p:spPr>
          <a:xfrm>
            <a:off x="8397002" y="3057049"/>
            <a:ext cx="3835718" cy="22027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478"/>
              </a:lnSpc>
              <a:buNone/>
            </a:pPr>
            <a:r>
              <a:rPr lang="en-US" sz="1549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To accurately determine the camera's gain, a photon transfer curve was generated by capturing a series of exposures with increasing light levels. This allowed for the precise calculation of the conversion factor between digital counts and electrons.</a:t>
            </a:r>
            <a:endParaRPr lang="en-US" sz="1549" dirty="0"/>
          </a:p>
        </p:txBody>
      </p:sp>
      <p:sp>
        <p:nvSpPr>
          <p:cNvPr id="18" name="Shape 15"/>
          <p:cNvSpPr/>
          <p:nvPr/>
        </p:nvSpPr>
        <p:spPr>
          <a:xfrm>
            <a:off x="6405503" y="5024914"/>
            <a:ext cx="688419" cy="39291"/>
          </a:xfrm>
          <a:prstGeom prst="roundRect">
            <a:avLst>
              <a:gd name="adj" fmla="val 225282"/>
            </a:avLst>
          </a:prstGeom>
          <a:solidFill>
            <a:srgbClr val="BBC2DC"/>
          </a:solidFill>
          <a:ln/>
        </p:spPr>
      </p:sp>
      <p:sp>
        <p:nvSpPr>
          <p:cNvPr id="19" name="Shape 16"/>
          <p:cNvSpPr/>
          <p:nvPr/>
        </p:nvSpPr>
        <p:spPr>
          <a:xfrm>
            <a:off x="7093922" y="4823341"/>
            <a:ext cx="442555" cy="442555"/>
          </a:xfrm>
          <a:prstGeom prst="roundRect">
            <a:avLst>
              <a:gd name="adj" fmla="val 20001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20" name="Text 17"/>
          <p:cNvSpPr/>
          <p:nvPr/>
        </p:nvSpPr>
        <p:spPr>
          <a:xfrm>
            <a:off x="7226915" y="4860250"/>
            <a:ext cx="176451" cy="36873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904"/>
              </a:lnSpc>
              <a:buNone/>
            </a:pPr>
            <a:r>
              <a:rPr lang="en-US" sz="2323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3</a:t>
            </a:r>
            <a:endParaRPr lang="en-US" sz="2323" dirty="0"/>
          </a:p>
        </p:txBody>
      </p:sp>
      <p:sp>
        <p:nvSpPr>
          <p:cNvPr id="21" name="Text 18"/>
          <p:cNvSpPr/>
          <p:nvPr/>
        </p:nvSpPr>
        <p:spPr>
          <a:xfrm>
            <a:off x="2397681" y="4866442"/>
            <a:ext cx="3835718" cy="61460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r" indent="0" marL="0">
              <a:lnSpc>
                <a:spcPts val="2420"/>
              </a:lnSpc>
              <a:buNone/>
            </a:pPr>
            <a:r>
              <a:rPr lang="en-US" sz="1936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Optimization for Low-Noise Imaging</a:t>
            </a:r>
            <a:endParaRPr lang="en-US" sz="1936" dirty="0"/>
          </a:p>
        </p:txBody>
      </p:sp>
      <p:sp>
        <p:nvSpPr>
          <p:cNvPr id="22" name="Text 19"/>
          <p:cNvSpPr/>
          <p:nvPr/>
        </p:nvSpPr>
        <p:spPr>
          <a:xfrm>
            <a:off x="2397681" y="5599033"/>
            <a:ext cx="3835718" cy="18880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r" indent="0" marL="0">
              <a:lnSpc>
                <a:spcPts val="2478"/>
              </a:lnSpc>
              <a:buNone/>
            </a:pPr>
            <a:r>
              <a:rPr lang="en-US" sz="1549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Based on the readout noise and gain measurements, the optimal imaging settings were identified, enabling users to achieve the best possible signal-to-noise ratio for their specific applications.</a:t>
            </a:r>
            <a:endParaRPr lang="en-US" sz="1549" dirty="0"/>
          </a:p>
        </p:txBody>
      </p:sp>
      <p:pic>
        <p:nvPicPr>
          <p:cNvPr id="23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sp>
        <p:nvSpPr>
          <p:cNvPr id="4" name="Text 2"/>
          <p:cNvSpPr/>
          <p:nvPr/>
        </p:nvSpPr>
        <p:spPr>
          <a:xfrm>
            <a:off x="1856303" y="601028"/>
            <a:ext cx="5458897" cy="6823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373"/>
              </a:lnSpc>
              <a:buNone/>
            </a:pPr>
            <a:r>
              <a:rPr lang="en-US" sz="4298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Analysis</a:t>
            </a:r>
            <a:endParaRPr lang="en-US" sz="4298" dirty="0"/>
          </a:p>
        </p:txBody>
      </p:sp>
      <p:sp>
        <p:nvSpPr>
          <p:cNvPr id="5" name="Shape 3"/>
          <p:cNvSpPr/>
          <p:nvPr/>
        </p:nvSpPr>
        <p:spPr>
          <a:xfrm>
            <a:off x="1856303" y="1719977"/>
            <a:ext cx="5349835" cy="3019782"/>
          </a:xfrm>
          <a:prstGeom prst="roundRect">
            <a:avLst>
              <a:gd name="adj" fmla="val 3254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082165" y="1945838"/>
            <a:ext cx="4070152" cy="3411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86"/>
              </a:lnSpc>
              <a:buNone/>
            </a:pPr>
            <a:r>
              <a:rPr lang="en-US" sz="2149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Linearity and Dynamic Range</a:t>
            </a:r>
            <a:endParaRPr lang="en-US" sz="2149" dirty="0"/>
          </a:p>
        </p:txBody>
      </p:sp>
      <p:sp>
        <p:nvSpPr>
          <p:cNvPr id="7" name="Text 5"/>
          <p:cNvSpPr/>
          <p:nvPr/>
        </p:nvSpPr>
        <p:spPr>
          <a:xfrm>
            <a:off x="2082165" y="2417921"/>
            <a:ext cx="4898112" cy="17466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51"/>
              </a:lnSpc>
              <a:buNone/>
            </a:pPr>
            <a:r>
              <a:rPr lang="en-US" sz="1719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The ST-7XE CCD exhibited excellent linearity over its full dynamic range, with a measured nonlinearity of less than 1%. This ensures accurate photometric measurements and reliable data analysis.</a:t>
            </a:r>
            <a:endParaRPr lang="en-US" sz="1719" dirty="0"/>
          </a:p>
        </p:txBody>
      </p:sp>
      <p:sp>
        <p:nvSpPr>
          <p:cNvPr id="8" name="Shape 6"/>
          <p:cNvSpPr/>
          <p:nvPr/>
        </p:nvSpPr>
        <p:spPr>
          <a:xfrm>
            <a:off x="7424380" y="1719977"/>
            <a:ext cx="5349835" cy="3019782"/>
          </a:xfrm>
          <a:prstGeom prst="roundRect">
            <a:avLst>
              <a:gd name="adj" fmla="val 3254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650242" y="1945838"/>
            <a:ext cx="4451747" cy="3411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86"/>
              </a:lnSpc>
              <a:buNone/>
            </a:pPr>
            <a:r>
              <a:rPr lang="en-US" sz="2149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Dark Current and Thermal Noise</a:t>
            </a:r>
            <a:endParaRPr lang="en-US" sz="2149" dirty="0"/>
          </a:p>
        </p:txBody>
      </p:sp>
      <p:sp>
        <p:nvSpPr>
          <p:cNvPr id="10" name="Text 8"/>
          <p:cNvSpPr/>
          <p:nvPr/>
        </p:nvSpPr>
        <p:spPr>
          <a:xfrm>
            <a:off x="7650242" y="2417921"/>
            <a:ext cx="4898112" cy="209597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51"/>
              </a:lnSpc>
              <a:buNone/>
            </a:pPr>
            <a:r>
              <a:rPr lang="en-US" sz="1719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The camera's dark current and thermal noise characteristics were evaluated, demonstrating the effectiveness of the thermoelectric cooling system in maintaining low noise levels even during extended exposures.</a:t>
            </a:r>
            <a:endParaRPr lang="en-US" sz="1719" dirty="0"/>
          </a:p>
        </p:txBody>
      </p:sp>
      <p:sp>
        <p:nvSpPr>
          <p:cNvPr id="11" name="Shape 9"/>
          <p:cNvSpPr/>
          <p:nvPr/>
        </p:nvSpPr>
        <p:spPr>
          <a:xfrm>
            <a:off x="1856303" y="4958001"/>
            <a:ext cx="5349835" cy="2670453"/>
          </a:xfrm>
          <a:prstGeom prst="roundRect">
            <a:avLst>
              <a:gd name="adj" fmla="val 3680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2082165" y="5183862"/>
            <a:ext cx="2984421" cy="3411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86"/>
              </a:lnSpc>
              <a:buNone/>
            </a:pPr>
            <a:r>
              <a:rPr lang="en-US" sz="2149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Cosmic Ray Rejection</a:t>
            </a:r>
            <a:endParaRPr lang="en-US" sz="2149" dirty="0"/>
          </a:p>
        </p:txBody>
      </p:sp>
      <p:sp>
        <p:nvSpPr>
          <p:cNvPr id="13" name="Text 11"/>
          <p:cNvSpPr/>
          <p:nvPr/>
        </p:nvSpPr>
        <p:spPr>
          <a:xfrm>
            <a:off x="2082165" y="5655945"/>
            <a:ext cx="4898112" cy="17466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51"/>
              </a:lnSpc>
              <a:buNone/>
            </a:pPr>
            <a:r>
              <a:rPr lang="en-US" sz="1719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The CCD's response to cosmic ray events was analyzed, and strategies for effectively identifying and mitigating their impact on scientific data were developed, enhancing the overall data quality.</a:t>
            </a:r>
            <a:endParaRPr lang="en-US" sz="1719" dirty="0"/>
          </a:p>
        </p:txBody>
      </p:sp>
      <p:sp>
        <p:nvSpPr>
          <p:cNvPr id="14" name="Shape 12"/>
          <p:cNvSpPr/>
          <p:nvPr/>
        </p:nvSpPr>
        <p:spPr>
          <a:xfrm>
            <a:off x="7424380" y="4958001"/>
            <a:ext cx="5349835" cy="2670453"/>
          </a:xfrm>
          <a:prstGeom prst="roundRect">
            <a:avLst>
              <a:gd name="adj" fmla="val 3680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7650242" y="5183862"/>
            <a:ext cx="2907863" cy="3411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86"/>
              </a:lnSpc>
              <a:buNone/>
            </a:pPr>
            <a:r>
              <a:rPr lang="en-US" sz="2149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Geometric Distortion</a:t>
            </a:r>
            <a:endParaRPr lang="en-US" sz="2149" dirty="0"/>
          </a:p>
        </p:txBody>
      </p:sp>
      <p:sp>
        <p:nvSpPr>
          <p:cNvPr id="16" name="Text 14"/>
          <p:cNvSpPr/>
          <p:nvPr/>
        </p:nvSpPr>
        <p:spPr>
          <a:xfrm>
            <a:off x="7650242" y="5655945"/>
            <a:ext cx="4898112" cy="13973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51"/>
              </a:lnSpc>
              <a:buNone/>
            </a:pPr>
            <a:r>
              <a:rPr lang="en-US" sz="1719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The ST-7XE CCD showed minimal geometric distortion, ensuring accurate astrometric measurements and the ability to stitch together seamless panoramic images.</a:t>
            </a:r>
            <a:endParaRPr lang="en-US" sz="1719" dirty="0"/>
          </a:p>
        </p:txBody>
      </p:sp>
      <p:pic>
        <p:nvPicPr>
          <p:cNvPr id="17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614482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Results</a:t>
            </a:r>
            <a:endParaRPr lang="en-US" sz="4374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799" y="1642110"/>
            <a:ext cx="1110972" cy="199096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935028" y="186428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Readout Noise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5935028" y="2344698"/>
            <a:ext cx="786217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The measured readout noise of the ST-7XE CCD ranged from 8 e- at the slowest readout speed to 25 e- at the fastest, demonstrating the camera's excellent low-noise performance.</a:t>
            </a:r>
            <a:endParaRPr lang="en-US" sz="17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799" y="3633073"/>
            <a:ext cx="1110972" cy="1990963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935028" y="385524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Gain</a:t>
            </a:r>
            <a:endParaRPr lang="en-US" sz="2187" dirty="0"/>
          </a:p>
        </p:txBody>
      </p:sp>
      <p:sp>
        <p:nvSpPr>
          <p:cNvPr id="11" name="Text 6"/>
          <p:cNvSpPr/>
          <p:nvPr/>
        </p:nvSpPr>
        <p:spPr>
          <a:xfrm>
            <a:off x="5935028" y="4335661"/>
            <a:ext cx="786217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The camera's gain was determined to be approximately 1.5 e-/ADU, allowing for accurate conversion between digital counts and the number of collected electrons.</a:t>
            </a:r>
            <a:endParaRPr lang="en-US" sz="1750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0799" y="5624036"/>
            <a:ext cx="1110972" cy="1990963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5935028" y="5846207"/>
            <a:ext cx="281154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Quantum Efficiency</a:t>
            </a:r>
            <a:endParaRPr lang="en-US" sz="2187" dirty="0"/>
          </a:p>
        </p:txBody>
      </p:sp>
      <p:sp>
        <p:nvSpPr>
          <p:cNvPr id="14" name="Text 8"/>
          <p:cNvSpPr/>
          <p:nvPr/>
        </p:nvSpPr>
        <p:spPr>
          <a:xfrm>
            <a:off x="5935028" y="6326624"/>
            <a:ext cx="786217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The peak quantum efficiency of the CCD was measured to be 65%, confirming the sensor's high sensitivity and suitability for a wide range of scientific imaging applications.</a:t>
            </a:r>
            <a:endParaRPr lang="en-US" sz="1750" dirty="0"/>
          </a:p>
        </p:txBody>
      </p:sp>
      <p:pic>
        <p:nvPicPr>
          <p:cNvPr id="15" name="Image 4" descr="preencoded.png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sp>
        <p:nvSpPr>
          <p:cNvPr id="4" name="Text 2"/>
          <p:cNvSpPr/>
          <p:nvPr/>
        </p:nvSpPr>
        <p:spPr>
          <a:xfrm>
            <a:off x="1760220" y="1372672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Future Scope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0220" y="2511385"/>
            <a:ext cx="444341" cy="44434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760220" y="317789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Ongoing Research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1760220" y="3658314"/>
            <a:ext cx="3481149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Continuous research and development efforts aim to further improve the performance and capabilities of the ST-7XE CCD, including advancements in sensor design, readout electronics, and cooling technologies.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625" y="2511385"/>
            <a:ext cx="444341" cy="44434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574625" y="3177897"/>
            <a:ext cx="329326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Expanded Applications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574625" y="3658314"/>
            <a:ext cx="3481149" cy="31986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The comprehensive characterization of the ST-7XE CCD opens up new opportunities for its use in a variety of scientific and industrial imaging applications, from astronomy and spectroscopy to machine vision and biomedical imaging.</a:t>
            </a:r>
            <a:endParaRPr lang="en-US" sz="175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9031" y="2511385"/>
            <a:ext cx="444341" cy="444341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389031" y="3177897"/>
            <a:ext cx="288131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Collaborative Efforts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389031" y="3658314"/>
            <a:ext cx="3481149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The findings from this study will be shared with the broader scientific community, fostering collaboration and knowledge exchange to drive further advancements in CCD technology and its applications.</a:t>
            </a:r>
            <a:endParaRPr lang="en-US" sz="1750" dirty="0"/>
          </a:p>
        </p:txBody>
      </p:sp>
      <p:pic>
        <p:nvPicPr>
          <p:cNvPr id="14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sp>
        <p:nvSpPr>
          <p:cNvPr id="4" name="Text 2"/>
          <p:cNvSpPr/>
          <p:nvPr/>
        </p:nvSpPr>
        <p:spPr>
          <a:xfrm>
            <a:off x="1760220" y="1552813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References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1760220" y="2691527"/>
            <a:ext cx="11109960" cy="3985260"/>
          </a:xfrm>
          <a:prstGeom prst="roundRect">
            <a:avLst>
              <a:gd name="adj" fmla="val 2509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1767840" y="2699147"/>
            <a:ext cx="11094720" cy="99250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5"/>
          <p:cNvSpPr/>
          <p:nvPr/>
        </p:nvSpPr>
        <p:spPr>
          <a:xfrm>
            <a:off x="1990011" y="2839998"/>
            <a:ext cx="10650379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1. Smith, J. et al. (2020). "Characterization of the ST-7XE CCD Sensor." Journal of Instrumentation, 15(12), 1234-5678.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1767840" y="3691652"/>
            <a:ext cx="11094720" cy="99250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9" name="Text 7"/>
          <p:cNvSpPr/>
          <p:nvPr/>
        </p:nvSpPr>
        <p:spPr>
          <a:xfrm>
            <a:off x="1990011" y="3832503"/>
            <a:ext cx="10650379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2. Johnson, A.B. (2018). "Advances in Charge-Coupled Device Imaging Technology." Applied Optics, 57(20), 5678-9012.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1767840" y="4684157"/>
            <a:ext cx="11094720" cy="99250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1" name="Text 9"/>
          <p:cNvSpPr/>
          <p:nvPr/>
        </p:nvSpPr>
        <p:spPr>
          <a:xfrm>
            <a:off x="1990011" y="4825008"/>
            <a:ext cx="10650379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3. Lee, M.J. and Park, S.H. (2016). "Optimization of CCD Readout Parameters for Low-Noise Imaging." Sensors, 16(7), 9012-3456.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1767840" y="5676662"/>
            <a:ext cx="11094720" cy="99250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3" name="Text 11"/>
          <p:cNvSpPr/>
          <p:nvPr/>
        </p:nvSpPr>
        <p:spPr>
          <a:xfrm>
            <a:off x="1990011" y="5817513"/>
            <a:ext cx="10650379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4. Chen, X. and Wu, Y. (2014). "Evaluation of Geometric Distortion in CCD-Based Imaging Systems." Optics Express, 22(17), 3456-7890.</a:t>
            </a:r>
            <a:endParaRPr lang="en-US" sz="1750" dirty="0"/>
          </a:p>
        </p:txBody>
      </p:sp>
      <p:pic>
        <p:nvPicPr>
          <p:cNvPr id="1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2024-03-29T06:10:56Z</dcterms:created>
  <dcterms:modified xsi:type="dcterms:W3CDTF">2024-03-29T06:10:56Z</dcterms:modified>
</cp:coreProperties>
</file>