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3" r:id="rId1"/>
    <p:sldMasterId id="2147484135" r:id="rId2"/>
    <p:sldMasterId id="2147484203" r:id="rId3"/>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7" r:id="rId14"/>
    <p:sldId id="266" r:id="rId15"/>
    <p:sldId id="268" r:id="rId16"/>
    <p:sldId id="269" r:id="rId17"/>
    <p:sldId id="270" r:id="rId18"/>
    <p:sldId id="272" r:id="rId19"/>
    <p:sldId id="271"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6" autoAdjust="0"/>
    <p:restoredTop sz="94660"/>
  </p:normalViewPr>
  <p:slideViewPr>
    <p:cSldViewPr snapToGrid="0">
      <p:cViewPr varScale="1">
        <p:scale>
          <a:sx n="83" d="100"/>
          <a:sy n="83" d="100"/>
        </p:scale>
        <p:origin x="-62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2A252-E790-48FC-B4A1-49FC2038E5C5}" type="datetimeFigureOut">
              <a:rPr lang="en-IN" smtClean="0"/>
              <a:t>04-06-2023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777B4-0462-4E2B-A882-671FAEADB6C7}" type="slidenum">
              <a:rPr lang="en-IN" smtClean="0"/>
              <a:t>‹#›</a:t>
            </a:fld>
            <a:endParaRPr lang="en-IN"/>
          </a:p>
        </p:txBody>
      </p:sp>
    </p:spTree>
    <p:extLst>
      <p:ext uri="{BB962C8B-B14F-4D97-AF65-F5344CB8AC3E}">
        <p14:creationId xmlns:p14="http://schemas.microsoft.com/office/powerpoint/2010/main" val="2384494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0777B4-0462-4E2B-A882-671FAEADB6C7}" type="slidenum">
              <a:rPr lang="en-IN" smtClean="0"/>
              <a:t>4</a:t>
            </a:fld>
            <a:endParaRPr lang="en-IN"/>
          </a:p>
        </p:txBody>
      </p:sp>
    </p:spTree>
    <p:extLst>
      <p:ext uri="{BB962C8B-B14F-4D97-AF65-F5344CB8AC3E}">
        <p14:creationId xmlns:p14="http://schemas.microsoft.com/office/powerpoint/2010/main" val="2269434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However, it can also be the case that the number of classic bikes distributed across the city are more than any  other type and the data simply reflects that ratio. We would need the ratio of various Rideable Type to say for sure.</a:t>
            </a:r>
          </a:p>
        </p:txBody>
      </p:sp>
      <p:sp>
        <p:nvSpPr>
          <p:cNvPr id="4" name="Slide Number Placeholder 3"/>
          <p:cNvSpPr>
            <a:spLocks noGrp="1"/>
          </p:cNvSpPr>
          <p:nvPr>
            <p:ph type="sldNum" sz="quarter" idx="5"/>
          </p:nvPr>
        </p:nvSpPr>
        <p:spPr/>
        <p:txBody>
          <a:bodyPr/>
          <a:lstStyle/>
          <a:p>
            <a:fld id="{EF0777B4-0462-4E2B-A882-671FAEADB6C7}" type="slidenum">
              <a:rPr lang="en-IN" smtClean="0"/>
              <a:t>5</a:t>
            </a:fld>
            <a:endParaRPr lang="en-IN"/>
          </a:p>
        </p:txBody>
      </p:sp>
    </p:spTree>
    <p:extLst>
      <p:ext uri="{BB962C8B-B14F-4D97-AF65-F5344CB8AC3E}">
        <p14:creationId xmlns:p14="http://schemas.microsoft.com/office/powerpoint/2010/main" val="257574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Casual Members don’t seem to have too much preference towards classic bikes over electric bikes. Docked bike seems to be the least popular choice and only casual members use it. [ Docked bikes is probably the name given to the bikes which aren’t standard two wheeler bikes.]</a:t>
            </a:r>
          </a:p>
        </p:txBody>
      </p:sp>
      <p:sp>
        <p:nvSpPr>
          <p:cNvPr id="4" name="Slide Number Placeholder 3"/>
          <p:cNvSpPr>
            <a:spLocks noGrp="1"/>
          </p:cNvSpPr>
          <p:nvPr>
            <p:ph type="sldNum" sz="quarter" idx="5"/>
          </p:nvPr>
        </p:nvSpPr>
        <p:spPr/>
        <p:txBody>
          <a:bodyPr/>
          <a:lstStyle/>
          <a:p>
            <a:fld id="{EF0777B4-0462-4E2B-A882-671FAEADB6C7}" type="slidenum">
              <a:rPr lang="en-IN" smtClean="0"/>
              <a:t>6</a:t>
            </a:fld>
            <a:endParaRPr lang="en-IN"/>
          </a:p>
        </p:txBody>
      </p:sp>
    </p:spTree>
    <p:extLst>
      <p:ext uri="{BB962C8B-B14F-4D97-AF65-F5344CB8AC3E}">
        <p14:creationId xmlns:p14="http://schemas.microsoft.com/office/powerpoint/2010/main" val="29853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Spike in the morning hours would suggest most members might be using it for going to and from work. </a:t>
            </a:r>
          </a:p>
        </p:txBody>
      </p:sp>
      <p:sp>
        <p:nvSpPr>
          <p:cNvPr id="4" name="Slide Number Placeholder 3"/>
          <p:cNvSpPr>
            <a:spLocks noGrp="1"/>
          </p:cNvSpPr>
          <p:nvPr>
            <p:ph type="sldNum" sz="quarter" idx="5"/>
          </p:nvPr>
        </p:nvSpPr>
        <p:spPr/>
        <p:txBody>
          <a:bodyPr/>
          <a:lstStyle/>
          <a:p>
            <a:fld id="{EF0777B4-0462-4E2B-A882-671FAEADB6C7}" type="slidenum">
              <a:rPr lang="en-IN" smtClean="0"/>
              <a:t>10</a:t>
            </a:fld>
            <a:endParaRPr lang="en-IN"/>
          </a:p>
        </p:txBody>
      </p:sp>
    </p:spTree>
    <p:extLst>
      <p:ext uri="{BB962C8B-B14F-4D97-AF65-F5344CB8AC3E}">
        <p14:creationId xmlns:p14="http://schemas.microsoft.com/office/powerpoint/2010/main" val="390702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Conversely Winter is the least busy season</a:t>
            </a:r>
          </a:p>
        </p:txBody>
      </p:sp>
      <p:sp>
        <p:nvSpPr>
          <p:cNvPr id="4" name="Slide Number Placeholder 3"/>
          <p:cNvSpPr>
            <a:spLocks noGrp="1"/>
          </p:cNvSpPr>
          <p:nvPr>
            <p:ph type="sldNum" sz="quarter" idx="5"/>
          </p:nvPr>
        </p:nvSpPr>
        <p:spPr/>
        <p:txBody>
          <a:bodyPr/>
          <a:lstStyle/>
          <a:p>
            <a:fld id="{EF0777B4-0462-4E2B-A882-671FAEADB6C7}" type="slidenum">
              <a:rPr lang="en-IN" smtClean="0"/>
              <a:t>11</a:t>
            </a:fld>
            <a:endParaRPr lang="en-IN"/>
          </a:p>
        </p:txBody>
      </p:sp>
    </p:spTree>
    <p:extLst>
      <p:ext uri="{BB962C8B-B14F-4D97-AF65-F5344CB8AC3E}">
        <p14:creationId xmlns:p14="http://schemas.microsoft.com/office/powerpoint/2010/main" val="305075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9F7EF-E657-46AF-B620-6763D8F145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987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263820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2762670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1475741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1486204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3293359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1735005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76448-8E77-41BD-B4D2-76E9A8FF4453}" type="datetimeFigureOut">
              <a:rPr lang="en-IN" smtClean="0"/>
              <a:t>04-06-2023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1902721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76448-8E77-41BD-B4D2-76E9A8FF4453}" type="datetimeFigureOut">
              <a:rPr lang="en-IN" smtClean="0"/>
              <a:t>04-06-2023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274948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76448-8E77-41BD-B4D2-76E9A8FF4453}" type="datetimeFigureOut">
              <a:rPr lang="en-IN" smtClean="0"/>
              <a:t>04-06-2023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3253927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2660589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1330532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982636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1742355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39F7EF-E657-46AF-B620-6763D8F1456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2215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11251033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39F7EF-E657-46AF-B620-6763D8F1456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7957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24847835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32673613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33471710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18182540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116952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39F7EF-E657-46AF-B620-6763D8F145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517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2873187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20158727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76448-8E77-41BD-B4D2-76E9A8FF4453}" type="datetimeFigureOut">
              <a:rPr lang="en-IN" smtClean="0"/>
              <a:t>04-06-2023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2479291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76448-8E77-41BD-B4D2-76E9A8FF4453}" type="datetimeFigureOut">
              <a:rPr lang="en-IN" smtClean="0"/>
              <a:t>04-06-2023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1392274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76448-8E77-41BD-B4D2-76E9A8FF4453}" type="datetimeFigureOut">
              <a:rPr lang="en-IN" smtClean="0"/>
              <a:t>04-06-2023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10474131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33057265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34286071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26645150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39F7EF-E657-46AF-B620-6763D8F1456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54737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216418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15973136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39F7EF-E657-46AF-B620-6763D8F1456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52997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19639640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39314165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76448-8E77-41BD-B4D2-76E9A8FF4453}"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214073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76448-8E77-41BD-B4D2-76E9A8FF4453}" type="datetimeFigureOut">
              <a:rPr lang="en-IN" smtClean="0"/>
              <a:t>04-06-2023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290139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76448-8E77-41BD-B4D2-76E9A8FF4453}" type="datetimeFigureOut">
              <a:rPr lang="en-IN" smtClean="0"/>
              <a:t>04-06-2023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93284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776448-8E77-41BD-B4D2-76E9A8FF4453}" type="datetimeFigureOut">
              <a:rPr lang="en-IN" smtClean="0"/>
              <a:t>04-06-2023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2255634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39F7EF-E657-46AF-B620-6763D8F1456F}" type="slidenum">
              <a:rPr lang="en-IN" smtClean="0"/>
              <a:t>‹#›</a:t>
            </a:fld>
            <a:endParaRPr lang="en-IN"/>
          </a:p>
        </p:txBody>
      </p:sp>
    </p:spTree>
    <p:extLst>
      <p:ext uri="{BB962C8B-B14F-4D97-AF65-F5344CB8AC3E}">
        <p14:creationId xmlns:p14="http://schemas.microsoft.com/office/powerpoint/2010/main" val="258911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76448-8E77-41BD-B4D2-76E9A8FF4453}"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39F7EF-E657-46AF-B620-6763D8F1456F}" type="slidenum">
              <a:rPr lang="en-IN" smtClean="0"/>
              <a:t>‹#›</a:t>
            </a:fld>
            <a:endParaRPr lang="en-IN"/>
          </a:p>
        </p:txBody>
      </p:sp>
    </p:spTree>
    <p:extLst>
      <p:ext uri="{BB962C8B-B14F-4D97-AF65-F5344CB8AC3E}">
        <p14:creationId xmlns:p14="http://schemas.microsoft.com/office/powerpoint/2010/main" val="376948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776448-8E77-41BD-B4D2-76E9A8FF4453}" type="datetimeFigureOut">
              <a:rPr lang="en-IN" smtClean="0"/>
              <a:t>04-06-2023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039F7EF-E657-46AF-B620-6763D8F1456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566691"/>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E776448-8E77-41BD-B4D2-76E9A8FF4453}" type="datetimeFigureOut">
              <a:rPr lang="en-IN" smtClean="0"/>
              <a:t>04-06-2023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039F7EF-E657-46AF-B620-6763D8F1456F}" type="slidenum">
              <a:rPr lang="en-IN" smtClean="0"/>
              <a:t>‹#›</a:t>
            </a:fld>
            <a:endParaRPr lang="en-IN"/>
          </a:p>
        </p:txBody>
      </p:sp>
    </p:spTree>
    <p:extLst>
      <p:ext uri="{BB962C8B-B14F-4D97-AF65-F5344CB8AC3E}">
        <p14:creationId xmlns:p14="http://schemas.microsoft.com/office/powerpoint/2010/main" val="2474915750"/>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 id="2147484149" r:id="rId14"/>
    <p:sldLayoutId id="2147484150" r:id="rId15"/>
    <p:sldLayoutId id="214748415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E776448-8E77-41BD-B4D2-76E9A8FF4453}" type="datetimeFigureOut">
              <a:rPr lang="en-IN" smtClean="0"/>
              <a:t>04-06-2023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039F7EF-E657-46AF-B620-6763D8F1456F}" type="slidenum">
              <a:rPr lang="en-IN" smtClean="0"/>
              <a:t>‹#›</a:t>
            </a:fld>
            <a:endParaRPr lang="en-IN"/>
          </a:p>
        </p:txBody>
      </p:sp>
    </p:spTree>
    <p:extLst>
      <p:ext uri="{BB962C8B-B14F-4D97-AF65-F5344CB8AC3E}">
        <p14:creationId xmlns:p14="http://schemas.microsoft.com/office/powerpoint/2010/main" val="273579549"/>
      </p:ext>
    </p:extLst>
  </p:cSld>
  <p:clrMap bg1="dk1" tx1="lt1" bg2="dk2" tx2="lt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215" r:id="rId12"/>
    <p:sldLayoutId id="2147484216" r:id="rId13"/>
    <p:sldLayoutId id="2147484217" r:id="rId14"/>
    <p:sldLayoutId id="2147484218" r:id="rId15"/>
    <p:sldLayoutId id="214748421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4CE9304C-7D47-49AD-9260-6DBF0A5B9A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393"/>
            <a:ext cx="12188952" cy="6858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xmlns="" id="{9A08D39D-E0B1-3B19-3202-81F795A9898C}"/>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AD48F390-D57E-5DCA-39F4-8898A7370266}"/>
              </a:ext>
            </a:extLst>
          </p:cNvPr>
          <p:cNvSpPr>
            <a:spLocks noGrp="1"/>
          </p:cNvSpPr>
          <p:nvPr>
            <p:ph type="ctrTitle"/>
          </p:nvPr>
        </p:nvSpPr>
        <p:spPr>
          <a:xfrm>
            <a:off x="624226" y="510702"/>
            <a:ext cx="9988651" cy="3604098"/>
          </a:xfrm>
        </p:spPr>
        <p:txBody>
          <a:bodyPr>
            <a:normAutofit fontScale="90000"/>
          </a:bodyPr>
          <a:lstStyle/>
          <a:p>
            <a:pPr>
              <a:lnSpc>
                <a:spcPct val="90000"/>
              </a:lnSpc>
            </a:pPr>
            <a:r>
              <a:rPr lang="en-US" sz="6600" dirty="0">
                <a:solidFill>
                  <a:srgbClr val="444660"/>
                </a:solidFill>
              </a:rPr>
              <a:t>Understanding How Annual Members &amp; Casual Riders Use </a:t>
            </a:r>
            <a:r>
              <a:rPr lang="en-US" sz="6600" dirty="0" err="1">
                <a:solidFill>
                  <a:srgbClr val="444660"/>
                </a:solidFill>
              </a:rPr>
              <a:t>Cyclistic</a:t>
            </a:r>
            <a:r>
              <a:rPr lang="en-US" sz="6600" dirty="0">
                <a:solidFill>
                  <a:srgbClr val="444660"/>
                </a:solidFill>
              </a:rPr>
              <a:t> Bikes Differently</a:t>
            </a:r>
            <a:endParaRPr lang="en-IN" sz="6600" dirty="0">
              <a:solidFill>
                <a:srgbClr val="444660"/>
              </a:solidFill>
            </a:endParaRPr>
          </a:p>
        </p:txBody>
      </p:sp>
      <p:sp>
        <p:nvSpPr>
          <p:cNvPr id="3" name="Subtitle 2">
            <a:extLst>
              <a:ext uri="{FF2B5EF4-FFF2-40B4-BE49-F238E27FC236}">
                <a16:creationId xmlns:a16="http://schemas.microsoft.com/office/drawing/2014/main" xmlns="" id="{FEF32820-3270-508B-1F1A-8B5305255039}"/>
              </a:ext>
            </a:extLst>
          </p:cNvPr>
          <p:cNvSpPr>
            <a:spLocks noGrp="1"/>
          </p:cNvSpPr>
          <p:nvPr>
            <p:ph type="subTitle" idx="1"/>
          </p:nvPr>
        </p:nvSpPr>
        <p:spPr>
          <a:xfrm>
            <a:off x="9632039" y="5096179"/>
            <a:ext cx="2138430" cy="1126283"/>
          </a:xfrm>
        </p:spPr>
        <p:txBody>
          <a:bodyPr>
            <a:normAutofit/>
          </a:bodyPr>
          <a:lstStyle/>
          <a:p>
            <a:r>
              <a:rPr lang="en-IN" dirty="0"/>
              <a:t>February,2023</a:t>
            </a:r>
          </a:p>
          <a:p>
            <a:r>
              <a:rPr lang="en-IN" dirty="0"/>
              <a:t>Subhamay Basu</a:t>
            </a:r>
          </a:p>
        </p:txBody>
      </p:sp>
      <p:sp>
        <p:nvSpPr>
          <p:cNvPr id="20" name="Rectangle 19">
            <a:extLst>
              <a:ext uri="{FF2B5EF4-FFF2-40B4-BE49-F238E27FC236}">
                <a16:creationId xmlns:a16="http://schemas.microsoft.com/office/drawing/2014/main" xmlns="" id="{9DEDD006-D91C-4989-B39C-EEEA43F868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33">
            <a:extLst>
              <a:ext uri="{FF2B5EF4-FFF2-40B4-BE49-F238E27FC236}">
                <a16:creationId xmlns:a16="http://schemas.microsoft.com/office/drawing/2014/main" xmlns="" id="{35EF7FFE-55CC-444E-A630-F40A5C9C5C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1759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007362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xmlns="" id="{FA4CD5CB-D209-4D70-8CA4-629731C59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A8298B4-899D-57FC-B107-55CA0E2A443D}"/>
              </a:ext>
            </a:extLst>
          </p:cNvPr>
          <p:cNvSpPr>
            <a:spLocks noGrp="1"/>
          </p:cNvSpPr>
          <p:nvPr>
            <p:ph type="title"/>
          </p:nvPr>
        </p:nvSpPr>
        <p:spPr>
          <a:xfrm>
            <a:off x="8657156" y="656147"/>
            <a:ext cx="3401961" cy="3686015"/>
          </a:xfrm>
        </p:spPr>
        <p:txBody>
          <a:bodyPr vert="horz" lIns="91440" tIns="45720" rIns="91440" bIns="45720" rtlCol="0" anchor="b">
            <a:normAutofit/>
          </a:bodyPr>
          <a:lstStyle/>
          <a:p>
            <a:r>
              <a:rPr lang="en-US" sz="3600" dirty="0">
                <a:solidFill>
                  <a:schemeClr val="tx1">
                    <a:lumMod val="85000"/>
                    <a:lumOff val="15000"/>
                  </a:schemeClr>
                </a:solidFill>
              </a:rPr>
              <a:t>Afternoon is by far the busiest time for </a:t>
            </a:r>
            <a:r>
              <a:rPr lang="en-US" sz="3600" dirty="0" err="1">
                <a:solidFill>
                  <a:schemeClr val="tx1">
                    <a:lumMod val="85000"/>
                    <a:lumOff val="15000"/>
                  </a:schemeClr>
                </a:solidFill>
              </a:rPr>
              <a:t>for</a:t>
            </a:r>
            <a:r>
              <a:rPr lang="en-US" sz="3600" dirty="0">
                <a:solidFill>
                  <a:schemeClr val="tx1">
                    <a:lumMod val="85000"/>
                    <a:lumOff val="15000"/>
                  </a:schemeClr>
                </a:solidFill>
              </a:rPr>
              <a:t> both members and casuals and 5pm is busiest hour</a:t>
            </a:r>
          </a:p>
        </p:txBody>
      </p:sp>
      <p:pic>
        <p:nvPicPr>
          <p:cNvPr id="9" name="Content Placeholder 8" descr="Chart, bar chart, histogram&#10;&#10;Description automatically generated">
            <a:extLst>
              <a:ext uri="{FF2B5EF4-FFF2-40B4-BE49-F238E27FC236}">
                <a16:creationId xmlns:a16="http://schemas.microsoft.com/office/drawing/2014/main" xmlns="" id="{7A04C1B5-EE6C-F805-F77B-82F99FD7A5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1250" y="656147"/>
            <a:ext cx="8193022" cy="4904108"/>
          </a:xfrm>
          <a:prstGeom prst="rect">
            <a:avLst/>
          </a:prstGeom>
        </p:spPr>
      </p:pic>
      <p:cxnSp>
        <p:nvCxnSpPr>
          <p:cNvPr id="22" name="Straight Connector 21">
            <a:extLst>
              <a:ext uri="{FF2B5EF4-FFF2-40B4-BE49-F238E27FC236}">
                <a16:creationId xmlns:a16="http://schemas.microsoft.com/office/drawing/2014/main" xmlns="" id="{5C6A2BAE-B461-4B55-8E1F-0722ABDD13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B4C27B90-DF2B-4D00-BA07-18ED774CD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xmlns="" id="{593ACC25-C262-417A-8AA9-0641C772B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8759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xmlns="" id="{FA4CD5CB-D209-4D70-8CA4-629731C59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765930E-0012-FA39-E448-2016DB66D37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3100">
                <a:solidFill>
                  <a:schemeClr val="tx1">
                    <a:lumMod val="85000"/>
                    <a:lumOff val="15000"/>
                  </a:schemeClr>
                </a:solidFill>
              </a:rPr>
              <a:t>The usage seems to be maximum around Summer season between “May”&amp;”Sep” with July being the busiest month</a:t>
            </a:r>
          </a:p>
        </p:txBody>
      </p:sp>
      <p:pic>
        <p:nvPicPr>
          <p:cNvPr id="5" name="Content Placeholder 4" descr="Chart, histogram&#10;&#10;Description automatically generated">
            <a:extLst>
              <a:ext uri="{FF2B5EF4-FFF2-40B4-BE49-F238E27FC236}">
                <a16:creationId xmlns:a16="http://schemas.microsoft.com/office/drawing/2014/main" xmlns="" id="{E63B7D0D-A9B1-8E56-4757-4B7C48CF44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012" y="936763"/>
            <a:ext cx="7498749" cy="4839307"/>
          </a:xfrm>
          <a:prstGeom prst="rect">
            <a:avLst/>
          </a:prstGeom>
        </p:spPr>
      </p:pic>
      <p:cxnSp>
        <p:nvCxnSpPr>
          <p:cNvPr id="18" name="Straight Connector 17">
            <a:extLst>
              <a:ext uri="{FF2B5EF4-FFF2-40B4-BE49-F238E27FC236}">
                <a16:creationId xmlns:a16="http://schemas.microsoft.com/office/drawing/2014/main" xmlns="" id="{5C6A2BAE-B461-4B55-8E1F-0722ABDD13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B4C27B90-DF2B-4D00-BA07-18ED774CD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xmlns="" id="{593ACC25-C262-417A-8AA9-0641C772B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429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6E2508-68C4-8894-FB42-7BB38385E532}"/>
              </a:ext>
            </a:extLst>
          </p:cNvPr>
          <p:cNvSpPr>
            <a:spLocks noGrp="1"/>
          </p:cNvSpPr>
          <p:nvPr>
            <p:ph type="title"/>
          </p:nvPr>
        </p:nvSpPr>
        <p:spPr>
          <a:xfrm>
            <a:off x="744718" y="286603"/>
            <a:ext cx="10410962" cy="1450757"/>
          </a:xfrm>
        </p:spPr>
        <p:txBody>
          <a:bodyPr>
            <a:noAutofit/>
          </a:bodyPr>
          <a:lstStyle/>
          <a:p>
            <a:r>
              <a:rPr lang="en-IN" sz="4000" dirty="0"/>
              <a:t>Casual users increase usage by around 2-3 times during warmer months compared to colder months</a:t>
            </a:r>
          </a:p>
        </p:txBody>
      </p:sp>
      <p:pic>
        <p:nvPicPr>
          <p:cNvPr id="5" name="Content Placeholder 4" descr="Chart, bar chart&#10;&#10;Description automatically generated">
            <a:extLst>
              <a:ext uri="{FF2B5EF4-FFF2-40B4-BE49-F238E27FC236}">
                <a16:creationId xmlns:a16="http://schemas.microsoft.com/office/drawing/2014/main" xmlns="" id="{4D553E72-BAC0-1544-1886-15741B2232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74" y="1854092"/>
            <a:ext cx="8278239" cy="4525088"/>
          </a:xfrm>
        </p:spPr>
      </p:pic>
    </p:spTree>
    <p:extLst>
      <p:ext uri="{BB962C8B-B14F-4D97-AF65-F5344CB8AC3E}">
        <p14:creationId xmlns:p14="http://schemas.microsoft.com/office/powerpoint/2010/main" val="202883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xmlns="" id="{FA4CD5CB-D209-4D70-8CA4-629731C59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397289B-BA4D-2E39-9405-3AD602B08902}"/>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a:solidFill>
                  <a:schemeClr val="tx1">
                    <a:lumMod val="85000"/>
                    <a:lumOff val="15000"/>
                  </a:schemeClr>
                </a:solidFill>
              </a:rPr>
              <a:t>Casual Users ride for longer in general compared to Members</a:t>
            </a:r>
          </a:p>
        </p:txBody>
      </p:sp>
      <p:pic>
        <p:nvPicPr>
          <p:cNvPr id="5" name="Content Placeholder 4" descr="Chart, bar chart&#10;&#10;Description automatically generated">
            <a:extLst>
              <a:ext uri="{FF2B5EF4-FFF2-40B4-BE49-F238E27FC236}">
                <a16:creationId xmlns:a16="http://schemas.microsoft.com/office/drawing/2014/main" xmlns="" id="{CAB2B877-2E4E-F650-F934-F2A791C62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749" y="639097"/>
            <a:ext cx="7641834" cy="4931647"/>
          </a:xfrm>
          <a:prstGeom prst="rect">
            <a:avLst/>
          </a:prstGeom>
        </p:spPr>
      </p:pic>
      <p:cxnSp>
        <p:nvCxnSpPr>
          <p:cNvPr id="18" name="Straight Connector 17">
            <a:extLst>
              <a:ext uri="{FF2B5EF4-FFF2-40B4-BE49-F238E27FC236}">
                <a16:creationId xmlns:a16="http://schemas.microsoft.com/office/drawing/2014/main" xmlns="" id="{5C6A2BAE-B461-4B55-8E1F-0722ABDD13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B4C27B90-DF2B-4D00-BA07-18ED774CD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xmlns="" id="{593ACC25-C262-417A-8AA9-0641C772B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0475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xmlns="" id="{FA4CD5CB-D209-4D70-8CA4-629731C59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0DF8127-53C9-6C02-4163-C41E20BEA5F1}"/>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100">
                <a:solidFill>
                  <a:schemeClr val="tx1">
                    <a:lumMod val="85000"/>
                    <a:lumOff val="15000"/>
                  </a:schemeClr>
                </a:solidFill>
              </a:rPr>
              <a:t>Docked Bike Users use it for more than 3 times longer than any other user.</a:t>
            </a:r>
          </a:p>
        </p:txBody>
      </p:sp>
      <p:pic>
        <p:nvPicPr>
          <p:cNvPr id="5" name="Content Placeholder 4" descr="Chart, bar chart, histogram&#10;&#10;Description automatically generated">
            <a:extLst>
              <a:ext uri="{FF2B5EF4-FFF2-40B4-BE49-F238E27FC236}">
                <a16:creationId xmlns:a16="http://schemas.microsoft.com/office/drawing/2014/main" xmlns="" id="{A7F1C913-11E7-2DA7-A8C8-346785AAF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326" y="646409"/>
            <a:ext cx="7852809" cy="5067800"/>
          </a:xfrm>
          <a:prstGeom prst="rect">
            <a:avLst/>
          </a:prstGeom>
        </p:spPr>
      </p:pic>
      <p:cxnSp>
        <p:nvCxnSpPr>
          <p:cNvPr id="18" name="Straight Connector 17">
            <a:extLst>
              <a:ext uri="{FF2B5EF4-FFF2-40B4-BE49-F238E27FC236}">
                <a16:creationId xmlns:a16="http://schemas.microsoft.com/office/drawing/2014/main" xmlns="" id="{5C6A2BAE-B461-4B55-8E1F-0722ABDD13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B4C27B90-DF2B-4D00-BA07-18ED774CD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xmlns="" id="{593ACC25-C262-417A-8AA9-0641C772B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365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xmlns="" id="{FA4CD5CB-D209-4D70-8CA4-629731C59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03554E2-CAC5-C2BF-CCE3-0ED8293A0A0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3600">
                <a:solidFill>
                  <a:schemeClr val="tx1">
                    <a:lumMod val="85000"/>
                    <a:lumOff val="15000"/>
                  </a:schemeClr>
                </a:solidFill>
              </a:rPr>
              <a:t>Casual users ride for bit longer during  the weekend while members ride for similar times on all days</a:t>
            </a:r>
          </a:p>
        </p:txBody>
      </p:sp>
      <p:pic>
        <p:nvPicPr>
          <p:cNvPr id="25" name="Content Placeholder 24" descr="Chart, bar chart&#10;&#10;Description automatically generated">
            <a:extLst>
              <a:ext uri="{FF2B5EF4-FFF2-40B4-BE49-F238E27FC236}">
                <a16:creationId xmlns:a16="http://schemas.microsoft.com/office/drawing/2014/main" xmlns="" id="{C085E389-1951-8046-F42A-3555CF5BE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869985"/>
            <a:ext cx="7533249" cy="5007129"/>
          </a:xfrm>
          <a:prstGeom prst="rect">
            <a:avLst/>
          </a:prstGeom>
        </p:spPr>
      </p:pic>
      <p:cxnSp>
        <p:nvCxnSpPr>
          <p:cNvPr id="38" name="Straight Connector 37">
            <a:extLst>
              <a:ext uri="{FF2B5EF4-FFF2-40B4-BE49-F238E27FC236}">
                <a16:creationId xmlns:a16="http://schemas.microsoft.com/office/drawing/2014/main" xmlns="" id="{5C6A2BAE-B461-4B55-8E1F-0722ABDD13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xmlns="" id="{B4C27B90-DF2B-4D00-BA07-18ED774CD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xmlns="" id="{593ACC25-C262-417A-8AA9-0641C772B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988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C9CDB-BA5E-49A7-8C64-C7849860D94E}"/>
              </a:ext>
            </a:extLst>
          </p:cNvPr>
          <p:cNvSpPr>
            <a:spLocks noGrp="1"/>
          </p:cNvSpPr>
          <p:nvPr>
            <p:ph type="title"/>
          </p:nvPr>
        </p:nvSpPr>
        <p:spPr/>
        <p:txBody>
          <a:bodyPr/>
          <a:lstStyle/>
          <a:p>
            <a:r>
              <a:rPr lang="en-IN" dirty="0"/>
              <a:t>Average ride length follows a similar trend to total number of rides by month</a:t>
            </a:r>
          </a:p>
        </p:txBody>
      </p:sp>
      <p:pic>
        <p:nvPicPr>
          <p:cNvPr id="5" name="Content Placeholder 4" descr="Chart, histogram&#10;&#10;Description automatically generated">
            <a:extLst>
              <a:ext uri="{FF2B5EF4-FFF2-40B4-BE49-F238E27FC236}">
                <a16:creationId xmlns:a16="http://schemas.microsoft.com/office/drawing/2014/main" xmlns="" id="{5DC6FA8E-0DC4-261D-8582-2B742A400A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372" y="1947595"/>
            <a:ext cx="6210690" cy="4431471"/>
          </a:xfrm>
        </p:spPr>
      </p:pic>
    </p:spTree>
    <p:extLst>
      <p:ext uri="{BB962C8B-B14F-4D97-AF65-F5344CB8AC3E}">
        <p14:creationId xmlns:p14="http://schemas.microsoft.com/office/powerpoint/2010/main" val="308118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E5C2F-10CF-B8E8-47AE-5622542A807F}"/>
              </a:ext>
            </a:extLst>
          </p:cNvPr>
          <p:cNvSpPr>
            <a:spLocks noGrp="1"/>
          </p:cNvSpPr>
          <p:nvPr>
            <p:ph type="title"/>
          </p:nvPr>
        </p:nvSpPr>
        <p:spPr>
          <a:xfrm>
            <a:off x="1640156" y="426147"/>
            <a:ext cx="8911687" cy="1280890"/>
          </a:xfrm>
        </p:spPr>
        <p:txBody>
          <a:bodyPr/>
          <a:lstStyle/>
          <a:p>
            <a:pPr algn="ctr"/>
            <a:r>
              <a:rPr lang="en-IN" dirty="0"/>
              <a:t>Analysis Insights</a:t>
            </a:r>
          </a:p>
        </p:txBody>
      </p:sp>
      <p:sp>
        <p:nvSpPr>
          <p:cNvPr id="7" name="Content Placeholder 6">
            <a:extLst>
              <a:ext uri="{FF2B5EF4-FFF2-40B4-BE49-F238E27FC236}">
                <a16:creationId xmlns:a16="http://schemas.microsoft.com/office/drawing/2014/main" xmlns="" id="{67459D14-36B1-590A-71ED-08F5F020AFDE}"/>
              </a:ext>
            </a:extLst>
          </p:cNvPr>
          <p:cNvSpPr>
            <a:spLocks noGrp="1"/>
          </p:cNvSpPr>
          <p:nvPr>
            <p:ph sz="half" idx="1"/>
          </p:nvPr>
        </p:nvSpPr>
        <p:spPr>
          <a:xfrm>
            <a:off x="1640156" y="1784440"/>
            <a:ext cx="5272239" cy="4647413"/>
          </a:xfrm>
        </p:spPr>
        <p:txBody>
          <a:bodyPr>
            <a:normAutofit fontScale="85000" lnSpcReduction="20000"/>
          </a:bodyPr>
          <a:lstStyle/>
          <a:p>
            <a:r>
              <a:rPr lang="en-IN" dirty="0"/>
              <a:t>Members had the most rides at 60% of total rides. But casual riders rode longer on average at 24 mins while members rode for nearly half as long at 12.5 mins on average</a:t>
            </a:r>
          </a:p>
          <a:p>
            <a:r>
              <a:rPr lang="en-IN" dirty="0"/>
              <a:t>The average ride length mirrored the number of rides , i.e. , they had similar highs and lows(higher during warmer times and lower during colder times)</a:t>
            </a:r>
          </a:p>
          <a:p>
            <a:r>
              <a:rPr lang="en-IN" dirty="0"/>
              <a:t>Both casual riders and members rode maximum during afternoon(12pm - 5 pm) but members show a spike in using during </a:t>
            </a:r>
            <a:r>
              <a:rPr lang="en-IN" dirty="0" smtClean="0"/>
              <a:t>morning(7am </a:t>
            </a:r>
            <a:r>
              <a:rPr lang="en-IN" dirty="0"/>
              <a:t>- </a:t>
            </a:r>
            <a:r>
              <a:rPr lang="en-IN" dirty="0" smtClean="0"/>
              <a:t>8am</a:t>
            </a:r>
            <a:r>
              <a:rPr lang="en-IN" dirty="0"/>
              <a:t>).5pm is the busiest and 4am is the least busy</a:t>
            </a:r>
          </a:p>
          <a:p>
            <a:r>
              <a:rPr lang="en-IN" dirty="0"/>
              <a:t>Saturday was the busiest for both. Members seem to ride for similar times throughout the week although a bit more during the weekend. Casual riders rode the most on weekends followed by Monday, and similar times during rest of the week</a:t>
            </a:r>
          </a:p>
          <a:p>
            <a:r>
              <a:rPr lang="en-IN" dirty="0"/>
              <a:t>Warmer months(May-Sep) was the busiest time for both times of riders July being the busiest month while Winter months(Dec-Feb) was the least busy. There seems to be a correlation between climate and demand.</a:t>
            </a:r>
          </a:p>
          <a:p>
            <a:endParaRPr lang="en-IN" dirty="0"/>
          </a:p>
          <a:p>
            <a:endParaRPr lang="en-IN" dirty="0"/>
          </a:p>
        </p:txBody>
      </p:sp>
      <p:sp>
        <p:nvSpPr>
          <p:cNvPr id="14" name="Content Placeholder 13">
            <a:extLst>
              <a:ext uri="{FF2B5EF4-FFF2-40B4-BE49-F238E27FC236}">
                <a16:creationId xmlns:a16="http://schemas.microsoft.com/office/drawing/2014/main" xmlns="" id="{7E06FF4A-9AF1-66ED-C7A1-0E7545E38324}"/>
              </a:ext>
            </a:extLst>
          </p:cNvPr>
          <p:cNvSpPr>
            <a:spLocks noGrp="1"/>
          </p:cNvSpPr>
          <p:nvPr>
            <p:ph sz="half" idx="2"/>
          </p:nvPr>
        </p:nvSpPr>
        <p:spPr>
          <a:xfrm>
            <a:off x="7190747" y="2126222"/>
            <a:ext cx="4599176" cy="3904927"/>
          </a:xfrm>
        </p:spPr>
        <p:txBody>
          <a:bodyPr/>
          <a:lstStyle/>
          <a:p>
            <a:r>
              <a:rPr lang="en-IN" dirty="0"/>
              <a:t>Most Popular bike: 		Classic</a:t>
            </a:r>
          </a:p>
          <a:p>
            <a:r>
              <a:rPr lang="en-IN" dirty="0"/>
              <a:t>Busiest time: 		 Afternoon(5pm)</a:t>
            </a:r>
          </a:p>
          <a:p>
            <a:r>
              <a:rPr lang="en-IN" dirty="0"/>
              <a:t>Busiest Day:			     Saturday</a:t>
            </a:r>
          </a:p>
          <a:p>
            <a:r>
              <a:rPr lang="en-IN" dirty="0"/>
              <a:t>Busiest Season:	    Summer(July)</a:t>
            </a:r>
          </a:p>
          <a:p>
            <a:r>
              <a:rPr lang="en-IN" dirty="0"/>
              <a:t>Most rides by user type: Members</a:t>
            </a:r>
          </a:p>
          <a:p>
            <a:r>
              <a:rPr lang="en-IN" dirty="0"/>
              <a:t>Average ride length;		17mins</a:t>
            </a:r>
          </a:p>
          <a:p>
            <a:r>
              <a:rPr lang="en-IN" dirty="0"/>
              <a:t>Longest average  ride length</a:t>
            </a:r>
          </a:p>
          <a:p>
            <a:pPr marL="0" indent="0">
              <a:buNone/>
            </a:pPr>
            <a:r>
              <a:rPr lang="en-IN" dirty="0"/>
              <a:t>	by bike type:		Docked Bike</a:t>
            </a:r>
          </a:p>
          <a:p>
            <a:endParaRPr lang="en-IN" dirty="0"/>
          </a:p>
        </p:txBody>
      </p:sp>
    </p:spTree>
    <p:extLst>
      <p:ext uri="{BB962C8B-B14F-4D97-AF65-F5344CB8AC3E}">
        <p14:creationId xmlns:p14="http://schemas.microsoft.com/office/powerpoint/2010/main" val="157682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F83140B-94E0-3AF4-01F1-C07CA07DE877}"/>
              </a:ext>
            </a:extLst>
          </p:cNvPr>
          <p:cNvSpPr>
            <a:spLocks noGrp="1"/>
          </p:cNvSpPr>
          <p:nvPr>
            <p:ph type="title"/>
          </p:nvPr>
        </p:nvSpPr>
        <p:spPr/>
        <p:txBody>
          <a:bodyPr/>
          <a:lstStyle/>
          <a:p>
            <a:r>
              <a:rPr lang="en-IN"/>
              <a:t>Business Recommendations</a:t>
            </a:r>
            <a:endParaRPr lang="en-IN" dirty="0"/>
          </a:p>
        </p:txBody>
      </p:sp>
      <p:sp>
        <p:nvSpPr>
          <p:cNvPr id="6" name="Content Placeholder 5">
            <a:extLst>
              <a:ext uri="{FF2B5EF4-FFF2-40B4-BE49-F238E27FC236}">
                <a16:creationId xmlns:a16="http://schemas.microsoft.com/office/drawing/2014/main" xmlns="" id="{8A80814A-20E9-6265-0B15-242F031945D6}"/>
              </a:ext>
            </a:extLst>
          </p:cNvPr>
          <p:cNvSpPr>
            <a:spLocks noGrp="1"/>
          </p:cNvSpPr>
          <p:nvPr>
            <p:ph idx="1"/>
          </p:nvPr>
        </p:nvSpPr>
        <p:spPr>
          <a:xfrm>
            <a:off x="1938762" y="1699967"/>
            <a:ext cx="8915400" cy="3777622"/>
          </a:xfrm>
        </p:spPr>
        <p:txBody>
          <a:bodyPr>
            <a:normAutofit lnSpcReduction="10000"/>
          </a:bodyPr>
          <a:lstStyle/>
          <a:p>
            <a:r>
              <a:rPr lang="en-IN"/>
              <a:t> </a:t>
            </a:r>
            <a:r>
              <a:rPr lang="en-US"/>
              <a:t>Weekend membership plan: </a:t>
            </a:r>
          </a:p>
          <a:p>
            <a:pPr lvl="1"/>
            <a:r>
              <a:rPr lang="en-US"/>
              <a:t>Since we have seen that the casual riders travel more in weekends, this type of membership will attract at least those casual riders who avail Cyclistic services every weekend.</a:t>
            </a:r>
          </a:p>
          <a:p>
            <a:pPr lvl="1"/>
            <a:endParaRPr lang="en-US"/>
          </a:p>
          <a:p>
            <a:r>
              <a:rPr lang="en-US"/>
              <a:t>Monthly or 3-month membership plan</a:t>
            </a:r>
          </a:p>
          <a:p>
            <a:pPr lvl="1"/>
            <a:r>
              <a:rPr lang="en-US"/>
              <a:t>Since we see that casual riders avail the services more in the warm months, this type of membership will attract casual riders into becoming a member for the busiest 6 months or so.</a:t>
            </a:r>
          </a:p>
          <a:p>
            <a:r>
              <a:rPr lang="en-US"/>
              <a:t>Discounts for using it longer than 30 mins per ride</a:t>
            </a:r>
          </a:p>
          <a:p>
            <a:pPr lvl="1"/>
            <a:r>
              <a:rPr lang="en-US"/>
              <a:t>This would also attract more casual riders since they usually tend to ride longer and will spend more money by riding a little longer than usual.</a:t>
            </a:r>
          </a:p>
          <a:p>
            <a:endParaRPr lang="en-IN" dirty="0"/>
          </a:p>
        </p:txBody>
      </p:sp>
    </p:spTree>
    <p:extLst>
      <p:ext uri="{BB962C8B-B14F-4D97-AF65-F5344CB8AC3E}">
        <p14:creationId xmlns:p14="http://schemas.microsoft.com/office/powerpoint/2010/main" val="221476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xmlns="" id="{311973C2-EB8B-452A-A698-4A252FD3A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19">
            <a:extLst>
              <a:ext uri="{FF2B5EF4-FFF2-40B4-BE49-F238E27FC236}">
                <a16:creationId xmlns:a16="http://schemas.microsoft.com/office/drawing/2014/main" xmlns="" id="{10162E77-11AD-44A7-84EC-40C59EEFBD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2A8C47-085D-6470-1A39-48276D728899}"/>
              </a:ext>
            </a:extLst>
          </p:cNvPr>
          <p:cNvSpPr>
            <a:spLocks noGrp="1"/>
          </p:cNvSpPr>
          <p:nvPr>
            <p:ph type="title"/>
          </p:nvPr>
        </p:nvSpPr>
        <p:spPr>
          <a:xfrm>
            <a:off x="5181601" y="634946"/>
            <a:ext cx="6368142" cy="1450757"/>
          </a:xfrm>
        </p:spPr>
        <p:txBody>
          <a:bodyPr>
            <a:normAutofit/>
          </a:bodyPr>
          <a:lstStyle/>
          <a:p>
            <a:r>
              <a:rPr lang="en-IN" b="1"/>
              <a:t>Overall Goals</a:t>
            </a:r>
          </a:p>
        </p:txBody>
      </p:sp>
      <p:pic>
        <p:nvPicPr>
          <p:cNvPr id="5" name="Picture 4">
            <a:extLst>
              <a:ext uri="{FF2B5EF4-FFF2-40B4-BE49-F238E27FC236}">
                <a16:creationId xmlns:a16="http://schemas.microsoft.com/office/drawing/2014/main" xmlns="" id="{5617F113-D91B-464F-C022-56FB35E78E10}"/>
              </a:ext>
            </a:extLst>
          </p:cNvPr>
          <p:cNvPicPr>
            <a:picLocks noChangeAspect="1"/>
          </p:cNvPicPr>
          <p:nvPr/>
        </p:nvPicPr>
        <p:blipFill rotWithShape="1">
          <a:blip r:embed="rId2"/>
          <a:srcRect l="29667" r="32226"/>
          <a:stretch/>
        </p:blipFill>
        <p:spPr>
          <a:xfrm>
            <a:off x="20" y="-12128"/>
            <a:ext cx="4654276" cy="6870127"/>
          </a:xfrm>
          <a:prstGeom prst="rect">
            <a:avLst/>
          </a:prstGeom>
        </p:spPr>
      </p:pic>
      <p:cxnSp>
        <p:nvCxnSpPr>
          <p:cNvPr id="30" name="Straight Connector 21">
            <a:extLst>
              <a:ext uri="{FF2B5EF4-FFF2-40B4-BE49-F238E27FC236}">
                <a16:creationId xmlns:a16="http://schemas.microsoft.com/office/drawing/2014/main" xmlns="" id="{5AB158E9-1B40-4CD6-95F0-95CA11DF7B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DDAB49E-882F-0CDA-B047-96774D6C7788}"/>
              </a:ext>
            </a:extLst>
          </p:cNvPr>
          <p:cNvSpPr>
            <a:spLocks noGrp="1"/>
          </p:cNvSpPr>
          <p:nvPr>
            <p:ph idx="1"/>
          </p:nvPr>
        </p:nvSpPr>
        <p:spPr>
          <a:xfrm>
            <a:off x="5181601" y="2198914"/>
            <a:ext cx="6368142" cy="3670180"/>
          </a:xfrm>
        </p:spPr>
        <p:txBody>
          <a:bodyPr>
            <a:normAutofit/>
          </a:bodyPr>
          <a:lstStyle/>
          <a:p>
            <a:endParaRPr lang="en-GB" b="1" dirty="0"/>
          </a:p>
          <a:p>
            <a:r>
              <a:rPr lang="en-GB" b="1" dirty="0"/>
              <a:t>Analyse the past 12 months data to identify trends about bike usage </a:t>
            </a:r>
          </a:p>
          <a:p>
            <a:r>
              <a:rPr lang="en-GB" b="1" dirty="0"/>
              <a:t>Analyse the differences in usage habits of the Members and Casual Riders</a:t>
            </a:r>
          </a:p>
          <a:p>
            <a:r>
              <a:rPr lang="en-US" b="1" i="0" dirty="0">
                <a:effectLst/>
              </a:rPr>
              <a:t>Design marketing strategies aimed at converting casual riders into annual members</a:t>
            </a:r>
            <a:r>
              <a:rPr lang="en-GB" b="1" dirty="0"/>
              <a:t> </a:t>
            </a:r>
            <a:endParaRPr lang="en-IN" b="1" dirty="0"/>
          </a:p>
        </p:txBody>
      </p:sp>
    </p:spTree>
    <p:extLst>
      <p:ext uri="{BB962C8B-B14F-4D97-AF65-F5344CB8AC3E}">
        <p14:creationId xmlns:p14="http://schemas.microsoft.com/office/powerpoint/2010/main" val="1330302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270A53-8420-1743-5859-CF5C6888C991}"/>
              </a:ext>
            </a:extLst>
          </p:cNvPr>
          <p:cNvSpPr>
            <a:spLocks noGrp="1"/>
          </p:cNvSpPr>
          <p:nvPr>
            <p:ph type="title"/>
          </p:nvPr>
        </p:nvSpPr>
        <p:spPr>
          <a:xfrm>
            <a:off x="2009155" y="165370"/>
            <a:ext cx="3778870" cy="3114818"/>
          </a:xfrm>
        </p:spPr>
        <p:txBody>
          <a:bodyPr vert="horz" lIns="91440" tIns="45720" rIns="91440" bIns="45720" rtlCol="0" anchor="b">
            <a:normAutofit/>
          </a:bodyPr>
          <a:lstStyle/>
          <a:p>
            <a:pPr>
              <a:lnSpc>
                <a:spcPct val="90000"/>
              </a:lnSpc>
            </a:pPr>
            <a:r>
              <a:rPr lang="en-US" sz="3700" dirty="0">
                <a:solidFill>
                  <a:srgbClr val="FEFFFF"/>
                </a:solidFill>
              </a:rPr>
              <a:t>Analysis of Historical Data and its Corresponding Insights</a:t>
            </a:r>
          </a:p>
        </p:txBody>
      </p:sp>
      <p:pic>
        <p:nvPicPr>
          <p:cNvPr id="4" name="Picture 3" descr="Magnifying glass showing decling performance">
            <a:extLst>
              <a:ext uri="{FF2B5EF4-FFF2-40B4-BE49-F238E27FC236}">
                <a16:creationId xmlns:a16="http://schemas.microsoft.com/office/drawing/2014/main" xmlns="" id="{5AF1907A-8199-0371-9B8E-9EC2EB7962EA}"/>
              </a:ext>
            </a:extLst>
          </p:cNvPr>
          <p:cNvPicPr>
            <a:picLocks noChangeAspect="1"/>
          </p:cNvPicPr>
          <p:nvPr/>
        </p:nvPicPr>
        <p:blipFill rotWithShape="1">
          <a:blip r:embed="rId2"/>
          <a:srcRect r="26491" b="-1"/>
          <a:stretch/>
        </p:blipFill>
        <p:spPr>
          <a:xfrm>
            <a:off x="7441660" y="10"/>
            <a:ext cx="4750339" cy="6857990"/>
          </a:xfrm>
          <a:prstGeom prst="rect">
            <a:avLst/>
          </a:prstGeom>
        </p:spPr>
      </p:pic>
    </p:spTree>
    <p:extLst>
      <p:ext uri="{BB962C8B-B14F-4D97-AF65-F5344CB8AC3E}">
        <p14:creationId xmlns:p14="http://schemas.microsoft.com/office/powerpoint/2010/main" val="179488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xmlns="" id="{FA4CD5CB-D209-4D70-8CA4-629731C59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E2395F5-D9A5-DB70-C6CC-9D002EBDA4B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a:solidFill>
                  <a:schemeClr val="tx1">
                    <a:lumMod val="85000"/>
                    <a:lumOff val="15000"/>
                  </a:schemeClr>
                </a:solidFill>
              </a:rPr>
              <a:t>Members Surpass Causal Members in terms of Total Rides taken</a:t>
            </a:r>
          </a:p>
        </p:txBody>
      </p:sp>
      <p:pic>
        <p:nvPicPr>
          <p:cNvPr id="9" name="Content Placeholder 8" descr="Chart, bar chart, treemap chart&#10;&#10;Description automatically generated">
            <a:extLst>
              <a:ext uri="{FF2B5EF4-FFF2-40B4-BE49-F238E27FC236}">
                <a16:creationId xmlns:a16="http://schemas.microsoft.com/office/drawing/2014/main" xmlns="" id="{3C30E1F9-B26C-128E-DA0B-5ACAF7AAF7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3999" y="936764"/>
            <a:ext cx="6912217" cy="4460790"/>
          </a:xfrm>
          <a:prstGeom prst="rect">
            <a:avLst/>
          </a:prstGeom>
        </p:spPr>
      </p:pic>
      <p:cxnSp>
        <p:nvCxnSpPr>
          <p:cNvPr id="22" name="Straight Connector 21">
            <a:extLst>
              <a:ext uri="{FF2B5EF4-FFF2-40B4-BE49-F238E27FC236}">
                <a16:creationId xmlns:a16="http://schemas.microsoft.com/office/drawing/2014/main" xmlns="" id="{5C6A2BAE-B461-4B55-8E1F-0722ABDD13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B4C27B90-DF2B-4D00-BA07-18ED774CD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xmlns="" id="{593ACC25-C262-417A-8AA9-0641C772B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049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xmlns="" id="{FA4CD5CB-D209-4D70-8CA4-629731C59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2D77F66-BE5E-1896-2CA8-E440F47165F5}"/>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100">
                <a:solidFill>
                  <a:schemeClr val="tx1">
                    <a:lumMod val="85000"/>
                    <a:lumOff val="15000"/>
                  </a:schemeClr>
                </a:solidFill>
              </a:rPr>
              <a:t>Data would show Classic Bike is the most popular type of rideable among users</a:t>
            </a:r>
          </a:p>
        </p:txBody>
      </p:sp>
      <p:pic>
        <p:nvPicPr>
          <p:cNvPr id="5" name="Content Placeholder 4">
            <a:extLst>
              <a:ext uri="{FF2B5EF4-FFF2-40B4-BE49-F238E27FC236}">
                <a16:creationId xmlns:a16="http://schemas.microsoft.com/office/drawing/2014/main" xmlns="" id="{C3CBC0FE-924B-C0B2-3B1F-4372EC1D1E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4026" y="640081"/>
            <a:ext cx="6272163" cy="5054156"/>
          </a:xfrm>
          <a:prstGeom prst="rect">
            <a:avLst/>
          </a:prstGeom>
        </p:spPr>
      </p:pic>
      <p:cxnSp>
        <p:nvCxnSpPr>
          <p:cNvPr id="18" name="Straight Connector 17">
            <a:extLst>
              <a:ext uri="{FF2B5EF4-FFF2-40B4-BE49-F238E27FC236}">
                <a16:creationId xmlns:a16="http://schemas.microsoft.com/office/drawing/2014/main" xmlns="" id="{5C6A2BAE-B461-4B55-8E1F-0722ABDD13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B4C27B90-DF2B-4D00-BA07-18ED774CD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xmlns="" id="{593ACC25-C262-417A-8AA9-0641C772B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954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xmlns="" id="{284B70D5-875B-433D-BDBD-1522A85D6C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xmlns="" id="{3F6BAEE8-4C82-5CD1-2DF4-094F34994D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258" y="1067629"/>
            <a:ext cx="8171001" cy="5273145"/>
          </a:xfrm>
        </p:spPr>
      </p:pic>
      <p:sp>
        <p:nvSpPr>
          <p:cNvPr id="2" name="Title 1">
            <a:extLst>
              <a:ext uri="{FF2B5EF4-FFF2-40B4-BE49-F238E27FC236}">
                <a16:creationId xmlns:a16="http://schemas.microsoft.com/office/drawing/2014/main" xmlns="" id="{169E3C57-25A3-ABE9-1954-B87EE5543542}"/>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2600"/>
              <a:t>More members prefer the classic bike by a lot and only Casual riders use docked bikes</a:t>
            </a:r>
          </a:p>
        </p:txBody>
      </p:sp>
      <p:cxnSp>
        <p:nvCxnSpPr>
          <p:cNvPr id="39" name="Straight Connector 31">
            <a:extLst>
              <a:ext uri="{FF2B5EF4-FFF2-40B4-BE49-F238E27FC236}">
                <a16:creationId xmlns:a16="http://schemas.microsoft.com/office/drawing/2014/main" xmlns="" id="{C947DF4A-614C-4B4C-8B80-E5B9D8E8CFE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33">
            <a:extLst>
              <a:ext uri="{FF2B5EF4-FFF2-40B4-BE49-F238E27FC236}">
                <a16:creationId xmlns:a16="http://schemas.microsoft.com/office/drawing/2014/main" xmlns="" id="{1E299956-A9E7-4FC1-A0B1-D590CA9730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5">
            <a:extLst>
              <a:ext uri="{FF2B5EF4-FFF2-40B4-BE49-F238E27FC236}">
                <a16:creationId xmlns:a16="http://schemas.microsoft.com/office/drawing/2014/main" xmlns="" id="{17FC539C-B783-4B03-9F9E-D13430F3F6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073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1">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3">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5">
            <a:extLst>
              <a:ext uri="{FF2B5EF4-FFF2-40B4-BE49-F238E27FC236}">
                <a16:creationId xmlns:a16="http://schemas.microsoft.com/office/drawing/2014/main" xmlns="" id="{FA4CD5CB-D209-4D70-8CA4-629731C59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340C7A6-3C3D-9130-83A2-99859C2F21B5}"/>
              </a:ext>
            </a:extLst>
          </p:cNvPr>
          <p:cNvSpPr>
            <a:spLocks noGrp="1"/>
          </p:cNvSpPr>
          <p:nvPr>
            <p:ph type="title"/>
          </p:nvPr>
        </p:nvSpPr>
        <p:spPr>
          <a:xfrm>
            <a:off x="8156040" y="705581"/>
            <a:ext cx="3401961" cy="3637819"/>
          </a:xfrm>
        </p:spPr>
        <p:txBody>
          <a:bodyPr vert="horz" lIns="91440" tIns="45720" rIns="91440" bIns="45720" rtlCol="0" anchor="b">
            <a:normAutofit fontScale="90000"/>
          </a:bodyPr>
          <a:lstStyle/>
          <a:p>
            <a:r>
              <a:rPr lang="en-US" sz="4600" dirty="0">
                <a:solidFill>
                  <a:schemeClr val="tx1">
                    <a:lumMod val="85000"/>
                    <a:lumOff val="15000"/>
                  </a:schemeClr>
                </a:solidFill>
              </a:rPr>
              <a:t>Looking at this it would seem no. of rides don’t vary much by what day it is. </a:t>
            </a:r>
          </a:p>
        </p:txBody>
      </p:sp>
      <p:pic>
        <p:nvPicPr>
          <p:cNvPr id="5" name="Content Placeholder 4" descr="Chart, bar chart, histogram&#10;&#10;Description automatically generated">
            <a:extLst>
              <a:ext uri="{FF2B5EF4-FFF2-40B4-BE49-F238E27FC236}">
                <a16:creationId xmlns:a16="http://schemas.microsoft.com/office/drawing/2014/main" xmlns="" id="{7018D68F-26F7-A0A7-4BF2-D93C83185A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21" y="1497303"/>
            <a:ext cx="7825741" cy="4008551"/>
          </a:xfrm>
          <a:prstGeom prst="rect">
            <a:avLst/>
          </a:prstGeom>
        </p:spPr>
      </p:pic>
      <p:cxnSp>
        <p:nvCxnSpPr>
          <p:cNvPr id="28" name="Straight Connector 17">
            <a:extLst>
              <a:ext uri="{FF2B5EF4-FFF2-40B4-BE49-F238E27FC236}">
                <a16:creationId xmlns:a16="http://schemas.microsoft.com/office/drawing/2014/main" xmlns="" id="{5C6A2BAE-B461-4B55-8E1F-0722ABDD13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19">
            <a:extLst>
              <a:ext uri="{FF2B5EF4-FFF2-40B4-BE49-F238E27FC236}">
                <a16:creationId xmlns:a16="http://schemas.microsoft.com/office/drawing/2014/main" xmlns="" id="{B4C27B90-DF2B-4D00-BA07-18ED774CD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1">
            <a:extLst>
              <a:ext uri="{FF2B5EF4-FFF2-40B4-BE49-F238E27FC236}">
                <a16:creationId xmlns:a16="http://schemas.microsoft.com/office/drawing/2014/main" xmlns="" id="{593ACC25-C262-417A-8AA9-0641C772B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097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6927E-6327-FB9F-C47B-2ADAD1379F74}"/>
              </a:ext>
            </a:extLst>
          </p:cNvPr>
          <p:cNvSpPr>
            <a:spLocks noGrp="1"/>
          </p:cNvSpPr>
          <p:nvPr>
            <p:ph type="title"/>
          </p:nvPr>
        </p:nvSpPr>
        <p:spPr>
          <a:xfrm>
            <a:off x="1066799" y="380871"/>
            <a:ext cx="10641291" cy="1450757"/>
          </a:xfrm>
        </p:spPr>
        <p:txBody>
          <a:bodyPr>
            <a:noAutofit/>
          </a:bodyPr>
          <a:lstStyle/>
          <a:p>
            <a:r>
              <a:rPr lang="en-IN" sz="3600" dirty="0"/>
              <a:t>However, Members seem to use a lot more on the weekdays and Casuals seem to use more in the weekends.</a:t>
            </a:r>
          </a:p>
        </p:txBody>
      </p:sp>
      <p:pic>
        <p:nvPicPr>
          <p:cNvPr id="5" name="Content Placeholder 4" descr="Chart, bar chart&#10;&#10;Description automatically generated">
            <a:extLst>
              <a:ext uri="{FF2B5EF4-FFF2-40B4-BE49-F238E27FC236}">
                <a16:creationId xmlns:a16="http://schemas.microsoft.com/office/drawing/2014/main" xmlns="" id="{35D40682-6A84-AA89-C9C0-D6416726E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237" y="1831628"/>
            <a:ext cx="8832067" cy="4465477"/>
          </a:xfrm>
        </p:spPr>
      </p:pic>
    </p:spTree>
    <p:extLst>
      <p:ext uri="{BB962C8B-B14F-4D97-AF65-F5344CB8AC3E}">
        <p14:creationId xmlns:p14="http://schemas.microsoft.com/office/powerpoint/2010/main" val="397935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AEC02-A38B-E249-47D9-C5E661D9AA06}"/>
              </a:ext>
            </a:extLst>
          </p:cNvPr>
          <p:cNvSpPr>
            <a:spLocks noGrp="1"/>
          </p:cNvSpPr>
          <p:nvPr>
            <p:ph type="title"/>
          </p:nvPr>
        </p:nvSpPr>
        <p:spPr/>
        <p:txBody>
          <a:bodyPr/>
          <a:lstStyle/>
          <a:p>
            <a:r>
              <a:rPr lang="en-IN"/>
              <a:t>Afternoon is by far the most popular time for riding.</a:t>
            </a:r>
            <a:endParaRPr lang="en-IN" dirty="0"/>
          </a:p>
        </p:txBody>
      </p:sp>
      <p:pic>
        <p:nvPicPr>
          <p:cNvPr id="5" name="Content Placeholder 4" descr="Chart, histogram&#10;&#10;Description automatically generated">
            <a:extLst>
              <a:ext uri="{FF2B5EF4-FFF2-40B4-BE49-F238E27FC236}">
                <a16:creationId xmlns:a16="http://schemas.microsoft.com/office/drawing/2014/main" xmlns="" id="{3998480D-3AEB-E292-0ADF-01ECEC47C7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252" y="1846263"/>
            <a:ext cx="8220911" cy="4423436"/>
          </a:xfrm>
        </p:spPr>
      </p:pic>
    </p:spTree>
    <p:extLst>
      <p:ext uri="{BB962C8B-B14F-4D97-AF65-F5344CB8AC3E}">
        <p14:creationId xmlns:p14="http://schemas.microsoft.com/office/powerpoint/2010/main" val="22232108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3.xml><?xml version="1.0" encoding="utf-8"?>
<a:theme xmlns:a="http://schemas.openxmlformats.org/drawingml/2006/main" name="1_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F20B7C8E-B819-43F3-AAF9-EE50B1A83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199</TotalTime>
  <Words>692</Words>
  <Application>Microsoft Office PowerPoint</Application>
  <PresentationFormat>Custom</PresentationFormat>
  <Paragraphs>53</Paragraphs>
  <Slides>18</Slides>
  <Notes>5</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Retrospect</vt:lpstr>
      <vt:lpstr>Wisp</vt:lpstr>
      <vt:lpstr>1_Wisp</vt:lpstr>
      <vt:lpstr>Understanding How Annual Members &amp; Casual Riders Use Cyclistic Bikes Differently</vt:lpstr>
      <vt:lpstr>Overall Goals</vt:lpstr>
      <vt:lpstr>Analysis of Historical Data and its Corresponding Insights</vt:lpstr>
      <vt:lpstr>Members Surpass Causal Members in terms of Total Rides taken</vt:lpstr>
      <vt:lpstr>Data would show Classic Bike is the most popular type of rideable among users</vt:lpstr>
      <vt:lpstr>More members prefer the classic bike by a lot and only Casual riders use docked bikes</vt:lpstr>
      <vt:lpstr>Looking at this it would seem no. of rides don’t vary much by what day it is. </vt:lpstr>
      <vt:lpstr>However, Members seem to use a lot more on the weekdays and Casuals seem to use more in the weekends.</vt:lpstr>
      <vt:lpstr>Afternoon is by far the most popular time for riding.</vt:lpstr>
      <vt:lpstr>Afternoon is by far the busiest time for for both members and casuals and 5pm is busiest hour</vt:lpstr>
      <vt:lpstr>The usage seems to be maximum around Summer season between “May”&amp;”Sep” with July being the busiest month</vt:lpstr>
      <vt:lpstr>Casual users increase usage by around 2-3 times during warmer months compared to colder months</vt:lpstr>
      <vt:lpstr>Casual Users ride for longer in general compared to Members</vt:lpstr>
      <vt:lpstr>Docked Bike Users use it for more than 3 times longer than any other user.</vt:lpstr>
      <vt:lpstr>Casual users ride for bit longer during  the weekend while members ride for similar times on all days</vt:lpstr>
      <vt:lpstr>Average ride length follows a similar trend to total number of rides by month</vt:lpstr>
      <vt:lpstr>Analysis Insights</vt:lpstr>
      <vt:lpstr>Business Recommendations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Understanding How Annual Members &amp; Casual Riders Use Cyclistic Bikes Differently</dc:title>
  <dc:creator>Subhmay</dc:creator>
  <cp:lastModifiedBy>Subhmay Basu</cp:lastModifiedBy>
  <cp:revision>3</cp:revision>
  <dcterms:created xsi:type="dcterms:W3CDTF">2023-03-09T14:05:46Z</dcterms:created>
  <dcterms:modified xsi:type="dcterms:W3CDTF">2023-06-04T17:06:09Z</dcterms:modified>
</cp:coreProperties>
</file>