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7" r:id="rId3"/>
    <p:sldId id="258" r:id="rId4"/>
    <p:sldId id="266" r:id="rId5"/>
    <p:sldId id="263" r:id="rId6"/>
    <p:sldId id="265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92C"/>
    <a:srgbClr val="65656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>
        <p:scale>
          <a:sx n="116" d="100"/>
          <a:sy n="116" d="100"/>
        </p:scale>
        <p:origin x="114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B8D1-E409-465F-BB17-06DF2B06A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B8D1-E409-465F-BB17-06DF2B06A9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2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B8D1-E409-465F-BB17-06DF2B06A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-sa/3.0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82012" y="-14288"/>
            <a:ext cx="2185988" cy="6872288"/>
          </a:xfrm>
          <a:prstGeom prst="rect">
            <a:avLst/>
          </a:prstGeom>
          <a:solidFill>
            <a:srgbClr val="656565"/>
          </a:solidFill>
          <a:ln>
            <a:noFill/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447778" y="1122363"/>
            <a:ext cx="570562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baseline="0" dirty="0">
                <a:solidFill>
                  <a:srgbClr val="23232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447778" y="3602038"/>
            <a:ext cx="5705623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96969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6503551"/>
            <a:ext cx="2057400" cy="365125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CE09111-6A1E-4A2B-8C76-0FE36002D8F7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82012" y="6503551"/>
            <a:ext cx="21859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Name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338" y="2359027"/>
            <a:ext cx="1021333" cy="12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9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rgbClr val="656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82012" y="-14288"/>
            <a:ext cx="2185988" cy="6872288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100" dirty="0">
              <a:solidFill>
                <a:srgbClr val="656565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447778" y="1122363"/>
            <a:ext cx="5705623" cy="2387600"/>
          </a:xfrm>
        </p:spPr>
        <p:txBody>
          <a:bodyPr anchor="b">
            <a:normAutofit/>
          </a:bodyPr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447778" y="3602038"/>
            <a:ext cx="5705623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96969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6503551"/>
            <a:ext cx="2057400" cy="365125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CE09111-6A1E-4A2B-8C76-0FE36002D8F7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82012" y="6503551"/>
            <a:ext cx="2185988" cy="365125"/>
          </a:xfrm>
        </p:spPr>
        <p:txBody>
          <a:bodyPr/>
          <a:lstStyle/>
          <a:p>
            <a:r>
              <a:rPr lang="en-US" dirty="0"/>
              <a:t>Your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1118" y="2354263"/>
            <a:ext cx="1247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365125"/>
            <a:ext cx="958215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rgbClr val="404040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825625"/>
            <a:ext cx="958215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>
              <a:defRPr lang="en-US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356350"/>
            <a:ext cx="638175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00150" cy="6858000"/>
          </a:xfrm>
          <a:prstGeom prst="rect">
            <a:avLst/>
          </a:prstGeom>
          <a:solidFill>
            <a:srgbClr val="656565"/>
          </a:solidFill>
          <a:ln>
            <a:solidFill>
              <a:srgbClr val="656565"/>
            </a:solidFill>
          </a:ln>
          <a:effectLst>
            <a:outerShdw blurRad="508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100" dirty="0">
              <a:solidFill>
                <a:srgbClr val="65656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630" y="6051547"/>
            <a:ext cx="544889" cy="668340"/>
          </a:xfrm>
          <a:prstGeom prst="rect">
            <a:avLst/>
          </a:prstGeom>
        </p:spPr>
      </p:pic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89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838200" y="7063501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This work is licensed under a 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4"/>
              </a:rPr>
              <a:t>Creative Commons Attribution-</a:t>
            </a:r>
            <a:r>
              <a:rPr lang="en-US" sz="1000" b="0" i="0" u="none" strike="noStrike" dirty="0" err="1">
                <a:solidFill>
                  <a:srgbClr val="4374B7"/>
                </a:solidFill>
                <a:effectLst/>
                <a:latin typeface="+mj-lt"/>
                <a:hlinkClick r:id="rId4"/>
              </a:rPr>
              <a:t>NonCommercial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4"/>
              </a:rPr>
              <a:t>-</a:t>
            </a:r>
            <a:r>
              <a:rPr lang="en-US" sz="1000" b="0" i="0" u="none" strike="noStrike" dirty="0" err="1">
                <a:solidFill>
                  <a:srgbClr val="4374B7"/>
                </a:solidFill>
                <a:effectLst/>
                <a:latin typeface="+mj-lt"/>
                <a:hlinkClick r:id="rId4"/>
              </a:rPr>
              <a:t>ShareAlike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4"/>
              </a:rPr>
              <a:t> 3.0 Unported License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02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lack">
    <p:bg>
      <p:bgPr>
        <a:solidFill>
          <a:srgbClr val="656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365125"/>
            <a:ext cx="958215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825625"/>
            <a:ext cx="958215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rgbClr val="FCFCFC"/>
                </a:solidFill>
                <a:latin typeface="+mj-lt"/>
              </a:defRPr>
            </a:lvl1pPr>
            <a:lvl2pPr>
              <a:defRPr lang="en-US" smtClean="0">
                <a:solidFill>
                  <a:srgbClr val="FCFCFC"/>
                </a:solidFill>
                <a:latin typeface="+mj-lt"/>
              </a:defRPr>
            </a:lvl2pPr>
            <a:lvl3pPr>
              <a:defRPr lang="en-US" smtClean="0">
                <a:solidFill>
                  <a:srgbClr val="FCFCFC"/>
                </a:solidFill>
                <a:latin typeface="+mj-lt"/>
              </a:defRPr>
            </a:lvl3pPr>
            <a:lvl4pPr>
              <a:defRPr lang="en-US" smtClean="0">
                <a:solidFill>
                  <a:srgbClr val="FCFCFC"/>
                </a:solidFill>
                <a:latin typeface="+mj-lt"/>
              </a:defRPr>
            </a:lvl4pPr>
            <a:lvl5pPr>
              <a:defRPr lang="en-US">
                <a:solidFill>
                  <a:srgbClr val="FCFCFC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356350"/>
            <a:ext cx="6381750" cy="365125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00150" cy="6858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89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838200" y="7063501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This work is licensed under a 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Creative Commons Attribution-</a:t>
            </a:r>
            <a:r>
              <a:rPr lang="en-US" sz="1000" b="0" i="0" u="none" strike="noStrike" dirty="0" err="1">
                <a:solidFill>
                  <a:srgbClr val="4374B7"/>
                </a:solidFill>
                <a:effectLst/>
                <a:latin typeface="+mj-lt"/>
                <a:hlinkClick r:id="rId3"/>
              </a:rPr>
              <a:t>NonCommercial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-</a:t>
            </a:r>
            <a:r>
              <a:rPr lang="en-US" sz="1000" b="0" i="0" u="none" strike="noStrike" dirty="0" err="1">
                <a:solidFill>
                  <a:srgbClr val="4374B7"/>
                </a:solidFill>
                <a:effectLst/>
                <a:latin typeface="+mj-lt"/>
                <a:hlinkClick r:id="rId3"/>
              </a:rPr>
              <a:t>ShareAlike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 3.0 Unported License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0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3150" y="6038793"/>
            <a:ext cx="693848" cy="6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7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A7A3-922D-41E8-A69A-D241962F505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B266-7584-451A-9C75-7BE4F74A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6324601" cy="2387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marketing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“We’re here to put a dent in the universe. Otherwise why else even be here?” - Steve Jobs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12.04.2021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2012" y="5478163"/>
            <a:ext cx="2185988" cy="1390514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Careja Alexandru-Cristian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Grigore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Lucian-Florin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Miulet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Narcis-Adelin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Olteanu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Eduard-Florin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Vamesu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Alexandru-Victor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2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6466" y="1122363"/>
            <a:ext cx="6266936" cy="2387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marketing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“We’re here to put a dent in the universe. Otherwise why else even be here?” - Steve Jobs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73774" y="5395784"/>
            <a:ext cx="2185988" cy="1290329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Careja Alexandru-Cristian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Grigore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Lucian-Florin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Miulet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Narcis-Adelin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Olteanu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Eduard-Florin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Vamesu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Alexandru-Victor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12.04.2021</a:t>
            </a:r>
          </a:p>
        </p:txBody>
      </p:sp>
    </p:spTree>
    <p:extLst>
      <p:ext uri="{BB962C8B-B14F-4D97-AF65-F5344CB8AC3E}">
        <p14:creationId xmlns:p14="http://schemas.microsoft.com/office/powerpoint/2010/main" val="267848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 Inc.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unoscută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comercializarea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electronicelor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software de calculator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serviciilor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online. Este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considerată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fi una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informației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 SUA, pe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lângă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Facebook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A9-98DB-4919-8118-E0FFA01B43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1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25DC-B729-4E5C-B3AA-F16CE1EA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D949-951B-496A-ACA8-AA1FE27D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1976 - </a:t>
            </a:r>
            <a:r>
              <a:rPr lang="en-US" dirty="0" err="1"/>
              <a:t>Compania</a:t>
            </a:r>
            <a:r>
              <a:rPr lang="en-US" dirty="0"/>
              <a:t> Apple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fondata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Steve Jobs </a:t>
            </a:r>
            <a:r>
              <a:rPr lang="en-US" dirty="0" err="1"/>
              <a:t>si</a:t>
            </a:r>
            <a:r>
              <a:rPr lang="en-US" dirty="0"/>
              <a:t> Steve Wozniak cu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dezvoltarii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vanzarii</a:t>
            </a:r>
            <a:r>
              <a:rPr lang="en-US" dirty="0"/>
              <a:t> de </a:t>
            </a:r>
            <a:r>
              <a:rPr lang="en-US" dirty="0" err="1"/>
              <a:t>computere</a:t>
            </a:r>
            <a:r>
              <a:rPr lang="en-US" dirty="0"/>
              <a:t> </a:t>
            </a:r>
            <a:r>
              <a:rPr lang="en-US" dirty="0" err="1"/>
              <a:t>personale</a:t>
            </a:r>
            <a:endParaRPr lang="en-US" dirty="0"/>
          </a:p>
          <a:p>
            <a:r>
              <a:rPr lang="en-US" dirty="0"/>
              <a:t>1984 - Apple </a:t>
            </a:r>
            <a:r>
              <a:rPr lang="en-US" dirty="0" err="1"/>
              <a:t>lanseaza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all-in-one PC Macintosh</a:t>
            </a:r>
          </a:p>
          <a:p>
            <a:r>
              <a:rPr lang="en-US" dirty="0"/>
              <a:t>1985 - Steve Jobs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fortat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dea</a:t>
            </a:r>
            <a:r>
              <a:rPr lang="en-US" dirty="0"/>
              <a:t> </a:t>
            </a:r>
            <a:r>
              <a:rPr lang="en-US" dirty="0" err="1"/>
              <a:t>demisia</a:t>
            </a:r>
            <a:endParaRPr lang="en-US" dirty="0"/>
          </a:p>
          <a:p>
            <a:r>
              <a:rPr lang="en-US" dirty="0"/>
              <a:t>1997 - Steve Jobs se </a:t>
            </a:r>
            <a:r>
              <a:rPr lang="en-US" dirty="0" err="1"/>
              <a:t>intoarce</a:t>
            </a:r>
            <a:endParaRPr lang="en-US" dirty="0"/>
          </a:p>
          <a:p>
            <a:r>
              <a:rPr lang="en-US" dirty="0"/>
              <a:t>2001 - Se </a:t>
            </a:r>
            <a:r>
              <a:rPr lang="en-US" dirty="0" err="1"/>
              <a:t>lanseaza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iPod</a:t>
            </a:r>
          </a:p>
          <a:p>
            <a:r>
              <a:rPr lang="en-US" dirty="0"/>
              <a:t>2007 - Apple </a:t>
            </a:r>
            <a:r>
              <a:rPr lang="en-US" dirty="0" err="1"/>
              <a:t>lanseaza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iPhone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atinge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de 100 de </a:t>
            </a:r>
            <a:r>
              <a:rPr lang="en-US" dirty="0" err="1"/>
              <a:t>miliarde</a:t>
            </a:r>
            <a:r>
              <a:rPr lang="en-US" dirty="0"/>
              <a:t> de </a:t>
            </a:r>
            <a:r>
              <a:rPr lang="en-US" dirty="0" err="1"/>
              <a:t>dolari</a:t>
            </a:r>
            <a:endParaRPr lang="en-US" dirty="0"/>
          </a:p>
          <a:p>
            <a:r>
              <a:rPr lang="en-US" dirty="0"/>
              <a:t>2020 - Apple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valoroasa</a:t>
            </a:r>
            <a:r>
              <a:rPr lang="en-US" dirty="0"/>
              <a:t> </a:t>
            </a:r>
            <a:r>
              <a:rPr lang="en-US" dirty="0" err="1"/>
              <a:t>companie</a:t>
            </a:r>
            <a:r>
              <a:rPr lang="en-US" dirty="0"/>
              <a:t> </a:t>
            </a:r>
            <a:r>
              <a:rPr lang="en-US" dirty="0" err="1"/>
              <a:t>listata</a:t>
            </a:r>
            <a:r>
              <a:rPr lang="en-US" dirty="0"/>
              <a:t> la bursa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prezent</a:t>
            </a:r>
            <a:r>
              <a:rPr lang="en-US" dirty="0"/>
              <a:t> Apple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evaluat</a:t>
            </a:r>
            <a:r>
              <a:rPr lang="en-US" dirty="0"/>
              <a:t> la 2.2 de </a:t>
            </a:r>
            <a:r>
              <a:rPr lang="en-US" dirty="0" err="1"/>
              <a:t>trilioane</a:t>
            </a:r>
            <a:r>
              <a:rPr lang="en-US" dirty="0"/>
              <a:t> de </a:t>
            </a:r>
            <a:r>
              <a:rPr lang="en-US" dirty="0" err="1"/>
              <a:t>dolari</a:t>
            </a:r>
            <a:r>
              <a:rPr lang="en-US" dirty="0"/>
              <a:t>, </a:t>
            </a:r>
            <a:r>
              <a:rPr lang="en-US" dirty="0" err="1"/>
              <a:t>suma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comparabila</a:t>
            </a:r>
            <a:r>
              <a:rPr lang="en-US" dirty="0"/>
              <a:t> cu PIB al </a:t>
            </a:r>
            <a:r>
              <a:rPr lang="en-US" dirty="0" err="1"/>
              <a:t>Italiei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68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iPhone 12 Pro Max 128 GB in Pacific Blue - $700 Off at AT&amp;T">
            <a:extLst>
              <a:ext uri="{FF2B5EF4-FFF2-40B4-BE49-F238E27FC236}">
                <a16:creationId xmlns:a16="http://schemas.microsoft.com/office/drawing/2014/main" id="{FB23B481-DF06-45C9-8FFC-AA82C07B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95" y="1091660"/>
            <a:ext cx="1572934" cy="25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2.9-inch iPad Pro Wi‑Fi 1TB - Space Gray - Apple">
            <a:extLst>
              <a:ext uri="{FF2B5EF4-FFF2-40B4-BE49-F238E27FC236}">
                <a16:creationId xmlns:a16="http://schemas.microsoft.com/office/drawing/2014/main" id="{D95A329B-18F8-4B54-9EBF-C0640C83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0" y="963757"/>
            <a:ext cx="2355639" cy="27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D48651E-BB69-45D1-88B1-F3716EDE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96" y="4003587"/>
            <a:ext cx="2528822" cy="23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ea mai nouă versiune iTunes 2021 - Descărcare gratuită și recenzie">
            <a:extLst>
              <a:ext uri="{FF2B5EF4-FFF2-40B4-BE49-F238E27FC236}">
                <a16:creationId xmlns:a16="http://schemas.microsoft.com/office/drawing/2014/main" id="{5BF7B768-25AE-44C7-92FE-05A3B323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50" y="4137348"/>
            <a:ext cx="2054594" cy="20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 iPod touch 256GB 7. gen MP3 player / MP4 playere Preturi Apple iPod  touch 256GB 7. gen Magazine, oferta">
            <a:extLst>
              <a:ext uri="{FF2B5EF4-FFF2-40B4-BE49-F238E27FC236}">
                <a16:creationId xmlns:a16="http://schemas.microsoft.com/office/drawing/2014/main" id="{1D648D76-FF6B-4573-8CCA-4ADACCC5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79" y="1458576"/>
            <a:ext cx="1374612" cy="179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8E7CA88-89BF-4A84-832E-242DFFA3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201874"/>
            <a:ext cx="9563615" cy="1135908"/>
          </a:xfrm>
        </p:spPr>
        <p:txBody>
          <a:bodyPr/>
          <a:lstStyle/>
          <a:p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Servicii</a:t>
            </a:r>
            <a:endParaRPr lang="en-US" dirty="0"/>
          </a:p>
        </p:txBody>
      </p:sp>
      <p:pic>
        <p:nvPicPr>
          <p:cNvPr id="1038" name="Picture 14" descr="Apple Watch Series 6, 44mm Space Gray Aluminium Case, Black Sport Band">
            <a:extLst>
              <a:ext uri="{FF2B5EF4-FFF2-40B4-BE49-F238E27FC236}">
                <a16:creationId xmlns:a16="http://schemas.microsoft.com/office/drawing/2014/main" id="{A1BBFA0E-2990-4A15-9340-94314065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044" y="1458576"/>
            <a:ext cx="1796878" cy="179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pple TV+ - Wikipedia">
            <a:extLst>
              <a:ext uri="{FF2B5EF4-FFF2-40B4-BE49-F238E27FC236}">
                <a16:creationId xmlns:a16="http://schemas.microsoft.com/office/drawing/2014/main" id="{26946B80-0974-45B0-AE60-9401E8B7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576" y="4542289"/>
            <a:ext cx="3320026" cy="125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1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45B9-5048-4267-9DE5-689CFD76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F585-1759-4290-89B7-DE3BC028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C34-C55C-4EC0-8FBA-87629B8B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D973-AEA5-477A-B55A-6A1A3BA1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4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6DC4-295F-42F4-BAFA-1EE3D4049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Multumim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3255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0A5-445C-48D9-BC80-81A5199DC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Multumim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75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CE227E3-61E5-4833-8665-196040D7B223}" vid="{89888DC0-BD7F-4CEC-AF77-465FDCEF84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0056_T_PGO_TOP100_APPLE_grey16_9</Template>
  <TotalTime>216</TotalTime>
  <Words>251</Words>
  <Application>Microsoft Office PowerPoint</Application>
  <PresentationFormat>Widescreen</PresentationFormat>
  <Paragraphs>34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Strategia de marketing Studiu de caz: apple</vt:lpstr>
      <vt:lpstr>Strategia de marketing Studiu de caz: apple</vt:lpstr>
      <vt:lpstr>PowerPoint Presentation</vt:lpstr>
      <vt:lpstr>Istoric</vt:lpstr>
      <vt:lpstr>Produse si Servicii</vt:lpstr>
      <vt:lpstr>PowerPoint Presentation</vt:lpstr>
      <vt:lpstr>PowerPoint Presentation</vt:lpstr>
      <vt:lpstr>Multumim!</vt:lpstr>
      <vt:lpstr>Multumim!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Strategia de marketing  apple</dc:title>
  <dc:creator>Alexandru Careja</dc:creator>
  <cp:lastModifiedBy>Alexandru Careja</cp:lastModifiedBy>
  <cp:revision>11</cp:revision>
  <dcterms:created xsi:type="dcterms:W3CDTF">2021-04-11T19:12:48Z</dcterms:created>
  <dcterms:modified xsi:type="dcterms:W3CDTF">2021-04-11T22:49:03Z</dcterms:modified>
</cp:coreProperties>
</file>