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2" r:id="rId7"/>
    <p:sldId id="263" r:id="rId8"/>
    <p:sldId id="264" r:id="rId9"/>
    <p:sldId id="265" r:id="rId10"/>
    <p:sldId id="267" r:id="rId11"/>
    <p:sldId id="266" r:id="rId12"/>
    <p:sldId id="268"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114" d="100"/>
          <a:sy n="114"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07-Dec-20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07-Dec-20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07-Dec-20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07-Dec-20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07-Dec-20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07-Dec-20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07-Dec-20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07-Dec-20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07-Dec-20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07-Dec-20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07-Dec-20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6C05-84B0-2C4F-A7D7-253AA5444DFA}"/>
              </a:ext>
            </a:extLst>
          </p:cNvPr>
          <p:cNvSpPr>
            <a:spLocks noGrp="1"/>
          </p:cNvSpPr>
          <p:nvPr>
            <p:ph type="ctrTitle"/>
          </p:nvPr>
        </p:nvSpPr>
        <p:spPr/>
        <p:txBody>
          <a:bodyPr/>
          <a:lstStyle/>
          <a:p>
            <a:r>
              <a:rPr lang="en-RO" dirty="0"/>
              <a:t>Rigiditatea preturilor nominale</a:t>
            </a:r>
          </a:p>
        </p:txBody>
      </p:sp>
      <p:sp>
        <p:nvSpPr>
          <p:cNvPr id="3" name="Subtitle 2">
            <a:extLst>
              <a:ext uri="{FF2B5EF4-FFF2-40B4-BE49-F238E27FC236}">
                <a16:creationId xmlns:a16="http://schemas.microsoft.com/office/drawing/2014/main" id="{69BFB211-99F5-E54C-940B-2E575C8CAF9F}"/>
              </a:ext>
            </a:extLst>
          </p:cNvPr>
          <p:cNvSpPr>
            <a:spLocks noGrp="1"/>
          </p:cNvSpPr>
          <p:nvPr>
            <p:ph type="subTitle" idx="1"/>
          </p:nvPr>
        </p:nvSpPr>
        <p:spPr/>
        <p:txBody>
          <a:bodyPr/>
          <a:lstStyle/>
          <a:p>
            <a:r>
              <a:rPr lang="en-RO" dirty="0"/>
              <a:t>studiu de caz: coca-cola</a:t>
            </a:r>
          </a:p>
        </p:txBody>
      </p:sp>
      <p:pic>
        <p:nvPicPr>
          <p:cNvPr id="5" name="Picture 4" descr="A picture containing text, sign, stop, outdoor&#10;&#10;Description automatically generated">
            <a:extLst>
              <a:ext uri="{FF2B5EF4-FFF2-40B4-BE49-F238E27FC236}">
                <a16:creationId xmlns:a16="http://schemas.microsoft.com/office/drawing/2014/main" id="{6B70038D-380E-4302-B128-92B1B41F2862}"/>
              </a:ext>
            </a:extLst>
          </p:cNvPr>
          <p:cNvPicPr>
            <a:picLocks noChangeAspect="1"/>
          </p:cNvPicPr>
          <p:nvPr/>
        </p:nvPicPr>
        <p:blipFill>
          <a:blip r:embed="rId2"/>
          <a:stretch>
            <a:fillRect/>
          </a:stretch>
        </p:blipFill>
        <p:spPr>
          <a:xfrm>
            <a:off x="3624836" y="3085766"/>
            <a:ext cx="4942328" cy="3296495"/>
          </a:xfrm>
          <a:prstGeom prst="rect">
            <a:avLst/>
          </a:prstGeom>
        </p:spPr>
      </p:pic>
    </p:spTree>
    <p:extLst>
      <p:ext uri="{BB962C8B-B14F-4D97-AF65-F5344CB8AC3E}">
        <p14:creationId xmlns:p14="http://schemas.microsoft.com/office/powerpoint/2010/main" val="116915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C6A9-FA60-4403-840F-DF10B6ABDA24}"/>
              </a:ext>
            </a:extLst>
          </p:cNvPr>
          <p:cNvSpPr>
            <a:spLocks noGrp="1"/>
          </p:cNvSpPr>
          <p:nvPr>
            <p:ph type="title"/>
          </p:nvPr>
        </p:nvSpPr>
        <p:spPr/>
        <p:txBody>
          <a:bodyPr/>
          <a:lstStyle/>
          <a:p>
            <a:r>
              <a:rPr lang="en-US" dirty="0"/>
              <a:t>II. </a:t>
            </a:r>
            <a:r>
              <a:rPr lang="en-US" dirty="0" err="1"/>
              <a:t>Mentinerea</a:t>
            </a:r>
            <a:r>
              <a:rPr lang="en-US" dirty="0"/>
              <a:t> </a:t>
            </a:r>
            <a:r>
              <a:rPr lang="en-US" dirty="0" err="1"/>
              <a:t>pretului</a:t>
            </a:r>
            <a:r>
              <a:rPr lang="en-US" dirty="0"/>
              <a:t> de </a:t>
            </a:r>
            <a:r>
              <a:rPr lang="en-US" dirty="0" err="1"/>
              <a:t>vanzare</a:t>
            </a:r>
            <a:r>
              <a:rPr lang="en-US" dirty="0"/>
              <a:t>: cum a </a:t>
            </a:r>
            <a:r>
              <a:rPr lang="en-US" dirty="0" err="1"/>
              <a:t>reusit</a:t>
            </a:r>
            <a:r>
              <a:rPr lang="en-US" dirty="0"/>
              <a:t> </a:t>
            </a:r>
            <a:r>
              <a:rPr lang="en-US" dirty="0" err="1"/>
              <a:t>coca-cola</a:t>
            </a:r>
            <a:r>
              <a:rPr lang="en-US" dirty="0"/>
              <a:t> </a:t>
            </a:r>
            <a:r>
              <a:rPr lang="en-US" dirty="0" err="1"/>
              <a:t>sa</a:t>
            </a:r>
            <a:r>
              <a:rPr lang="en-US" dirty="0"/>
              <a:t> </a:t>
            </a:r>
            <a:r>
              <a:rPr lang="en-US" dirty="0" err="1"/>
              <a:t>intareasca</a:t>
            </a:r>
            <a:r>
              <a:rPr lang="en-US" dirty="0"/>
              <a:t> “the nickel price”?</a:t>
            </a:r>
          </a:p>
        </p:txBody>
      </p:sp>
      <p:sp>
        <p:nvSpPr>
          <p:cNvPr id="3" name="Content Placeholder 2">
            <a:extLst>
              <a:ext uri="{FF2B5EF4-FFF2-40B4-BE49-F238E27FC236}">
                <a16:creationId xmlns:a16="http://schemas.microsoft.com/office/drawing/2014/main" id="{EF3BF5C3-4BE8-4F84-A68E-D4DED7675795}"/>
              </a:ext>
            </a:extLst>
          </p:cNvPr>
          <p:cNvSpPr>
            <a:spLocks noGrp="1"/>
          </p:cNvSpPr>
          <p:nvPr>
            <p:ph idx="1"/>
          </p:nvPr>
        </p:nvSpPr>
        <p:spPr/>
        <p:txBody>
          <a:bodyPr/>
          <a:lstStyle/>
          <a:p>
            <a:r>
              <a:rPr lang="en-US" b="1" dirty="0" err="1"/>
              <a:t>Compania</a:t>
            </a:r>
            <a:r>
              <a:rPr lang="en-US" b="1" dirty="0"/>
              <a:t> Coca-Cola </a:t>
            </a:r>
            <a:r>
              <a:rPr lang="en-US" dirty="0"/>
              <a:t>nu a </a:t>
            </a:r>
            <a:r>
              <a:rPr lang="en-US" dirty="0" err="1"/>
              <a:t>avut</a:t>
            </a:r>
            <a:r>
              <a:rPr lang="en-US" dirty="0"/>
              <a:t> un recurs legal explicit </a:t>
            </a:r>
            <a:r>
              <a:rPr lang="en-US" dirty="0" err="1"/>
              <a:t>pentru</a:t>
            </a:r>
            <a:r>
              <a:rPr lang="en-US" dirty="0"/>
              <a:t> </a:t>
            </a:r>
            <a:r>
              <a:rPr lang="en-US" dirty="0" err="1"/>
              <a:t>controlul</a:t>
            </a:r>
            <a:r>
              <a:rPr lang="en-US" dirty="0"/>
              <a:t> </a:t>
            </a:r>
            <a:r>
              <a:rPr lang="en-US" dirty="0" err="1"/>
              <a:t>pretului</a:t>
            </a:r>
            <a:r>
              <a:rPr lang="en-US" dirty="0"/>
              <a:t> de </a:t>
            </a:r>
            <a:r>
              <a:rPr lang="en-US" dirty="0" err="1"/>
              <a:t>vanzare</a:t>
            </a:r>
            <a:r>
              <a:rPr lang="en-US" dirty="0"/>
              <a:t> al </a:t>
            </a:r>
            <a:r>
              <a:rPr lang="en-US" dirty="0" err="1"/>
              <a:t>bauturii</a:t>
            </a:r>
            <a:r>
              <a:rPr lang="en-US" dirty="0"/>
              <a:t> sale.</a:t>
            </a:r>
          </a:p>
          <a:p>
            <a:r>
              <a:rPr lang="en-US" dirty="0"/>
              <a:t>A </a:t>
            </a:r>
            <a:r>
              <a:rPr lang="en-US" dirty="0" err="1"/>
              <a:t>inclus</a:t>
            </a:r>
            <a:r>
              <a:rPr lang="en-US" dirty="0"/>
              <a:t> </a:t>
            </a:r>
            <a:r>
              <a:rPr lang="en-US" dirty="0" err="1"/>
              <a:t>pretul</a:t>
            </a:r>
            <a:r>
              <a:rPr lang="en-US" dirty="0"/>
              <a:t> de 5 </a:t>
            </a:r>
            <a:r>
              <a:rPr lang="en-US" dirty="0" err="1"/>
              <a:t>centi</a:t>
            </a:r>
            <a:r>
              <a:rPr lang="en-US" dirty="0"/>
              <a:t> in </a:t>
            </a:r>
            <a:r>
              <a:rPr lang="en-US" dirty="0" err="1"/>
              <a:t>materialele</a:t>
            </a:r>
            <a:r>
              <a:rPr lang="en-US" dirty="0"/>
              <a:t> sale </a:t>
            </a:r>
            <a:r>
              <a:rPr lang="en-US" dirty="0" err="1"/>
              <a:t>publicitare</a:t>
            </a:r>
            <a:r>
              <a:rPr lang="en-US" dirty="0"/>
              <a:t> </a:t>
            </a:r>
            <a:r>
              <a:rPr lang="en-US" dirty="0" err="1"/>
              <a:t>si</a:t>
            </a:r>
            <a:r>
              <a:rPr lang="en-US" dirty="0"/>
              <a:t> in </a:t>
            </a:r>
            <a:r>
              <a:rPr lang="en-US" dirty="0" err="1"/>
              <a:t>articole</a:t>
            </a:r>
            <a:r>
              <a:rPr lang="en-US" dirty="0"/>
              <a:t> </a:t>
            </a:r>
            <a:r>
              <a:rPr lang="en-US" dirty="0" err="1"/>
              <a:t>promotionale</a:t>
            </a:r>
            <a:r>
              <a:rPr lang="en-US" dirty="0"/>
              <a:t>.</a:t>
            </a:r>
          </a:p>
          <a:p>
            <a:r>
              <a:rPr lang="en-US" dirty="0"/>
              <a:t>A </a:t>
            </a:r>
            <a:r>
              <a:rPr lang="en-US" dirty="0" err="1"/>
              <a:t>plasat</a:t>
            </a:r>
            <a:r>
              <a:rPr lang="en-US" dirty="0"/>
              <a:t> </a:t>
            </a:r>
            <a:r>
              <a:rPr lang="en-US" dirty="0" err="1"/>
              <a:t>anunturi</a:t>
            </a:r>
            <a:r>
              <a:rPr lang="en-US" dirty="0"/>
              <a:t> color in </a:t>
            </a:r>
            <a:r>
              <a:rPr lang="en-US" dirty="0" err="1"/>
              <a:t>cele</a:t>
            </a:r>
            <a:r>
              <a:rPr lang="en-US" dirty="0"/>
              <a:t> </a:t>
            </a:r>
            <a:r>
              <a:rPr lang="en-US" dirty="0" err="1"/>
              <a:t>mai</a:t>
            </a:r>
            <a:r>
              <a:rPr lang="en-US" dirty="0"/>
              <a:t> </a:t>
            </a:r>
            <a:r>
              <a:rPr lang="en-US" dirty="0" err="1"/>
              <a:t>mari</a:t>
            </a:r>
            <a:r>
              <a:rPr lang="en-US" dirty="0"/>
              <a:t> </a:t>
            </a:r>
            <a:r>
              <a:rPr lang="en-US" dirty="0" err="1"/>
              <a:t>reviste</a:t>
            </a:r>
            <a:r>
              <a:rPr lang="en-US" dirty="0"/>
              <a:t> </a:t>
            </a:r>
            <a:r>
              <a:rPr lang="en-US" dirty="0" err="1"/>
              <a:t>nationale</a:t>
            </a:r>
            <a:r>
              <a:rPr lang="en-US" dirty="0"/>
              <a:t>.</a:t>
            </a:r>
          </a:p>
          <a:p>
            <a:r>
              <a:rPr lang="en-US" dirty="0"/>
              <a:t>In plus, </a:t>
            </a:r>
            <a:r>
              <a:rPr lang="en-US" dirty="0" err="1"/>
              <a:t>compania</a:t>
            </a:r>
            <a:r>
              <a:rPr lang="en-US" dirty="0"/>
              <a:t> </a:t>
            </a:r>
            <a:r>
              <a:rPr lang="en-US" dirty="0" err="1"/>
              <a:t>distribuia</a:t>
            </a:r>
            <a:r>
              <a:rPr lang="en-US" dirty="0"/>
              <a:t> in </a:t>
            </a:r>
            <a:r>
              <a:rPr lang="en-US" dirty="0" err="1"/>
              <a:t>fiecare</a:t>
            </a:r>
            <a:r>
              <a:rPr lang="en-US" dirty="0"/>
              <a:t> an </a:t>
            </a:r>
            <a:r>
              <a:rPr lang="en-US" dirty="0" err="1"/>
              <a:t>milioane</a:t>
            </a:r>
            <a:r>
              <a:rPr lang="en-US" dirty="0"/>
              <a:t> de </a:t>
            </a:r>
            <a:r>
              <a:rPr lang="en-US" dirty="0" err="1"/>
              <a:t>articole</a:t>
            </a:r>
            <a:r>
              <a:rPr lang="en-US" dirty="0"/>
              <a:t> </a:t>
            </a:r>
            <a:r>
              <a:rPr lang="en-US" dirty="0" err="1"/>
              <a:t>promotionale</a:t>
            </a:r>
            <a:r>
              <a:rPr lang="en-US" dirty="0"/>
              <a:t>.</a:t>
            </a:r>
          </a:p>
          <a:p>
            <a:r>
              <a:rPr lang="en-US" dirty="0" err="1"/>
              <a:t>Compania</a:t>
            </a:r>
            <a:r>
              <a:rPr lang="en-US" dirty="0"/>
              <a:t> a </a:t>
            </a:r>
            <a:r>
              <a:rPr lang="en-US" dirty="0" err="1"/>
              <a:t>incurajat</a:t>
            </a:r>
            <a:r>
              <a:rPr lang="en-US" dirty="0"/>
              <a:t> </a:t>
            </a:r>
            <a:r>
              <a:rPr lang="en-US" dirty="0" err="1"/>
              <a:t>imbuteliatorii</a:t>
            </a:r>
            <a:r>
              <a:rPr lang="en-US" dirty="0"/>
              <a:t> </a:t>
            </a:r>
            <a:r>
              <a:rPr lang="en-US" dirty="0" err="1"/>
              <a:t>sa</a:t>
            </a:r>
            <a:r>
              <a:rPr lang="en-US" dirty="0"/>
              <a:t> </a:t>
            </a:r>
            <a:r>
              <a:rPr lang="en-US" dirty="0" err="1"/>
              <a:t>urmeze</a:t>
            </a:r>
            <a:r>
              <a:rPr lang="en-US" dirty="0"/>
              <a:t> </a:t>
            </a:r>
            <a:r>
              <a:rPr lang="en-US" dirty="0" err="1"/>
              <a:t>si</a:t>
            </a:r>
            <a:r>
              <a:rPr lang="en-US" dirty="0"/>
              <a:t> </a:t>
            </a:r>
            <a:r>
              <a:rPr lang="en-US" dirty="0" err="1"/>
              <a:t>ei</a:t>
            </a:r>
            <a:r>
              <a:rPr lang="en-US" dirty="0"/>
              <a:t> o </a:t>
            </a:r>
            <a:r>
              <a:rPr lang="en-US" dirty="0" err="1"/>
              <a:t>strategie</a:t>
            </a:r>
            <a:r>
              <a:rPr lang="en-US" dirty="0"/>
              <a:t> </a:t>
            </a:r>
            <a:r>
              <a:rPr lang="en-US" dirty="0" err="1"/>
              <a:t>similara</a:t>
            </a:r>
            <a:r>
              <a:rPr lang="en-US" dirty="0"/>
              <a:t>.</a:t>
            </a:r>
          </a:p>
          <a:p>
            <a:r>
              <a:rPr lang="en-US" dirty="0"/>
              <a:t>O </a:t>
            </a:r>
            <a:r>
              <a:rPr lang="en-US" dirty="0" err="1"/>
              <a:t>alta</a:t>
            </a:r>
            <a:r>
              <a:rPr lang="en-US" dirty="0"/>
              <a:t> </a:t>
            </a:r>
            <a:r>
              <a:rPr lang="en-US" dirty="0" err="1"/>
              <a:t>metoda</a:t>
            </a:r>
            <a:r>
              <a:rPr lang="en-US" dirty="0"/>
              <a:t> </a:t>
            </a:r>
            <a:r>
              <a:rPr lang="en-US" dirty="0" err="1"/>
              <a:t>folosita</a:t>
            </a:r>
            <a:r>
              <a:rPr lang="en-US" dirty="0"/>
              <a:t> a </a:t>
            </a:r>
            <a:r>
              <a:rPr lang="en-US" dirty="0" err="1"/>
              <a:t>fost</a:t>
            </a:r>
            <a:r>
              <a:rPr lang="en-US" dirty="0"/>
              <a:t> </a:t>
            </a:r>
            <a:r>
              <a:rPr lang="en-US" dirty="0" err="1"/>
              <a:t>sa</a:t>
            </a:r>
            <a:r>
              <a:rPr lang="en-US" dirty="0"/>
              <a:t> </a:t>
            </a:r>
            <a:r>
              <a:rPr lang="en-US" dirty="0" err="1"/>
              <a:t>anunte</a:t>
            </a:r>
            <a:r>
              <a:rPr lang="en-US" dirty="0"/>
              <a:t> public ca nu </a:t>
            </a:r>
            <a:r>
              <a:rPr lang="en-US" dirty="0" err="1"/>
              <a:t>si</a:t>
            </a:r>
            <a:r>
              <a:rPr lang="en-US" dirty="0"/>
              <a:t>-a </a:t>
            </a:r>
            <a:r>
              <a:rPr lang="en-US" dirty="0" err="1"/>
              <a:t>crescut</a:t>
            </a:r>
            <a:r>
              <a:rPr lang="en-US" dirty="0"/>
              <a:t> </a:t>
            </a:r>
            <a:r>
              <a:rPr lang="en-US" dirty="0" err="1"/>
              <a:t>pretul</a:t>
            </a:r>
            <a:r>
              <a:rPr lang="en-US" dirty="0"/>
              <a:t> </a:t>
            </a:r>
            <a:r>
              <a:rPr lang="en-US" dirty="0" err="1"/>
              <a:t>niciodata</a:t>
            </a:r>
            <a:r>
              <a:rPr lang="en-US" dirty="0"/>
              <a:t>.</a:t>
            </a:r>
          </a:p>
        </p:txBody>
      </p:sp>
    </p:spTree>
    <p:extLst>
      <p:ext uri="{BB962C8B-B14F-4D97-AF65-F5344CB8AC3E}">
        <p14:creationId xmlns:p14="http://schemas.microsoft.com/office/powerpoint/2010/main" val="200806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54F7-CC14-4680-A4D2-B9CA5DA1A025}"/>
              </a:ext>
            </a:extLst>
          </p:cNvPr>
          <p:cNvSpPr>
            <a:spLocks noGrp="1"/>
          </p:cNvSpPr>
          <p:nvPr>
            <p:ph type="title"/>
          </p:nvPr>
        </p:nvSpPr>
        <p:spPr/>
        <p:txBody>
          <a:bodyPr/>
          <a:lstStyle/>
          <a:p>
            <a:r>
              <a:rPr lang="en-US" dirty="0"/>
              <a:t>III. </a:t>
            </a:r>
            <a:r>
              <a:rPr lang="en-US" dirty="0" err="1"/>
              <a:t>Impactul</a:t>
            </a:r>
            <a:r>
              <a:rPr lang="en-US" dirty="0"/>
              <a:t> </a:t>
            </a:r>
            <a:r>
              <a:rPr lang="en-US" dirty="0" err="1"/>
              <a:t>tonomatelor</a:t>
            </a:r>
            <a:endParaRPr lang="en-US" dirty="0"/>
          </a:p>
        </p:txBody>
      </p:sp>
      <p:sp>
        <p:nvSpPr>
          <p:cNvPr id="3" name="Content Placeholder 2">
            <a:extLst>
              <a:ext uri="{FF2B5EF4-FFF2-40B4-BE49-F238E27FC236}">
                <a16:creationId xmlns:a16="http://schemas.microsoft.com/office/drawing/2014/main" id="{B3C076A9-4E45-44B3-8814-4F7AA9DCDF71}"/>
              </a:ext>
            </a:extLst>
          </p:cNvPr>
          <p:cNvSpPr>
            <a:spLocks noGrp="1"/>
          </p:cNvSpPr>
          <p:nvPr>
            <p:ph idx="1"/>
          </p:nvPr>
        </p:nvSpPr>
        <p:spPr/>
        <p:txBody>
          <a:bodyPr/>
          <a:lstStyle/>
          <a:p>
            <a:r>
              <a:rPr lang="ro-RO" sz="1800" dirty="0">
                <a:solidFill>
                  <a:srgbClr val="202124"/>
                </a:solidFill>
                <a:effectLst/>
                <a:ea typeface="Calibri" panose="020F0502020204030204" pitchFamily="34" charset="0"/>
              </a:rPr>
              <a:t>În anii ’30 și ’40, industria băuturilor răcoritoare a adoptat tehnologia tonomatelor la scară largă.</a:t>
            </a:r>
            <a:endParaRPr lang="en-US" sz="1800" dirty="0">
              <a:solidFill>
                <a:srgbClr val="202124"/>
              </a:solidFill>
              <a:effectLst/>
              <a:ea typeface="Calibri" panose="020F0502020204030204" pitchFamily="34" charset="0"/>
            </a:endParaRPr>
          </a:p>
          <a:p>
            <a:r>
              <a:rPr lang="en-US" sz="1800" dirty="0">
                <a:solidFill>
                  <a:srgbClr val="202124"/>
                </a:solidFill>
                <a:effectLst/>
                <a:ea typeface="Calibri" panose="020F0502020204030204" pitchFamily="34" charset="0"/>
              </a:rPr>
              <a:t>I</a:t>
            </a:r>
            <a:r>
              <a:rPr lang="ro-RO" sz="1800" dirty="0">
                <a:solidFill>
                  <a:srgbClr val="202124"/>
                </a:solidFill>
                <a:effectLst/>
                <a:ea typeface="Calibri" panose="020F0502020204030204" pitchFamily="34" charset="0"/>
              </a:rPr>
              <a:t>n timp ce compania reprezenta aproximativ 50% din producția de băuturi răcoritoare, ea detinea aproximativ 87% din tonomate.</a:t>
            </a:r>
            <a:endParaRPr lang="en-US" sz="1800" dirty="0">
              <a:solidFill>
                <a:srgbClr val="202124"/>
              </a:solidFill>
              <a:effectLst/>
              <a:ea typeface="Calibri" panose="020F0502020204030204" pitchFamily="34" charset="0"/>
            </a:endParaRPr>
          </a:p>
          <a:p>
            <a:r>
              <a:rPr lang="ro-RO" sz="1800" dirty="0">
                <a:solidFill>
                  <a:srgbClr val="202124"/>
                </a:solidFill>
                <a:effectLst/>
                <a:ea typeface="Calibri" panose="020F0502020204030204" pitchFamily="34" charset="0"/>
              </a:rPr>
              <a:t>Abia după cel de-al doilea război mondial au inceput si alte companii de bauturi racoritoare sa se dezvolte in acest domeniu.</a:t>
            </a:r>
            <a:endParaRPr lang="en-US" sz="1800" dirty="0">
              <a:solidFill>
                <a:srgbClr val="202124"/>
              </a:solidFill>
              <a:effectLst/>
              <a:ea typeface="Calibri" panose="020F0502020204030204" pitchFamily="34" charset="0"/>
            </a:endParaRPr>
          </a:p>
          <a:p>
            <a:r>
              <a:rPr lang="ro-RO" sz="1800" dirty="0">
                <a:solidFill>
                  <a:srgbClr val="202124"/>
                </a:solidFill>
                <a:effectLst/>
                <a:ea typeface="Calibri" panose="020F0502020204030204" pitchFamily="34" charset="0"/>
              </a:rPr>
              <a:t>Compania Coca-Cola s-a gandit la marirea pretului</a:t>
            </a:r>
            <a:r>
              <a:rPr lang="en-US" sz="1800" dirty="0">
                <a:solidFill>
                  <a:srgbClr val="202124"/>
                </a:solidFill>
                <a:effectLst/>
                <a:ea typeface="Calibri" panose="020F0502020204030204" pitchFamily="34" charset="0"/>
              </a:rPr>
              <a:t> </a:t>
            </a:r>
            <a:r>
              <a:rPr lang="en-US" sz="1800" dirty="0" err="1">
                <a:solidFill>
                  <a:srgbClr val="202124"/>
                </a:solidFill>
                <a:effectLst/>
                <a:ea typeface="Calibri" panose="020F0502020204030204" pitchFamily="34" charset="0"/>
              </a:rPr>
              <a:t>si</a:t>
            </a:r>
            <a:r>
              <a:rPr lang="en-US" sz="1800" dirty="0">
                <a:solidFill>
                  <a:srgbClr val="202124"/>
                </a:solidFill>
                <a:effectLst/>
                <a:ea typeface="Calibri" panose="020F0502020204030204" pitchFamily="34" charset="0"/>
              </a:rPr>
              <a:t> </a:t>
            </a:r>
            <a:r>
              <a:rPr lang="en-US" sz="1800" dirty="0" err="1">
                <a:solidFill>
                  <a:srgbClr val="202124"/>
                </a:solidFill>
                <a:effectLst/>
                <a:ea typeface="Calibri" panose="020F0502020204030204" pitchFamily="34" charset="0"/>
              </a:rPr>
              <a:t>introducerea</a:t>
            </a:r>
            <a:r>
              <a:rPr lang="en-US" sz="1800" dirty="0">
                <a:solidFill>
                  <a:srgbClr val="202124"/>
                </a:solidFill>
                <a:effectLst/>
                <a:ea typeface="Calibri" panose="020F0502020204030204" pitchFamily="34" charset="0"/>
              </a:rPr>
              <a:t> de </a:t>
            </a:r>
            <a:r>
              <a:rPr lang="en-US" sz="1800" dirty="0" err="1">
                <a:solidFill>
                  <a:srgbClr val="202124"/>
                </a:solidFill>
                <a:effectLst/>
                <a:ea typeface="Calibri" panose="020F0502020204030204" pitchFamily="34" charset="0"/>
              </a:rPr>
              <a:t>monede</a:t>
            </a:r>
            <a:r>
              <a:rPr lang="en-US" sz="1800" dirty="0">
                <a:solidFill>
                  <a:srgbClr val="202124"/>
                </a:solidFill>
                <a:effectLst/>
                <a:ea typeface="Calibri" panose="020F0502020204030204" pitchFamily="34" charset="0"/>
              </a:rPr>
              <a:t> </a:t>
            </a:r>
            <a:r>
              <a:rPr lang="en-US" sz="1800" dirty="0" err="1">
                <a:solidFill>
                  <a:srgbClr val="202124"/>
                </a:solidFill>
                <a:effectLst/>
                <a:ea typeface="Calibri" panose="020F0502020204030204" pitchFamily="34" charset="0"/>
              </a:rPr>
              <a:t>noi</a:t>
            </a:r>
            <a:r>
              <a:rPr lang="en-US" sz="1800" dirty="0">
                <a:solidFill>
                  <a:srgbClr val="202124"/>
                </a:solidFill>
                <a:effectLst/>
                <a:ea typeface="Calibri" panose="020F0502020204030204" pitchFamily="34" charset="0"/>
              </a:rPr>
              <a:t> pe </a:t>
            </a:r>
            <a:r>
              <a:rPr lang="en-US" sz="1800" dirty="0" err="1">
                <a:solidFill>
                  <a:srgbClr val="202124"/>
                </a:solidFill>
                <a:effectLst/>
                <a:ea typeface="Calibri" panose="020F0502020204030204" pitchFamily="34" charset="0"/>
              </a:rPr>
              <a:t>piata</a:t>
            </a:r>
            <a:r>
              <a:rPr lang="en-US" sz="1800" dirty="0">
                <a:solidFill>
                  <a:srgbClr val="202124"/>
                </a:solidFill>
                <a:effectLst/>
                <a:ea typeface="Calibri" panose="020F0502020204030204" pitchFamily="34" charset="0"/>
              </a:rPr>
              <a:t> (3 </a:t>
            </a:r>
            <a:r>
              <a:rPr lang="en-US" sz="1800" dirty="0" err="1">
                <a:solidFill>
                  <a:srgbClr val="202124"/>
                </a:solidFill>
                <a:effectLst/>
                <a:ea typeface="Calibri" panose="020F0502020204030204" pitchFamily="34" charset="0"/>
              </a:rPr>
              <a:t>si</a:t>
            </a:r>
            <a:r>
              <a:rPr lang="en-US" sz="1800" dirty="0">
                <a:solidFill>
                  <a:srgbClr val="202124"/>
                </a:solidFill>
                <a:effectLst/>
                <a:ea typeface="Calibri" panose="020F0502020204030204" pitchFamily="34" charset="0"/>
              </a:rPr>
              <a:t> 7,5 </a:t>
            </a:r>
            <a:r>
              <a:rPr lang="en-US" sz="1800" dirty="0" err="1">
                <a:solidFill>
                  <a:srgbClr val="202124"/>
                </a:solidFill>
                <a:effectLst/>
                <a:ea typeface="Calibri" panose="020F0502020204030204" pitchFamily="34" charset="0"/>
              </a:rPr>
              <a:t>centi</a:t>
            </a:r>
            <a:r>
              <a:rPr lang="en-US" sz="1800" dirty="0">
                <a:solidFill>
                  <a:srgbClr val="202124"/>
                </a:solidFill>
                <a:effectLst/>
                <a:ea typeface="Calibri" panose="020F0502020204030204" pitchFamily="34" charset="0"/>
              </a:rPr>
              <a:t>)</a:t>
            </a:r>
            <a:r>
              <a:rPr lang="ro-RO" sz="1800" dirty="0">
                <a:solidFill>
                  <a:srgbClr val="202124"/>
                </a:solidFill>
                <a:effectLst/>
                <a:ea typeface="Calibri" panose="020F0502020204030204" pitchFamily="34" charset="0"/>
              </a:rPr>
              <a:t>. </a:t>
            </a:r>
            <a:endParaRPr lang="en-US" sz="1800" dirty="0">
              <a:solidFill>
                <a:srgbClr val="202124"/>
              </a:solidFill>
              <a:effectLst/>
              <a:ea typeface="Calibri" panose="020F0502020204030204" pitchFamily="34" charset="0"/>
            </a:endParaRPr>
          </a:p>
          <a:p>
            <a:r>
              <a:rPr lang="ro-RO" sz="1800" dirty="0">
                <a:solidFill>
                  <a:srgbClr val="202124"/>
                </a:solidFill>
                <a:effectLst/>
                <a:ea typeface="Calibri" panose="020F0502020204030204" pitchFamily="34" charset="0"/>
              </a:rPr>
              <a:t>Woodruff considera ca ideea de a folosi o singura moneda era </a:t>
            </a:r>
            <a:r>
              <a:rPr lang="en-US" sz="1800" dirty="0" err="1">
                <a:solidFill>
                  <a:srgbClr val="202124"/>
                </a:solidFill>
                <a:effectLst/>
                <a:ea typeface="Calibri" panose="020F0502020204030204" pitchFamily="34" charset="0"/>
              </a:rPr>
              <a:t>foarte</a:t>
            </a:r>
            <a:r>
              <a:rPr lang="en-US" sz="1800" dirty="0">
                <a:solidFill>
                  <a:srgbClr val="202124"/>
                </a:solidFill>
                <a:effectLst/>
                <a:ea typeface="Calibri" panose="020F0502020204030204" pitchFamily="34" charset="0"/>
              </a:rPr>
              <a:t> </a:t>
            </a:r>
            <a:r>
              <a:rPr lang="en-US" sz="1800" dirty="0" err="1">
                <a:solidFill>
                  <a:srgbClr val="202124"/>
                </a:solidFill>
                <a:effectLst/>
                <a:ea typeface="Calibri" panose="020F0502020204030204" pitchFamily="34" charset="0"/>
              </a:rPr>
              <a:t>importanta</a:t>
            </a:r>
            <a:r>
              <a:rPr lang="en-US" sz="1800" dirty="0">
                <a:solidFill>
                  <a:srgbClr val="202124"/>
                </a:solidFill>
                <a:effectLst/>
                <a:ea typeface="Calibri" panose="020F0502020204030204" pitchFamily="34" charset="0"/>
              </a:rPr>
              <a:t>.</a:t>
            </a:r>
            <a:endParaRPr lang="en-US" dirty="0"/>
          </a:p>
        </p:txBody>
      </p:sp>
    </p:spTree>
    <p:extLst>
      <p:ext uri="{BB962C8B-B14F-4D97-AF65-F5344CB8AC3E}">
        <p14:creationId xmlns:p14="http://schemas.microsoft.com/office/powerpoint/2010/main" val="357550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F3B1-A2FB-495F-A44D-73F8A8C640AF}"/>
              </a:ext>
            </a:extLst>
          </p:cNvPr>
          <p:cNvSpPr>
            <a:spLocks noGrp="1"/>
          </p:cNvSpPr>
          <p:nvPr>
            <p:ph type="title"/>
          </p:nvPr>
        </p:nvSpPr>
        <p:spPr/>
        <p:txBody>
          <a:bodyPr/>
          <a:lstStyle/>
          <a:p>
            <a:r>
              <a:rPr lang="en-US" dirty="0"/>
              <a:t>IV. </a:t>
            </a:r>
            <a:r>
              <a:rPr lang="en-US" dirty="0" err="1"/>
              <a:t>Teorii</a:t>
            </a:r>
            <a:r>
              <a:rPr lang="en-US" dirty="0"/>
              <a:t> ale </a:t>
            </a:r>
            <a:r>
              <a:rPr lang="en-US" dirty="0" err="1"/>
              <a:t>rigiditatii</a:t>
            </a:r>
            <a:endParaRPr lang="en-US" dirty="0"/>
          </a:p>
        </p:txBody>
      </p:sp>
      <p:sp>
        <p:nvSpPr>
          <p:cNvPr id="3" name="Content Placeholder 2">
            <a:extLst>
              <a:ext uri="{FF2B5EF4-FFF2-40B4-BE49-F238E27FC236}">
                <a16:creationId xmlns:a16="http://schemas.microsoft.com/office/drawing/2014/main" id="{85B4EDD9-F027-48DF-9BD4-EA1F5B39678F}"/>
              </a:ext>
            </a:extLst>
          </p:cNvPr>
          <p:cNvSpPr>
            <a:spLocks noGrp="1"/>
          </p:cNvSpPr>
          <p:nvPr>
            <p:ph idx="1"/>
          </p:nvPr>
        </p:nvSpPr>
        <p:spPr/>
        <p:txBody>
          <a:bodyPr>
            <a:normAutofit/>
          </a:bodyPr>
          <a:lstStyle/>
          <a:p>
            <a:r>
              <a:rPr lang="en-US" dirty="0" err="1"/>
              <a:t>Preturi</a:t>
            </a:r>
            <a:r>
              <a:rPr lang="en-US" dirty="0"/>
              <a:t> </a:t>
            </a:r>
            <a:r>
              <a:rPr lang="en-US" dirty="0" err="1"/>
              <a:t>psihologice</a:t>
            </a:r>
            <a:endParaRPr lang="en-US" dirty="0"/>
          </a:p>
          <a:p>
            <a:pPr lvl="1"/>
            <a:r>
              <a:rPr lang="en-US" sz="1800" dirty="0" err="1"/>
              <a:t>Preturile</a:t>
            </a:r>
            <a:r>
              <a:rPr lang="en-US" sz="1800" dirty="0"/>
              <a:t> care se termina in .99 au un impact </a:t>
            </a:r>
            <a:r>
              <a:rPr lang="en-US" sz="1800" dirty="0" err="1"/>
              <a:t>psihologic</a:t>
            </a:r>
            <a:r>
              <a:rPr lang="en-US" sz="1800" dirty="0"/>
              <a:t> </a:t>
            </a:r>
            <a:r>
              <a:rPr lang="en-US" sz="1800" dirty="0" err="1"/>
              <a:t>asupra</a:t>
            </a:r>
            <a:r>
              <a:rPr lang="en-US" sz="1800" dirty="0"/>
              <a:t> </a:t>
            </a:r>
            <a:r>
              <a:rPr lang="en-US" sz="1800" dirty="0" err="1"/>
              <a:t>consumatorilor</a:t>
            </a:r>
            <a:r>
              <a:rPr lang="en-US" sz="1800" dirty="0"/>
              <a:t>.</a:t>
            </a:r>
          </a:p>
          <a:p>
            <a:pPr lvl="1"/>
            <a:r>
              <a:rPr lang="en-US" sz="1800" dirty="0" err="1"/>
              <a:t>Bautura</a:t>
            </a:r>
            <a:r>
              <a:rPr lang="en-US" sz="1800" dirty="0"/>
              <a:t> Coca-Cola era </a:t>
            </a:r>
            <a:r>
              <a:rPr lang="en-US" sz="1800" dirty="0" err="1"/>
              <a:t>asociata</a:t>
            </a:r>
            <a:r>
              <a:rPr lang="en-US" sz="1800" dirty="0"/>
              <a:t> </a:t>
            </a:r>
            <a:r>
              <a:rPr lang="en-US" sz="1800" dirty="0" err="1"/>
              <a:t>pretului</a:t>
            </a:r>
            <a:r>
              <a:rPr lang="en-US" sz="1800" dirty="0"/>
              <a:t> de 5 </a:t>
            </a:r>
            <a:r>
              <a:rPr lang="en-US" sz="1800" dirty="0" err="1"/>
              <a:t>centi</a:t>
            </a:r>
            <a:r>
              <a:rPr lang="en-US" sz="1800" dirty="0"/>
              <a:t>.</a:t>
            </a:r>
          </a:p>
          <a:p>
            <a:r>
              <a:rPr lang="en-US" dirty="0" err="1"/>
              <a:t>Cresterea</a:t>
            </a:r>
            <a:r>
              <a:rPr lang="en-US" dirty="0"/>
              <a:t> </a:t>
            </a:r>
            <a:r>
              <a:rPr lang="en-US" dirty="0" err="1"/>
              <a:t>productivitatii</a:t>
            </a:r>
            <a:endParaRPr lang="en-US" dirty="0"/>
          </a:p>
          <a:p>
            <a:pPr lvl="1"/>
            <a:r>
              <a:rPr lang="en-US" sz="1800" dirty="0" err="1"/>
              <a:t>Cea</a:t>
            </a:r>
            <a:r>
              <a:rPr lang="en-US" sz="1800" dirty="0"/>
              <a:t> </a:t>
            </a:r>
            <a:r>
              <a:rPr lang="en-US" sz="1800" dirty="0" err="1"/>
              <a:t>mai</a:t>
            </a:r>
            <a:r>
              <a:rPr lang="en-US" sz="1800" dirty="0"/>
              <a:t> </a:t>
            </a:r>
            <a:r>
              <a:rPr lang="en-US" sz="1800" dirty="0" err="1"/>
              <a:t>simpla</a:t>
            </a:r>
            <a:r>
              <a:rPr lang="en-US" sz="1800" dirty="0"/>
              <a:t> </a:t>
            </a:r>
            <a:r>
              <a:rPr lang="en-US" sz="1800" dirty="0" err="1"/>
              <a:t>potentiala</a:t>
            </a:r>
            <a:r>
              <a:rPr lang="en-US" sz="1800" dirty="0"/>
              <a:t> </a:t>
            </a:r>
            <a:r>
              <a:rPr lang="en-US" sz="1800" dirty="0" err="1"/>
              <a:t>explicatie</a:t>
            </a:r>
            <a:r>
              <a:rPr lang="en-US" sz="1800" dirty="0"/>
              <a:t> </a:t>
            </a:r>
            <a:r>
              <a:rPr lang="en-US" sz="1800" dirty="0" err="1"/>
              <a:t>oferita</a:t>
            </a:r>
            <a:r>
              <a:rPr lang="en-US" sz="1800" dirty="0"/>
              <a:t> de </a:t>
            </a:r>
            <a:r>
              <a:rPr lang="en-US" sz="1800" dirty="0" err="1"/>
              <a:t>economisti</a:t>
            </a:r>
            <a:r>
              <a:rPr lang="en-US" sz="1800" dirty="0"/>
              <a:t> </a:t>
            </a:r>
            <a:r>
              <a:rPr lang="en-US" sz="1800" dirty="0" err="1"/>
              <a:t>legata</a:t>
            </a:r>
            <a:r>
              <a:rPr lang="en-US" sz="1800" dirty="0"/>
              <a:t> de </a:t>
            </a:r>
            <a:r>
              <a:rPr lang="en-US" sz="1800" dirty="0" err="1"/>
              <a:t>pretul</a:t>
            </a:r>
            <a:r>
              <a:rPr lang="en-US" sz="1800" dirty="0"/>
              <a:t> nominal constant al </a:t>
            </a:r>
            <a:r>
              <a:rPr lang="en-US" sz="1800" dirty="0" err="1"/>
              <a:t>companiei</a:t>
            </a:r>
            <a:r>
              <a:rPr lang="en-US" sz="1800" dirty="0"/>
              <a:t>.</a:t>
            </a:r>
          </a:p>
          <a:p>
            <a:pPr lvl="1"/>
            <a:r>
              <a:rPr lang="en-US" sz="1800" dirty="0"/>
              <a:t>In </a:t>
            </a:r>
            <a:r>
              <a:rPr lang="en-US" sz="1800" dirty="0" err="1"/>
              <a:t>perioada</a:t>
            </a:r>
            <a:r>
              <a:rPr lang="en-US" sz="1800" dirty="0"/>
              <a:t> 1886-1959 nu au </a:t>
            </a:r>
            <a:r>
              <a:rPr lang="en-US" sz="1800" dirty="0" err="1"/>
              <a:t>avut</a:t>
            </a:r>
            <a:r>
              <a:rPr lang="en-US" sz="1800" dirty="0"/>
              <a:t> loc </a:t>
            </a:r>
            <a:r>
              <a:rPr lang="en-US" sz="1800" dirty="0" err="1"/>
              <a:t>multe</a:t>
            </a:r>
            <a:r>
              <a:rPr lang="en-US" sz="1800" dirty="0"/>
              <a:t> </a:t>
            </a:r>
            <a:r>
              <a:rPr lang="en-US" sz="1800" dirty="0" err="1"/>
              <a:t>inovatii</a:t>
            </a:r>
            <a:r>
              <a:rPr lang="en-US" sz="1800" dirty="0"/>
              <a:t> </a:t>
            </a:r>
            <a:r>
              <a:rPr lang="en-US" sz="1800" dirty="0" err="1"/>
              <a:t>tehnologice</a:t>
            </a:r>
            <a:r>
              <a:rPr lang="en-US" sz="1800" dirty="0"/>
              <a:t>.</a:t>
            </a:r>
          </a:p>
        </p:txBody>
      </p:sp>
    </p:spTree>
    <p:extLst>
      <p:ext uri="{BB962C8B-B14F-4D97-AF65-F5344CB8AC3E}">
        <p14:creationId xmlns:p14="http://schemas.microsoft.com/office/powerpoint/2010/main" val="394106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0601-7B77-41AB-8662-4F68DEBDBF8D}"/>
              </a:ext>
            </a:extLst>
          </p:cNvPr>
          <p:cNvSpPr>
            <a:spLocks noGrp="1"/>
          </p:cNvSpPr>
          <p:nvPr>
            <p:ph type="title"/>
          </p:nvPr>
        </p:nvSpPr>
        <p:spPr/>
        <p:txBody>
          <a:bodyPr/>
          <a:lstStyle/>
          <a:p>
            <a:r>
              <a:rPr lang="en-US" dirty="0"/>
              <a:t>V. </a:t>
            </a:r>
            <a:r>
              <a:rPr lang="en-US" dirty="0" err="1"/>
              <a:t>Concluzii</a:t>
            </a:r>
            <a:endParaRPr lang="en-US" dirty="0"/>
          </a:p>
        </p:txBody>
      </p:sp>
      <p:sp>
        <p:nvSpPr>
          <p:cNvPr id="3" name="Content Placeholder 2">
            <a:extLst>
              <a:ext uri="{FF2B5EF4-FFF2-40B4-BE49-F238E27FC236}">
                <a16:creationId xmlns:a16="http://schemas.microsoft.com/office/drawing/2014/main" id="{92D59DB6-AAFB-4448-B44C-1A3D12C0A8ED}"/>
              </a:ext>
            </a:extLst>
          </p:cNvPr>
          <p:cNvSpPr>
            <a:spLocks noGrp="1"/>
          </p:cNvSpPr>
          <p:nvPr>
            <p:ph idx="1"/>
          </p:nvPr>
        </p:nvSpPr>
        <p:spPr/>
        <p:txBody>
          <a:bodyPr>
            <a:normAutofit/>
          </a:bodyPr>
          <a:lstStyle/>
          <a:p>
            <a:r>
              <a:rPr lang="en-US" dirty="0"/>
              <a:t>Ce am </a:t>
            </a:r>
            <a:r>
              <a:rPr lang="en-US" dirty="0" err="1"/>
              <a:t>studiat</a:t>
            </a:r>
            <a:r>
              <a:rPr lang="en-US" dirty="0"/>
              <a:t>?</a:t>
            </a:r>
          </a:p>
          <a:p>
            <a:pPr lvl="1"/>
            <a:r>
              <a:rPr lang="en-US" sz="1800" dirty="0" err="1"/>
              <a:t>Rigiditatea</a:t>
            </a:r>
            <a:r>
              <a:rPr lang="en-US" sz="1800" dirty="0"/>
              <a:t> </a:t>
            </a:r>
            <a:r>
              <a:rPr lang="en-US" sz="1800" dirty="0" err="1"/>
              <a:t>companiei</a:t>
            </a:r>
            <a:r>
              <a:rPr lang="en-US" sz="1800" dirty="0"/>
              <a:t> Coca-Cola in </a:t>
            </a:r>
            <a:r>
              <a:rPr lang="en-US" sz="1800" dirty="0" err="1"/>
              <a:t>perioada</a:t>
            </a:r>
            <a:r>
              <a:rPr lang="en-US" sz="1800" dirty="0"/>
              <a:t> 1886-1959.</a:t>
            </a:r>
          </a:p>
          <a:p>
            <a:pPr marL="324000" lvl="1" indent="0">
              <a:buNone/>
            </a:pPr>
            <a:endParaRPr lang="en-US" sz="1800" dirty="0"/>
          </a:p>
          <a:p>
            <a:r>
              <a:rPr lang="en-US" dirty="0"/>
              <a:t>De </a:t>
            </a:r>
            <a:r>
              <a:rPr lang="en-US" dirty="0" err="1"/>
              <a:t>ce</a:t>
            </a:r>
            <a:r>
              <a:rPr lang="en-US" dirty="0"/>
              <a:t> </a:t>
            </a:r>
            <a:r>
              <a:rPr lang="en-US" dirty="0" err="1"/>
              <a:t>este</a:t>
            </a:r>
            <a:r>
              <a:rPr lang="en-US" dirty="0"/>
              <a:t> </a:t>
            </a:r>
            <a:r>
              <a:rPr lang="en-US" dirty="0" err="1"/>
              <a:t>asa</a:t>
            </a:r>
            <a:r>
              <a:rPr lang="en-US" dirty="0"/>
              <a:t> </a:t>
            </a:r>
            <a:r>
              <a:rPr lang="en-US" dirty="0" err="1"/>
              <a:t>interesant</a:t>
            </a:r>
            <a:r>
              <a:rPr lang="en-US" dirty="0"/>
              <a:t> </a:t>
            </a:r>
            <a:r>
              <a:rPr lang="en-US" dirty="0" err="1"/>
              <a:t>acest</a:t>
            </a:r>
            <a:r>
              <a:rPr lang="en-US" dirty="0"/>
              <a:t> </a:t>
            </a:r>
            <a:r>
              <a:rPr lang="en-US" dirty="0" err="1"/>
              <a:t>lucru</a:t>
            </a:r>
            <a:r>
              <a:rPr lang="en-US" dirty="0"/>
              <a:t>?</a:t>
            </a:r>
          </a:p>
          <a:p>
            <a:pPr lvl="1"/>
            <a:r>
              <a:rPr lang="en-US" sz="1800" dirty="0"/>
              <a:t>In </a:t>
            </a:r>
            <a:r>
              <a:rPr lang="en-US" sz="1800" dirty="0" err="1"/>
              <a:t>aceasta</a:t>
            </a:r>
            <a:r>
              <a:rPr lang="en-US" sz="1800" dirty="0"/>
              <a:t> </a:t>
            </a:r>
            <a:r>
              <a:rPr lang="en-US" sz="1800" dirty="0" err="1"/>
              <a:t>perioada</a:t>
            </a:r>
            <a:r>
              <a:rPr lang="en-US" sz="1800" dirty="0"/>
              <a:t>, au </a:t>
            </a:r>
            <a:r>
              <a:rPr lang="en-US" sz="1800" dirty="0" err="1"/>
              <a:t>existat</a:t>
            </a:r>
            <a:r>
              <a:rPr lang="en-US" sz="1800" dirty="0"/>
              <a:t> multi </a:t>
            </a:r>
            <a:r>
              <a:rPr lang="en-US" sz="1800" dirty="0" err="1"/>
              <a:t>factori</a:t>
            </a:r>
            <a:r>
              <a:rPr lang="en-US" sz="1800" dirty="0"/>
              <a:t> care </a:t>
            </a:r>
            <a:r>
              <a:rPr lang="en-US" sz="1800" dirty="0" err="1"/>
              <a:t>puteau</a:t>
            </a:r>
            <a:r>
              <a:rPr lang="en-US" sz="1800" dirty="0"/>
              <a:t> </a:t>
            </a:r>
            <a:r>
              <a:rPr lang="en-US" sz="1800" dirty="0" err="1"/>
              <a:t>sa</a:t>
            </a:r>
            <a:r>
              <a:rPr lang="en-US" sz="1800" dirty="0"/>
              <a:t> </a:t>
            </a:r>
            <a:r>
              <a:rPr lang="en-US" sz="1800" dirty="0" err="1"/>
              <a:t>modifice</a:t>
            </a:r>
            <a:r>
              <a:rPr lang="en-US" sz="1800" dirty="0"/>
              <a:t> in </a:t>
            </a:r>
            <a:r>
              <a:rPr lang="en-US" sz="1800" dirty="0" err="1"/>
              <a:t>orice</a:t>
            </a:r>
            <a:r>
              <a:rPr lang="en-US" sz="1800" dirty="0"/>
              <a:t> moment </a:t>
            </a:r>
            <a:r>
              <a:rPr lang="en-US" sz="1800" dirty="0" err="1"/>
              <a:t>pretul</a:t>
            </a:r>
            <a:r>
              <a:rPr lang="en-US" sz="1800" dirty="0"/>
              <a:t> </a:t>
            </a:r>
            <a:r>
              <a:rPr lang="en-US" sz="1800" dirty="0" err="1"/>
              <a:t>unei</a:t>
            </a:r>
            <a:r>
              <a:rPr lang="en-US" sz="1800" dirty="0"/>
              <a:t> doze de Coca-Cola.</a:t>
            </a:r>
          </a:p>
          <a:p>
            <a:pPr marL="324000" lvl="1" indent="0">
              <a:buNone/>
            </a:pPr>
            <a:endParaRPr lang="en-US" sz="1800" dirty="0"/>
          </a:p>
          <a:p>
            <a:r>
              <a:rPr lang="en-US" dirty="0"/>
              <a:t>Pana </a:t>
            </a:r>
            <a:r>
              <a:rPr lang="en-US" dirty="0" err="1"/>
              <a:t>astazi</a:t>
            </a:r>
            <a:r>
              <a:rPr lang="en-US" dirty="0"/>
              <a:t>, </a:t>
            </a:r>
            <a:r>
              <a:rPr lang="en-US" dirty="0" err="1"/>
              <a:t>faptul</a:t>
            </a:r>
            <a:r>
              <a:rPr lang="en-US" dirty="0"/>
              <a:t> ca </a:t>
            </a:r>
            <a:r>
              <a:rPr lang="en-US" dirty="0" err="1"/>
              <a:t>pentru</a:t>
            </a:r>
            <a:r>
              <a:rPr lang="en-US" dirty="0"/>
              <a:t> 73 de ani </a:t>
            </a:r>
            <a:r>
              <a:rPr lang="en-US" dirty="0" err="1"/>
              <a:t>pretul</a:t>
            </a:r>
            <a:r>
              <a:rPr lang="en-US" dirty="0"/>
              <a:t> </a:t>
            </a:r>
            <a:r>
              <a:rPr lang="en-US" dirty="0" err="1"/>
              <a:t>unei</a:t>
            </a:r>
            <a:r>
              <a:rPr lang="en-US" dirty="0"/>
              <a:t> doze de Cola a </a:t>
            </a:r>
            <a:r>
              <a:rPr lang="en-US" dirty="0" err="1"/>
              <a:t>fost</a:t>
            </a:r>
            <a:r>
              <a:rPr lang="en-US" dirty="0"/>
              <a:t> </a:t>
            </a:r>
            <a:r>
              <a:rPr lang="en-US" dirty="0" err="1"/>
              <a:t>neatins</a:t>
            </a:r>
            <a:r>
              <a:rPr lang="en-US" dirty="0"/>
              <a:t> de </a:t>
            </a:r>
            <a:r>
              <a:rPr lang="en-US" dirty="0" err="1"/>
              <a:t>evenimentele</a:t>
            </a:r>
            <a:r>
              <a:rPr lang="en-US" dirty="0"/>
              <a:t> </a:t>
            </a:r>
            <a:r>
              <a:rPr lang="en-US" dirty="0" err="1"/>
              <a:t>vremii</a:t>
            </a:r>
            <a:r>
              <a:rPr lang="en-US" dirty="0"/>
              <a:t> </a:t>
            </a:r>
            <a:r>
              <a:rPr lang="en-US" dirty="0" err="1"/>
              <a:t>ramane</a:t>
            </a:r>
            <a:r>
              <a:rPr lang="en-US" dirty="0"/>
              <a:t> un </a:t>
            </a:r>
            <a:r>
              <a:rPr lang="en-US" dirty="0" err="1"/>
              <a:t>punct</a:t>
            </a:r>
            <a:r>
              <a:rPr lang="en-US" dirty="0"/>
              <a:t> de </a:t>
            </a:r>
            <a:r>
              <a:rPr lang="en-US" dirty="0" err="1"/>
              <a:t>reper</a:t>
            </a:r>
            <a:r>
              <a:rPr lang="en-US" dirty="0"/>
              <a:t> in </a:t>
            </a:r>
            <a:r>
              <a:rPr lang="en-US" dirty="0" err="1"/>
              <a:t>studiul</a:t>
            </a:r>
            <a:r>
              <a:rPr lang="en-US" dirty="0"/>
              <a:t> </a:t>
            </a:r>
            <a:r>
              <a:rPr lang="en-US" dirty="0" err="1"/>
              <a:t>aspectelor</a:t>
            </a:r>
            <a:r>
              <a:rPr lang="en-US" dirty="0"/>
              <a:t> </a:t>
            </a:r>
            <a:r>
              <a:rPr lang="en-US" dirty="0" err="1"/>
              <a:t>nominale</a:t>
            </a:r>
            <a:r>
              <a:rPr lang="en-US" dirty="0"/>
              <a:t> din </a:t>
            </a:r>
            <a:r>
              <a:rPr lang="en-US" dirty="0" err="1"/>
              <a:t>economie</a:t>
            </a:r>
            <a:r>
              <a:rPr lang="en-US" dirty="0"/>
              <a:t>.</a:t>
            </a:r>
          </a:p>
        </p:txBody>
      </p:sp>
    </p:spTree>
    <p:extLst>
      <p:ext uri="{BB962C8B-B14F-4D97-AF65-F5344CB8AC3E}">
        <p14:creationId xmlns:p14="http://schemas.microsoft.com/office/powerpoint/2010/main" val="109752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CDD35B6-1D61-AD49-94E9-49ABB014CA8B}"/>
              </a:ext>
            </a:extLst>
          </p:cNvPr>
          <p:cNvSpPr>
            <a:spLocks noGrp="1"/>
          </p:cNvSpPr>
          <p:nvPr>
            <p:ph type="title"/>
          </p:nvPr>
        </p:nvSpPr>
        <p:spPr>
          <a:xfrm>
            <a:off x="4241830" y="863695"/>
            <a:ext cx="7498617" cy="4947169"/>
          </a:xfrm>
        </p:spPr>
        <p:txBody>
          <a:bodyPr vert="horz" lIns="91440" tIns="45720" rIns="91440" bIns="45720" rtlCol="0" anchor="ctr">
            <a:normAutofit/>
          </a:bodyPr>
          <a:lstStyle/>
          <a:p>
            <a:r>
              <a:rPr lang="en-US" sz="3600" dirty="0" err="1">
                <a:solidFill>
                  <a:srgbClr val="FFFFFF"/>
                </a:solidFill>
              </a:rPr>
              <a:t>Va</a:t>
            </a:r>
            <a:r>
              <a:rPr lang="en-US" sz="3600" dirty="0">
                <a:solidFill>
                  <a:srgbClr val="FFFFFF"/>
                </a:solidFill>
              </a:rPr>
              <a:t> </a:t>
            </a:r>
            <a:r>
              <a:rPr lang="en-US" sz="3600" dirty="0" err="1">
                <a:solidFill>
                  <a:srgbClr val="FFFFFF"/>
                </a:solidFill>
              </a:rPr>
              <a:t>multumim</a:t>
            </a:r>
            <a:r>
              <a:rPr lang="en-US" sz="3600" dirty="0">
                <a:solidFill>
                  <a:srgbClr val="FFFFFF"/>
                </a:solidFill>
              </a:rPr>
              <a:t> </a:t>
            </a:r>
            <a:r>
              <a:rPr lang="en-US" sz="3600" dirty="0" err="1">
                <a:solidFill>
                  <a:srgbClr val="FFFFFF"/>
                </a:solidFill>
              </a:rPr>
              <a:t>pentru</a:t>
            </a:r>
            <a:r>
              <a:rPr lang="en-US" sz="3600" dirty="0">
                <a:solidFill>
                  <a:srgbClr val="FFFFFF"/>
                </a:solidFill>
              </a:rPr>
              <a:t> </a:t>
            </a:r>
            <a:r>
              <a:rPr lang="en-US" sz="3600" dirty="0" err="1">
                <a:solidFill>
                  <a:srgbClr val="FFFFFF"/>
                </a:solidFill>
              </a:rPr>
              <a:t>atentie</a:t>
            </a:r>
            <a:br>
              <a:rPr lang="en-US" sz="4400" dirty="0">
                <a:solidFill>
                  <a:srgbClr val="FFFFFF"/>
                </a:solidFill>
              </a:rPr>
            </a:br>
            <a:br>
              <a:rPr lang="en-US" sz="4400" dirty="0">
                <a:solidFill>
                  <a:srgbClr val="FFFFFF"/>
                </a:solidFill>
              </a:rPr>
            </a:br>
            <a:br>
              <a:rPr lang="en-US" sz="2000" dirty="0">
                <a:solidFill>
                  <a:srgbClr val="FFFFFF"/>
                </a:solidFill>
              </a:rPr>
            </a:br>
            <a:r>
              <a:rPr lang="en-US" sz="2000" dirty="0">
                <a:solidFill>
                  <a:srgbClr val="FFFFFF"/>
                </a:solidFill>
              </a:rPr>
              <a:t>Grigore </a:t>
            </a:r>
            <a:r>
              <a:rPr lang="en-US" sz="2000" dirty="0" err="1">
                <a:solidFill>
                  <a:srgbClr val="FFFFFF"/>
                </a:solidFill>
              </a:rPr>
              <a:t>Lucian-florin</a:t>
            </a:r>
            <a:br>
              <a:rPr lang="en-US" sz="2000" dirty="0">
                <a:solidFill>
                  <a:srgbClr val="FFFFFF"/>
                </a:solidFill>
              </a:rPr>
            </a:br>
            <a:r>
              <a:rPr lang="en-US" sz="2000" dirty="0" err="1">
                <a:solidFill>
                  <a:srgbClr val="FFFFFF"/>
                </a:solidFill>
              </a:rPr>
              <a:t>olteanu</a:t>
            </a:r>
            <a:r>
              <a:rPr lang="en-US" sz="2000" dirty="0">
                <a:solidFill>
                  <a:srgbClr val="FFFFFF"/>
                </a:solidFill>
              </a:rPr>
              <a:t> </a:t>
            </a:r>
            <a:r>
              <a:rPr lang="en-US" sz="2000" dirty="0" err="1">
                <a:solidFill>
                  <a:srgbClr val="FFFFFF"/>
                </a:solidFill>
              </a:rPr>
              <a:t>eduard</a:t>
            </a:r>
            <a:r>
              <a:rPr lang="en-US" sz="2000" dirty="0">
                <a:solidFill>
                  <a:srgbClr val="FFFFFF"/>
                </a:solidFill>
              </a:rPr>
              <a:t>-florin</a:t>
            </a:r>
            <a:br>
              <a:rPr lang="en-US" sz="2000" dirty="0">
                <a:solidFill>
                  <a:srgbClr val="FFFFFF"/>
                </a:solidFill>
              </a:rPr>
            </a:br>
            <a:r>
              <a:rPr lang="en-US" sz="2000" dirty="0" err="1">
                <a:solidFill>
                  <a:srgbClr val="FFFFFF"/>
                </a:solidFill>
              </a:rPr>
              <a:t>careja</a:t>
            </a:r>
            <a:r>
              <a:rPr lang="en-US" sz="2000" dirty="0">
                <a:solidFill>
                  <a:srgbClr val="FFFFFF"/>
                </a:solidFill>
              </a:rPr>
              <a:t> </a:t>
            </a:r>
            <a:r>
              <a:rPr lang="en-US" sz="2000" dirty="0" err="1">
                <a:solidFill>
                  <a:srgbClr val="FFFFFF"/>
                </a:solidFill>
              </a:rPr>
              <a:t>alexandru-cristian</a:t>
            </a:r>
            <a:endParaRPr lang="en-US" sz="2000" dirty="0">
              <a:solidFill>
                <a:srgbClr val="FFFFFF"/>
              </a:solidFill>
            </a:endParaRPr>
          </a:p>
        </p:txBody>
      </p:sp>
      <p:sp>
        <p:nvSpPr>
          <p:cNvPr id="39" name="Rectangle 38">
            <a:extLst>
              <a:ext uri="{FF2B5EF4-FFF2-40B4-BE49-F238E27FC236}">
                <a16:creationId xmlns:a16="http://schemas.microsoft.com/office/drawing/2014/main" id="{B38C0B53-F62B-4C6C-948D-0F3A70C42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543724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EB8B-1395-3C46-8CFD-54256DCDB72A}"/>
              </a:ext>
            </a:extLst>
          </p:cNvPr>
          <p:cNvSpPr>
            <a:spLocks noGrp="1"/>
          </p:cNvSpPr>
          <p:nvPr>
            <p:ph type="title"/>
          </p:nvPr>
        </p:nvSpPr>
        <p:spPr/>
        <p:txBody>
          <a:bodyPr/>
          <a:lstStyle/>
          <a:p>
            <a:r>
              <a:rPr lang="en-US" dirty="0"/>
              <a:t>Ce </a:t>
            </a:r>
            <a:r>
              <a:rPr lang="en-US" dirty="0" err="1"/>
              <a:t>este</a:t>
            </a:r>
            <a:r>
              <a:rPr lang="en-US" dirty="0"/>
              <a:t> </a:t>
            </a:r>
            <a:r>
              <a:rPr lang="en-US" dirty="0" err="1"/>
              <a:t>rigiditatea</a:t>
            </a:r>
            <a:r>
              <a:rPr lang="en-US" dirty="0"/>
              <a:t> </a:t>
            </a:r>
            <a:r>
              <a:rPr lang="en-US" dirty="0" err="1"/>
              <a:t>nominalA</a:t>
            </a:r>
            <a:r>
              <a:rPr lang="en-US" dirty="0"/>
              <a:t>?	</a:t>
            </a:r>
            <a:endParaRPr lang="en-RO" dirty="0"/>
          </a:p>
        </p:txBody>
      </p:sp>
      <p:sp>
        <p:nvSpPr>
          <p:cNvPr id="3" name="Content Placeholder 2">
            <a:extLst>
              <a:ext uri="{FF2B5EF4-FFF2-40B4-BE49-F238E27FC236}">
                <a16:creationId xmlns:a16="http://schemas.microsoft.com/office/drawing/2014/main" id="{97A8B2A6-8ECE-5B41-8692-388B53E197FE}"/>
              </a:ext>
            </a:extLst>
          </p:cNvPr>
          <p:cNvSpPr>
            <a:spLocks noGrp="1"/>
          </p:cNvSpPr>
          <p:nvPr>
            <p:ph idx="1"/>
          </p:nvPr>
        </p:nvSpPr>
        <p:spPr/>
        <p:txBody>
          <a:bodyPr>
            <a:normAutofit/>
          </a:bodyPr>
          <a:lstStyle/>
          <a:p>
            <a:pPr algn="just"/>
            <a:r>
              <a:rPr lang="en-US" sz="2400" dirty="0" err="1"/>
              <a:t>Rigiditatea</a:t>
            </a:r>
            <a:r>
              <a:rPr lang="en-US" sz="2400" dirty="0"/>
              <a:t> </a:t>
            </a:r>
            <a:r>
              <a:rPr lang="en-US" sz="2400" dirty="0" err="1"/>
              <a:t>nominala</a:t>
            </a:r>
            <a:r>
              <a:rPr lang="en-US" sz="2400" dirty="0"/>
              <a:t> e o </a:t>
            </a:r>
            <a:r>
              <a:rPr lang="en-US" sz="2400" dirty="0" err="1"/>
              <a:t>situatie</a:t>
            </a:r>
            <a:r>
              <a:rPr lang="en-US" sz="2400" dirty="0"/>
              <a:t> in care </a:t>
            </a:r>
            <a:r>
              <a:rPr lang="en-US" sz="2400" dirty="0" err="1"/>
              <a:t>pretul</a:t>
            </a:r>
            <a:r>
              <a:rPr lang="en-US" sz="2400" dirty="0"/>
              <a:t> nominal </a:t>
            </a:r>
            <a:r>
              <a:rPr lang="en-US" sz="2400" dirty="0" err="1"/>
              <a:t>este</a:t>
            </a:r>
            <a:r>
              <a:rPr lang="en-US" sz="2400" dirty="0"/>
              <a:t> </a:t>
            </a:r>
            <a:r>
              <a:rPr lang="en-US" sz="2400" dirty="0" err="1"/>
              <a:t>rezistent</a:t>
            </a:r>
            <a:r>
              <a:rPr lang="en-US" sz="2400" dirty="0"/>
              <a:t> la </a:t>
            </a:r>
            <a:r>
              <a:rPr lang="en-US" sz="2400" dirty="0" err="1"/>
              <a:t>schimbari</a:t>
            </a:r>
            <a:r>
              <a:rPr lang="en-US" sz="2400" dirty="0"/>
              <a:t>.</a:t>
            </a:r>
          </a:p>
          <a:p>
            <a:pPr algn="just"/>
            <a:r>
              <a:rPr lang="en-US" sz="2400" dirty="0" err="1"/>
              <a:t>Rigiditatea</a:t>
            </a:r>
            <a:r>
              <a:rPr lang="en-US" sz="2400" dirty="0"/>
              <a:t> </a:t>
            </a:r>
            <a:r>
              <a:rPr lang="en-US" sz="2400" dirty="0" err="1"/>
              <a:t>nominala</a:t>
            </a:r>
            <a:r>
              <a:rPr lang="en-US" sz="2400" dirty="0"/>
              <a:t> </a:t>
            </a:r>
            <a:r>
              <a:rPr lang="en-US" sz="2400" dirty="0" err="1"/>
              <a:t>completa</a:t>
            </a:r>
            <a:r>
              <a:rPr lang="en-US" sz="2400" dirty="0"/>
              <a:t> are loc </a:t>
            </a:r>
            <a:r>
              <a:rPr lang="en-US" sz="2400" dirty="0" err="1"/>
              <a:t>atunci</a:t>
            </a:r>
            <a:r>
              <a:rPr lang="en-US" sz="2400" dirty="0"/>
              <a:t> cand un </a:t>
            </a:r>
            <a:r>
              <a:rPr lang="en-US" sz="2400" dirty="0" err="1"/>
              <a:t>pret</a:t>
            </a:r>
            <a:r>
              <a:rPr lang="en-US" sz="2400" dirty="0"/>
              <a:t> </a:t>
            </a:r>
            <a:r>
              <a:rPr lang="en-US" sz="2400" dirty="0" err="1"/>
              <a:t>este</a:t>
            </a:r>
            <a:r>
              <a:rPr lang="en-US" sz="2400" dirty="0"/>
              <a:t> </a:t>
            </a:r>
            <a:r>
              <a:rPr lang="en-US" sz="2400" dirty="0" err="1"/>
              <a:t>fixat</a:t>
            </a:r>
            <a:r>
              <a:rPr lang="en-US" sz="2400" dirty="0"/>
              <a:t> in </a:t>
            </a:r>
            <a:r>
              <a:rPr lang="en-US" sz="2400" dirty="0" err="1"/>
              <a:t>termeni</a:t>
            </a:r>
            <a:r>
              <a:rPr lang="en-US" sz="2400" dirty="0"/>
              <a:t> </a:t>
            </a:r>
            <a:r>
              <a:rPr lang="en-US" sz="2400" dirty="0" err="1"/>
              <a:t>nominali</a:t>
            </a:r>
            <a:r>
              <a:rPr lang="en-US" sz="2400" dirty="0"/>
              <a:t> </a:t>
            </a:r>
            <a:r>
              <a:rPr lang="en-US" sz="2400" dirty="0" err="1"/>
              <a:t>pentru</a:t>
            </a:r>
            <a:r>
              <a:rPr lang="en-US" sz="2400" dirty="0"/>
              <a:t> o </a:t>
            </a:r>
            <a:r>
              <a:rPr lang="en-US" sz="2400" dirty="0" err="1"/>
              <a:t>perioada</a:t>
            </a:r>
            <a:r>
              <a:rPr lang="en-US" sz="2400" dirty="0"/>
              <a:t> </a:t>
            </a:r>
            <a:r>
              <a:rPr lang="en-US" sz="2400" dirty="0" err="1"/>
              <a:t>relevanta</a:t>
            </a:r>
            <a:r>
              <a:rPr lang="en-US" sz="2400" dirty="0"/>
              <a:t> de </a:t>
            </a:r>
            <a:r>
              <a:rPr lang="en-US" sz="2400" dirty="0" err="1"/>
              <a:t>timp.</a:t>
            </a:r>
            <a:endParaRPr lang="en-US" sz="2400" dirty="0"/>
          </a:p>
        </p:txBody>
      </p:sp>
    </p:spTree>
    <p:extLst>
      <p:ext uri="{BB962C8B-B14F-4D97-AF65-F5344CB8AC3E}">
        <p14:creationId xmlns:p14="http://schemas.microsoft.com/office/powerpoint/2010/main" val="426073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2D3D8-4CBB-504B-AFC1-9D4270671E08}"/>
              </a:ext>
            </a:extLst>
          </p:cNvPr>
          <p:cNvSpPr>
            <a:spLocks noGrp="1"/>
          </p:cNvSpPr>
          <p:nvPr>
            <p:ph type="title"/>
          </p:nvPr>
        </p:nvSpPr>
        <p:spPr>
          <a:xfrm>
            <a:off x="643468" y="1033389"/>
            <a:ext cx="4826256" cy="4825409"/>
          </a:xfrm>
        </p:spPr>
        <p:txBody>
          <a:bodyPr anchor="ctr">
            <a:normAutofit/>
          </a:bodyPr>
          <a:lstStyle/>
          <a:p>
            <a:endParaRPr lang="en-RO" sz="54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33F0553-71FF-E047-9EAA-5ED1260B4DAB}"/>
              </a:ext>
            </a:extLst>
          </p:cNvPr>
          <p:cNvSpPr>
            <a:spLocks noGrp="1"/>
          </p:cNvSpPr>
          <p:nvPr>
            <p:ph idx="1"/>
          </p:nvPr>
        </p:nvSpPr>
        <p:spPr>
          <a:xfrm>
            <a:off x="6755769" y="1033390"/>
            <a:ext cx="4855037" cy="4825409"/>
          </a:xfrm>
          <a:ln w="57150">
            <a:noFill/>
          </a:ln>
        </p:spPr>
        <p:txBody>
          <a:bodyPr anchor="ctr">
            <a:normAutofit/>
          </a:bodyPr>
          <a:lstStyle/>
          <a:p>
            <a:pPr marL="0" indent="0" algn="just">
              <a:buNone/>
            </a:pPr>
            <a:r>
              <a:rPr lang="en-US" sz="2400" dirty="0" err="1">
                <a:solidFill>
                  <a:schemeClr val="accent2">
                    <a:lumMod val="50000"/>
                  </a:schemeClr>
                </a:solidFill>
              </a:rPr>
              <a:t>Rigidatea</a:t>
            </a:r>
            <a:r>
              <a:rPr lang="en-US" sz="2400" dirty="0">
                <a:solidFill>
                  <a:schemeClr val="accent2">
                    <a:lumMod val="50000"/>
                  </a:schemeClr>
                </a:solidFill>
              </a:rPr>
              <a:t> </a:t>
            </a:r>
            <a:r>
              <a:rPr lang="en-US" sz="2400" dirty="0" err="1">
                <a:solidFill>
                  <a:schemeClr val="accent2">
                    <a:lumMod val="50000"/>
                  </a:schemeClr>
                </a:solidFill>
              </a:rPr>
              <a:t>preturilor</a:t>
            </a:r>
            <a:r>
              <a:rPr lang="en-US" sz="2400" dirty="0">
                <a:solidFill>
                  <a:schemeClr val="accent2">
                    <a:lumMod val="50000"/>
                  </a:schemeClr>
                </a:solidFill>
              </a:rPr>
              <a:t> </a:t>
            </a:r>
            <a:r>
              <a:rPr lang="en-US" sz="2400" dirty="0" err="1">
                <a:solidFill>
                  <a:schemeClr val="accent2">
                    <a:lumMod val="50000"/>
                  </a:schemeClr>
                </a:solidFill>
              </a:rPr>
              <a:t>nominale</a:t>
            </a:r>
            <a:r>
              <a:rPr lang="en-US" sz="2400" dirty="0">
                <a:solidFill>
                  <a:schemeClr val="accent2">
                    <a:lumMod val="50000"/>
                  </a:schemeClr>
                </a:solidFill>
              </a:rPr>
              <a:t>, in contrast cu </a:t>
            </a:r>
            <a:r>
              <a:rPr lang="en-US" sz="2400" dirty="0" err="1">
                <a:solidFill>
                  <a:schemeClr val="accent2">
                    <a:lumMod val="50000"/>
                  </a:schemeClr>
                </a:solidFill>
              </a:rPr>
              <a:t>rigiditatea</a:t>
            </a:r>
            <a:r>
              <a:rPr lang="en-US" sz="2400" dirty="0">
                <a:solidFill>
                  <a:schemeClr val="accent2">
                    <a:lumMod val="50000"/>
                  </a:schemeClr>
                </a:solidFill>
              </a:rPr>
              <a:t> </a:t>
            </a:r>
            <a:r>
              <a:rPr lang="en-US" sz="2400" dirty="0" err="1">
                <a:solidFill>
                  <a:schemeClr val="accent2">
                    <a:lumMod val="50000"/>
                  </a:schemeClr>
                </a:solidFill>
              </a:rPr>
              <a:t>preturilor</a:t>
            </a:r>
            <a:r>
              <a:rPr lang="en-US" sz="2400" dirty="0">
                <a:solidFill>
                  <a:schemeClr val="accent2">
                    <a:lumMod val="50000"/>
                  </a:schemeClr>
                </a:solidFill>
              </a:rPr>
              <a:t> </a:t>
            </a:r>
            <a:r>
              <a:rPr lang="en-US" sz="2400" dirty="0" err="1">
                <a:solidFill>
                  <a:schemeClr val="accent2">
                    <a:lumMod val="50000"/>
                  </a:schemeClr>
                </a:solidFill>
              </a:rPr>
              <a:t>reale</a:t>
            </a:r>
            <a:r>
              <a:rPr lang="en-US" sz="2400" dirty="0">
                <a:solidFill>
                  <a:schemeClr val="accent2">
                    <a:lumMod val="50000"/>
                  </a:schemeClr>
                </a:solidFill>
              </a:rPr>
              <a:t>, </a:t>
            </a:r>
            <a:r>
              <a:rPr lang="en-US" sz="2400" dirty="0" err="1">
                <a:solidFill>
                  <a:schemeClr val="accent2">
                    <a:lumMod val="50000"/>
                  </a:schemeClr>
                </a:solidFill>
              </a:rPr>
              <a:t>presupune</a:t>
            </a:r>
            <a:r>
              <a:rPr lang="en-US" sz="2400" dirty="0">
                <a:solidFill>
                  <a:schemeClr val="accent2">
                    <a:lumMod val="50000"/>
                  </a:schemeClr>
                </a:solidFill>
              </a:rPr>
              <a:t> ca </a:t>
            </a:r>
            <a:r>
              <a:rPr lang="en-US" sz="2400" dirty="0" err="1">
                <a:solidFill>
                  <a:schemeClr val="accent2">
                    <a:lumMod val="50000"/>
                  </a:schemeClr>
                </a:solidFill>
              </a:rPr>
              <a:t>persoana</a:t>
            </a:r>
            <a:r>
              <a:rPr lang="en-US" sz="2400" dirty="0">
                <a:solidFill>
                  <a:schemeClr val="accent2">
                    <a:lumMod val="50000"/>
                  </a:schemeClr>
                </a:solidFill>
              </a:rPr>
              <a:t> </a:t>
            </a:r>
            <a:r>
              <a:rPr lang="en-US" sz="2400" dirty="0" err="1">
                <a:solidFill>
                  <a:schemeClr val="accent2">
                    <a:lumMod val="50000"/>
                  </a:schemeClr>
                </a:solidFill>
              </a:rPr>
              <a:t>poate</a:t>
            </a:r>
            <a:r>
              <a:rPr lang="en-US" sz="2400" dirty="0">
                <a:solidFill>
                  <a:schemeClr val="accent2">
                    <a:lumMod val="50000"/>
                  </a:schemeClr>
                </a:solidFill>
              </a:rPr>
              <a:t> fi “</a:t>
            </a:r>
            <a:r>
              <a:rPr lang="en-US" sz="2400" dirty="0" err="1">
                <a:solidFill>
                  <a:schemeClr val="accent2">
                    <a:lumMod val="50000"/>
                  </a:schemeClr>
                </a:solidFill>
              </a:rPr>
              <a:t>pacalita</a:t>
            </a:r>
            <a:r>
              <a:rPr lang="en-US" sz="2400" dirty="0">
                <a:solidFill>
                  <a:schemeClr val="accent2">
                    <a:lumMod val="50000"/>
                  </a:schemeClr>
                </a:solidFill>
              </a:rPr>
              <a:t>” in a </a:t>
            </a:r>
            <a:r>
              <a:rPr lang="en-US" sz="2400" dirty="0" err="1">
                <a:solidFill>
                  <a:schemeClr val="accent2">
                    <a:lumMod val="50000"/>
                  </a:schemeClr>
                </a:solidFill>
              </a:rPr>
              <a:t>crede</a:t>
            </a:r>
            <a:r>
              <a:rPr lang="en-US" sz="2400" dirty="0">
                <a:solidFill>
                  <a:schemeClr val="accent2">
                    <a:lumMod val="50000"/>
                  </a:schemeClr>
                </a:solidFill>
              </a:rPr>
              <a:t> ca </a:t>
            </a:r>
            <a:r>
              <a:rPr lang="en-US" sz="2400" dirty="0" err="1">
                <a:solidFill>
                  <a:schemeClr val="accent2">
                    <a:lumMod val="50000"/>
                  </a:schemeClr>
                </a:solidFill>
              </a:rPr>
              <a:t>pretul</a:t>
            </a:r>
            <a:r>
              <a:rPr lang="en-US" sz="2400" dirty="0">
                <a:solidFill>
                  <a:schemeClr val="accent2">
                    <a:lumMod val="50000"/>
                  </a:schemeClr>
                </a:solidFill>
              </a:rPr>
              <a:t> </a:t>
            </a:r>
            <a:r>
              <a:rPr lang="en-US" sz="2400" dirty="0" err="1">
                <a:solidFill>
                  <a:schemeClr val="accent2">
                    <a:lumMod val="50000"/>
                  </a:schemeClr>
                </a:solidFill>
              </a:rPr>
              <a:t>unui</a:t>
            </a:r>
            <a:r>
              <a:rPr lang="en-US" sz="2400" dirty="0">
                <a:solidFill>
                  <a:schemeClr val="accent2">
                    <a:lumMod val="50000"/>
                  </a:schemeClr>
                </a:solidFill>
              </a:rPr>
              <a:t> bun </a:t>
            </a:r>
            <a:r>
              <a:rPr lang="en-US" sz="2400" dirty="0" err="1">
                <a:solidFill>
                  <a:schemeClr val="accent2">
                    <a:lumMod val="50000"/>
                  </a:schemeClr>
                </a:solidFill>
              </a:rPr>
              <a:t>exprimat</a:t>
            </a:r>
            <a:r>
              <a:rPr lang="en-US" sz="2400" dirty="0">
                <a:solidFill>
                  <a:schemeClr val="accent2">
                    <a:lumMod val="50000"/>
                  </a:schemeClr>
                </a:solidFill>
              </a:rPr>
              <a:t> in </a:t>
            </a:r>
            <a:r>
              <a:rPr lang="en-US" sz="2400" dirty="0" err="1">
                <a:solidFill>
                  <a:schemeClr val="accent2">
                    <a:lumMod val="50000"/>
                  </a:schemeClr>
                </a:solidFill>
              </a:rPr>
              <a:t>valoarea</a:t>
            </a:r>
            <a:r>
              <a:rPr lang="en-US" sz="2400" dirty="0">
                <a:solidFill>
                  <a:schemeClr val="accent2">
                    <a:lumMod val="50000"/>
                  </a:schemeClr>
                </a:solidFill>
              </a:rPr>
              <a:t> </a:t>
            </a:r>
            <a:r>
              <a:rPr lang="en-US" sz="2400" dirty="0" err="1">
                <a:solidFill>
                  <a:schemeClr val="accent2">
                    <a:lumMod val="50000"/>
                  </a:schemeClr>
                </a:solidFill>
              </a:rPr>
              <a:t>curenta</a:t>
            </a:r>
            <a:r>
              <a:rPr lang="en-US" sz="2400" dirty="0">
                <a:solidFill>
                  <a:schemeClr val="accent2">
                    <a:lumMod val="50000"/>
                  </a:schemeClr>
                </a:solidFill>
              </a:rPr>
              <a:t> </a:t>
            </a:r>
            <a:r>
              <a:rPr lang="en-US" sz="2400" dirty="0" err="1">
                <a:solidFill>
                  <a:schemeClr val="accent2">
                    <a:lumMod val="50000"/>
                  </a:schemeClr>
                </a:solidFill>
              </a:rPr>
              <a:t>este</a:t>
            </a:r>
            <a:r>
              <a:rPr lang="en-US" sz="2400" dirty="0">
                <a:solidFill>
                  <a:schemeClr val="accent2">
                    <a:lumMod val="50000"/>
                  </a:schemeClr>
                </a:solidFill>
              </a:rPr>
              <a:t> </a:t>
            </a:r>
            <a:r>
              <a:rPr lang="en-US" sz="2400" dirty="0" err="1">
                <a:solidFill>
                  <a:schemeClr val="accent2">
                    <a:lumMod val="50000"/>
                  </a:schemeClr>
                </a:solidFill>
              </a:rPr>
              <a:t>aceeasi</a:t>
            </a:r>
            <a:r>
              <a:rPr lang="en-US" sz="2400" dirty="0">
                <a:solidFill>
                  <a:schemeClr val="accent2">
                    <a:lumMod val="50000"/>
                  </a:schemeClr>
                </a:solidFill>
              </a:rPr>
              <a:t> </a:t>
            </a:r>
            <a:r>
              <a:rPr lang="en-US" sz="2400" dirty="0" err="1">
                <a:solidFill>
                  <a:schemeClr val="accent2">
                    <a:lumMod val="50000"/>
                  </a:schemeClr>
                </a:solidFill>
              </a:rPr>
              <a:t>indiferent</a:t>
            </a:r>
            <a:r>
              <a:rPr lang="en-US" sz="2400" dirty="0">
                <a:solidFill>
                  <a:schemeClr val="accent2">
                    <a:lumMod val="50000"/>
                  </a:schemeClr>
                </a:solidFill>
              </a:rPr>
              <a:t> de </a:t>
            </a:r>
            <a:r>
              <a:rPr lang="en-US" sz="2400" dirty="0" err="1">
                <a:solidFill>
                  <a:schemeClr val="accent2">
                    <a:lumMod val="50000"/>
                  </a:schemeClr>
                </a:solidFill>
              </a:rPr>
              <a:t>valoarea</a:t>
            </a:r>
            <a:r>
              <a:rPr lang="en-US" sz="2400" dirty="0">
                <a:solidFill>
                  <a:schemeClr val="accent2">
                    <a:lumMod val="50000"/>
                  </a:schemeClr>
                </a:solidFill>
              </a:rPr>
              <a:t> </a:t>
            </a:r>
            <a:r>
              <a:rPr lang="en-US" sz="2400" dirty="0" err="1">
                <a:solidFill>
                  <a:schemeClr val="accent2">
                    <a:lumMod val="50000"/>
                  </a:schemeClr>
                </a:solidFill>
              </a:rPr>
              <a:t>reala</a:t>
            </a:r>
            <a:r>
              <a:rPr lang="en-US" sz="2400" dirty="0">
                <a:solidFill>
                  <a:schemeClr val="accent2">
                    <a:lumMod val="50000"/>
                  </a:schemeClr>
                </a:solidFill>
              </a:rPr>
              <a:t> a </a:t>
            </a:r>
            <a:r>
              <a:rPr lang="en-US" sz="2400" dirty="0" err="1">
                <a:solidFill>
                  <a:schemeClr val="accent2">
                    <a:lumMod val="50000"/>
                  </a:schemeClr>
                </a:solidFill>
              </a:rPr>
              <a:t>banilor</a:t>
            </a:r>
            <a:r>
              <a:rPr lang="en-US" sz="2400" dirty="0">
                <a:solidFill>
                  <a:schemeClr val="accent2">
                    <a:lumMod val="50000"/>
                  </a:schemeClr>
                </a:solidFill>
              </a:rPr>
              <a:t>.</a:t>
            </a:r>
            <a:endParaRPr lang="en-RO" sz="2400" dirty="0">
              <a:solidFill>
                <a:schemeClr val="accent2">
                  <a:lumMod val="50000"/>
                </a:schemeClr>
              </a:solidFill>
            </a:endParaRPr>
          </a:p>
          <a:p>
            <a:endParaRPr lang="en-RO" sz="2000" dirty="0">
              <a:solidFill>
                <a:schemeClr val="accent2">
                  <a:lumMod val="50000"/>
                </a:schemeClr>
              </a:solidFill>
            </a:endParaRPr>
          </a:p>
        </p:txBody>
      </p:sp>
      <p:pic>
        <p:nvPicPr>
          <p:cNvPr id="5" name="Picture 4" descr="Chart, line chart&#10;&#10;Description automatically generated">
            <a:extLst>
              <a:ext uri="{FF2B5EF4-FFF2-40B4-BE49-F238E27FC236}">
                <a16:creationId xmlns:a16="http://schemas.microsoft.com/office/drawing/2014/main" id="{A9E0755B-B02C-476A-BE59-7D25E423C4D8}"/>
              </a:ext>
            </a:extLst>
          </p:cNvPr>
          <p:cNvPicPr>
            <a:picLocks noChangeAspect="1"/>
          </p:cNvPicPr>
          <p:nvPr/>
        </p:nvPicPr>
        <p:blipFill>
          <a:blip r:embed="rId2"/>
          <a:stretch>
            <a:fillRect/>
          </a:stretch>
        </p:blipFill>
        <p:spPr>
          <a:xfrm>
            <a:off x="609402" y="2025362"/>
            <a:ext cx="4894384" cy="2841462"/>
          </a:xfrm>
          <a:prstGeom prst="rect">
            <a:avLst/>
          </a:prstGeom>
        </p:spPr>
      </p:pic>
    </p:spTree>
    <p:extLst>
      <p:ext uri="{BB962C8B-B14F-4D97-AF65-F5344CB8AC3E}">
        <p14:creationId xmlns:p14="http://schemas.microsoft.com/office/powerpoint/2010/main" val="342781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64C9-60DC-CE4D-A667-4E881B01A68F}"/>
              </a:ext>
            </a:extLst>
          </p:cNvPr>
          <p:cNvSpPr>
            <a:spLocks noGrp="1"/>
          </p:cNvSpPr>
          <p:nvPr>
            <p:ph type="title"/>
          </p:nvPr>
        </p:nvSpPr>
        <p:spPr/>
        <p:txBody>
          <a:bodyPr/>
          <a:lstStyle/>
          <a:p>
            <a:r>
              <a:rPr lang="en-US" dirty="0"/>
              <a:t>Ce  </a:t>
            </a:r>
            <a:r>
              <a:rPr lang="en-US" dirty="0" err="1"/>
              <a:t>vrea</a:t>
            </a:r>
            <a:r>
              <a:rPr lang="en-US" dirty="0"/>
              <a:t> </a:t>
            </a:r>
            <a:r>
              <a:rPr lang="en-US" dirty="0" err="1"/>
              <a:t>sa</a:t>
            </a:r>
            <a:r>
              <a:rPr lang="en-US" dirty="0"/>
              <a:t> </a:t>
            </a:r>
            <a:r>
              <a:rPr lang="en-US" dirty="0" err="1"/>
              <a:t>insemne</a:t>
            </a:r>
            <a:r>
              <a:rPr lang="en-US" dirty="0"/>
              <a:t> </a:t>
            </a:r>
            <a:r>
              <a:rPr lang="en-US" dirty="0" err="1"/>
              <a:t>asta</a:t>
            </a:r>
            <a:r>
              <a:rPr lang="en-US" dirty="0"/>
              <a:t>? - </a:t>
            </a:r>
            <a:r>
              <a:rPr lang="en-US" dirty="0" err="1"/>
              <a:t>exemplu</a:t>
            </a:r>
            <a:endParaRPr lang="en-RO" dirty="0"/>
          </a:p>
        </p:txBody>
      </p:sp>
      <p:sp>
        <p:nvSpPr>
          <p:cNvPr id="3" name="Content Placeholder 2">
            <a:extLst>
              <a:ext uri="{FF2B5EF4-FFF2-40B4-BE49-F238E27FC236}">
                <a16:creationId xmlns:a16="http://schemas.microsoft.com/office/drawing/2014/main" id="{1DCB827C-3A0C-5B47-8CF6-F670B848F938}"/>
              </a:ext>
            </a:extLst>
          </p:cNvPr>
          <p:cNvSpPr>
            <a:spLocks noGrp="1"/>
          </p:cNvSpPr>
          <p:nvPr>
            <p:ph idx="1"/>
          </p:nvPr>
        </p:nvSpPr>
        <p:spPr/>
        <p:txBody>
          <a:bodyPr>
            <a:normAutofit/>
          </a:bodyPr>
          <a:lstStyle/>
          <a:p>
            <a:pPr marL="0" indent="0" algn="just">
              <a:buNone/>
            </a:pPr>
            <a:r>
              <a:rPr lang="en-US" sz="2400" dirty="0"/>
              <a:t>De </a:t>
            </a:r>
            <a:r>
              <a:rPr lang="en-US" sz="2400" dirty="0" err="1"/>
              <a:t>exemplu</a:t>
            </a:r>
            <a:r>
              <a:rPr lang="en-US" sz="2400" dirty="0"/>
              <a:t>, </a:t>
            </a:r>
            <a:r>
              <a:rPr lang="en-US" sz="2400" dirty="0" err="1"/>
              <a:t>daca</a:t>
            </a:r>
            <a:r>
              <a:rPr lang="en-US" sz="2400" dirty="0"/>
              <a:t> </a:t>
            </a:r>
            <a:r>
              <a:rPr lang="en-US" sz="2400" dirty="0" err="1"/>
              <a:t>nivelul</a:t>
            </a:r>
            <a:r>
              <a:rPr lang="en-US" sz="2400" dirty="0"/>
              <a:t> </a:t>
            </a:r>
            <a:r>
              <a:rPr lang="en-US" sz="2400" dirty="0" err="1"/>
              <a:t>pretului</a:t>
            </a:r>
            <a:r>
              <a:rPr lang="en-US" sz="2400" dirty="0"/>
              <a:t> </a:t>
            </a:r>
            <a:r>
              <a:rPr lang="en-US" sz="2400" dirty="0" err="1"/>
              <a:t>unui</a:t>
            </a:r>
            <a:r>
              <a:rPr lang="en-US" sz="2400" dirty="0"/>
              <a:t> cos de </a:t>
            </a:r>
            <a:r>
              <a:rPr lang="en-US" sz="2400" dirty="0" err="1"/>
              <a:t>cumparaturi</a:t>
            </a:r>
            <a:r>
              <a:rPr lang="en-US" sz="2400" dirty="0"/>
              <a:t> </a:t>
            </a:r>
            <a:r>
              <a:rPr lang="en-US" sz="2400" dirty="0" err="1"/>
              <a:t>creste</a:t>
            </a:r>
            <a:r>
              <a:rPr lang="en-US" sz="2400" dirty="0"/>
              <a:t> cu 10%, </a:t>
            </a:r>
            <a:r>
              <a:rPr lang="en-US" sz="2400" b="1" dirty="0" err="1"/>
              <a:t>rigiditatea</a:t>
            </a:r>
            <a:r>
              <a:rPr lang="en-US" sz="2400" b="1" dirty="0"/>
              <a:t> </a:t>
            </a:r>
            <a:r>
              <a:rPr lang="en-US" sz="2400" b="1" dirty="0" err="1"/>
              <a:t>preturilor</a:t>
            </a:r>
            <a:r>
              <a:rPr lang="en-US" sz="2400" b="1" dirty="0"/>
              <a:t> </a:t>
            </a:r>
            <a:r>
              <a:rPr lang="en-US" sz="2400" b="1" dirty="0" err="1"/>
              <a:t>nominale</a:t>
            </a:r>
            <a:r>
              <a:rPr lang="en-US" sz="2400" dirty="0"/>
              <a:t> </a:t>
            </a:r>
            <a:r>
              <a:rPr lang="en-US" sz="2400" dirty="0" err="1"/>
              <a:t>ar</a:t>
            </a:r>
            <a:r>
              <a:rPr lang="en-US" sz="2400" dirty="0"/>
              <a:t> </a:t>
            </a:r>
            <a:r>
              <a:rPr lang="en-US" sz="2400" dirty="0" err="1"/>
              <a:t>sugera</a:t>
            </a:r>
            <a:r>
              <a:rPr lang="en-US" sz="2400" dirty="0"/>
              <a:t> ca </a:t>
            </a:r>
            <a:r>
              <a:rPr lang="en-US" sz="2400" dirty="0" err="1"/>
              <a:t>cineva</a:t>
            </a:r>
            <a:r>
              <a:rPr lang="en-US" sz="2400" dirty="0"/>
              <a:t> </a:t>
            </a:r>
            <a:r>
              <a:rPr lang="en-US" sz="2400" dirty="0" err="1"/>
              <a:t>inca</a:t>
            </a:r>
            <a:r>
              <a:rPr lang="en-US" sz="2400" dirty="0"/>
              <a:t> s-</a:t>
            </a:r>
            <a:r>
              <a:rPr lang="en-US" sz="2400" dirty="0" err="1"/>
              <a:t>ar</a:t>
            </a:r>
            <a:r>
              <a:rPr lang="en-US" sz="2400" dirty="0"/>
              <a:t> </a:t>
            </a:r>
            <a:r>
              <a:rPr lang="en-US" sz="2400" dirty="0" err="1"/>
              <a:t>astepta</a:t>
            </a:r>
            <a:r>
              <a:rPr lang="en-US" sz="2400" dirty="0"/>
              <a:t> ca </a:t>
            </a:r>
            <a:r>
              <a:rPr lang="en-US" sz="2400" dirty="0" err="1"/>
              <a:t>pretul</a:t>
            </a:r>
            <a:r>
              <a:rPr lang="en-US" sz="2400" dirty="0"/>
              <a:t> </a:t>
            </a:r>
            <a:r>
              <a:rPr lang="en-US" sz="2400" dirty="0" err="1"/>
              <a:t>unui</a:t>
            </a:r>
            <a:r>
              <a:rPr lang="en-US" sz="2400" dirty="0"/>
              <a:t> </a:t>
            </a:r>
            <a:r>
              <a:rPr lang="en-US" sz="2400" dirty="0" err="1"/>
              <a:t>produs</a:t>
            </a:r>
            <a:r>
              <a:rPr lang="en-US" sz="2400" dirty="0"/>
              <a:t> </a:t>
            </a:r>
            <a:r>
              <a:rPr lang="en-US" sz="2400" dirty="0" err="1"/>
              <a:t>anume</a:t>
            </a:r>
            <a:r>
              <a:rPr lang="en-US" sz="2400" dirty="0"/>
              <a:t> </a:t>
            </a:r>
            <a:r>
              <a:rPr lang="en-US" sz="2400" dirty="0" err="1"/>
              <a:t>sa</a:t>
            </a:r>
            <a:r>
              <a:rPr lang="en-US" sz="2400" dirty="0"/>
              <a:t> </a:t>
            </a:r>
            <a:r>
              <a:rPr lang="en-US" sz="2400" dirty="0" err="1"/>
              <a:t>ramana</a:t>
            </a:r>
            <a:r>
              <a:rPr lang="en-US" sz="2400" dirty="0"/>
              <a:t> la </a:t>
            </a:r>
            <a:r>
              <a:rPr lang="en-US" sz="2400" dirty="0" err="1"/>
              <a:t>fel</a:t>
            </a:r>
            <a:r>
              <a:rPr lang="en-US" sz="2400" dirty="0"/>
              <a:t>.  </a:t>
            </a:r>
            <a:r>
              <a:rPr lang="en-US" sz="2400" dirty="0" err="1"/>
              <a:t>Acest</a:t>
            </a:r>
            <a:r>
              <a:rPr lang="en-US" sz="2400" dirty="0"/>
              <a:t> </a:t>
            </a:r>
            <a:r>
              <a:rPr lang="en-US" sz="2400" dirty="0" err="1"/>
              <a:t>lucru</a:t>
            </a:r>
            <a:r>
              <a:rPr lang="en-US" sz="2400" dirty="0"/>
              <a:t> </a:t>
            </a:r>
            <a:r>
              <a:rPr lang="en-US" sz="2400" dirty="0" err="1"/>
              <a:t>este</a:t>
            </a:r>
            <a:r>
              <a:rPr lang="en-US" sz="2400" dirty="0"/>
              <a:t> </a:t>
            </a:r>
            <a:r>
              <a:rPr lang="en-US" sz="2400" dirty="0" err="1"/>
              <a:t>folosit</a:t>
            </a:r>
            <a:r>
              <a:rPr lang="en-US" sz="2400" dirty="0"/>
              <a:t> de </a:t>
            </a:r>
            <a:r>
              <a:rPr lang="en-US" sz="2400" dirty="0" err="1"/>
              <a:t>obicei</a:t>
            </a:r>
            <a:r>
              <a:rPr lang="en-US" sz="2400" dirty="0"/>
              <a:t> in </a:t>
            </a:r>
            <a:r>
              <a:rPr lang="en-US" sz="2400" dirty="0" err="1"/>
              <a:t>legatura</a:t>
            </a:r>
            <a:r>
              <a:rPr lang="en-US" sz="2400" dirty="0"/>
              <a:t> cu </a:t>
            </a:r>
            <a:r>
              <a:rPr lang="en-US" sz="2400" dirty="0" err="1"/>
              <a:t>salariile</a:t>
            </a:r>
            <a:r>
              <a:rPr lang="en-US" sz="2400" dirty="0"/>
              <a:t>. Daca tot </a:t>
            </a:r>
            <a:r>
              <a:rPr lang="en-US" sz="2400" dirty="0" err="1"/>
              <a:t>ceea</a:t>
            </a:r>
            <a:r>
              <a:rPr lang="en-US" sz="2400" dirty="0"/>
              <a:t> </a:t>
            </a:r>
            <a:r>
              <a:rPr lang="en-US" sz="2400" dirty="0" err="1"/>
              <a:t>ce</a:t>
            </a:r>
            <a:r>
              <a:rPr lang="en-US" sz="2400" dirty="0"/>
              <a:t> </a:t>
            </a:r>
            <a:r>
              <a:rPr lang="en-US" sz="2400" dirty="0" err="1"/>
              <a:t>cumpar</a:t>
            </a:r>
            <a:r>
              <a:rPr lang="en-US" sz="2400" dirty="0"/>
              <a:t> costa </a:t>
            </a:r>
            <a:r>
              <a:rPr lang="en-US" sz="2400" dirty="0" err="1"/>
              <a:t>brusc</a:t>
            </a:r>
            <a:r>
              <a:rPr lang="en-US" sz="2400" dirty="0"/>
              <a:t> cu 10% </a:t>
            </a:r>
            <a:r>
              <a:rPr lang="en-US" sz="2400" dirty="0" err="1"/>
              <a:t>mai</a:t>
            </a:r>
            <a:r>
              <a:rPr lang="en-US" sz="2400" dirty="0"/>
              <a:t> </a:t>
            </a:r>
            <a:r>
              <a:rPr lang="en-US" sz="2400" dirty="0" err="1"/>
              <a:t>putin</a:t>
            </a:r>
            <a:r>
              <a:rPr lang="en-US" sz="2400" dirty="0"/>
              <a:t>, m-as </a:t>
            </a:r>
            <a:r>
              <a:rPr lang="en-US" sz="2400" dirty="0" err="1"/>
              <a:t>simti</a:t>
            </a:r>
            <a:r>
              <a:rPr lang="en-US" sz="2400" dirty="0"/>
              <a:t> </a:t>
            </a:r>
            <a:r>
              <a:rPr lang="en-US" sz="2400" dirty="0" err="1"/>
              <a:t>mai</a:t>
            </a:r>
            <a:r>
              <a:rPr lang="en-US" sz="2400" dirty="0"/>
              <a:t> </a:t>
            </a:r>
            <a:r>
              <a:rPr lang="en-US" sz="2400" dirty="0" err="1"/>
              <a:t>bogat</a:t>
            </a:r>
            <a:r>
              <a:rPr lang="en-US" sz="2400" dirty="0"/>
              <a:t>, </a:t>
            </a:r>
            <a:r>
              <a:rPr lang="en-US" sz="2400" dirty="0" err="1"/>
              <a:t>fara</a:t>
            </a:r>
            <a:r>
              <a:rPr lang="en-US" sz="2400" dirty="0"/>
              <a:t> </a:t>
            </a:r>
            <a:r>
              <a:rPr lang="en-US" sz="2400" dirty="0" err="1"/>
              <a:t>dubiu</a:t>
            </a:r>
            <a:r>
              <a:rPr lang="en-US" sz="2400" dirty="0"/>
              <a:t>. Dar, pe de </a:t>
            </a:r>
            <a:r>
              <a:rPr lang="en-US" sz="2400" dirty="0" err="1"/>
              <a:t>alta</a:t>
            </a:r>
            <a:r>
              <a:rPr lang="en-US" sz="2400" dirty="0"/>
              <a:t> </a:t>
            </a:r>
            <a:r>
              <a:rPr lang="en-US" sz="2400" dirty="0" err="1"/>
              <a:t>parte</a:t>
            </a:r>
            <a:r>
              <a:rPr lang="en-US" sz="2400" dirty="0"/>
              <a:t>, </a:t>
            </a:r>
            <a:r>
              <a:rPr lang="en-US" sz="2400" dirty="0" err="1"/>
              <a:t>daca</a:t>
            </a:r>
            <a:r>
              <a:rPr lang="en-US" sz="2400" dirty="0"/>
              <a:t> ma </a:t>
            </a:r>
            <a:r>
              <a:rPr lang="en-US" sz="2400" dirty="0" err="1"/>
              <a:t>simt</a:t>
            </a:r>
            <a:r>
              <a:rPr lang="en-US" sz="2400" dirty="0"/>
              <a:t> </a:t>
            </a:r>
            <a:r>
              <a:rPr lang="en-US" sz="2400" dirty="0" err="1"/>
              <a:t>mai</a:t>
            </a:r>
            <a:r>
              <a:rPr lang="en-US" sz="2400" dirty="0"/>
              <a:t> </a:t>
            </a:r>
            <a:r>
              <a:rPr lang="en-US" sz="2400" dirty="0" err="1"/>
              <a:t>sarac</a:t>
            </a:r>
            <a:r>
              <a:rPr lang="en-US" sz="2400" dirty="0"/>
              <a:t>, </a:t>
            </a:r>
            <a:r>
              <a:rPr lang="en-US" sz="2400" dirty="0" err="1"/>
              <a:t>considerand</a:t>
            </a:r>
            <a:r>
              <a:rPr lang="en-US" sz="2400" dirty="0"/>
              <a:t> </a:t>
            </a:r>
            <a:r>
              <a:rPr lang="en-US" sz="2400" dirty="0" err="1"/>
              <a:t>aceleasi</a:t>
            </a:r>
            <a:r>
              <a:rPr lang="en-US" sz="2400" dirty="0"/>
              <a:t> </a:t>
            </a:r>
            <a:r>
              <a:rPr lang="en-US" sz="2400" dirty="0" err="1"/>
              <a:t>aspecte</a:t>
            </a:r>
            <a:r>
              <a:rPr lang="en-US" sz="2400" dirty="0"/>
              <a:t> ale </a:t>
            </a:r>
            <a:r>
              <a:rPr lang="en-US" sz="2400" dirty="0" err="1"/>
              <a:t>societatii</a:t>
            </a:r>
            <a:r>
              <a:rPr lang="en-US" sz="2400" dirty="0"/>
              <a:t>, </a:t>
            </a:r>
            <a:r>
              <a:rPr lang="en-US" sz="2400" dirty="0" err="1"/>
              <a:t>atunci</a:t>
            </a:r>
            <a:r>
              <a:rPr lang="en-US" sz="2400" dirty="0"/>
              <a:t> cand </a:t>
            </a:r>
            <a:r>
              <a:rPr lang="en-US" sz="2400" dirty="0" err="1"/>
              <a:t>salariul</a:t>
            </a:r>
            <a:r>
              <a:rPr lang="en-US" sz="2400" dirty="0"/>
              <a:t> </a:t>
            </a:r>
            <a:r>
              <a:rPr lang="en-US" sz="2400" dirty="0" err="1"/>
              <a:t>imi</a:t>
            </a:r>
            <a:r>
              <a:rPr lang="en-US" sz="2400" dirty="0"/>
              <a:t> </a:t>
            </a:r>
            <a:r>
              <a:rPr lang="en-US" sz="2400" dirty="0" err="1"/>
              <a:t>scade</a:t>
            </a:r>
            <a:r>
              <a:rPr lang="en-US" sz="2400" dirty="0"/>
              <a:t> cu 5% (in </a:t>
            </a:r>
            <a:r>
              <a:rPr lang="en-US" sz="2400" dirty="0" err="1"/>
              <a:t>acelasi</a:t>
            </a:r>
            <a:r>
              <a:rPr lang="en-US" sz="2400" dirty="0"/>
              <a:t> </a:t>
            </a:r>
            <a:r>
              <a:rPr lang="en-US" sz="2400" dirty="0" err="1"/>
              <a:t>timp</a:t>
            </a:r>
            <a:r>
              <a:rPr lang="en-US" sz="2400" dirty="0"/>
              <a:t> cu </a:t>
            </a:r>
            <a:r>
              <a:rPr lang="en-US" sz="2400" dirty="0" err="1"/>
              <a:t>scaderea</a:t>
            </a:r>
            <a:r>
              <a:rPr lang="en-US" sz="2400" dirty="0"/>
              <a:t> de 10% a </a:t>
            </a:r>
            <a:r>
              <a:rPr lang="en-US" sz="2400" dirty="0" err="1"/>
              <a:t>preturilor</a:t>
            </a:r>
            <a:r>
              <a:rPr lang="en-US" sz="2400" dirty="0"/>
              <a:t> </a:t>
            </a:r>
            <a:r>
              <a:rPr lang="en-US" sz="2400" dirty="0" err="1"/>
              <a:t>zisa</a:t>
            </a:r>
            <a:r>
              <a:rPr lang="en-US" sz="2400" dirty="0"/>
              <a:t> anterior), </a:t>
            </a:r>
            <a:r>
              <a:rPr lang="en-US" sz="2400" dirty="0" err="1"/>
              <a:t>atunci</a:t>
            </a:r>
            <a:r>
              <a:rPr lang="en-US" sz="2400" dirty="0"/>
              <a:t> </a:t>
            </a:r>
            <a:r>
              <a:rPr lang="en-US" sz="2400" dirty="0" err="1"/>
              <a:t>sufar</a:t>
            </a:r>
            <a:r>
              <a:rPr lang="en-US" sz="2400" dirty="0"/>
              <a:t> de </a:t>
            </a:r>
            <a:r>
              <a:rPr lang="en-US" sz="2400" b="1" dirty="0" err="1"/>
              <a:t>rigiditatea</a:t>
            </a:r>
            <a:r>
              <a:rPr lang="en-US" sz="2400" b="1" dirty="0"/>
              <a:t> </a:t>
            </a:r>
            <a:r>
              <a:rPr lang="en-US" sz="2400" b="1" dirty="0" err="1"/>
              <a:t>preturilor</a:t>
            </a:r>
            <a:r>
              <a:rPr lang="en-US" sz="2400" b="1" dirty="0"/>
              <a:t> </a:t>
            </a:r>
            <a:r>
              <a:rPr lang="en-US" sz="2400" b="1" dirty="0" err="1"/>
              <a:t>nominale</a:t>
            </a:r>
            <a:r>
              <a:rPr lang="en-US" sz="2400" dirty="0"/>
              <a:t>. </a:t>
            </a:r>
          </a:p>
        </p:txBody>
      </p:sp>
    </p:spTree>
    <p:extLst>
      <p:ext uri="{BB962C8B-B14F-4D97-AF65-F5344CB8AC3E}">
        <p14:creationId xmlns:p14="http://schemas.microsoft.com/office/powerpoint/2010/main" val="1129939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6EFDD3-A6FE-482F-BE25-498F62704AC8}"/>
              </a:ext>
            </a:extLst>
          </p:cNvPr>
          <p:cNvSpPr>
            <a:spLocks noGrp="1"/>
          </p:cNvSpPr>
          <p:nvPr>
            <p:ph type="title"/>
          </p:nvPr>
        </p:nvSpPr>
        <p:spPr>
          <a:xfrm>
            <a:off x="4241830" y="863695"/>
            <a:ext cx="7498617" cy="4947169"/>
          </a:xfrm>
        </p:spPr>
        <p:txBody>
          <a:bodyPr vert="horz" lIns="91440" tIns="45720" rIns="91440" bIns="45720" rtlCol="0" anchor="ctr">
            <a:normAutofit/>
          </a:bodyPr>
          <a:lstStyle/>
          <a:p>
            <a:endParaRPr lang="en-US" sz="4400" dirty="0">
              <a:solidFill>
                <a:srgbClr val="FFFFFF"/>
              </a:solidFill>
            </a:endParaRPr>
          </a:p>
        </p:txBody>
      </p:sp>
      <p:sp>
        <p:nvSpPr>
          <p:cNvPr id="20" name="Rectangle 19">
            <a:extLst>
              <a:ext uri="{FF2B5EF4-FFF2-40B4-BE49-F238E27FC236}">
                <a16:creationId xmlns:a16="http://schemas.microsoft.com/office/drawing/2014/main" id="{B38C0B53-F62B-4C6C-948D-0F3A70C42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picture containing text, sign, stop, outdoor&#10;&#10;Description automatically generated">
            <a:extLst>
              <a:ext uri="{FF2B5EF4-FFF2-40B4-BE49-F238E27FC236}">
                <a16:creationId xmlns:a16="http://schemas.microsoft.com/office/drawing/2014/main" id="{B6DCDDE7-052E-4FA4-BA43-81CF3C0109FE}"/>
              </a:ext>
            </a:extLst>
          </p:cNvPr>
          <p:cNvPicPr>
            <a:picLocks noChangeAspect="1"/>
          </p:cNvPicPr>
          <p:nvPr/>
        </p:nvPicPr>
        <p:blipFill>
          <a:blip r:embed="rId2"/>
          <a:stretch>
            <a:fillRect/>
          </a:stretch>
        </p:blipFill>
        <p:spPr>
          <a:xfrm>
            <a:off x="4290328" y="1202665"/>
            <a:ext cx="7503637" cy="5004867"/>
          </a:xfrm>
          <a:prstGeom prst="rect">
            <a:avLst/>
          </a:prstGeom>
        </p:spPr>
      </p:pic>
      <p:pic>
        <p:nvPicPr>
          <p:cNvPr id="7" name="Picture 6" descr="Logo, company name&#10;&#10;Description automatically generated">
            <a:extLst>
              <a:ext uri="{FF2B5EF4-FFF2-40B4-BE49-F238E27FC236}">
                <a16:creationId xmlns:a16="http://schemas.microsoft.com/office/drawing/2014/main" id="{4C269624-05C3-4609-B230-491AF1F32A45}"/>
              </a:ext>
            </a:extLst>
          </p:cNvPr>
          <p:cNvPicPr>
            <a:picLocks noChangeAspect="1"/>
          </p:cNvPicPr>
          <p:nvPr/>
        </p:nvPicPr>
        <p:blipFill>
          <a:blip r:embed="rId3"/>
          <a:stretch>
            <a:fillRect/>
          </a:stretch>
        </p:blipFill>
        <p:spPr>
          <a:xfrm>
            <a:off x="768071" y="827762"/>
            <a:ext cx="3060246" cy="5655335"/>
          </a:xfrm>
          <a:prstGeom prst="rect">
            <a:avLst/>
          </a:prstGeom>
        </p:spPr>
      </p:pic>
    </p:spTree>
    <p:extLst>
      <p:ext uri="{BB962C8B-B14F-4D97-AF65-F5344CB8AC3E}">
        <p14:creationId xmlns:p14="http://schemas.microsoft.com/office/powerpoint/2010/main" val="30419349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01B92F-7640-45BA-9254-87FB49090E1C}"/>
              </a:ext>
            </a:extLst>
          </p:cNvPr>
          <p:cNvSpPr>
            <a:spLocks noGrp="1"/>
          </p:cNvSpPr>
          <p:nvPr>
            <p:ph type="title"/>
          </p:nvPr>
        </p:nvSpPr>
        <p:spPr>
          <a:xfrm>
            <a:off x="4241830" y="863695"/>
            <a:ext cx="7498617" cy="4947169"/>
          </a:xfrm>
        </p:spPr>
        <p:txBody>
          <a:bodyPr vert="horz" lIns="91440" tIns="45720" rIns="91440" bIns="45720" rtlCol="0" anchor="ctr">
            <a:normAutofit/>
          </a:bodyPr>
          <a:lstStyle/>
          <a:p>
            <a:pPr algn="just"/>
            <a:r>
              <a:rPr lang="en-US" sz="3200" i="1" dirty="0">
                <a:solidFill>
                  <a:schemeClr val="tx1"/>
                </a:solidFill>
                <a:latin typeface="+mn-lt"/>
              </a:rPr>
              <a:t>Coca-Cola is said to be the second most well-known phrase in the world;  the most well-known is “OK.” So if you say “Coca-Cola is OK” you will be understood in more places by more people than any other sentence. </a:t>
            </a:r>
            <a:br>
              <a:rPr lang="en-US" sz="3200" dirty="0">
                <a:solidFill>
                  <a:schemeClr val="tx1"/>
                </a:solidFill>
              </a:rPr>
            </a:br>
            <a:r>
              <a:rPr lang="en-US" sz="3200" dirty="0">
                <a:solidFill>
                  <a:schemeClr val="tx1"/>
                </a:solidFill>
              </a:rPr>
              <a:t>										</a:t>
            </a:r>
            <a:br>
              <a:rPr lang="en-US" sz="3200" dirty="0">
                <a:solidFill>
                  <a:schemeClr val="tx1"/>
                </a:solidFill>
              </a:rPr>
            </a:br>
            <a:r>
              <a:rPr lang="en-US" sz="3200" dirty="0">
                <a:solidFill>
                  <a:schemeClr val="tx1"/>
                </a:solidFill>
              </a:rPr>
              <a:t>										</a:t>
            </a:r>
            <a:r>
              <a:rPr lang="en-US" sz="2400" dirty="0">
                <a:solidFill>
                  <a:schemeClr val="tx1"/>
                </a:solidFill>
              </a:rPr>
              <a:t>Richard </a:t>
            </a:r>
            <a:r>
              <a:rPr lang="en-US" sz="2400" dirty="0" err="1">
                <a:solidFill>
                  <a:schemeClr val="tx1"/>
                </a:solidFill>
              </a:rPr>
              <a:t>Tedlow</a:t>
            </a:r>
            <a:r>
              <a:rPr lang="en-US" sz="2400" dirty="0">
                <a:solidFill>
                  <a:schemeClr val="tx1"/>
                </a:solidFill>
              </a:rPr>
              <a:t> 															  1990</a:t>
            </a:r>
            <a:endParaRPr lang="en-US" sz="4400" dirty="0">
              <a:solidFill>
                <a:schemeClr val="tx1"/>
              </a:solidFill>
            </a:endParaRPr>
          </a:p>
        </p:txBody>
      </p:sp>
      <p:sp>
        <p:nvSpPr>
          <p:cNvPr id="20" name="Rectangle 19">
            <a:extLst>
              <a:ext uri="{FF2B5EF4-FFF2-40B4-BE49-F238E27FC236}">
                <a16:creationId xmlns:a16="http://schemas.microsoft.com/office/drawing/2014/main" id="{B38C0B53-F62B-4C6C-948D-0F3A70C42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Logo&#10;&#10;Description automatically generated">
            <a:extLst>
              <a:ext uri="{FF2B5EF4-FFF2-40B4-BE49-F238E27FC236}">
                <a16:creationId xmlns:a16="http://schemas.microsoft.com/office/drawing/2014/main" id="{B93FA5A8-699A-4771-A3B0-7E26E8D446A2}"/>
              </a:ext>
            </a:extLst>
          </p:cNvPr>
          <p:cNvPicPr>
            <a:picLocks noChangeAspect="1"/>
          </p:cNvPicPr>
          <p:nvPr/>
        </p:nvPicPr>
        <p:blipFill>
          <a:blip r:embed="rId2"/>
          <a:stretch>
            <a:fillRect/>
          </a:stretch>
        </p:blipFill>
        <p:spPr>
          <a:xfrm>
            <a:off x="295341" y="1412045"/>
            <a:ext cx="3854513" cy="3854513"/>
          </a:xfrm>
          <a:prstGeom prst="rect">
            <a:avLst/>
          </a:prstGeom>
        </p:spPr>
      </p:pic>
    </p:spTree>
    <p:extLst>
      <p:ext uri="{BB962C8B-B14F-4D97-AF65-F5344CB8AC3E}">
        <p14:creationId xmlns:p14="http://schemas.microsoft.com/office/powerpoint/2010/main" val="640515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562B-2309-4096-9418-8978CB915F8B}"/>
              </a:ext>
            </a:extLst>
          </p:cNvPr>
          <p:cNvSpPr>
            <a:spLocks noGrp="1"/>
          </p:cNvSpPr>
          <p:nvPr>
            <p:ph type="title"/>
          </p:nvPr>
        </p:nvSpPr>
        <p:spPr/>
        <p:txBody>
          <a:bodyPr/>
          <a:lstStyle/>
          <a:p>
            <a:r>
              <a:rPr lang="en-US" dirty="0"/>
              <a:t>Ce a </a:t>
            </a:r>
            <a:r>
              <a:rPr lang="en-US" dirty="0" err="1"/>
              <a:t>reprezentat</a:t>
            </a:r>
            <a:r>
              <a:rPr lang="en-US" dirty="0"/>
              <a:t> “the nickel coke”?</a:t>
            </a:r>
          </a:p>
        </p:txBody>
      </p:sp>
      <p:sp>
        <p:nvSpPr>
          <p:cNvPr id="3" name="Content Placeholder 2">
            <a:extLst>
              <a:ext uri="{FF2B5EF4-FFF2-40B4-BE49-F238E27FC236}">
                <a16:creationId xmlns:a16="http://schemas.microsoft.com/office/drawing/2014/main" id="{FF7500CA-10DD-4A3C-A6E1-A4E010831636}"/>
              </a:ext>
            </a:extLst>
          </p:cNvPr>
          <p:cNvSpPr>
            <a:spLocks noGrp="1"/>
          </p:cNvSpPr>
          <p:nvPr>
            <p:ph idx="1"/>
          </p:nvPr>
        </p:nvSpPr>
        <p:spPr>
          <a:xfrm>
            <a:off x="581192" y="2180496"/>
            <a:ext cx="11029615" cy="1013801"/>
          </a:xfrm>
        </p:spPr>
        <p:txBody>
          <a:bodyPr>
            <a:normAutofit fontScale="85000" lnSpcReduction="20000"/>
          </a:bodyPr>
          <a:lstStyle/>
          <a:p>
            <a:pPr marL="0" indent="0" algn="ctr">
              <a:buNone/>
            </a:pPr>
            <a:r>
              <a:rPr lang="en-US" sz="2200" i="1" dirty="0"/>
              <a:t>The price system works so well, so efficiently, that we are not aware of it most of the time. We never realize how well it functions until it is prevented from functioning, and even then we seldom recognize the source of the trouble.</a:t>
            </a:r>
          </a:p>
          <a:p>
            <a:pPr marL="0" indent="0" algn="r">
              <a:buNone/>
            </a:pPr>
            <a:r>
              <a:rPr lang="en-US" sz="2000" dirty="0"/>
              <a:t>Milton and Rose Friedman – 1990</a:t>
            </a:r>
          </a:p>
          <a:p>
            <a:endParaRPr lang="en-US" sz="2000" dirty="0"/>
          </a:p>
        </p:txBody>
      </p:sp>
      <p:sp>
        <p:nvSpPr>
          <p:cNvPr id="5" name="TextBox 4">
            <a:extLst>
              <a:ext uri="{FF2B5EF4-FFF2-40B4-BE49-F238E27FC236}">
                <a16:creationId xmlns:a16="http://schemas.microsoft.com/office/drawing/2014/main" id="{4CBE1804-3A2F-422B-AC3F-E3FDE7B8C009}"/>
              </a:ext>
            </a:extLst>
          </p:cNvPr>
          <p:cNvSpPr txBox="1"/>
          <p:nvPr/>
        </p:nvSpPr>
        <p:spPr>
          <a:xfrm>
            <a:off x="581191" y="3654826"/>
            <a:ext cx="11029616" cy="2031325"/>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t>John Stith Pemberton a </a:t>
            </a:r>
            <a:r>
              <a:rPr lang="en-US" dirty="0" err="1"/>
              <a:t>avut</a:t>
            </a:r>
            <a:r>
              <a:rPr lang="en-US" dirty="0"/>
              <a:t> o idee </a:t>
            </a:r>
            <a:r>
              <a:rPr lang="en-US" dirty="0" err="1"/>
              <a:t>ingenioasa</a:t>
            </a:r>
            <a:r>
              <a:rPr lang="en-US" dirty="0"/>
              <a:t>: </a:t>
            </a:r>
            <a:r>
              <a:rPr lang="en-US" dirty="0" err="1"/>
              <a:t>sa</a:t>
            </a:r>
            <a:r>
              <a:rPr lang="en-US" dirty="0"/>
              <a:t> vanda o </a:t>
            </a:r>
            <a:r>
              <a:rPr lang="en-US" dirty="0" err="1"/>
              <a:t>singura</a:t>
            </a:r>
            <a:r>
              <a:rPr lang="en-US" dirty="0"/>
              <a:t> “</a:t>
            </a:r>
            <a:r>
              <a:rPr lang="en-US" dirty="0" err="1"/>
              <a:t>portie</a:t>
            </a:r>
            <a:r>
              <a:rPr lang="en-US" dirty="0"/>
              <a:t>” </a:t>
            </a:r>
            <a:r>
              <a:rPr lang="en-US" dirty="0" err="1"/>
              <a:t>dintr</a:t>
            </a:r>
            <a:r>
              <a:rPr lang="en-US" dirty="0"/>
              <a:t>-un </a:t>
            </a:r>
            <a:r>
              <a:rPr lang="en-US" dirty="0" err="1"/>
              <a:t>produs</a:t>
            </a:r>
            <a:r>
              <a:rPr lang="en-US" dirty="0"/>
              <a:t> </a:t>
            </a:r>
            <a:r>
              <a:rPr lang="en-US" dirty="0" err="1"/>
              <a:t>pentru</a:t>
            </a:r>
            <a:r>
              <a:rPr lang="en-US" dirty="0"/>
              <a:t> 5 </a:t>
            </a:r>
            <a:r>
              <a:rPr lang="en-US" dirty="0" err="1"/>
              <a:t>centi</a:t>
            </a:r>
            <a:r>
              <a:rPr lang="en-US" dirty="0"/>
              <a:t> (“one nickel”).</a:t>
            </a:r>
          </a:p>
          <a:p>
            <a:pPr marL="285750" indent="-285750" algn="just">
              <a:buFont typeface="Wingdings" panose="05000000000000000000" pitchFamily="2" charset="2"/>
              <a:buChar char="§"/>
            </a:pPr>
            <a:r>
              <a:rPr lang="en-US" dirty="0" err="1"/>
              <a:t>Pretul</a:t>
            </a:r>
            <a:r>
              <a:rPr lang="en-US" dirty="0"/>
              <a:t> </a:t>
            </a:r>
            <a:r>
              <a:rPr lang="en-US" dirty="0" err="1"/>
              <a:t>unei</a:t>
            </a:r>
            <a:r>
              <a:rPr lang="en-US" dirty="0"/>
              <a:t> doze de 6.5 oz (</a:t>
            </a:r>
            <a:r>
              <a:rPr lang="en-US" dirty="0" err="1"/>
              <a:t>aproximativ</a:t>
            </a:r>
            <a:r>
              <a:rPr lang="en-US" dirty="0"/>
              <a:t> 200 de </a:t>
            </a:r>
            <a:r>
              <a:rPr lang="en-US" dirty="0" err="1"/>
              <a:t>mililitri</a:t>
            </a:r>
            <a:r>
              <a:rPr lang="en-US" dirty="0"/>
              <a:t>) a </a:t>
            </a:r>
            <a:r>
              <a:rPr lang="en-US" dirty="0" err="1"/>
              <a:t>ramas</a:t>
            </a:r>
            <a:r>
              <a:rPr lang="en-US" dirty="0"/>
              <a:t> 5 </a:t>
            </a:r>
            <a:r>
              <a:rPr lang="en-US" dirty="0" err="1"/>
              <a:t>centi</a:t>
            </a:r>
            <a:r>
              <a:rPr lang="en-US" dirty="0"/>
              <a:t> din 1886 </a:t>
            </a:r>
            <a:r>
              <a:rPr lang="en-US" dirty="0" err="1"/>
              <a:t>pana</a:t>
            </a:r>
            <a:r>
              <a:rPr lang="en-US" dirty="0"/>
              <a:t> </a:t>
            </a:r>
            <a:r>
              <a:rPr lang="en-US" dirty="0" err="1"/>
              <a:t>aproape</a:t>
            </a:r>
            <a:r>
              <a:rPr lang="en-US" dirty="0"/>
              <a:t> de </a:t>
            </a:r>
            <a:r>
              <a:rPr lang="en-US" dirty="0" err="1"/>
              <a:t>anul</a:t>
            </a:r>
            <a:r>
              <a:rPr lang="en-US" dirty="0"/>
              <a:t> 1960.</a:t>
            </a:r>
          </a:p>
          <a:p>
            <a:pPr marL="285750" indent="-285750" algn="just">
              <a:buFont typeface="Wingdings" panose="05000000000000000000" pitchFamily="2" charset="2"/>
              <a:buChar char="§"/>
            </a:pPr>
            <a:r>
              <a:rPr lang="en-US" dirty="0"/>
              <a:t>Ca </a:t>
            </a:r>
            <a:r>
              <a:rPr lang="en-US" dirty="0" err="1"/>
              <a:t>referinta</a:t>
            </a:r>
            <a:r>
              <a:rPr lang="en-US" dirty="0"/>
              <a:t> </a:t>
            </a:r>
            <a:r>
              <a:rPr lang="en-US" dirty="0" err="1"/>
              <a:t>pentru</a:t>
            </a:r>
            <a:r>
              <a:rPr lang="en-US" dirty="0"/>
              <a:t> </a:t>
            </a:r>
            <a:r>
              <a:rPr lang="en-US" dirty="0" err="1"/>
              <a:t>ziua</a:t>
            </a:r>
            <a:r>
              <a:rPr lang="en-US" dirty="0"/>
              <a:t> de </a:t>
            </a:r>
            <a:r>
              <a:rPr lang="en-US" dirty="0" err="1"/>
              <a:t>azi</a:t>
            </a:r>
            <a:r>
              <a:rPr lang="en-US" dirty="0"/>
              <a:t> (</a:t>
            </a:r>
            <a:r>
              <a:rPr lang="en-US" dirty="0" err="1"/>
              <a:t>avand</a:t>
            </a:r>
            <a:r>
              <a:rPr lang="en-US" dirty="0"/>
              <a:t> in </a:t>
            </a:r>
            <a:r>
              <a:rPr lang="en-US" dirty="0" err="1"/>
              <a:t>vedere</a:t>
            </a:r>
            <a:r>
              <a:rPr lang="en-US" dirty="0"/>
              <a:t> </a:t>
            </a:r>
            <a:r>
              <a:rPr lang="en-US" dirty="0" err="1"/>
              <a:t>inflatia</a:t>
            </a:r>
            <a:r>
              <a:rPr lang="en-US" dirty="0"/>
              <a:t>):</a:t>
            </a:r>
          </a:p>
          <a:p>
            <a:pPr marL="742950" lvl="1" indent="-285750" algn="just">
              <a:buFont typeface="Wingdings" panose="05000000000000000000" pitchFamily="2" charset="2"/>
              <a:buChar char="§"/>
            </a:pPr>
            <a:r>
              <a:rPr lang="en-US" dirty="0"/>
              <a:t>5 </a:t>
            </a:r>
            <a:r>
              <a:rPr lang="en-US" dirty="0" err="1"/>
              <a:t>centi</a:t>
            </a:r>
            <a:r>
              <a:rPr lang="en-US" dirty="0"/>
              <a:t> in 1886 = 1,5 </a:t>
            </a:r>
            <a:r>
              <a:rPr lang="en-US" dirty="0" err="1"/>
              <a:t>dolari</a:t>
            </a:r>
            <a:r>
              <a:rPr lang="en-US" dirty="0"/>
              <a:t> </a:t>
            </a:r>
            <a:r>
              <a:rPr lang="en-US" dirty="0" err="1"/>
              <a:t>astazi</a:t>
            </a:r>
            <a:endParaRPr lang="en-US" dirty="0"/>
          </a:p>
          <a:p>
            <a:pPr marL="742950" lvl="1" indent="-285750" algn="just">
              <a:buFont typeface="Wingdings" panose="05000000000000000000" pitchFamily="2" charset="2"/>
              <a:buChar char="§"/>
            </a:pPr>
            <a:r>
              <a:rPr lang="en-US" dirty="0"/>
              <a:t>5 </a:t>
            </a:r>
            <a:r>
              <a:rPr lang="en-US" dirty="0" err="1"/>
              <a:t>centi</a:t>
            </a:r>
            <a:r>
              <a:rPr lang="en-US" dirty="0"/>
              <a:t> in 1959 = 45 </a:t>
            </a:r>
            <a:r>
              <a:rPr lang="en-US" dirty="0" err="1"/>
              <a:t>centi</a:t>
            </a:r>
            <a:r>
              <a:rPr lang="en-US" dirty="0"/>
              <a:t> </a:t>
            </a:r>
            <a:r>
              <a:rPr lang="en-US" dirty="0" err="1"/>
              <a:t>astazi</a:t>
            </a:r>
            <a:endParaRPr lang="en-US" dirty="0"/>
          </a:p>
          <a:p>
            <a:pPr marL="285750" indent="-285750" algn="just">
              <a:buFont typeface="Wingdings" panose="05000000000000000000" pitchFamily="2" charset="2"/>
              <a:buChar char="§"/>
            </a:pPr>
            <a:r>
              <a:rPr lang="en-US" dirty="0" err="1"/>
              <a:t>Pretul</a:t>
            </a:r>
            <a:r>
              <a:rPr lang="en-US" dirty="0"/>
              <a:t> de </a:t>
            </a:r>
            <a:r>
              <a:rPr lang="en-US" dirty="0" err="1"/>
              <a:t>astazi</a:t>
            </a:r>
            <a:r>
              <a:rPr lang="en-US" dirty="0"/>
              <a:t> a </a:t>
            </a:r>
            <a:r>
              <a:rPr lang="en-US" dirty="0" err="1"/>
              <a:t>unei</a:t>
            </a:r>
            <a:r>
              <a:rPr lang="en-US" dirty="0"/>
              <a:t> doze de cola: 40 de </a:t>
            </a:r>
            <a:r>
              <a:rPr lang="en-US" dirty="0" err="1"/>
              <a:t>centi</a:t>
            </a:r>
            <a:r>
              <a:rPr lang="en-US" dirty="0"/>
              <a:t> in </a:t>
            </a:r>
            <a:r>
              <a:rPr lang="en-US" dirty="0" err="1"/>
              <a:t>magazinele</a:t>
            </a:r>
            <a:r>
              <a:rPr lang="en-US" dirty="0"/>
              <a:t> Walmart din SUA</a:t>
            </a:r>
          </a:p>
        </p:txBody>
      </p:sp>
    </p:spTree>
    <p:extLst>
      <p:ext uri="{BB962C8B-B14F-4D97-AF65-F5344CB8AC3E}">
        <p14:creationId xmlns:p14="http://schemas.microsoft.com/office/powerpoint/2010/main" val="96317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picture containing chart&#10;&#10;Description automatically generated">
            <a:extLst>
              <a:ext uri="{FF2B5EF4-FFF2-40B4-BE49-F238E27FC236}">
                <a16:creationId xmlns:a16="http://schemas.microsoft.com/office/drawing/2014/main" id="{BC94DCA7-8C81-4B40-8BD9-C51DB194BA8D}"/>
              </a:ext>
            </a:extLst>
          </p:cNvPr>
          <p:cNvPicPr>
            <a:picLocks noGrp="1" noChangeAspect="1"/>
          </p:cNvPicPr>
          <p:nvPr>
            <p:ph idx="1"/>
          </p:nvPr>
        </p:nvPicPr>
        <p:blipFill>
          <a:blip r:embed="rId2"/>
          <a:stretch>
            <a:fillRect/>
          </a:stretch>
        </p:blipFill>
        <p:spPr>
          <a:xfrm>
            <a:off x="1590161" y="599724"/>
            <a:ext cx="9004885" cy="5200321"/>
          </a:xfrm>
          <a:prstGeom prst="rect">
            <a:avLst/>
          </a:prstGeom>
        </p:spPr>
      </p:pic>
      <p:sp>
        <p:nvSpPr>
          <p:cNvPr id="24" name="Rectangle 23">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202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6260-DD85-4158-B4F8-6534049F8501}"/>
              </a:ext>
            </a:extLst>
          </p:cNvPr>
          <p:cNvSpPr>
            <a:spLocks noGrp="1"/>
          </p:cNvSpPr>
          <p:nvPr>
            <p:ph type="title"/>
          </p:nvPr>
        </p:nvSpPr>
        <p:spPr/>
        <p:txBody>
          <a:bodyPr/>
          <a:lstStyle/>
          <a:p>
            <a:r>
              <a:rPr lang="en-US" dirty="0"/>
              <a:t>I. </a:t>
            </a:r>
            <a:r>
              <a:rPr lang="en-US" dirty="0" err="1"/>
              <a:t>Schimbari</a:t>
            </a:r>
            <a:r>
              <a:rPr lang="en-US" dirty="0"/>
              <a:t> in </a:t>
            </a:r>
            <a:r>
              <a:rPr lang="en-US" dirty="0" err="1"/>
              <a:t>conditiile</a:t>
            </a:r>
            <a:r>
              <a:rPr lang="en-US" dirty="0"/>
              <a:t> </a:t>
            </a:r>
            <a:r>
              <a:rPr lang="en-US" dirty="0" err="1"/>
              <a:t>pietei</a:t>
            </a:r>
            <a:r>
              <a:rPr lang="en-US" dirty="0"/>
              <a:t> in </a:t>
            </a:r>
            <a:r>
              <a:rPr lang="en-US" dirty="0" err="1"/>
              <a:t>perioada</a:t>
            </a:r>
            <a:r>
              <a:rPr lang="en-US" dirty="0"/>
              <a:t> 1886-1959</a:t>
            </a:r>
          </a:p>
        </p:txBody>
      </p:sp>
      <p:sp>
        <p:nvSpPr>
          <p:cNvPr id="3" name="Content Placeholder 2">
            <a:extLst>
              <a:ext uri="{FF2B5EF4-FFF2-40B4-BE49-F238E27FC236}">
                <a16:creationId xmlns:a16="http://schemas.microsoft.com/office/drawing/2014/main" id="{8C8844DB-4A45-4888-8116-62905C452B02}"/>
              </a:ext>
            </a:extLst>
          </p:cNvPr>
          <p:cNvSpPr>
            <a:spLocks noGrp="1"/>
          </p:cNvSpPr>
          <p:nvPr>
            <p:ph idx="1"/>
          </p:nvPr>
        </p:nvSpPr>
        <p:spPr>
          <a:xfrm>
            <a:off x="581191" y="2163224"/>
            <a:ext cx="5514808" cy="3678303"/>
          </a:xfrm>
        </p:spPr>
        <p:txBody>
          <a:bodyPr/>
          <a:lstStyle/>
          <a:p>
            <a:r>
              <a:rPr lang="ro-RO" sz="1800" dirty="0">
                <a:effectLst/>
                <a:ea typeface="Calibri" panose="020F0502020204030204" pitchFamily="34" charset="0"/>
                <a:cs typeface="Times New Roman" panose="02020603050405020304" pitchFamily="18" charset="0"/>
              </a:rPr>
              <a:t>1886: </a:t>
            </a:r>
            <a:r>
              <a:rPr lang="en-US" sz="1800" dirty="0">
                <a:effectLst/>
                <a:ea typeface="Calibri" panose="020F0502020204030204" pitchFamily="34" charset="0"/>
                <a:cs typeface="Times New Roman" panose="02020603050405020304" pitchFamily="18" charset="0"/>
              </a:rPr>
              <a:t> </a:t>
            </a:r>
            <a:r>
              <a:rPr lang="ro-RO" sz="1800" dirty="0">
                <a:effectLst/>
                <a:ea typeface="Calibri" panose="020F0502020204030204" pitchFamily="34" charset="0"/>
                <a:cs typeface="Times New Roman" panose="02020603050405020304" pitchFamily="18" charset="0"/>
              </a:rPr>
              <a:t>Conceptul de “nickel Coke” este inventat.</a:t>
            </a:r>
            <a:endParaRPr lang="en-US" sz="1800" dirty="0">
              <a:effectLst/>
              <a:ea typeface="Calibri" panose="020F0502020204030204" pitchFamily="34" charset="0"/>
              <a:cs typeface="Times New Roman" panose="02020603050405020304" pitchFamily="18" charset="0"/>
            </a:endParaRPr>
          </a:p>
          <a:p>
            <a:r>
              <a:rPr lang="ro-RO" sz="1800" dirty="0">
                <a:effectLst/>
                <a:ea typeface="Calibri" panose="020F0502020204030204" pitchFamily="34" charset="0"/>
                <a:cs typeface="Times New Roman" panose="02020603050405020304" pitchFamily="18" charset="0"/>
              </a:rPr>
              <a:t>1901: </a:t>
            </a:r>
            <a:r>
              <a:rPr lang="en-US" sz="1800" dirty="0">
                <a:effectLst/>
                <a:ea typeface="Calibri" panose="020F0502020204030204" pitchFamily="34" charset="0"/>
                <a:cs typeface="Times New Roman" panose="02020603050405020304" pitchFamily="18" charset="0"/>
              </a:rPr>
              <a:t> </a:t>
            </a:r>
            <a:r>
              <a:rPr lang="ro-RO" sz="1800" dirty="0">
                <a:effectLst/>
                <a:ea typeface="Calibri" panose="020F0502020204030204" pitchFamily="34" charset="0"/>
                <a:cs typeface="Times New Roman" panose="02020603050405020304" pitchFamily="18" charset="0"/>
              </a:rPr>
              <a:t>Primul proces legat de cocaina</a:t>
            </a:r>
            <a:r>
              <a:rPr lang="en-US" sz="1800" dirty="0">
                <a:solidFill>
                  <a:srgbClr val="202122"/>
                </a:solidFill>
                <a:effectLst/>
                <a:ea typeface="Calibri" panose="020F0502020204030204" pitchFamily="34" charset="0"/>
                <a:cs typeface="Times New Roman" panose="02020603050405020304" pitchFamily="18" charset="0"/>
              </a:rPr>
              <a:t>.</a:t>
            </a:r>
            <a:endParaRPr lang="en-US" sz="1800" dirty="0">
              <a:effectLst/>
              <a:ea typeface="Calibri" panose="020F0502020204030204" pitchFamily="34" charset="0"/>
              <a:cs typeface="Times New Roman" panose="02020603050405020304" pitchFamily="18" charset="0"/>
            </a:endParaRPr>
          </a:p>
          <a:p>
            <a:r>
              <a:rPr lang="ro-RO" sz="1800" dirty="0">
                <a:effectLst/>
                <a:ea typeface="Calibri" panose="020F0502020204030204" pitchFamily="34" charset="0"/>
                <a:cs typeface="Times New Roman" panose="02020603050405020304" pitchFamily="18" charset="0"/>
              </a:rPr>
              <a:t>1907: </a:t>
            </a:r>
            <a:r>
              <a:rPr lang="en-US" sz="1800" dirty="0">
                <a:effectLst/>
                <a:ea typeface="Calibri" panose="020F0502020204030204" pitchFamily="34" charset="0"/>
                <a:cs typeface="Times New Roman" panose="02020603050405020304" pitchFamily="18" charset="0"/>
              </a:rPr>
              <a:t> </a:t>
            </a:r>
            <a:r>
              <a:rPr lang="ro-RO" sz="1800" dirty="0">
                <a:effectLst/>
                <a:ea typeface="Calibri" panose="020F0502020204030204" pitchFamily="34" charset="0"/>
                <a:cs typeface="Times New Roman" panose="02020603050405020304" pitchFamily="18" charset="0"/>
              </a:rPr>
              <a:t>Vanzarile de Coca-Cola sunt interzise in cantine.</a:t>
            </a:r>
            <a:endParaRPr lang="en-US" sz="1800" dirty="0">
              <a:effectLst/>
              <a:ea typeface="Calibri" panose="020F0502020204030204" pitchFamily="34" charset="0"/>
              <a:cs typeface="Times New Roman" panose="02020603050405020304" pitchFamily="18" charset="0"/>
            </a:endParaRPr>
          </a:p>
          <a:p>
            <a:r>
              <a:rPr lang="ro-RO" sz="1800" dirty="0">
                <a:effectLst/>
                <a:ea typeface="Calibri" panose="020F0502020204030204" pitchFamily="34" charset="0"/>
              </a:rPr>
              <a:t>191</a:t>
            </a:r>
            <a:r>
              <a:rPr lang="en-US" sz="1800" dirty="0">
                <a:effectLst/>
                <a:ea typeface="Calibri" panose="020F0502020204030204" pitchFamily="34" charset="0"/>
              </a:rPr>
              <a:t>1</a:t>
            </a:r>
            <a:r>
              <a:rPr lang="en-US" dirty="0">
                <a:ea typeface="Calibri" panose="020F0502020204030204" pitchFamily="34" charset="0"/>
              </a:rPr>
              <a:t>:</a:t>
            </a:r>
            <a:r>
              <a:rPr lang="ro-RO" sz="1800" dirty="0">
                <a:effectLst/>
                <a:ea typeface="Calibri" panose="020F0502020204030204" pitchFamily="34" charset="0"/>
              </a:rPr>
              <a:t> </a:t>
            </a:r>
            <a:r>
              <a:rPr lang="en-US" sz="1800" dirty="0">
                <a:effectLst/>
                <a:ea typeface="Calibri" panose="020F0502020204030204" pitchFamily="34" charset="0"/>
              </a:rPr>
              <a:t> </a:t>
            </a:r>
            <a:r>
              <a:rPr lang="ro-RO" sz="1800" dirty="0">
                <a:effectLst/>
                <a:ea typeface="Calibri" panose="020F0502020204030204" pitchFamily="34" charset="0"/>
              </a:rPr>
              <a:t>Al doilea proces legat de cocaina</a:t>
            </a:r>
            <a:r>
              <a:rPr lang="en-US" sz="1800" dirty="0">
                <a:effectLst/>
                <a:ea typeface="Calibri" panose="020F0502020204030204" pitchFamily="34" charset="0"/>
              </a:rPr>
              <a:t>.</a:t>
            </a:r>
          </a:p>
          <a:p>
            <a:r>
              <a:rPr lang="ro-RO" sz="1800" dirty="0">
                <a:effectLst/>
                <a:ea typeface="Calibri" panose="020F0502020204030204" pitchFamily="34" charset="0"/>
              </a:rPr>
              <a:t>1920: </a:t>
            </a:r>
            <a:r>
              <a:rPr lang="en-US" sz="1800" dirty="0">
                <a:effectLst/>
                <a:ea typeface="Calibri" panose="020F0502020204030204" pitchFamily="34" charset="0"/>
              </a:rPr>
              <a:t> </a:t>
            </a:r>
            <a:r>
              <a:rPr lang="ro-RO" sz="1800" dirty="0">
                <a:effectLst/>
                <a:ea typeface="Calibri" panose="020F0502020204030204" pitchFamily="34" charset="0"/>
              </a:rPr>
              <a:t>Coca-Cola pierde 29,000$ pe zi</a:t>
            </a:r>
            <a:r>
              <a:rPr lang="en-US" sz="1800" dirty="0">
                <a:effectLst/>
                <a:ea typeface="Calibri" panose="020F0502020204030204" pitchFamily="34" charset="0"/>
              </a:rPr>
              <a:t>.</a:t>
            </a:r>
          </a:p>
          <a:p>
            <a:r>
              <a:rPr lang="ro-RO" sz="1800" dirty="0">
                <a:effectLst/>
                <a:ea typeface="Calibri" panose="020F0502020204030204" pitchFamily="34" charset="0"/>
                <a:cs typeface="Times New Roman" panose="02020603050405020304" pitchFamily="18" charset="0"/>
              </a:rPr>
              <a:t>1934: </a:t>
            </a:r>
            <a:r>
              <a:rPr lang="en-US" sz="1800" dirty="0">
                <a:effectLst/>
                <a:ea typeface="Calibri" panose="020F0502020204030204" pitchFamily="34" charset="0"/>
                <a:cs typeface="Times New Roman" panose="02020603050405020304" pitchFamily="18" charset="0"/>
              </a:rPr>
              <a:t> </a:t>
            </a:r>
            <a:r>
              <a:rPr lang="ro-RO" sz="1800" dirty="0">
                <a:effectLst/>
                <a:ea typeface="Calibri" panose="020F0502020204030204" pitchFamily="34" charset="0"/>
                <a:cs typeface="Times New Roman" panose="02020603050405020304" pitchFamily="18" charset="0"/>
              </a:rPr>
              <a:t>Pepsi ofera 350ml de bautura la pretul de 5¢.</a:t>
            </a:r>
            <a:endParaRPr lang="en-US" sz="1800" dirty="0">
              <a:effectLst/>
              <a:ea typeface="Calibri" panose="020F0502020204030204" pitchFamily="34" charset="0"/>
              <a:cs typeface="Times New Roman" panose="02020603050405020304" pitchFamily="18" charset="0"/>
            </a:endParaRPr>
          </a:p>
          <a:p>
            <a:r>
              <a:rPr lang="ro-RO" sz="1800" dirty="0">
                <a:effectLst/>
                <a:ea typeface="Calibri" panose="020F0502020204030204" pitchFamily="34" charset="0"/>
                <a:cs typeface="Times New Roman" panose="02020603050405020304" pitchFamily="18" charset="0"/>
              </a:rPr>
              <a:t>1936: </a:t>
            </a:r>
            <a:r>
              <a:rPr lang="en-US" sz="1800" dirty="0">
                <a:effectLst/>
                <a:ea typeface="Calibri" panose="020F0502020204030204" pitchFamily="34" charset="0"/>
                <a:cs typeface="Times New Roman" panose="02020603050405020304" pitchFamily="18" charset="0"/>
              </a:rPr>
              <a:t> </a:t>
            </a:r>
            <a:r>
              <a:rPr lang="ro-RO" sz="1800" dirty="0">
                <a:effectLst/>
                <a:ea typeface="Calibri" panose="020F0502020204030204" pitchFamily="34" charset="0"/>
                <a:cs typeface="Times New Roman" panose="02020603050405020304" pitchFamily="18" charset="0"/>
              </a:rPr>
              <a:t>Sunt introduse tonomatele de Coca-Cola</a:t>
            </a:r>
            <a:r>
              <a:rPr lang="en-US" dirty="0">
                <a:ea typeface="Calibri" panose="020F0502020204030204" pitchFamily="34" charset="0"/>
                <a:cs typeface="Times New Roman" panose="02020603050405020304" pitchFamily="18" charset="0"/>
              </a:rPr>
              <a:t>.</a:t>
            </a:r>
          </a:p>
        </p:txBody>
      </p:sp>
      <p:sp>
        <p:nvSpPr>
          <p:cNvPr id="4" name="Content Placeholder 2">
            <a:extLst>
              <a:ext uri="{FF2B5EF4-FFF2-40B4-BE49-F238E27FC236}">
                <a16:creationId xmlns:a16="http://schemas.microsoft.com/office/drawing/2014/main" id="{BFEC1D38-D0EC-4153-86F7-64516A1CF6F8}"/>
              </a:ext>
            </a:extLst>
          </p:cNvPr>
          <p:cNvSpPr txBox="1">
            <a:spLocks/>
          </p:cNvSpPr>
          <p:nvPr/>
        </p:nvSpPr>
        <p:spPr>
          <a:xfrm>
            <a:off x="6095999" y="2356959"/>
            <a:ext cx="5514808"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ro-RO" sz="1800" dirty="0">
                <a:effectLst/>
                <a:ea typeface="Calibri" panose="020F0502020204030204" pitchFamily="34" charset="0"/>
                <a:cs typeface="Times New Roman" panose="02020603050405020304" pitchFamily="18" charset="0"/>
              </a:rPr>
              <a:t>1950: </a:t>
            </a:r>
            <a:r>
              <a:rPr lang="en-US" sz="1800" dirty="0">
                <a:effectLst/>
                <a:ea typeface="Calibri" panose="020F0502020204030204" pitchFamily="34" charset="0"/>
                <a:cs typeface="Times New Roman" panose="02020603050405020304" pitchFamily="18" charset="0"/>
              </a:rPr>
              <a:t> </a:t>
            </a:r>
            <a:r>
              <a:rPr lang="ro-RO" sz="1800" dirty="0">
                <a:effectLst/>
                <a:ea typeface="Calibri" panose="020F0502020204030204" pitchFamily="34" charset="0"/>
                <a:cs typeface="Times New Roman" panose="02020603050405020304" pitchFamily="18" charset="0"/>
              </a:rPr>
              <a:t>Revista Time inregistreaza prima trecere a pretului unei sticle de 6¢ in New York.</a:t>
            </a:r>
            <a:endParaRPr lang="en-US" sz="1800" dirty="0">
              <a:effectLst/>
              <a:ea typeface="Calibri" panose="020F0502020204030204" pitchFamily="34" charset="0"/>
              <a:cs typeface="Times New Roman" panose="02020603050405020304" pitchFamily="18" charset="0"/>
            </a:endParaRPr>
          </a:p>
          <a:p>
            <a:r>
              <a:rPr lang="ro-RO" sz="1800" dirty="0">
                <a:effectLst/>
                <a:ea typeface="Calibri" panose="020F0502020204030204" pitchFamily="34" charset="0"/>
                <a:cs typeface="Times New Roman" panose="02020603050405020304" pitchFamily="18" charset="0"/>
              </a:rPr>
              <a:t>1951: </a:t>
            </a:r>
            <a:r>
              <a:rPr lang="en-US" sz="1800" dirty="0">
                <a:effectLst/>
                <a:ea typeface="Calibri" panose="020F0502020204030204" pitchFamily="34" charset="0"/>
                <a:cs typeface="Times New Roman" panose="02020603050405020304" pitchFamily="18" charset="0"/>
              </a:rPr>
              <a:t> </a:t>
            </a:r>
            <a:r>
              <a:rPr lang="ro-RO" sz="1800" dirty="0">
                <a:effectLst/>
                <a:ea typeface="Calibri" panose="020F0502020204030204" pitchFamily="34" charset="0"/>
                <a:cs typeface="Times New Roman" panose="02020603050405020304" pitchFamily="18" charset="0"/>
              </a:rPr>
              <a:t>Coca-Cola scoate pretul de 5¢ din reclam</a:t>
            </a:r>
            <a:r>
              <a:rPr lang="en-US" sz="1800" dirty="0">
                <a:effectLst/>
                <a:ea typeface="Calibri" panose="020F0502020204030204" pitchFamily="34" charset="0"/>
                <a:cs typeface="Times New Roman" panose="02020603050405020304" pitchFamily="18" charset="0"/>
              </a:rPr>
              <a:t>e.</a:t>
            </a:r>
          </a:p>
          <a:p>
            <a:r>
              <a:rPr lang="ro-RO" sz="1800" dirty="0">
                <a:effectLst/>
                <a:ea typeface="Calibri" panose="020F0502020204030204" pitchFamily="34" charset="0"/>
                <a:cs typeface="Times New Roman" panose="02020603050405020304" pitchFamily="18" charset="0"/>
              </a:rPr>
              <a:t>1953: </a:t>
            </a:r>
            <a:r>
              <a:rPr lang="en-US" sz="1800" dirty="0">
                <a:effectLst/>
                <a:ea typeface="Calibri" panose="020F0502020204030204" pitchFamily="34" charset="0"/>
                <a:cs typeface="Times New Roman" panose="02020603050405020304" pitchFamily="18" charset="0"/>
              </a:rPr>
              <a:t> </a:t>
            </a:r>
            <a:r>
              <a:rPr lang="ro-RO" sz="1800" dirty="0">
                <a:effectLst/>
                <a:ea typeface="Calibri" panose="020F0502020204030204" pitchFamily="34" charset="0"/>
                <a:cs typeface="Times New Roman" panose="02020603050405020304" pitchFamily="18" charset="0"/>
              </a:rPr>
              <a:t>Woodruff cere Trezoreriei sa printeze o moneda de 7.5¢, dar cererea este respinsa.</a:t>
            </a:r>
            <a:endParaRPr lang="en-US" sz="1800" dirty="0">
              <a:effectLst/>
              <a:ea typeface="Calibri" panose="020F0502020204030204" pitchFamily="34" charset="0"/>
              <a:cs typeface="Times New Roman" panose="02020603050405020304" pitchFamily="18" charset="0"/>
            </a:endParaRPr>
          </a:p>
          <a:p>
            <a:r>
              <a:rPr lang="ro-RO" sz="1800" dirty="0">
                <a:effectLst/>
                <a:ea typeface="Calibri" panose="020F0502020204030204" pitchFamily="34" charset="0"/>
                <a:cs typeface="Times New Roman" panose="02020603050405020304" pitchFamily="18" charset="0"/>
              </a:rPr>
              <a:t>1955: </a:t>
            </a:r>
            <a:r>
              <a:rPr lang="en-US" sz="1800" dirty="0">
                <a:effectLst/>
                <a:ea typeface="Calibri" panose="020F0502020204030204" pitchFamily="34" charset="0"/>
                <a:cs typeface="Times New Roman" panose="02020603050405020304" pitchFamily="18" charset="0"/>
              </a:rPr>
              <a:t> </a:t>
            </a:r>
            <a:r>
              <a:rPr lang="ro-RO" sz="1800" dirty="0">
                <a:effectLst/>
                <a:ea typeface="Calibri" panose="020F0502020204030204" pitchFamily="34" charset="0"/>
                <a:cs typeface="Times New Roman" panose="02020603050405020304" pitchFamily="18" charset="0"/>
              </a:rPr>
              <a:t>Business Week inregistreaza preturi diferite </a:t>
            </a:r>
            <a:r>
              <a:rPr lang="en-US" sz="1800" dirty="0">
                <a:effectLst/>
                <a:ea typeface="Calibri" panose="020F0502020204030204" pitchFamily="34" charset="0"/>
                <a:cs typeface="Times New Roman" panose="02020603050405020304" pitchFamily="18" charset="0"/>
              </a:rPr>
              <a:t>     </a:t>
            </a:r>
            <a:r>
              <a:rPr lang="ro-RO" sz="1800" dirty="0">
                <a:effectLst/>
                <a:ea typeface="Calibri" panose="020F0502020204030204" pitchFamily="34" charset="0"/>
                <a:cs typeface="Times New Roman" panose="02020603050405020304" pitchFamily="18" charset="0"/>
              </a:rPr>
              <a:t>(5¢, 6¢, 7¢, sau chiar 10¢) in functie de zona unde este comercializata.</a:t>
            </a:r>
            <a:endParaRPr lang="en-US" sz="1800" dirty="0">
              <a:effectLst/>
              <a:ea typeface="Calibri" panose="020F0502020204030204" pitchFamily="34" charset="0"/>
              <a:cs typeface="Times New Roman" panose="02020603050405020304" pitchFamily="18" charset="0"/>
            </a:endParaRPr>
          </a:p>
          <a:p>
            <a:r>
              <a:rPr lang="ro-RO" sz="1800" dirty="0">
                <a:effectLst/>
                <a:ea typeface="Calibri" panose="020F0502020204030204" pitchFamily="34" charset="0"/>
                <a:cs typeface="Times New Roman" panose="02020603050405020304" pitchFamily="18" charset="0"/>
              </a:rPr>
              <a:t>1959: </a:t>
            </a:r>
            <a:r>
              <a:rPr lang="en-US" sz="1800" dirty="0">
                <a:effectLst/>
                <a:ea typeface="Calibri" panose="020F0502020204030204" pitchFamily="34" charset="0"/>
                <a:cs typeface="Times New Roman" panose="02020603050405020304" pitchFamily="18" charset="0"/>
              </a:rPr>
              <a:t> </a:t>
            </a:r>
            <a:r>
              <a:rPr lang="ro-RO" sz="1800" dirty="0">
                <a:effectLst/>
                <a:ea typeface="Calibri" panose="020F0502020204030204" pitchFamily="34" charset="0"/>
                <a:cs typeface="Times New Roman" panose="02020603050405020304" pitchFamily="18" charset="0"/>
              </a:rPr>
              <a:t>Este vanduta ultima sticla „nickel Coke” - 5¢.</a:t>
            </a:r>
            <a:endParaRPr lang="en-US" sz="1800" dirty="0">
              <a:effectLst/>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97710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127</TotalTime>
  <Words>968</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Wingdings</vt:lpstr>
      <vt:lpstr>Wingdings 2</vt:lpstr>
      <vt:lpstr>Dividend</vt:lpstr>
      <vt:lpstr>Rigiditatea preturilor nominale</vt:lpstr>
      <vt:lpstr>Ce este rigiditatea nominalA? </vt:lpstr>
      <vt:lpstr>PowerPoint Presentation</vt:lpstr>
      <vt:lpstr>Ce  vrea sa insemne asta? - exemplu</vt:lpstr>
      <vt:lpstr>PowerPoint Presentation</vt:lpstr>
      <vt:lpstr>Coca-Cola is said to be the second most well-known phrase in the world;  the most well-known is “OK.” So if you say “Coca-Cola is OK” you will be understood in more places by more people than any other sentence.                       Richard Tedlow                  1990</vt:lpstr>
      <vt:lpstr>Ce a reprezentat “the nickel coke”?</vt:lpstr>
      <vt:lpstr>PowerPoint Presentation</vt:lpstr>
      <vt:lpstr>I. Schimbari in conditiile pietei in perioada 1886-1959</vt:lpstr>
      <vt:lpstr>II. Mentinerea pretului de vanzare: cum a reusit coca-cola sa intareasca “the nickel price”?</vt:lpstr>
      <vt:lpstr>III. Impactul tonomatelor</vt:lpstr>
      <vt:lpstr>IV. Teorii ale rigiditatii</vt:lpstr>
      <vt:lpstr>V. Concluzii</vt:lpstr>
      <vt:lpstr>Va multumim pentru atentie   Grigore Lucian-florin olteanu eduard-florin careja alexandru-cristian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Rigiditatea preturilor nominale</dc:title>
  <dc:creator>Lucian-Florin GRIGORE</dc:creator>
  <cp:lastModifiedBy>Lucian-Florin GRIGORE</cp:lastModifiedBy>
  <cp:revision>48</cp:revision>
  <dcterms:created xsi:type="dcterms:W3CDTF">2020-12-07T18:59:46Z</dcterms:created>
  <dcterms:modified xsi:type="dcterms:W3CDTF">2020-12-07T21:06:57Z</dcterms:modified>
</cp:coreProperties>
</file>