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4a30642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4a30642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24a30642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24a30642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4a30642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4a30642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4a30642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4a30642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4a30642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4a30642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4a30642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4a30642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4a30642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4a30642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24a30642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24a30642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24a30642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24a30642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24a30642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24a30642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o" sz="4000"/>
              <a:t>HotelHub</a:t>
            </a:r>
            <a:endParaRPr sz="40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1800"/>
              <a:t>Prezentarea documentului de proiectare arhitecturală</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Condițiile limită (cazurile de utilizare limită)</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o" sz="1500"/>
              <a:t>Condițiile limita </a:t>
            </a:r>
            <a:r>
              <a:rPr lang="ro" sz="1500"/>
              <a:t>la care poate fi supus sistemul:</a:t>
            </a:r>
            <a:endParaRPr sz="1500"/>
          </a:p>
          <a:p>
            <a:pPr indent="-323850" lvl="0" marL="457200" rtl="0" algn="l">
              <a:spcBef>
                <a:spcPts val="1200"/>
              </a:spcBef>
              <a:spcAft>
                <a:spcPts val="0"/>
              </a:spcAft>
              <a:buSzPts val="1500"/>
              <a:buChar char="●"/>
            </a:pPr>
            <a:r>
              <a:rPr lang="ro" sz="1500"/>
              <a:t>Foarte multe query-uri către baza de date</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ro" sz="1500"/>
              <a:t>Întârzieri în comunicarea cu utilizatorul datorită supraîncărcării sistemului</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ro" sz="1500"/>
              <a:t>Gestionarea rezervărilor către aceleași camere și / sau aceleași facilități în același timp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ctrTitle"/>
          </p:nvPr>
        </p:nvSpPr>
        <p:spPr>
          <a:xfrm>
            <a:off x="1858703" y="1123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o" sz="4000"/>
              <a:t>Vă mulțumim</a:t>
            </a:r>
            <a:endParaRPr sz="4000"/>
          </a:p>
        </p:txBody>
      </p:sp>
      <p:sp>
        <p:nvSpPr>
          <p:cNvPr id="189" name="Google Shape;189;p23"/>
          <p:cNvSpPr txBox="1"/>
          <p:nvPr>
            <p:ph idx="1" type="subTitle"/>
          </p:nvPr>
        </p:nvSpPr>
        <p:spPr>
          <a:xfrm>
            <a:off x="1858700" y="2740283"/>
            <a:ext cx="5361300" cy="1584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ro"/>
              <a:t>Grigore Lucian-Florin</a:t>
            </a:r>
            <a:endParaRPr/>
          </a:p>
          <a:p>
            <a:pPr indent="0" lvl="0" marL="0" rtl="0" algn="ctr">
              <a:spcBef>
                <a:spcPts val="0"/>
              </a:spcBef>
              <a:spcAft>
                <a:spcPts val="0"/>
              </a:spcAft>
              <a:buNone/>
            </a:pPr>
            <a:r>
              <a:rPr lang="ro"/>
              <a:t>Olteanu Eduard-Florin</a:t>
            </a:r>
            <a:endParaRPr/>
          </a:p>
          <a:p>
            <a:pPr indent="0" lvl="0" marL="0" rtl="0" algn="ctr">
              <a:spcBef>
                <a:spcPts val="0"/>
              </a:spcBef>
              <a:spcAft>
                <a:spcPts val="0"/>
              </a:spcAft>
              <a:buNone/>
            </a:pPr>
            <a:r>
              <a:rPr lang="ro"/>
              <a:t>Tanasă Ioan</a:t>
            </a:r>
            <a:endParaRPr/>
          </a:p>
          <a:p>
            <a:pPr indent="0" lvl="0" marL="0" rtl="0" algn="ctr">
              <a:spcBef>
                <a:spcPts val="0"/>
              </a:spcBef>
              <a:spcAft>
                <a:spcPts val="0"/>
              </a:spcAft>
              <a:buNone/>
            </a:pPr>
            <a:r>
              <a:rPr lang="ro"/>
              <a:t>Vasilache Andra-Gabriela</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Introducere</a:t>
            </a:r>
            <a:endParaRPr/>
          </a:p>
        </p:txBody>
      </p:sp>
      <p:sp>
        <p:nvSpPr>
          <p:cNvPr id="135" name="Google Shape;135;p14"/>
          <p:cNvSpPr txBox="1"/>
          <p:nvPr>
            <p:ph idx="1" type="body"/>
          </p:nvPr>
        </p:nvSpPr>
        <p:spPr>
          <a:xfrm>
            <a:off x="819150" y="1528800"/>
            <a:ext cx="7505700" cy="2910000"/>
          </a:xfrm>
          <a:prstGeom prst="rect">
            <a:avLst/>
          </a:prstGeom>
        </p:spPr>
        <p:txBody>
          <a:bodyPr anchorCtr="0" anchor="t" bIns="91425" lIns="91425" spcFirstLastPara="1" rIns="91425" wrap="square" tIns="91425">
            <a:normAutofit/>
          </a:bodyPr>
          <a:lstStyle/>
          <a:p>
            <a:pPr indent="0" lvl="0" marL="3200400" rtl="0" algn="l">
              <a:spcBef>
                <a:spcPts val="0"/>
              </a:spcBef>
              <a:spcAft>
                <a:spcPts val="0"/>
              </a:spcAft>
              <a:buNone/>
            </a:pPr>
            <a:r>
              <a:rPr b="1" lang="ro" sz="1500"/>
              <a:t>Scopul sistemului</a:t>
            </a:r>
            <a:endParaRPr b="1" sz="1500"/>
          </a:p>
          <a:p>
            <a:pPr indent="0" lvl="0" marL="0" rtl="0" algn="l">
              <a:spcBef>
                <a:spcPts val="1200"/>
              </a:spcBef>
              <a:spcAft>
                <a:spcPts val="0"/>
              </a:spcAft>
              <a:buNone/>
            </a:pPr>
            <a:r>
              <a:rPr lang="ro" sz="1500"/>
              <a:t>HotelHub este o aplicație care vine atât în sprijinul managerilor, cât și în sprijinul clienților unui lanț hotelier care vor să închirieze, managerieze și să documenteze (sau să se documenteze) asupra diverselor facilități ale locațiilor disponibile.</a:t>
            </a:r>
            <a:endParaRPr sz="1500"/>
          </a:p>
          <a:p>
            <a:pPr indent="0" lvl="0" marL="3200400" rtl="0" algn="l">
              <a:spcBef>
                <a:spcPts val="1200"/>
              </a:spcBef>
              <a:spcAft>
                <a:spcPts val="0"/>
              </a:spcAft>
              <a:buNone/>
            </a:pPr>
            <a:r>
              <a:rPr b="1" lang="ro" sz="1500"/>
              <a:t>Definiții</a:t>
            </a:r>
            <a:r>
              <a:rPr b="1" lang="ro" sz="1500"/>
              <a:t>, acronime</a:t>
            </a:r>
            <a:endParaRPr b="1" sz="1500"/>
          </a:p>
          <a:p>
            <a:pPr indent="0" lvl="0" marL="0" rtl="0" algn="l">
              <a:spcBef>
                <a:spcPts val="1200"/>
              </a:spcBef>
              <a:spcAft>
                <a:spcPts val="1200"/>
              </a:spcAft>
              <a:buNone/>
            </a:pPr>
            <a:r>
              <a:rPr lang="ro" sz="1500"/>
              <a:t>Frontend, Backend, DB, SQL, MySql Workbench, Intellij IDEA, Spring, CSS, HTML, React Native, Javascript, MVC, SDK</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Obiective de proiectare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ro" sz="1500"/>
              <a:t>Îndeplinirea cerințelor de performanță</a:t>
            </a:r>
            <a:endParaRPr sz="1500"/>
          </a:p>
          <a:p>
            <a:pPr indent="-323850" lvl="0" marL="457200" rtl="0" algn="l">
              <a:spcBef>
                <a:spcPts val="0"/>
              </a:spcBef>
              <a:spcAft>
                <a:spcPts val="0"/>
              </a:spcAft>
              <a:buSzPts val="1500"/>
              <a:buChar char="●"/>
            </a:pPr>
            <a:r>
              <a:rPr lang="ro" sz="1500"/>
              <a:t>Îndeplinirea cerințelor de calitate</a:t>
            </a:r>
            <a:endParaRPr sz="1500"/>
          </a:p>
          <a:p>
            <a:pPr indent="-323850" lvl="0" marL="457200" rtl="0" algn="l">
              <a:spcBef>
                <a:spcPts val="0"/>
              </a:spcBef>
              <a:spcAft>
                <a:spcPts val="0"/>
              </a:spcAft>
              <a:buSzPts val="1500"/>
              <a:buChar char="●"/>
            </a:pPr>
            <a:r>
              <a:rPr lang="ro" sz="1500"/>
              <a:t>Îndeplinirea cerințelor de încredere</a:t>
            </a:r>
            <a:endParaRPr sz="1500"/>
          </a:p>
          <a:p>
            <a:pPr indent="-323850" lvl="1" marL="914400" rtl="0" algn="l">
              <a:spcBef>
                <a:spcPts val="0"/>
              </a:spcBef>
              <a:spcAft>
                <a:spcPts val="0"/>
              </a:spcAft>
              <a:buSzPts val="1500"/>
              <a:buChar char="○"/>
            </a:pPr>
            <a:r>
              <a:rPr lang="ro" sz="1500"/>
              <a:t>Fiabilitatea</a:t>
            </a:r>
            <a:endParaRPr sz="1500"/>
          </a:p>
          <a:p>
            <a:pPr indent="-323850" lvl="1" marL="914400" rtl="0" algn="l">
              <a:spcBef>
                <a:spcPts val="0"/>
              </a:spcBef>
              <a:spcAft>
                <a:spcPts val="0"/>
              </a:spcAft>
              <a:buSzPts val="1500"/>
              <a:buChar char="○"/>
            </a:pPr>
            <a:r>
              <a:rPr lang="ro" sz="1500"/>
              <a:t>Disponibilitatea</a:t>
            </a:r>
            <a:endParaRPr sz="1500"/>
          </a:p>
          <a:p>
            <a:pPr indent="-323850" lvl="1" marL="914400" rtl="0" algn="l">
              <a:spcBef>
                <a:spcPts val="0"/>
              </a:spcBef>
              <a:spcAft>
                <a:spcPts val="0"/>
              </a:spcAft>
              <a:buSzPts val="1500"/>
              <a:buChar char="○"/>
            </a:pPr>
            <a:r>
              <a:rPr lang="ro" sz="1500"/>
              <a:t>Toleranța la defecte</a:t>
            </a:r>
            <a:endParaRPr sz="1500"/>
          </a:p>
          <a:p>
            <a:pPr indent="-323850" lvl="0" marL="457200" rtl="0" algn="l">
              <a:spcBef>
                <a:spcPts val="0"/>
              </a:spcBef>
              <a:spcAft>
                <a:spcPts val="0"/>
              </a:spcAft>
              <a:buSzPts val="1500"/>
              <a:buChar char="●"/>
            </a:pPr>
            <a:r>
              <a:rPr lang="ro" sz="1500"/>
              <a:t>Îndeplinirea cerințelor de mentenanță</a:t>
            </a:r>
            <a:endParaRPr sz="1500"/>
          </a:p>
          <a:p>
            <a:pPr indent="-323850" lvl="0" marL="457200" rtl="0" algn="l">
              <a:spcBef>
                <a:spcPts val="0"/>
              </a:spcBef>
              <a:spcAft>
                <a:spcPts val="0"/>
              </a:spcAft>
              <a:buSzPts val="1500"/>
              <a:buChar char="●"/>
            </a:pPr>
            <a:r>
              <a:rPr lang="ro" sz="1500"/>
              <a:t>Îndeplinirea cerințelor de planificare a proiectului</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Arhitectura </a:t>
            </a:r>
            <a:r>
              <a:rPr lang="ro"/>
              <a:t>propusă</a:t>
            </a:r>
            <a:endParaRPr/>
          </a:p>
        </p:txBody>
      </p:sp>
      <p:sp>
        <p:nvSpPr>
          <p:cNvPr id="147" name="Google Shape;147;p16"/>
          <p:cNvSpPr txBox="1"/>
          <p:nvPr>
            <p:ph idx="1" type="body"/>
          </p:nvPr>
        </p:nvSpPr>
        <p:spPr>
          <a:xfrm>
            <a:off x="819150" y="1476625"/>
            <a:ext cx="7505700" cy="296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o" sz="1500"/>
              <a:t>Avem ca scop separarea interfeței cu utilizatorul de datele şi logica aplicaṭiei.</a:t>
            </a:r>
            <a:endParaRPr sz="1500"/>
          </a:p>
          <a:p>
            <a:pPr indent="0" lvl="0" marL="0" rtl="0" algn="l">
              <a:spcBef>
                <a:spcPts val="1200"/>
              </a:spcBef>
              <a:spcAft>
                <a:spcPts val="0"/>
              </a:spcAft>
              <a:buNone/>
            </a:pPr>
            <a:r>
              <a:rPr lang="ro" sz="1500"/>
              <a:t>Drept stil arhitectural am ales: </a:t>
            </a:r>
            <a:r>
              <a:rPr b="1" lang="ro" sz="1500"/>
              <a:t>Arhitectură ierarhică închisă, în 3 niveluri.</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rPr b="1" lang="ro" sz="1500"/>
              <a:t>Utilizatorii aplicației </a:t>
            </a:r>
            <a:r>
              <a:rPr lang="ro" sz="1500"/>
              <a:t>se împart în două categorii, în funcție de privilegiile pe care le dețin</a:t>
            </a:r>
            <a:r>
              <a:rPr b="1" lang="ro" sz="1500"/>
              <a:t>:</a:t>
            </a:r>
            <a:endParaRPr sz="1500"/>
          </a:p>
          <a:p>
            <a:pPr indent="-323850" lvl="0" marL="457200" rtl="0" algn="l">
              <a:spcBef>
                <a:spcPts val="1200"/>
              </a:spcBef>
              <a:spcAft>
                <a:spcPts val="0"/>
              </a:spcAft>
              <a:buSzPts val="1500"/>
              <a:buChar char="●"/>
            </a:pPr>
            <a:r>
              <a:rPr lang="ro" sz="1500"/>
              <a:t>Utilizatorii neprivilegiați (conturile de clienți)</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ro" sz="1500"/>
              <a:t>Utilizatorii privilegiați (conturile de administratori)</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Descompunerea în subsisteme și responsabilitate fiecărui subsistem</a:t>
            </a:r>
            <a:endParaRPr/>
          </a:p>
        </p:txBody>
      </p:sp>
      <p:sp>
        <p:nvSpPr>
          <p:cNvPr id="153" name="Google Shape;153;p17"/>
          <p:cNvSpPr txBox="1"/>
          <p:nvPr>
            <p:ph idx="1" type="body"/>
          </p:nvPr>
        </p:nvSpPr>
        <p:spPr>
          <a:xfrm>
            <a:off x="819150" y="1860525"/>
            <a:ext cx="7505700" cy="25782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b="1" lang="ro" sz="1500"/>
              <a:t>Interfața</a:t>
            </a:r>
            <a:r>
              <a:rPr b="1" lang="ro" sz="1500"/>
              <a:t> utilizator</a:t>
            </a:r>
            <a:r>
              <a:rPr lang="ro" sz="1500"/>
              <a:t>: contine </a:t>
            </a:r>
            <a:r>
              <a:rPr lang="ro" sz="1500"/>
              <a:t>interfața</a:t>
            </a:r>
            <a:r>
              <a:rPr lang="ro" sz="1500"/>
              <a:t> utilizator web, </a:t>
            </a:r>
            <a:r>
              <a:rPr lang="ro" sz="1500"/>
              <a:t>interfața</a:t>
            </a:r>
            <a:r>
              <a:rPr lang="ro" sz="1500"/>
              <a:t> utilizator mobile, interfata client, </a:t>
            </a:r>
            <a:r>
              <a:rPr lang="ro" sz="1500"/>
              <a:t>interfața</a:t>
            </a:r>
            <a:r>
              <a:rPr lang="ro" sz="1500"/>
              <a:t> utilizator; se </a:t>
            </a:r>
            <a:r>
              <a:rPr lang="ro" sz="1500"/>
              <a:t>ocupă</a:t>
            </a:r>
            <a:r>
              <a:rPr lang="ro" sz="1500"/>
              <a:t> de </a:t>
            </a:r>
            <a:r>
              <a:rPr lang="ro" sz="1500"/>
              <a:t>afișarea</a:t>
            </a:r>
            <a:r>
              <a:rPr lang="ro" sz="1500"/>
              <a:t> </a:t>
            </a:r>
            <a:r>
              <a:rPr lang="ro" sz="1500"/>
              <a:t>informațiilor</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b="1" lang="ro" sz="1500"/>
              <a:t>Web server</a:t>
            </a:r>
            <a:r>
              <a:rPr lang="ro" sz="1500"/>
              <a:t>: comunica cu </a:t>
            </a:r>
            <a:r>
              <a:rPr lang="ro" sz="1500"/>
              <a:t>interfața</a:t>
            </a:r>
            <a:r>
              <a:rPr lang="ro" sz="1500"/>
              <a:t> de utilizator prin </a:t>
            </a:r>
            <a:r>
              <a:rPr lang="ro" sz="1500"/>
              <a:t>interfețe</a:t>
            </a:r>
            <a:r>
              <a:rPr lang="ro" sz="1500"/>
              <a:t> pentru client, camere, hoteluri </a:t>
            </a:r>
            <a:r>
              <a:rPr lang="ro" sz="1500"/>
              <a:t>și</a:t>
            </a:r>
            <a:r>
              <a:rPr lang="ro" sz="1500"/>
              <a:t> </a:t>
            </a:r>
            <a:r>
              <a:rPr lang="ro" sz="1500"/>
              <a:t>facilități</a:t>
            </a:r>
            <a:r>
              <a:rPr lang="ro" sz="1500"/>
              <a:t> </a:t>
            </a:r>
            <a:r>
              <a:rPr lang="ro" sz="1500"/>
              <a:t>și</a:t>
            </a:r>
            <a:r>
              <a:rPr lang="ro" sz="1500"/>
              <a:t> cu baza de date prin cele de acces </a:t>
            </a:r>
            <a:r>
              <a:rPr lang="ro" sz="1500"/>
              <a:t>și</a:t>
            </a:r>
            <a:r>
              <a:rPr lang="ro" sz="1500"/>
              <a:t> modificare ale datelor</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b="1" lang="ro" sz="1500"/>
              <a:t>Baza de date</a:t>
            </a:r>
            <a:r>
              <a:rPr lang="ro" sz="1500"/>
              <a:t>: </a:t>
            </a:r>
            <a:r>
              <a:rPr lang="ro" sz="1500"/>
              <a:t>interfața </a:t>
            </a:r>
            <a:r>
              <a:rPr lang="ro" sz="1500"/>
              <a:t>de adaugare administrator </a:t>
            </a:r>
            <a:r>
              <a:rPr lang="ro" sz="1500"/>
              <a:t>și</a:t>
            </a:r>
            <a:r>
              <a:rPr lang="ro" sz="1500"/>
              <a:t> comunicarea cu serverul web prin </a:t>
            </a:r>
            <a:r>
              <a:rPr lang="ro" sz="1500"/>
              <a:t>interfețe </a:t>
            </a:r>
            <a:r>
              <a:rPr lang="ro" sz="1500"/>
              <a:t>de acces </a:t>
            </a:r>
            <a:r>
              <a:rPr lang="ro" sz="1500"/>
              <a:t>și</a:t>
            </a:r>
            <a:r>
              <a:rPr lang="ro" sz="1500"/>
              <a:t> modificare date; contine datele folosite de </a:t>
            </a:r>
            <a:r>
              <a:rPr lang="ro" sz="1500"/>
              <a:t>aplicație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Distribuția subsistemelor pe platforme hardware/software (diagrama de distribuție)</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ro" sz="1500"/>
              <a:t>Componenta User</a:t>
            </a:r>
            <a:r>
              <a:rPr lang="ro" sz="1500"/>
              <a:t> contine cele doua componente: desktop si mobile. Componenta mobile se </a:t>
            </a:r>
            <a:r>
              <a:rPr lang="ro" sz="1500"/>
              <a:t>bazează</a:t>
            </a:r>
            <a:r>
              <a:rPr lang="ro" sz="1500"/>
              <a:t> pe Android OS, iar cea web pe Javascript, HTML si CSS.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b="1" lang="ro" sz="1500"/>
              <a:t>Componenta Frontend</a:t>
            </a:r>
            <a:r>
              <a:rPr lang="ro" sz="1500"/>
              <a:t> se </a:t>
            </a:r>
            <a:r>
              <a:rPr lang="ro" sz="1500"/>
              <a:t>bazează</a:t>
            </a:r>
            <a:r>
              <a:rPr lang="ro" sz="1500"/>
              <a:t> pe React.</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b="1" lang="ro" sz="1500"/>
              <a:t>Componenta Backend</a:t>
            </a:r>
            <a:r>
              <a:rPr lang="ro" sz="1500"/>
              <a:t> </a:t>
            </a:r>
            <a:r>
              <a:rPr lang="ro" sz="1500"/>
              <a:t>conține</a:t>
            </a:r>
            <a:r>
              <a:rPr lang="ro" sz="1500"/>
              <a:t> Java, Spring </a:t>
            </a:r>
            <a:r>
              <a:rPr lang="ro" sz="1500"/>
              <a:t>și</a:t>
            </a:r>
            <a:r>
              <a:rPr lang="ro" sz="1500"/>
              <a:t> MySQL.</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Managementul datelor persistente</a:t>
            </a:r>
            <a:endParaRPr/>
          </a:p>
        </p:txBody>
      </p:sp>
      <p:sp>
        <p:nvSpPr>
          <p:cNvPr id="165" name="Google Shape;165;p19"/>
          <p:cNvSpPr txBox="1"/>
          <p:nvPr>
            <p:ph idx="1" type="body"/>
          </p:nvPr>
        </p:nvSpPr>
        <p:spPr>
          <a:xfrm>
            <a:off x="819150" y="1644200"/>
            <a:ext cx="7505700" cy="27945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b="1" lang="ro" sz="1500"/>
              <a:t>User</a:t>
            </a:r>
            <a:r>
              <a:rPr lang="ro" sz="1500"/>
              <a:t>: id, nume, email, parola, daca este de admin, </a:t>
            </a:r>
            <a:r>
              <a:rPr lang="ro" sz="1500"/>
              <a:t>și</a:t>
            </a:r>
            <a:r>
              <a:rPr lang="ro" sz="1500"/>
              <a:t> id-ul de admin al hotelului, acolo unde este cazul</a:t>
            </a:r>
            <a:r>
              <a:rPr lang="ro" sz="1500"/>
              <a:t>i</a:t>
            </a:r>
            <a:endParaRPr sz="1500"/>
          </a:p>
          <a:p>
            <a:pPr indent="-323850" lvl="0" marL="457200" rtl="0" algn="l">
              <a:lnSpc>
                <a:spcPct val="100000"/>
              </a:lnSpc>
              <a:spcBef>
                <a:spcPts val="0"/>
              </a:spcBef>
              <a:spcAft>
                <a:spcPts val="0"/>
              </a:spcAft>
              <a:buSzPts val="1500"/>
              <a:buChar char="●"/>
            </a:pPr>
            <a:r>
              <a:rPr b="1" lang="ro" sz="1500"/>
              <a:t>Reservation</a:t>
            </a:r>
            <a:r>
              <a:rPr lang="ro" sz="1500"/>
              <a:t>: id, camera, id camera, id user, aprobat (boolean), data incepere, data sfarsit</a:t>
            </a:r>
            <a:endParaRPr sz="1500"/>
          </a:p>
          <a:p>
            <a:pPr indent="-323850" lvl="0" marL="457200" rtl="0" algn="l">
              <a:lnSpc>
                <a:spcPct val="100000"/>
              </a:lnSpc>
              <a:spcBef>
                <a:spcPts val="0"/>
              </a:spcBef>
              <a:spcAft>
                <a:spcPts val="0"/>
              </a:spcAft>
              <a:buSzPts val="1500"/>
              <a:buChar char="●"/>
            </a:pPr>
            <a:r>
              <a:rPr b="1" lang="ro" sz="1500"/>
              <a:t>Facilitate</a:t>
            </a:r>
            <a:r>
              <a:rPr lang="ro" sz="1500"/>
              <a:t>: id, nume, pret</a:t>
            </a:r>
            <a:endParaRPr sz="1500"/>
          </a:p>
          <a:p>
            <a:pPr indent="-323850" lvl="0" marL="457200" rtl="0" algn="l">
              <a:lnSpc>
                <a:spcPct val="100000"/>
              </a:lnSpc>
              <a:spcBef>
                <a:spcPts val="0"/>
              </a:spcBef>
              <a:spcAft>
                <a:spcPts val="0"/>
              </a:spcAft>
              <a:buSzPts val="1500"/>
              <a:buChar char="●"/>
            </a:pPr>
            <a:r>
              <a:rPr b="1" lang="ro" sz="1500"/>
              <a:t>Camera</a:t>
            </a:r>
            <a:r>
              <a:rPr lang="ro" sz="1500"/>
              <a:t>: id, </a:t>
            </a:r>
            <a:r>
              <a:rPr lang="ro" sz="1500"/>
              <a:t>preț</a:t>
            </a:r>
            <a:r>
              <a:rPr lang="ro" sz="1500"/>
              <a:t>, nume, id hotel, </a:t>
            </a:r>
            <a:r>
              <a:rPr lang="ro" sz="1500"/>
              <a:t>număr</a:t>
            </a:r>
            <a:r>
              <a:rPr lang="ro" sz="1500"/>
              <a:t> persoane</a:t>
            </a:r>
            <a:endParaRPr sz="1500"/>
          </a:p>
          <a:p>
            <a:pPr indent="-323850" lvl="0" marL="457200" rtl="0" algn="l">
              <a:lnSpc>
                <a:spcPct val="100000"/>
              </a:lnSpc>
              <a:spcBef>
                <a:spcPts val="0"/>
              </a:spcBef>
              <a:spcAft>
                <a:spcPts val="0"/>
              </a:spcAft>
              <a:buSzPts val="1500"/>
              <a:buChar char="●"/>
            </a:pPr>
            <a:r>
              <a:rPr b="1" lang="ro" sz="1500"/>
              <a:t>Hotel</a:t>
            </a:r>
            <a:r>
              <a:rPr lang="ro" sz="1500"/>
              <a:t>: id, </a:t>
            </a:r>
            <a:r>
              <a:rPr lang="ro" sz="1500"/>
              <a:t>locație</a:t>
            </a:r>
            <a:r>
              <a:rPr lang="ro" sz="1500"/>
              <a:t>, nume</a:t>
            </a:r>
            <a:endParaRPr sz="1500"/>
          </a:p>
          <a:p>
            <a:pPr indent="0" lvl="0" marL="0" rtl="0" algn="l">
              <a:lnSpc>
                <a:spcPct val="100000"/>
              </a:lnSpc>
              <a:spcBef>
                <a:spcPts val="1200"/>
              </a:spcBef>
              <a:spcAft>
                <a:spcPts val="0"/>
              </a:spcAft>
              <a:buNone/>
            </a:pPr>
            <a:r>
              <a:t/>
            </a:r>
            <a:endParaRPr sz="1500"/>
          </a:p>
          <a:p>
            <a:pPr indent="0" lvl="0" marL="0" rtl="0" algn="l">
              <a:lnSpc>
                <a:spcPct val="100000"/>
              </a:lnSpc>
              <a:spcBef>
                <a:spcPts val="1200"/>
              </a:spcBef>
              <a:spcAft>
                <a:spcPts val="1200"/>
              </a:spcAft>
              <a:buNone/>
            </a:pPr>
            <a:r>
              <a:rPr lang="ro" sz="1500"/>
              <a:t>Aplicația noastră va avea date care nu se distrug atunci când aplicația mobilă este închisă sau atunci când website-ul a fost închis.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Controlul accesului utilizatorilor la sistem</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500"/>
              <a:t>Accesul utilizatorilor pe platforma se face prin înregistrare pentru clienți, iar după înregistrare își pot accesa contul cu credențialele folosite. Administratorii sunt introduși direct în baza de date, rezolvând astfel o problema de securitate reprezentata de un client ce ar avea privilegii de administrator.</a:t>
            </a:r>
            <a:endParaRPr sz="1500"/>
          </a:p>
          <a:p>
            <a:pPr indent="0" lvl="0" marL="0" rtl="0" algn="l">
              <a:spcBef>
                <a:spcPts val="1200"/>
              </a:spcBef>
              <a:spcAft>
                <a:spcPts val="1200"/>
              </a:spcAft>
              <a:buNone/>
            </a:pPr>
            <a:r>
              <a:rPr lang="ro" sz="1500"/>
              <a:t>Autentificarea se face pe baza numelui de utilizator și a parolei.</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52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Fluxul global al controlului</a:t>
            </a:r>
            <a:endParaRPr/>
          </a:p>
        </p:txBody>
      </p:sp>
      <p:sp>
        <p:nvSpPr>
          <p:cNvPr id="177" name="Google Shape;177;p21"/>
          <p:cNvSpPr txBox="1"/>
          <p:nvPr>
            <p:ph idx="1" type="body"/>
          </p:nvPr>
        </p:nvSpPr>
        <p:spPr>
          <a:xfrm>
            <a:off x="819150" y="1211500"/>
            <a:ext cx="7505700" cy="322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1500"/>
              <a:t>Client</a:t>
            </a:r>
            <a:r>
              <a:rPr lang="ro" sz="1500"/>
              <a:t>: </a:t>
            </a:r>
            <a:r>
              <a:rPr lang="ro" sz="1500"/>
              <a:t>la început are opțiunile de Creare cont și de Autentificare. În ambele cazuri, se verifică credentialele introduse și se întorc mesaje de eroare/succes. După intrarea în cont, poate opta pentru oricare din opțiunile Rezervare camera, Anulare rezervare și Accesare facilități. În primul caz, el trebuie să introducă datele despre rezervarea dorită, așteptând de la aplicație un mesaj de confirmare, dacă datele sunt corecte, sau unul de eșec, în caz contrar.</a:t>
            </a:r>
            <a:endParaRPr sz="1500"/>
          </a:p>
          <a:p>
            <a:pPr indent="0" lvl="0" marL="0" rtl="0" algn="l">
              <a:spcBef>
                <a:spcPts val="1200"/>
              </a:spcBef>
              <a:spcAft>
                <a:spcPts val="1200"/>
              </a:spcAft>
              <a:buNone/>
            </a:pPr>
            <a:r>
              <a:rPr b="1" lang="ro" sz="1500"/>
              <a:t>Administrator</a:t>
            </a:r>
            <a:r>
              <a:rPr lang="ro" sz="1500"/>
              <a:t>: </a:t>
            </a:r>
            <a:r>
              <a:rPr lang="ro" sz="1500"/>
              <a:t>se autentifica pe baza credentialelor comunicate de dezvoltatorii aplicației . Odată autentificat, el poate decide între Modificarea facilităților , Adăugarea /scoaterea hotelurilor sau Aprobare rezervare/anulare rezervare camera . În ultimele două cazuri, el trebuie să decide acțiunea dorită . Pasul următor este să introducă informațiile necesare, care vor fi verificate de aplicație , utilizatorul primind un mesaj de succes sau eșec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