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Nunito"/>
      <p:regular r:id="rId23"/>
      <p:bold r:id="rId24"/>
      <p:italic r:id="rId25"/>
      <p:boldItalic r:id="rId26"/>
    </p:embeddedFont>
    <p:embeddedFont>
      <p:font typeface="Montserrat"/>
      <p:regular r:id="rId27"/>
      <p:bold r:id="rId28"/>
      <p:italic r:id="rId29"/>
      <p:boldItalic r:id="rId30"/>
    </p:embeddedFont>
    <p:embeddedFont>
      <p:font typeface="Lato"/>
      <p:regular r:id="rId31"/>
      <p:bold r:id="rId32"/>
      <p:italic r:id="rId33"/>
      <p:boldItalic r:id="rId34"/>
    </p:embeddedFont>
    <p:embeddedFont>
      <p:font typeface="Maven Pro"/>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3895EE-068B-4E20-B2F2-9B10B55FC769}">
  <a:tblStyle styleId="{BF3895EE-068B-4E20-B2F2-9B10B55FC769}"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35" Type="http://schemas.openxmlformats.org/officeDocument/2006/relationships/font" Target="fonts/MavenPro-regular.fntdata"/><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MavenPr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249dbd35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249dbd35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249dbd355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249dbd35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25225284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25225284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25225284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25225284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d25225284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d25225284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25225284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d25225284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249dbd35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d249dbd35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249dbd35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249dbd35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249dbd35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249dbd35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25225284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25225284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249dbd35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249dbd35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249dbd35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249dbd35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249dbd35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249dbd35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249dbd35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249dbd35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25225284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25225284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HotelHub</a:t>
            </a:r>
            <a:endParaRPr/>
          </a:p>
        </p:txBody>
      </p:sp>
      <p:sp>
        <p:nvSpPr>
          <p:cNvPr id="135" name="Google Shape;135;p13"/>
          <p:cNvSpPr txBox="1"/>
          <p:nvPr>
            <p:ph idx="1" type="subTitle"/>
          </p:nvPr>
        </p:nvSpPr>
        <p:spPr>
          <a:xfrm>
            <a:off x="5164725" y="2999775"/>
            <a:ext cx="3170700" cy="1360500"/>
          </a:xfrm>
          <a:prstGeom prst="rect">
            <a:avLst/>
          </a:prstGeom>
        </p:spPr>
        <p:txBody>
          <a:bodyPr anchorCtr="0" anchor="t" bIns="91425" lIns="91425" spcFirstLastPara="1" rIns="91425" wrap="square" tIns="91425">
            <a:normAutofit/>
          </a:bodyPr>
          <a:lstStyle/>
          <a:p>
            <a:pPr indent="0" lvl="0" marL="11430" rtl="0" algn="l">
              <a:lnSpc>
                <a:spcPct val="115000"/>
              </a:lnSpc>
              <a:spcBef>
                <a:spcPts val="0"/>
              </a:spcBef>
              <a:spcAft>
                <a:spcPts val="0"/>
              </a:spcAft>
              <a:buNone/>
            </a:pPr>
            <a:r>
              <a:rPr b="1" lang="ro" sz="1100">
                <a:latin typeface="Nunito"/>
                <a:ea typeface="Nunito"/>
                <a:cs typeface="Nunito"/>
                <a:sym typeface="Nunito"/>
              </a:rPr>
              <a:t>Realizatori</a:t>
            </a:r>
            <a:endParaRPr sz="1100">
              <a:latin typeface="Nunito"/>
              <a:ea typeface="Nunito"/>
              <a:cs typeface="Nunito"/>
              <a:sym typeface="Nunito"/>
            </a:endParaRPr>
          </a:p>
          <a:p>
            <a:pPr indent="0" lvl="0" marL="11430" rtl="0" algn="l">
              <a:lnSpc>
                <a:spcPct val="150000"/>
              </a:lnSpc>
              <a:spcBef>
                <a:spcPts val="0"/>
              </a:spcBef>
              <a:spcAft>
                <a:spcPts val="0"/>
              </a:spcAft>
              <a:buNone/>
            </a:pPr>
            <a:r>
              <a:rPr lang="ro" sz="1100">
                <a:latin typeface="Nunito"/>
                <a:ea typeface="Nunito"/>
                <a:cs typeface="Nunito"/>
                <a:sym typeface="Nunito"/>
              </a:rPr>
              <a:t>Grigore Lucian-Florin</a:t>
            </a:r>
            <a:endParaRPr sz="1100">
              <a:latin typeface="Nunito"/>
              <a:ea typeface="Nunito"/>
              <a:cs typeface="Nunito"/>
              <a:sym typeface="Nunito"/>
            </a:endParaRPr>
          </a:p>
          <a:p>
            <a:pPr indent="0" lvl="0" marL="0" rtl="0" algn="l">
              <a:lnSpc>
                <a:spcPct val="150000"/>
              </a:lnSpc>
              <a:spcBef>
                <a:spcPts val="0"/>
              </a:spcBef>
              <a:spcAft>
                <a:spcPts val="0"/>
              </a:spcAft>
              <a:buNone/>
            </a:pPr>
            <a:r>
              <a:rPr lang="ro" sz="1100">
                <a:latin typeface="Nunito"/>
                <a:ea typeface="Nunito"/>
                <a:cs typeface="Nunito"/>
                <a:sym typeface="Nunito"/>
              </a:rPr>
              <a:t>Olteanu Eduard-Florin</a:t>
            </a:r>
            <a:endParaRPr sz="1100">
              <a:latin typeface="Nunito"/>
              <a:ea typeface="Nunito"/>
              <a:cs typeface="Nunito"/>
              <a:sym typeface="Nunito"/>
            </a:endParaRPr>
          </a:p>
          <a:p>
            <a:pPr indent="0" lvl="0" marL="0" rtl="0" algn="l">
              <a:lnSpc>
                <a:spcPct val="150000"/>
              </a:lnSpc>
              <a:spcBef>
                <a:spcPts val="0"/>
              </a:spcBef>
              <a:spcAft>
                <a:spcPts val="0"/>
              </a:spcAft>
              <a:buNone/>
            </a:pPr>
            <a:r>
              <a:rPr lang="ro" sz="1100">
                <a:latin typeface="Nunito"/>
                <a:ea typeface="Nunito"/>
                <a:cs typeface="Nunito"/>
                <a:sym typeface="Nunito"/>
              </a:rPr>
              <a:t>Tanasă Ioan</a:t>
            </a:r>
            <a:endParaRPr sz="1100">
              <a:latin typeface="Nunito"/>
              <a:ea typeface="Nunito"/>
              <a:cs typeface="Nunito"/>
              <a:sym typeface="Nunito"/>
            </a:endParaRPr>
          </a:p>
          <a:p>
            <a:pPr indent="0" lvl="0" marL="11430" rtl="0" algn="l">
              <a:lnSpc>
                <a:spcPct val="150000"/>
              </a:lnSpc>
              <a:spcBef>
                <a:spcPts val="0"/>
              </a:spcBef>
              <a:spcAft>
                <a:spcPts val="0"/>
              </a:spcAft>
              <a:buNone/>
            </a:pPr>
            <a:r>
              <a:rPr lang="ro" sz="1100">
                <a:latin typeface="Nunito"/>
                <a:ea typeface="Nunito"/>
                <a:cs typeface="Nunito"/>
                <a:sym typeface="Nunito"/>
              </a:rPr>
              <a:t>Vasilache Andra-Gabriela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Creare cont</a:t>
            </a:r>
            <a:endParaRPr/>
          </a:p>
        </p:txBody>
      </p:sp>
      <p:pic>
        <p:nvPicPr>
          <p:cNvPr id="189" name="Google Shape;189;p22"/>
          <p:cNvPicPr preferRelativeResize="0"/>
          <p:nvPr/>
        </p:nvPicPr>
        <p:blipFill rotWithShape="1">
          <a:blip r:embed="rId3">
            <a:alphaModFix/>
          </a:blip>
          <a:srcRect b="30338" l="2531" r="6732" t="5534"/>
          <a:stretch/>
        </p:blipFill>
        <p:spPr>
          <a:xfrm>
            <a:off x="1297500" y="1043003"/>
            <a:ext cx="6649425" cy="3751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Autentificare</a:t>
            </a:r>
            <a:endParaRPr/>
          </a:p>
        </p:txBody>
      </p:sp>
      <p:pic>
        <p:nvPicPr>
          <p:cNvPr id="195" name="Google Shape;195;p23"/>
          <p:cNvPicPr preferRelativeResize="0"/>
          <p:nvPr/>
        </p:nvPicPr>
        <p:blipFill rotWithShape="1">
          <a:blip r:embed="rId3">
            <a:alphaModFix/>
          </a:blip>
          <a:srcRect b="24906" l="3774" r="2099" t="4576"/>
          <a:stretch/>
        </p:blipFill>
        <p:spPr>
          <a:xfrm>
            <a:off x="1297500" y="1143000"/>
            <a:ext cx="6663850" cy="3641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Rezervare camera</a:t>
            </a:r>
            <a:endParaRPr/>
          </a:p>
        </p:txBody>
      </p:sp>
      <p:pic>
        <p:nvPicPr>
          <p:cNvPr id="201" name="Google Shape;201;p24"/>
          <p:cNvPicPr preferRelativeResize="0"/>
          <p:nvPr/>
        </p:nvPicPr>
        <p:blipFill rotWithShape="1">
          <a:blip r:embed="rId3">
            <a:alphaModFix/>
          </a:blip>
          <a:srcRect b="25882" l="0" r="0" t="0"/>
          <a:stretch/>
        </p:blipFill>
        <p:spPr>
          <a:xfrm>
            <a:off x="1297500" y="1307850"/>
            <a:ext cx="6793650" cy="3470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solidFill>
                  <a:srgbClr val="FFFFFF"/>
                </a:solidFill>
              </a:rPr>
              <a:t>Descrierea cazurilor de utilizare</a:t>
            </a:r>
            <a:endParaRPr>
              <a:solidFill>
                <a:srgbClr val="FFFFFF"/>
              </a:solidFill>
            </a:endParaRPr>
          </a:p>
        </p:txBody>
      </p:sp>
      <p:graphicFrame>
        <p:nvGraphicFramePr>
          <p:cNvPr id="207" name="Google Shape;207;p25"/>
          <p:cNvGraphicFramePr/>
          <p:nvPr/>
        </p:nvGraphicFramePr>
        <p:xfrm>
          <a:off x="1648125" y="1307850"/>
          <a:ext cx="3000000" cy="3000000"/>
        </p:xfrm>
        <a:graphic>
          <a:graphicData uri="http://schemas.openxmlformats.org/drawingml/2006/table">
            <a:tbl>
              <a:tblPr>
                <a:noFill/>
                <a:tableStyleId>{BF3895EE-068B-4E20-B2F2-9B10B55FC769}</a:tableStyleId>
              </a:tblPr>
              <a:tblGrid>
                <a:gridCol w="2923875"/>
                <a:gridCol w="2923875"/>
              </a:tblGrid>
              <a:tr h="12700">
                <a:tc>
                  <a:txBody>
                    <a:bodyPr/>
                    <a:lstStyle/>
                    <a:p>
                      <a:pPr indent="0" lvl="0" marL="0" rtl="0" algn="l">
                        <a:spcBef>
                          <a:spcPts val="0"/>
                        </a:spcBef>
                        <a:spcAft>
                          <a:spcPts val="0"/>
                        </a:spcAft>
                        <a:buNone/>
                      </a:pPr>
                      <a:r>
                        <a:t/>
                      </a:r>
                      <a:endParaRPr sz="1100">
                        <a:solidFill>
                          <a:srgbClr val="FFFFFF"/>
                        </a:solidFill>
                        <a:latin typeface="Nunito"/>
                        <a:ea typeface="Nunito"/>
                        <a:cs typeface="Nunito"/>
                        <a:sym typeface="Nunito"/>
                      </a:endParaRPr>
                    </a:p>
                    <a:p>
                      <a:pPr indent="0" lvl="0" marL="0" rtl="0" algn="ctr">
                        <a:spcBef>
                          <a:spcPts val="0"/>
                        </a:spcBef>
                        <a:spcAft>
                          <a:spcPts val="0"/>
                        </a:spcAft>
                        <a:buNone/>
                      </a:pPr>
                      <a:r>
                        <a:rPr lang="ro" sz="1100">
                          <a:solidFill>
                            <a:srgbClr val="FFFFFF"/>
                          </a:solidFill>
                          <a:latin typeface="Nunito"/>
                          <a:ea typeface="Nunito"/>
                          <a:cs typeface="Nunito"/>
                          <a:sym typeface="Nunito"/>
                        </a:rPr>
                        <a:t>Creare cont</a:t>
                      </a:r>
                      <a:endParaRPr sz="1100">
                        <a:solidFill>
                          <a:srgbClr val="FFFFFF"/>
                        </a:solidFill>
                        <a:latin typeface="Nunito"/>
                        <a:ea typeface="Nunito"/>
                        <a:cs typeface="Nunito"/>
                        <a:sym typeface="Nunito"/>
                      </a:endParaRPr>
                    </a:p>
                  </a:txBody>
                  <a:tcPr marT="63500" marB="63500" marR="63500" marL="63500"/>
                </a:tc>
                <a:tc>
                  <a:txBody>
                    <a:bodyPr/>
                    <a:lstStyle/>
                    <a:p>
                      <a:pPr indent="0" lvl="0" marL="0" rtl="0" algn="l">
                        <a:spcBef>
                          <a:spcPts val="0"/>
                        </a:spcBef>
                        <a:spcAft>
                          <a:spcPts val="0"/>
                        </a:spcAft>
                        <a:buNone/>
                      </a:pPr>
                      <a:r>
                        <a:rPr lang="ro" sz="1100">
                          <a:solidFill>
                            <a:srgbClr val="FFFFFF"/>
                          </a:solidFill>
                          <a:latin typeface="Nunito"/>
                          <a:ea typeface="Nunito"/>
                          <a:cs typeface="Nunito"/>
                          <a:sym typeface="Nunito"/>
                        </a:rPr>
                        <a:t>Utilizatorul va face setările inițiale referitoare la cont: adaugare informații personale precum nume, prenume, număr de telefon.</a:t>
                      </a:r>
                      <a:endParaRPr sz="1100">
                        <a:solidFill>
                          <a:srgbClr val="FFFFFF"/>
                        </a:solidFill>
                        <a:latin typeface="Nunito"/>
                        <a:ea typeface="Nunito"/>
                        <a:cs typeface="Nunito"/>
                        <a:sym typeface="Nunito"/>
                      </a:endParaRPr>
                    </a:p>
                  </a:txBody>
                  <a:tcPr marT="63500" marB="63500" marR="63500" marL="63500"/>
                </a:tc>
              </a:tr>
              <a:tr h="342900">
                <a:tc>
                  <a:txBody>
                    <a:bodyPr/>
                    <a:lstStyle/>
                    <a:p>
                      <a:pPr indent="0" lvl="0" marL="0" rtl="0" algn="ctr">
                        <a:spcBef>
                          <a:spcPts val="0"/>
                        </a:spcBef>
                        <a:spcAft>
                          <a:spcPts val="0"/>
                        </a:spcAft>
                        <a:buNone/>
                      </a:pPr>
                      <a:r>
                        <a:rPr lang="ro" sz="1100">
                          <a:solidFill>
                            <a:srgbClr val="FFFFFF"/>
                          </a:solidFill>
                          <a:latin typeface="Nunito"/>
                          <a:ea typeface="Nunito"/>
                          <a:cs typeface="Nunito"/>
                          <a:sym typeface="Nunito"/>
                        </a:rPr>
                        <a:t>Autentificare</a:t>
                      </a:r>
                      <a:endParaRPr sz="1100">
                        <a:solidFill>
                          <a:srgbClr val="FFFFFF"/>
                        </a:solidFill>
                        <a:latin typeface="Nunito"/>
                        <a:ea typeface="Nunito"/>
                        <a:cs typeface="Nunito"/>
                        <a:sym typeface="Nunito"/>
                      </a:endParaRPr>
                    </a:p>
                  </a:txBody>
                  <a:tcPr marT="63500" marB="63500" marR="63500" marL="63500"/>
                </a:tc>
                <a:tc>
                  <a:txBody>
                    <a:bodyPr/>
                    <a:lstStyle/>
                    <a:p>
                      <a:pPr indent="0" lvl="0" marL="0" rtl="0" algn="l">
                        <a:spcBef>
                          <a:spcPts val="0"/>
                        </a:spcBef>
                        <a:spcAft>
                          <a:spcPts val="0"/>
                        </a:spcAft>
                        <a:buNone/>
                      </a:pPr>
                      <a:r>
                        <a:rPr lang="ro" sz="1100">
                          <a:solidFill>
                            <a:srgbClr val="FFFFFF"/>
                          </a:solidFill>
                          <a:latin typeface="Nunito"/>
                          <a:ea typeface="Nunito"/>
                          <a:cs typeface="Nunito"/>
                          <a:sym typeface="Nunito"/>
                        </a:rPr>
                        <a:t>Utilizatorul se va putea autentifica în cont folosind un set de credențiale</a:t>
                      </a:r>
                      <a:endParaRPr sz="1100">
                        <a:solidFill>
                          <a:srgbClr val="FFFFFF"/>
                        </a:solidFill>
                        <a:latin typeface="Nunito"/>
                        <a:ea typeface="Nunito"/>
                        <a:cs typeface="Nunito"/>
                        <a:sym typeface="Nunito"/>
                      </a:endParaRPr>
                    </a:p>
                    <a:p>
                      <a:pPr indent="0" lvl="0" marL="0" rtl="0" algn="l">
                        <a:spcBef>
                          <a:spcPts val="0"/>
                        </a:spcBef>
                        <a:spcAft>
                          <a:spcPts val="0"/>
                        </a:spcAft>
                        <a:buNone/>
                      </a:pPr>
                      <a:r>
                        <a:rPr lang="ro" sz="1100">
                          <a:solidFill>
                            <a:srgbClr val="FFFFFF"/>
                          </a:solidFill>
                          <a:latin typeface="Nunito"/>
                          <a:ea typeface="Nunito"/>
                          <a:cs typeface="Nunito"/>
                          <a:sym typeface="Nunito"/>
                        </a:rPr>
                        <a:t>Stretch goal: utilizatorul se va putea autentifica folosind conturi realizate pe alte platforme (Facebook, Google etc).</a:t>
                      </a:r>
                      <a:endParaRPr sz="1100">
                        <a:solidFill>
                          <a:srgbClr val="FFFFFF"/>
                        </a:solidFill>
                        <a:latin typeface="Nunito"/>
                        <a:ea typeface="Nunito"/>
                        <a:cs typeface="Nunito"/>
                        <a:sym typeface="Nunito"/>
                      </a:endParaRPr>
                    </a:p>
                  </a:txBody>
                  <a:tcPr marT="63500" marB="63500" marR="63500" marL="63500"/>
                </a:tc>
              </a:tr>
              <a:tr h="12700">
                <a:tc>
                  <a:txBody>
                    <a:bodyPr/>
                    <a:lstStyle/>
                    <a:p>
                      <a:pPr indent="0" lvl="0" marL="0" rtl="0" algn="ctr">
                        <a:spcBef>
                          <a:spcPts val="0"/>
                        </a:spcBef>
                        <a:spcAft>
                          <a:spcPts val="0"/>
                        </a:spcAft>
                        <a:buNone/>
                      </a:pPr>
                      <a:r>
                        <a:rPr lang="ro" sz="1100">
                          <a:solidFill>
                            <a:srgbClr val="FFFFFF"/>
                          </a:solidFill>
                          <a:latin typeface="Nunito"/>
                          <a:ea typeface="Nunito"/>
                          <a:cs typeface="Nunito"/>
                          <a:sym typeface="Nunito"/>
                        </a:rPr>
                        <a:t>Rezervare camera</a:t>
                      </a:r>
                      <a:endParaRPr sz="1100">
                        <a:solidFill>
                          <a:srgbClr val="FFFFFF"/>
                        </a:solidFill>
                        <a:latin typeface="Nunito"/>
                        <a:ea typeface="Nunito"/>
                        <a:cs typeface="Nunito"/>
                        <a:sym typeface="Nunito"/>
                      </a:endParaRPr>
                    </a:p>
                  </a:txBody>
                  <a:tcPr marT="63500" marB="63500" marR="63500" marL="63500"/>
                </a:tc>
                <a:tc>
                  <a:txBody>
                    <a:bodyPr/>
                    <a:lstStyle/>
                    <a:p>
                      <a:pPr indent="0" lvl="0" marL="0" rtl="0" algn="l">
                        <a:spcBef>
                          <a:spcPts val="0"/>
                        </a:spcBef>
                        <a:spcAft>
                          <a:spcPts val="0"/>
                        </a:spcAft>
                        <a:buNone/>
                      </a:pPr>
                      <a:r>
                        <a:rPr lang="ro" sz="1100">
                          <a:solidFill>
                            <a:srgbClr val="FFFFFF"/>
                          </a:solidFill>
                          <a:latin typeface="Nunito"/>
                          <a:ea typeface="Nunito"/>
                          <a:cs typeface="Nunito"/>
                          <a:sym typeface="Nunito"/>
                        </a:rPr>
                        <a:t>Utilizatorul poate rezerva o camera la un anumit hotel pentru o anumită perioada de timp.</a:t>
                      </a:r>
                      <a:endParaRPr sz="1100">
                        <a:solidFill>
                          <a:srgbClr val="FFFFFF"/>
                        </a:solidFill>
                        <a:latin typeface="Nunito"/>
                        <a:ea typeface="Nunito"/>
                        <a:cs typeface="Nunito"/>
                        <a:sym typeface="Nunito"/>
                      </a:endParaRPr>
                    </a:p>
                  </a:txBody>
                  <a:tcPr marT="63500" marB="63500" marR="63500" marL="63500"/>
                </a:tc>
              </a:tr>
              <a:tr h="12700">
                <a:tc>
                  <a:txBody>
                    <a:bodyPr/>
                    <a:lstStyle/>
                    <a:p>
                      <a:pPr indent="0" lvl="0" marL="0" rtl="0" algn="ctr">
                        <a:spcBef>
                          <a:spcPts val="0"/>
                        </a:spcBef>
                        <a:spcAft>
                          <a:spcPts val="0"/>
                        </a:spcAft>
                        <a:buNone/>
                      </a:pPr>
                      <a:r>
                        <a:rPr lang="ro" sz="1100">
                          <a:solidFill>
                            <a:srgbClr val="FFFFFF"/>
                          </a:solidFill>
                          <a:latin typeface="Nunito"/>
                          <a:ea typeface="Nunito"/>
                          <a:cs typeface="Nunito"/>
                          <a:sym typeface="Nunito"/>
                        </a:rPr>
                        <a:t>Anulare rezervare</a:t>
                      </a:r>
                      <a:endParaRPr sz="1100">
                        <a:solidFill>
                          <a:srgbClr val="FFFFFF"/>
                        </a:solidFill>
                        <a:latin typeface="Nunito"/>
                        <a:ea typeface="Nunito"/>
                        <a:cs typeface="Nunito"/>
                        <a:sym typeface="Nunito"/>
                      </a:endParaRPr>
                    </a:p>
                  </a:txBody>
                  <a:tcPr marT="63500" marB="63500" marR="63500" marL="63500"/>
                </a:tc>
                <a:tc>
                  <a:txBody>
                    <a:bodyPr/>
                    <a:lstStyle/>
                    <a:p>
                      <a:pPr indent="0" lvl="0" marL="0" rtl="0" algn="l">
                        <a:spcBef>
                          <a:spcPts val="0"/>
                        </a:spcBef>
                        <a:spcAft>
                          <a:spcPts val="0"/>
                        </a:spcAft>
                        <a:buNone/>
                      </a:pPr>
                      <a:r>
                        <a:rPr lang="ro" sz="1100">
                          <a:solidFill>
                            <a:srgbClr val="FFFFFF"/>
                          </a:solidFill>
                          <a:latin typeface="Nunito"/>
                          <a:ea typeface="Nunito"/>
                          <a:cs typeface="Nunito"/>
                          <a:sym typeface="Nunito"/>
                        </a:rPr>
                        <a:t>Utilizatorul poate anula o rezervare.</a:t>
                      </a:r>
                      <a:endParaRPr sz="1100">
                        <a:solidFill>
                          <a:srgbClr val="FFFFFF"/>
                        </a:solidFill>
                        <a:latin typeface="Nunito"/>
                        <a:ea typeface="Nunito"/>
                        <a:cs typeface="Nunito"/>
                        <a:sym typeface="Nunito"/>
                      </a:endParaRPr>
                    </a:p>
                  </a:txBody>
                  <a:tcPr marT="63500" marB="63500" marR="63500" marL="63500"/>
                </a:tc>
              </a:tr>
              <a:tr h="12700">
                <a:tc>
                  <a:txBody>
                    <a:bodyPr/>
                    <a:lstStyle/>
                    <a:p>
                      <a:pPr indent="0" lvl="0" marL="0" rtl="0" algn="ctr">
                        <a:spcBef>
                          <a:spcPts val="0"/>
                        </a:spcBef>
                        <a:spcAft>
                          <a:spcPts val="0"/>
                        </a:spcAft>
                        <a:buNone/>
                      </a:pPr>
                      <a:r>
                        <a:rPr lang="ro" sz="1100">
                          <a:solidFill>
                            <a:srgbClr val="FFFFFF"/>
                          </a:solidFill>
                          <a:latin typeface="Nunito"/>
                          <a:ea typeface="Nunito"/>
                          <a:cs typeface="Nunito"/>
                          <a:sym typeface="Nunito"/>
                        </a:rPr>
                        <a:t>Accesare facilități</a:t>
                      </a:r>
                      <a:endParaRPr sz="1100">
                        <a:solidFill>
                          <a:srgbClr val="FFFFFF"/>
                        </a:solidFill>
                        <a:latin typeface="Nunito"/>
                        <a:ea typeface="Nunito"/>
                        <a:cs typeface="Nunito"/>
                        <a:sym typeface="Nunito"/>
                      </a:endParaRPr>
                    </a:p>
                  </a:txBody>
                  <a:tcPr marT="63500" marB="63500" marR="63500" marL="63500"/>
                </a:tc>
                <a:tc>
                  <a:txBody>
                    <a:bodyPr/>
                    <a:lstStyle/>
                    <a:p>
                      <a:pPr indent="0" lvl="0" marL="0" rtl="0" algn="l">
                        <a:spcBef>
                          <a:spcPts val="0"/>
                        </a:spcBef>
                        <a:spcAft>
                          <a:spcPts val="0"/>
                        </a:spcAft>
                        <a:buNone/>
                      </a:pPr>
                      <a:r>
                        <a:rPr lang="ro" sz="1100">
                          <a:solidFill>
                            <a:srgbClr val="FFFFFF"/>
                          </a:solidFill>
                          <a:latin typeface="Nunito"/>
                          <a:ea typeface="Nunito"/>
                          <a:cs typeface="Nunito"/>
                          <a:sym typeface="Nunito"/>
                        </a:rPr>
                        <a:t>Utilizatorul poate vedea ce facilități oferă un anumit hotel, o camera etc.</a:t>
                      </a:r>
                      <a:endParaRPr sz="1100">
                        <a:solidFill>
                          <a:srgbClr val="FFFFFF"/>
                        </a:solidFill>
                        <a:latin typeface="Nunito"/>
                        <a:ea typeface="Nunito"/>
                        <a:cs typeface="Nunito"/>
                        <a:sym typeface="Nunito"/>
                      </a:endParaRPr>
                    </a:p>
                  </a:txBody>
                  <a:tcPr marT="63500" marB="63500" marR="63500" marL="63500"/>
                </a:tc>
              </a:tr>
            </a:tbl>
          </a:graphicData>
        </a:graphic>
      </p:graphicFrame>
      <p:sp>
        <p:nvSpPr>
          <p:cNvPr id="208" name="Google Shape;208;p25"/>
          <p:cNvSpPr txBox="1"/>
          <p:nvPr/>
        </p:nvSpPr>
        <p:spPr>
          <a:xfrm>
            <a:off x="3072000" y="966450"/>
            <a:ext cx="3000000" cy="3414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ro" sz="1300">
                <a:solidFill>
                  <a:srgbClr val="FFFFFF"/>
                </a:solidFill>
                <a:latin typeface="Maven Pro"/>
                <a:ea typeface="Maven Pro"/>
                <a:cs typeface="Maven Pro"/>
                <a:sym typeface="Maven Pro"/>
              </a:rPr>
              <a:t>Cazuri utilizare client</a:t>
            </a:r>
            <a:endParaRPr b="1" sz="1300">
              <a:solidFill>
                <a:srgbClr val="FFFFFF"/>
              </a:solidFill>
              <a:latin typeface="Maven Pro"/>
              <a:ea typeface="Maven Pro"/>
              <a:cs typeface="Maven Pro"/>
              <a:sym typeface="Maven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graphicFrame>
        <p:nvGraphicFramePr>
          <p:cNvPr id="213" name="Google Shape;213;p26"/>
          <p:cNvGraphicFramePr/>
          <p:nvPr/>
        </p:nvGraphicFramePr>
        <p:xfrm>
          <a:off x="1648125" y="1631950"/>
          <a:ext cx="3000000" cy="3000000"/>
        </p:xfrm>
        <a:graphic>
          <a:graphicData uri="http://schemas.openxmlformats.org/drawingml/2006/table">
            <a:tbl>
              <a:tblPr>
                <a:noFill/>
                <a:tableStyleId>{BF3895EE-068B-4E20-B2F2-9B10B55FC769}</a:tableStyleId>
              </a:tblPr>
              <a:tblGrid>
                <a:gridCol w="2923875"/>
                <a:gridCol w="2923875"/>
              </a:tblGrid>
              <a:tr h="342900">
                <a:tc>
                  <a:txBody>
                    <a:bodyPr/>
                    <a:lstStyle/>
                    <a:p>
                      <a:pPr indent="0" lvl="0" marL="0" rtl="0" algn="ctr">
                        <a:spcBef>
                          <a:spcPts val="0"/>
                        </a:spcBef>
                        <a:spcAft>
                          <a:spcPts val="0"/>
                        </a:spcAft>
                        <a:buNone/>
                      </a:pPr>
                      <a:r>
                        <a:rPr lang="ro" sz="1100">
                          <a:solidFill>
                            <a:srgbClr val="FFFFFF"/>
                          </a:solidFill>
                          <a:latin typeface="Nunito"/>
                          <a:ea typeface="Nunito"/>
                          <a:cs typeface="Nunito"/>
                          <a:sym typeface="Nunito"/>
                        </a:rPr>
                        <a:t>Autentificare</a:t>
                      </a:r>
                      <a:endParaRPr sz="1100">
                        <a:solidFill>
                          <a:srgbClr val="FFFFFF"/>
                        </a:solidFill>
                        <a:latin typeface="Nunito"/>
                        <a:ea typeface="Nunito"/>
                        <a:cs typeface="Nunito"/>
                        <a:sym typeface="Nunito"/>
                      </a:endParaRPr>
                    </a:p>
                  </a:txBody>
                  <a:tcPr marT="63500" marB="63500" marR="63500" marL="63500"/>
                </a:tc>
                <a:tc>
                  <a:txBody>
                    <a:bodyPr/>
                    <a:lstStyle/>
                    <a:p>
                      <a:pPr indent="0" lvl="0" marL="0" rtl="0" algn="l">
                        <a:spcBef>
                          <a:spcPts val="0"/>
                        </a:spcBef>
                        <a:spcAft>
                          <a:spcPts val="0"/>
                        </a:spcAft>
                        <a:buNone/>
                      </a:pPr>
                      <a:r>
                        <a:rPr lang="ro" sz="1100">
                          <a:solidFill>
                            <a:srgbClr val="FFFFFF"/>
                          </a:solidFill>
                          <a:latin typeface="Nunito"/>
                          <a:ea typeface="Nunito"/>
                          <a:cs typeface="Nunito"/>
                          <a:sym typeface="Nunito"/>
                        </a:rPr>
                        <a:t>Administratorul se va putea autentifica în cont folosind un set de credențiale.</a:t>
                      </a:r>
                      <a:endParaRPr sz="1100">
                        <a:solidFill>
                          <a:srgbClr val="FFFFFF"/>
                        </a:solidFill>
                        <a:latin typeface="Nunito"/>
                        <a:ea typeface="Nunito"/>
                        <a:cs typeface="Nunito"/>
                        <a:sym typeface="Nunito"/>
                      </a:endParaRPr>
                    </a:p>
                  </a:txBody>
                  <a:tcPr marT="63500" marB="63500" marR="63500" marL="63500"/>
                </a:tc>
              </a:tr>
              <a:tr h="12700">
                <a:tc>
                  <a:txBody>
                    <a:bodyPr/>
                    <a:lstStyle/>
                    <a:p>
                      <a:pPr indent="0" lvl="0" marL="0" rtl="0" algn="ctr">
                        <a:spcBef>
                          <a:spcPts val="0"/>
                        </a:spcBef>
                        <a:spcAft>
                          <a:spcPts val="0"/>
                        </a:spcAft>
                        <a:buNone/>
                      </a:pPr>
                      <a:r>
                        <a:rPr lang="ro" sz="1100">
                          <a:solidFill>
                            <a:srgbClr val="FFFFFF"/>
                          </a:solidFill>
                          <a:latin typeface="Nunito"/>
                          <a:ea typeface="Nunito"/>
                          <a:cs typeface="Nunito"/>
                          <a:sym typeface="Nunito"/>
                        </a:rPr>
                        <a:t>Aprobare rezervare/ </a:t>
                      </a:r>
                      <a:endParaRPr sz="1100">
                        <a:solidFill>
                          <a:srgbClr val="FFFFFF"/>
                        </a:solidFill>
                        <a:latin typeface="Nunito"/>
                        <a:ea typeface="Nunito"/>
                        <a:cs typeface="Nunito"/>
                        <a:sym typeface="Nunito"/>
                      </a:endParaRPr>
                    </a:p>
                    <a:p>
                      <a:pPr indent="0" lvl="0" marL="0" rtl="0" algn="ctr">
                        <a:spcBef>
                          <a:spcPts val="0"/>
                        </a:spcBef>
                        <a:spcAft>
                          <a:spcPts val="0"/>
                        </a:spcAft>
                        <a:buNone/>
                      </a:pPr>
                      <a:r>
                        <a:rPr lang="ro" sz="1100">
                          <a:solidFill>
                            <a:srgbClr val="FFFFFF"/>
                          </a:solidFill>
                          <a:latin typeface="Nunito"/>
                          <a:ea typeface="Nunito"/>
                          <a:cs typeface="Nunito"/>
                          <a:sym typeface="Nunito"/>
                        </a:rPr>
                        <a:t>anulare rezervare camera</a:t>
                      </a:r>
                      <a:endParaRPr sz="1100">
                        <a:solidFill>
                          <a:srgbClr val="FFFFFF"/>
                        </a:solidFill>
                        <a:latin typeface="Nunito"/>
                        <a:ea typeface="Nunito"/>
                        <a:cs typeface="Nunito"/>
                        <a:sym typeface="Nunito"/>
                      </a:endParaRPr>
                    </a:p>
                  </a:txBody>
                  <a:tcPr marT="63500" marB="63500" marR="63500" marL="63500"/>
                </a:tc>
                <a:tc>
                  <a:txBody>
                    <a:bodyPr/>
                    <a:lstStyle/>
                    <a:p>
                      <a:pPr indent="0" lvl="0" marL="0" rtl="0" algn="l">
                        <a:spcBef>
                          <a:spcPts val="0"/>
                        </a:spcBef>
                        <a:spcAft>
                          <a:spcPts val="0"/>
                        </a:spcAft>
                        <a:buNone/>
                      </a:pPr>
                      <a:r>
                        <a:rPr lang="ro" sz="1100">
                          <a:solidFill>
                            <a:srgbClr val="FFFFFF"/>
                          </a:solidFill>
                          <a:latin typeface="Nunito"/>
                          <a:ea typeface="Nunito"/>
                          <a:cs typeface="Nunito"/>
                          <a:sym typeface="Nunito"/>
                        </a:rPr>
                        <a:t>Administratorul poate aproba rezervările/anularea rezervarilor utilizatorilor.</a:t>
                      </a:r>
                      <a:endParaRPr sz="1100">
                        <a:solidFill>
                          <a:srgbClr val="FFFFFF"/>
                        </a:solidFill>
                        <a:latin typeface="Nunito"/>
                        <a:ea typeface="Nunito"/>
                        <a:cs typeface="Nunito"/>
                        <a:sym typeface="Nunito"/>
                      </a:endParaRPr>
                    </a:p>
                  </a:txBody>
                  <a:tcPr marT="63500" marB="63500" marR="63500" marL="63500"/>
                </a:tc>
              </a:tr>
              <a:tr h="12700">
                <a:tc>
                  <a:txBody>
                    <a:bodyPr/>
                    <a:lstStyle/>
                    <a:p>
                      <a:pPr indent="0" lvl="0" marL="0" rtl="0" algn="ctr">
                        <a:spcBef>
                          <a:spcPts val="0"/>
                        </a:spcBef>
                        <a:spcAft>
                          <a:spcPts val="0"/>
                        </a:spcAft>
                        <a:buNone/>
                      </a:pPr>
                      <a:r>
                        <a:rPr lang="ro" sz="1100">
                          <a:solidFill>
                            <a:srgbClr val="FFFFFF"/>
                          </a:solidFill>
                          <a:latin typeface="Nunito"/>
                          <a:ea typeface="Nunito"/>
                          <a:cs typeface="Nunito"/>
                          <a:sym typeface="Nunito"/>
                        </a:rPr>
                        <a:t>Adaugare/ Scoatere hoteluri</a:t>
                      </a:r>
                      <a:endParaRPr sz="1100">
                        <a:solidFill>
                          <a:srgbClr val="FFFFFF"/>
                        </a:solidFill>
                        <a:latin typeface="Nunito"/>
                        <a:ea typeface="Nunito"/>
                        <a:cs typeface="Nunito"/>
                        <a:sym typeface="Nunito"/>
                      </a:endParaRPr>
                    </a:p>
                  </a:txBody>
                  <a:tcPr marT="63500" marB="63500" marR="63500" marL="63500"/>
                </a:tc>
                <a:tc>
                  <a:txBody>
                    <a:bodyPr/>
                    <a:lstStyle/>
                    <a:p>
                      <a:pPr indent="0" lvl="0" marL="0" rtl="0" algn="l">
                        <a:spcBef>
                          <a:spcPts val="0"/>
                        </a:spcBef>
                        <a:spcAft>
                          <a:spcPts val="0"/>
                        </a:spcAft>
                        <a:buNone/>
                      </a:pPr>
                      <a:r>
                        <a:rPr lang="ro" sz="1100">
                          <a:solidFill>
                            <a:srgbClr val="FFFFFF"/>
                          </a:solidFill>
                          <a:latin typeface="Nunito"/>
                          <a:ea typeface="Nunito"/>
                          <a:cs typeface="Nunito"/>
                          <a:sym typeface="Nunito"/>
                        </a:rPr>
                        <a:t>Administratorul poate adăuga/șterge locații hoteliere din cadrul lanțului hotelier.</a:t>
                      </a:r>
                      <a:endParaRPr sz="1100">
                        <a:solidFill>
                          <a:srgbClr val="FFFFFF"/>
                        </a:solidFill>
                        <a:latin typeface="Nunito"/>
                        <a:ea typeface="Nunito"/>
                        <a:cs typeface="Nunito"/>
                        <a:sym typeface="Nunito"/>
                      </a:endParaRPr>
                    </a:p>
                  </a:txBody>
                  <a:tcPr marT="63500" marB="63500" marR="63500" marL="63500"/>
                </a:tc>
              </a:tr>
              <a:tr h="12700">
                <a:tc>
                  <a:txBody>
                    <a:bodyPr/>
                    <a:lstStyle/>
                    <a:p>
                      <a:pPr indent="0" lvl="0" marL="0" rtl="0" algn="ctr">
                        <a:spcBef>
                          <a:spcPts val="0"/>
                        </a:spcBef>
                        <a:spcAft>
                          <a:spcPts val="0"/>
                        </a:spcAft>
                        <a:buNone/>
                      </a:pPr>
                      <a:r>
                        <a:rPr lang="ro" sz="1100">
                          <a:solidFill>
                            <a:srgbClr val="FFFFFF"/>
                          </a:solidFill>
                          <a:latin typeface="Nunito"/>
                          <a:ea typeface="Nunito"/>
                          <a:cs typeface="Nunito"/>
                          <a:sym typeface="Nunito"/>
                        </a:rPr>
                        <a:t>Modificare facilități</a:t>
                      </a:r>
                      <a:endParaRPr sz="1100">
                        <a:solidFill>
                          <a:srgbClr val="FFFFFF"/>
                        </a:solidFill>
                        <a:latin typeface="Nunito"/>
                        <a:ea typeface="Nunito"/>
                        <a:cs typeface="Nunito"/>
                        <a:sym typeface="Nunito"/>
                      </a:endParaRPr>
                    </a:p>
                  </a:txBody>
                  <a:tcPr marT="63500" marB="63500" marR="63500" marL="63500"/>
                </a:tc>
                <a:tc>
                  <a:txBody>
                    <a:bodyPr/>
                    <a:lstStyle/>
                    <a:p>
                      <a:pPr indent="0" lvl="0" marL="0" rtl="0" algn="l">
                        <a:spcBef>
                          <a:spcPts val="0"/>
                        </a:spcBef>
                        <a:spcAft>
                          <a:spcPts val="0"/>
                        </a:spcAft>
                        <a:buNone/>
                      </a:pPr>
                      <a:r>
                        <a:rPr lang="ro" sz="1100">
                          <a:solidFill>
                            <a:srgbClr val="FFFFFF"/>
                          </a:solidFill>
                          <a:latin typeface="Nunito"/>
                          <a:ea typeface="Nunito"/>
                          <a:cs typeface="Nunito"/>
                          <a:sym typeface="Nunito"/>
                        </a:rPr>
                        <a:t>Administratorul poate modifica ce facilitati ofera un hotel sau o camera.</a:t>
                      </a:r>
                      <a:endParaRPr sz="1100">
                        <a:solidFill>
                          <a:srgbClr val="FFFFFF"/>
                        </a:solidFill>
                        <a:latin typeface="Nunito"/>
                        <a:ea typeface="Nunito"/>
                        <a:cs typeface="Nunito"/>
                        <a:sym typeface="Nunito"/>
                      </a:endParaRPr>
                    </a:p>
                  </a:txBody>
                  <a:tcPr marT="63500" marB="63500" marR="63500" marL="63500"/>
                </a:tc>
              </a:tr>
            </a:tbl>
          </a:graphicData>
        </a:graphic>
      </p:graphicFrame>
      <p:sp>
        <p:nvSpPr>
          <p:cNvPr id="214" name="Google Shape;214;p26"/>
          <p:cNvSpPr txBox="1"/>
          <p:nvPr/>
        </p:nvSpPr>
        <p:spPr>
          <a:xfrm>
            <a:off x="3072000" y="1225750"/>
            <a:ext cx="3000000" cy="4062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ro" sz="1300">
                <a:solidFill>
                  <a:srgbClr val="FFFFFF"/>
                </a:solidFill>
                <a:latin typeface="Maven Pro"/>
                <a:ea typeface="Maven Pro"/>
                <a:cs typeface="Maven Pro"/>
                <a:sym typeface="Maven Pro"/>
              </a:rPr>
              <a:t>Cazuri utilizare administrator</a:t>
            </a:r>
            <a:endParaRPr b="1" sz="1300">
              <a:solidFill>
                <a:srgbClr val="FFFFFF"/>
              </a:solidFill>
              <a:latin typeface="Maven Pro"/>
              <a:ea typeface="Maven Pro"/>
              <a:cs typeface="Maven Pro"/>
              <a:sym typeface="Maven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129250" y="3739825"/>
            <a:ext cx="35211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Diagrama de context</a:t>
            </a:r>
            <a:endParaRPr/>
          </a:p>
        </p:txBody>
      </p:sp>
      <p:pic>
        <p:nvPicPr>
          <p:cNvPr id="220" name="Google Shape;220;p27"/>
          <p:cNvPicPr preferRelativeResize="0"/>
          <p:nvPr/>
        </p:nvPicPr>
        <p:blipFill rotWithShape="1">
          <a:blip r:embed="rId3">
            <a:alphaModFix/>
          </a:blip>
          <a:srcRect b="3063" l="0" r="3818" t="0"/>
          <a:stretch/>
        </p:blipFill>
        <p:spPr>
          <a:xfrm>
            <a:off x="4036500" y="125200"/>
            <a:ext cx="4822850" cy="4836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Vă mulțumim!</a:t>
            </a:r>
            <a:endParaRPr/>
          </a:p>
        </p:txBody>
      </p:sp>
      <p:sp>
        <p:nvSpPr>
          <p:cNvPr id="226" name="Google Shape;226;p28"/>
          <p:cNvSpPr txBox="1"/>
          <p:nvPr>
            <p:ph idx="1" type="subTitle"/>
          </p:nvPr>
        </p:nvSpPr>
        <p:spPr>
          <a:xfrm>
            <a:off x="5083950" y="3463525"/>
            <a:ext cx="3470700" cy="967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ro"/>
              <a:t>Grigore Lucian-Florin</a:t>
            </a:r>
            <a:endParaRPr/>
          </a:p>
          <a:p>
            <a:pPr indent="0" lvl="0" marL="0" rtl="0" algn="l">
              <a:spcBef>
                <a:spcPts val="0"/>
              </a:spcBef>
              <a:spcAft>
                <a:spcPts val="0"/>
              </a:spcAft>
              <a:buNone/>
            </a:pPr>
            <a:r>
              <a:rPr lang="ro"/>
              <a:t>Olteanu Eduard-Florin</a:t>
            </a:r>
            <a:endParaRPr/>
          </a:p>
          <a:p>
            <a:pPr indent="0" lvl="0" marL="0" rtl="0" algn="l">
              <a:spcBef>
                <a:spcPts val="0"/>
              </a:spcBef>
              <a:spcAft>
                <a:spcPts val="0"/>
              </a:spcAft>
              <a:buNone/>
            </a:pPr>
            <a:r>
              <a:rPr lang="ro"/>
              <a:t>Tanasa Ioan</a:t>
            </a:r>
            <a:endParaRPr/>
          </a:p>
          <a:p>
            <a:pPr indent="0" lvl="0" marL="0" rtl="0" algn="l">
              <a:spcBef>
                <a:spcPts val="0"/>
              </a:spcBef>
              <a:spcAft>
                <a:spcPts val="0"/>
              </a:spcAft>
              <a:buNone/>
            </a:pPr>
            <a:r>
              <a:rPr lang="ro"/>
              <a:t>Vasilache Andra-Gabriela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Introducere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HotelHub este o aplicație care vine atât în sprijinul managerilor, cât și în sprijinul clienților unui lanț hotelier care vor să închirieze, managerieze și să documenteze (sau să se documenteze) asupra diverselor facilități ale locațiilor disponibile.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ro"/>
              <a:t>Produsul are ca scop facilitarea gestiunii unui sistem de booking personalizat pentru un anumit lanț hotelier. Aplicația este menită sa vină în sprijinul unei interacțiuni cât mai plăcută între clienții francizei hoteliere și managementul acesteia. Pe lângă acesta, HotelHub oferă informații extinse despre ce facilități oferă anumite hoteluri, de la parcare inclusă până la servicii de room service și spa.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Produse similare</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ro" sz="2000"/>
              <a:t>Trivago</a:t>
            </a:r>
            <a:endParaRPr sz="2000"/>
          </a:p>
          <a:p>
            <a:pPr indent="-355600" lvl="0" marL="457200" rtl="0" algn="l">
              <a:spcBef>
                <a:spcPts val="0"/>
              </a:spcBef>
              <a:spcAft>
                <a:spcPts val="0"/>
              </a:spcAft>
              <a:buSzPts val="2000"/>
              <a:buChar char="●"/>
            </a:pPr>
            <a:r>
              <a:rPr lang="ro" sz="2000"/>
              <a:t>Airbnb</a:t>
            </a:r>
            <a:endParaRPr sz="2000"/>
          </a:p>
          <a:p>
            <a:pPr indent="-355600" lvl="0" marL="457200" rtl="0" algn="l">
              <a:spcBef>
                <a:spcPts val="0"/>
              </a:spcBef>
              <a:spcAft>
                <a:spcPts val="0"/>
              </a:spcAft>
              <a:buSzPts val="2000"/>
              <a:buChar char="●"/>
            </a:pPr>
            <a:r>
              <a:rPr lang="ro" sz="2000"/>
              <a:t>Tripadvisor</a:t>
            </a:r>
            <a:endParaRPr sz="2000"/>
          </a:p>
          <a:p>
            <a:pPr indent="-355600" lvl="0" marL="457200" rtl="0" algn="l">
              <a:spcBef>
                <a:spcPts val="0"/>
              </a:spcBef>
              <a:spcAft>
                <a:spcPts val="0"/>
              </a:spcAft>
              <a:buSzPts val="2000"/>
              <a:buChar char="●"/>
            </a:pPr>
            <a:r>
              <a:rPr lang="ro" sz="2000"/>
              <a:t>Booking</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Scurta descriere a sistemului</a:t>
            </a:r>
            <a:endParaRPr/>
          </a:p>
        </p:txBody>
      </p:sp>
      <p:sp>
        <p:nvSpPr>
          <p:cNvPr id="153" name="Google Shape;153;p16"/>
          <p:cNvSpPr txBox="1"/>
          <p:nvPr>
            <p:ph idx="1" type="body"/>
          </p:nvPr>
        </p:nvSpPr>
        <p:spPr>
          <a:xfrm>
            <a:off x="1297500" y="2177825"/>
            <a:ext cx="7038900" cy="230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o" sz="1600"/>
              <a:t>Aplicația va avea frontend-ul implementat folosind ReactNative(JS) atat pentru mobile, cat si pentru web. Pentru PC, backend-ul aplicației va fi scris în Spring(Java) și pe mobile în Android Studio (Java).  Pentru baza de date vom folosi MySQL.</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Sistemul propus</a:t>
            </a:r>
            <a:endParaRPr/>
          </a:p>
        </p:txBody>
      </p:sp>
      <p:graphicFrame>
        <p:nvGraphicFramePr>
          <p:cNvPr id="159" name="Google Shape;159;p17"/>
          <p:cNvGraphicFramePr/>
          <p:nvPr/>
        </p:nvGraphicFramePr>
        <p:xfrm>
          <a:off x="1648125" y="2039600"/>
          <a:ext cx="3000000" cy="3000000"/>
        </p:xfrm>
        <a:graphic>
          <a:graphicData uri="http://schemas.openxmlformats.org/drawingml/2006/table">
            <a:tbl>
              <a:tblPr>
                <a:noFill/>
                <a:tableStyleId>{BF3895EE-068B-4E20-B2F2-9B10B55FC769}</a:tableStyleId>
              </a:tblPr>
              <a:tblGrid>
                <a:gridCol w="2923875"/>
                <a:gridCol w="2923875"/>
              </a:tblGrid>
              <a:tr h="12700">
                <a:tc>
                  <a:txBody>
                    <a:bodyPr/>
                    <a:lstStyle/>
                    <a:p>
                      <a:pPr indent="0" lvl="0" marL="11430" rtl="0" algn="ctr">
                        <a:lnSpc>
                          <a:spcPct val="150000"/>
                        </a:lnSpc>
                        <a:spcBef>
                          <a:spcPts val="1000"/>
                        </a:spcBef>
                        <a:spcAft>
                          <a:spcPts val="0"/>
                        </a:spcAft>
                        <a:buNone/>
                      </a:pPr>
                      <a:r>
                        <a:rPr b="1" lang="ro" sz="1300">
                          <a:solidFill>
                            <a:srgbClr val="FFFFFF"/>
                          </a:solidFill>
                          <a:latin typeface="Nunito"/>
                          <a:ea typeface="Nunito"/>
                          <a:cs typeface="Nunito"/>
                          <a:sym typeface="Nunito"/>
                        </a:rPr>
                        <a:t>Client</a:t>
                      </a:r>
                      <a:endParaRPr b="1" sz="1300">
                        <a:solidFill>
                          <a:srgbClr val="FFFFFF"/>
                        </a:solidFill>
                        <a:latin typeface="Nunito"/>
                        <a:ea typeface="Nunito"/>
                        <a:cs typeface="Nunito"/>
                        <a:sym typeface="Nunito"/>
                      </a:endParaRPr>
                    </a:p>
                  </a:txBody>
                  <a:tcPr marT="0" marB="0" marR="0" marL="0"/>
                </a:tc>
                <a:tc>
                  <a:txBody>
                    <a:bodyPr/>
                    <a:lstStyle/>
                    <a:p>
                      <a:pPr indent="0" lvl="0" marL="11430" rtl="0" algn="ctr">
                        <a:lnSpc>
                          <a:spcPct val="150000"/>
                        </a:lnSpc>
                        <a:spcBef>
                          <a:spcPts val="1000"/>
                        </a:spcBef>
                        <a:spcAft>
                          <a:spcPts val="0"/>
                        </a:spcAft>
                        <a:buNone/>
                      </a:pPr>
                      <a:r>
                        <a:rPr b="1" lang="ro" sz="1300">
                          <a:solidFill>
                            <a:srgbClr val="FFFFFF"/>
                          </a:solidFill>
                          <a:latin typeface="Nunito"/>
                          <a:ea typeface="Nunito"/>
                          <a:cs typeface="Nunito"/>
                          <a:sym typeface="Nunito"/>
                        </a:rPr>
                        <a:t>Administrator</a:t>
                      </a:r>
                      <a:endParaRPr b="1" sz="1300">
                        <a:solidFill>
                          <a:srgbClr val="FFFFFF"/>
                        </a:solidFill>
                        <a:latin typeface="Nunito"/>
                        <a:ea typeface="Nunito"/>
                        <a:cs typeface="Nunito"/>
                        <a:sym typeface="Nunito"/>
                      </a:endParaRPr>
                    </a:p>
                  </a:txBody>
                  <a:tcPr marT="0" marB="0" marR="0" marL="0"/>
                </a:tc>
              </a:tr>
              <a:tr h="12700">
                <a:tc>
                  <a:txBody>
                    <a:bodyPr/>
                    <a:lstStyle/>
                    <a:p>
                      <a:pPr indent="0" lvl="0" marL="0" rtl="0" algn="ctr">
                        <a:spcBef>
                          <a:spcPts val="0"/>
                        </a:spcBef>
                        <a:spcAft>
                          <a:spcPts val="0"/>
                        </a:spcAft>
                        <a:buNone/>
                      </a:pPr>
                      <a:r>
                        <a:rPr lang="ro" sz="1100">
                          <a:solidFill>
                            <a:srgbClr val="FFFFFF"/>
                          </a:solidFill>
                          <a:latin typeface="Nunito"/>
                          <a:ea typeface="Nunito"/>
                          <a:cs typeface="Nunito"/>
                          <a:sym typeface="Nunito"/>
                        </a:rPr>
                        <a:t>pot face rezervări în cadrul oricărui hotel disponibil din lanțul hotelier</a:t>
                      </a:r>
                      <a:endParaRPr sz="1100">
                        <a:solidFill>
                          <a:srgbClr val="FFFFFF"/>
                        </a:solidFill>
                        <a:latin typeface="Nunito"/>
                        <a:ea typeface="Nunito"/>
                        <a:cs typeface="Nunito"/>
                        <a:sym typeface="Nunito"/>
                      </a:endParaRPr>
                    </a:p>
                  </a:txBody>
                  <a:tcPr marT="63500" marB="63500" marR="63500" marL="63500"/>
                </a:tc>
                <a:tc>
                  <a:txBody>
                    <a:bodyPr/>
                    <a:lstStyle/>
                    <a:p>
                      <a:pPr indent="0" lvl="0" marL="0" rtl="0" algn="ctr">
                        <a:spcBef>
                          <a:spcPts val="0"/>
                        </a:spcBef>
                        <a:spcAft>
                          <a:spcPts val="0"/>
                        </a:spcAft>
                        <a:buNone/>
                      </a:pPr>
                      <a:r>
                        <a:rPr lang="ro" sz="1100">
                          <a:solidFill>
                            <a:srgbClr val="FFFFFF"/>
                          </a:solidFill>
                          <a:latin typeface="Nunito"/>
                          <a:ea typeface="Nunito"/>
                          <a:cs typeface="Nunito"/>
                          <a:sym typeface="Nunito"/>
                        </a:rPr>
                        <a:t>pot aproba/refuza o cerere de rezervare a unei camere</a:t>
                      </a:r>
                      <a:endParaRPr sz="1100">
                        <a:solidFill>
                          <a:srgbClr val="FFFFFF"/>
                        </a:solidFill>
                        <a:latin typeface="Nunito"/>
                        <a:ea typeface="Nunito"/>
                        <a:cs typeface="Nunito"/>
                        <a:sym typeface="Nunito"/>
                      </a:endParaRPr>
                    </a:p>
                  </a:txBody>
                  <a:tcPr marT="63500" marB="63500" marR="63500" marL="63500"/>
                </a:tc>
              </a:tr>
              <a:tr h="12700">
                <a:tc>
                  <a:txBody>
                    <a:bodyPr/>
                    <a:lstStyle/>
                    <a:p>
                      <a:pPr indent="0" lvl="0" marL="0" rtl="0" algn="ctr">
                        <a:spcBef>
                          <a:spcPts val="0"/>
                        </a:spcBef>
                        <a:spcAft>
                          <a:spcPts val="0"/>
                        </a:spcAft>
                        <a:buNone/>
                      </a:pPr>
                      <a:r>
                        <a:rPr lang="ro" sz="1100">
                          <a:solidFill>
                            <a:srgbClr val="FFFFFF"/>
                          </a:solidFill>
                          <a:latin typeface="Nunito"/>
                          <a:ea typeface="Nunito"/>
                          <a:cs typeface="Nunito"/>
                          <a:sym typeface="Nunito"/>
                        </a:rPr>
                        <a:t>pot vedea detalii despre diferitele tipuri de camere disponibile</a:t>
                      </a:r>
                      <a:endParaRPr sz="1100">
                        <a:solidFill>
                          <a:srgbClr val="FFFFFF"/>
                        </a:solidFill>
                        <a:latin typeface="Nunito"/>
                        <a:ea typeface="Nunito"/>
                        <a:cs typeface="Nunito"/>
                        <a:sym typeface="Nunito"/>
                      </a:endParaRPr>
                    </a:p>
                  </a:txBody>
                  <a:tcPr marT="63500" marB="63500" marR="63500" marL="63500"/>
                </a:tc>
                <a:tc>
                  <a:txBody>
                    <a:bodyPr/>
                    <a:lstStyle/>
                    <a:p>
                      <a:pPr indent="0" lvl="0" marL="0" rtl="0" algn="ctr">
                        <a:spcBef>
                          <a:spcPts val="0"/>
                        </a:spcBef>
                        <a:spcAft>
                          <a:spcPts val="0"/>
                        </a:spcAft>
                        <a:buNone/>
                      </a:pPr>
                      <a:r>
                        <a:rPr lang="ro" sz="1100">
                          <a:solidFill>
                            <a:srgbClr val="FFFFFF"/>
                          </a:solidFill>
                          <a:latin typeface="Nunito"/>
                          <a:ea typeface="Nunito"/>
                          <a:cs typeface="Nunito"/>
                          <a:sym typeface="Nunito"/>
                        </a:rPr>
                        <a:t>pot schimba perioada de disponibilitate a unei camere</a:t>
                      </a:r>
                      <a:endParaRPr sz="1100">
                        <a:solidFill>
                          <a:srgbClr val="FFFFFF"/>
                        </a:solidFill>
                        <a:latin typeface="Nunito"/>
                        <a:ea typeface="Nunito"/>
                        <a:cs typeface="Nunito"/>
                        <a:sym typeface="Nunito"/>
                      </a:endParaRPr>
                    </a:p>
                  </a:txBody>
                  <a:tcPr marT="63500" marB="63500" marR="63500" marL="63500"/>
                </a:tc>
              </a:tr>
              <a:tr h="12700">
                <a:tc>
                  <a:txBody>
                    <a:bodyPr/>
                    <a:lstStyle/>
                    <a:p>
                      <a:pPr indent="0" lvl="0" marL="0" rtl="0" algn="ctr">
                        <a:spcBef>
                          <a:spcPts val="0"/>
                        </a:spcBef>
                        <a:spcAft>
                          <a:spcPts val="0"/>
                        </a:spcAft>
                        <a:buNone/>
                      </a:pPr>
                      <a:r>
                        <a:rPr lang="ro" sz="1100">
                          <a:solidFill>
                            <a:srgbClr val="FFFFFF"/>
                          </a:solidFill>
                          <a:latin typeface="Nunito"/>
                          <a:ea typeface="Nunito"/>
                          <a:cs typeface="Nunito"/>
                          <a:sym typeface="Nunito"/>
                        </a:rPr>
                        <a:t>pot vedea alte facilități oferite de hotelul ales </a:t>
                      </a:r>
                      <a:endParaRPr sz="1100">
                        <a:solidFill>
                          <a:srgbClr val="FFFFFF"/>
                        </a:solidFill>
                        <a:latin typeface="Nunito"/>
                        <a:ea typeface="Nunito"/>
                        <a:cs typeface="Nunito"/>
                        <a:sym typeface="Nunito"/>
                      </a:endParaRPr>
                    </a:p>
                  </a:txBody>
                  <a:tcPr marT="63500" marB="63500" marR="63500" marL="63500"/>
                </a:tc>
                <a:tc>
                  <a:txBody>
                    <a:bodyPr/>
                    <a:lstStyle/>
                    <a:p>
                      <a:pPr indent="0" lvl="0" marL="0" rtl="0" algn="ctr">
                        <a:spcBef>
                          <a:spcPts val="0"/>
                        </a:spcBef>
                        <a:spcAft>
                          <a:spcPts val="0"/>
                        </a:spcAft>
                        <a:buNone/>
                      </a:pPr>
                      <a:r>
                        <a:rPr lang="ro" sz="1100">
                          <a:solidFill>
                            <a:srgbClr val="FFFFFF"/>
                          </a:solidFill>
                          <a:latin typeface="Nunito"/>
                          <a:ea typeface="Nunito"/>
                          <a:cs typeface="Nunito"/>
                          <a:sym typeface="Nunito"/>
                        </a:rPr>
                        <a:t>pot adăuga/șterge facilități din cadrul unui hotel</a:t>
                      </a:r>
                      <a:endParaRPr sz="1100">
                        <a:solidFill>
                          <a:srgbClr val="FFFFFF"/>
                        </a:solidFill>
                        <a:latin typeface="Nunito"/>
                        <a:ea typeface="Nunito"/>
                        <a:cs typeface="Nunito"/>
                        <a:sym typeface="Nunito"/>
                      </a:endParaRPr>
                    </a:p>
                  </a:txBody>
                  <a:tcPr marT="63500" marB="63500" marR="63500" marL="63500"/>
                </a:tc>
              </a:tr>
              <a:tr h="12700">
                <a:tc>
                  <a:txBody>
                    <a:bodyPr/>
                    <a:lstStyle/>
                    <a:p>
                      <a:pPr indent="0" lvl="0" marL="0" rtl="0" algn="ctr">
                        <a:spcBef>
                          <a:spcPts val="0"/>
                        </a:spcBef>
                        <a:spcAft>
                          <a:spcPts val="0"/>
                        </a:spcAft>
                        <a:buNone/>
                      </a:pPr>
                      <a:r>
                        <a:rPr lang="ro" sz="1100">
                          <a:solidFill>
                            <a:srgbClr val="FFFFFF"/>
                          </a:solidFill>
                          <a:latin typeface="Nunito"/>
                          <a:ea typeface="Nunito"/>
                          <a:cs typeface="Nunito"/>
                          <a:sym typeface="Nunito"/>
                        </a:rPr>
                        <a:t>pot crea un cont de utilizator din interfața grafică</a:t>
                      </a:r>
                      <a:endParaRPr sz="1100">
                        <a:solidFill>
                          <a:srgbClr val="FFFFFF"/>
                        </a:solidFill>
                        <a:latin typeface="Nunito"/>
                        <a:ea typeface="Nunito"/>
                        <a:cs typeface="Nunito"/>
                        <a:sym typeface="Nunito"/>
                      </a:endParaRPr>
                    </a:p>
                  </a:txBody>
                  <a:tcPr marT="63500" marB="63500" marR="63500" marL="63500"/>
                </a:tc>
                <a:tc>
                  <a:txBody>
                    <a:bodyPr/>
                    <a:lstStyle/>
                    <a:p>
                      <a:pPr indent="0" lvl="0" marL="0" rtl="0" algn="ctr">
                        <a:spcBef>
                          <a:spcPts val="0"/>
                        </a:spcBef>
                        <a:spcAft>
                          <a:spcPts val="0"/>
                        </a:spcAft>
                        <a:buNone/>
                      </a:pPr>
                      <a:r>
                        <a:rPr lang="ro" sz="1100">
                          <a:solidFill>
                            <a:srgbClr val="FFFFFF"/>
                          </a:solidFill>
                          <a:latin typeface="Nunito"/>
                          <a:ea typeface="Nunito"/>
                          <a:cs typeface="Nunito"/>
                          <a:sym typeface="Nunito"/>
                        </a:rPr>
                        <a:t>pot crea un cont de administrator pe baza accesului la baza de date</a:t>
                      </a:r>
                      <a:endParaRPr sz="1100">
                        <a:solidFill>
                          <a:srgbClr val="FFFFFF"/>
                        </a:solidFill>
                        <a:latin typeface="Nunito"/>
                        <a:ea typeface="Nunito"/>
                        <a:cs typeface="Nunito"/>
                        <a:sym typeface="Nunito"/>
                      </a:endParaRPr>
                    </a:p>
                  </a:txBody>
                  <a:tcPr marT="63500" marB="63500" marR="63500" marL="63500"/>
                </a:tc>
              </a:tr>
            </a:tbl>
          </a:graphicData>
        </a:graphic>
      </p:graphicFrame>
      <p:sp>
        <p:nvSpPr>
          <p:cNvPr id="160" name="Google Shape;160;p17"/>
          <p:cNvSpPr txBox="1"/>
          <p:nvPr/>
        </p:nvSpPr>
        <p:spPr>
          <a:xfrm>
            <a:off x="1731750" y="1095300"/>
            <a:ext cx="6520200" cy="866100"/>
          </a:xfrm>
          <a:prstGeom prst="rect">
            <a:avLst/>
          </a:prstGeom>
          <a:noFill/>
          <a:ln>
            <a:noFill/>
          </a:ln>
        </p:spPr>
        <p:txBody>
          <a:bodyPr anchorCtr="0" anchor="ctr" bIns="91425" lIns="91425" spcFirstLastPara="1" rIns="91425" wrap="square" tIns="91425">
            <a:noAutofit/>
          </a:bodyPr>
          <a:lstStyle/>
          <a:p>
            <a:pPr indent="0" lvl="0" marL="11430" rtl="0" algn="l">
              <a:lnSpc>
                <a:spcPct val="150000"/>
              </a:lnSpc>
              <a:spcBef>
                <a:spcPts val="0"/>
              </a:spcBef>
              <a:spcAft>
                <a:spcPts val="0"/>
              </a:spcAft>
              <a:buNone/>
            </a:pPr>
            <a:r>
              <a:rPr lang="ro" sz="1100">
                <a:solidFill>
                  <a:srgbClr val="FFFFFF"/>
                </a:solidFill>
                <a:latin typeface="Nunito"/>
                <a:ea typeface="Nunito"/>
                <a:cs typeface="Nunito"/>
                <a:sym typeface="Nunito"/>
              </a:rPr>
              <a:t>Conturile de HotelHub se împart în două categorii, în funcție de privilegiile utilizatorului:</a:t>
            </a:r>
            <a:endParaRPr sz="1100">
              <a:solidFill>
                <a:srgbClr val="FFFFFF"/>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Cerinte de sistem</a:t>
            </a:r>
            <a:endParaRPr/>
          </a:p>
        </p:txBody>
      </p:sp>
      <p:sp>
        <p:nvSpPr>
          <p:cNvPr id="166" name="Google Shape;166;p18"/>
          <p:cNvSpPr txBox="1"/>
          <p:nvPr>
            <p:ph idx="1" type="body"/>
          </p:nvPr>
        </p:nvSpPr>
        <p:spPr>
          <a:xfrm>
            <a:off x="1297500" y="2148975"/>
            <a:ext cx="7038900" cy="23298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AutoNum type="arabicPeriod"/>
            </a:pPr>
            <a:r>
              <a:rPr lang="ro" sz="1700"/>
              <a:t>Acces la o platformă web</a:t>
            </a:r>
            <a:endParaRPr sz="1700"/>
          </a:p>
          <a:p>
            <a:pPr indent="-336550" lvl="0" marL="457200" rtl="0" algn="l">
              <a:lnSpc>
                <a:spcPct val="150000"/>
              </a:lnSpc>
              <a:spcBef>
                <a:spcPts val="0"/>
              </a:spcBef>
              <a:spcAft>
                <a:spcPts val="0"/>
              </a:spcAft>
              <a:buSzPts val="1700"/>
              <a:buAutoNum type="arabicPeriod"/>
            </a:pPr>
            <a:r>
              <a:rPr lang="ro" sz="1700"/>
              <a:t>Un mobile android device cu aplicația instalată</a:t>
            </a:r>
            <a:endParaRPr sz="1700"/>
          </a:p>
          <a:p>
            <a:pPr indent="-336550" lvl="0" marL="457200" rtl="0" algn="l">
              <a:lnSpc>
                <a:spcPct val="150000"/>
              </a:lnSpc>
              <a:spcBef>
                <a:spcPts val="0"/>
              </a:spcBef>
              <a:spcAft>
                <a:spcPts val="0"/>
              </a:spcAft>
              <a:buSzPts val="1700"/>
              <a:buAutoNum type="arabicPeriod"/>
            </a:pPr>
            <a:r>
              <a:rPr lang="ro" sz="1700"/>
              <a:t>Acces la internet</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Cerinte functionale</a:t>
            </a:r>
            <a:endParaRPr/>
          </a:p>
        </p:txBody>
      </p:sp>
      <p:sp>
        <p:nvSpPr>
          <p:cNvPr id="172" name="Google Shape;172;p19"/>
          <p:cNvSpPr txBox="1"/>
          <p:nvPr>
            <p:ph idx="1" type="body"/>
          </p:nvPr>
        </p:nvSpPr>
        <p:spPr>
          <a:xfrm>
            <a:off x="1297500" y="1889375"/>
            <a:ext cx="7038900" cy="258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sz="1600"/>
              <a:t>Clienți pot crea/anula rezervări și accesa facilități. Administratorii pot aproba rezervările și cererile de anulare și modifica lista de facilități/hoteluri. Atât clienții și administratori trebuie să se autentifice din interfață înainte de a face alte acțiuni.</a:t>
            </a:r>
            <a:endParaRPr sz="1600"/>
          </a:p>
          <a:p>
            <a:pPr indent="0" lvl="0" marL="0" rtl="0" algn="l">
              <a:spcBef>
                <a:spcPts val="1200"/>
              </a:spcBef>
              <a:spcAft>
                <a:spcPts val="1200"/>
              </a:spcAft>
              <a:buNone/>
            </a:pPr>
            <a:r>
              <a:rPr lang="ro" sz="1600"/>
              <a:t>Clienții trebuie să-și creeze cont, administratorii trebuie introduși direct în baza de date.</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Cerinte nefunctionale</a:t>
            </a:r>
            <a:endParaRPr/>
          </a:p>
        </p:txBody>
      </p:sp>
      <p:sp>
        <p:nvSpPr>
          <p:cNvPr id="178" name="Google Shape;178;p20"/>
          <p:cNvSpPr txBox="1"/>
          <p:nvPr>
            <p:ph idx="1" type="body"/>
          </p:nvPr>
        </p:nvSpPr>
        <p:spPr>
          <a:xfrm>
            <a:off x="1297500" y="1413425"/>
            <a:ext cx="7038900" cy="3065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FFFFFF"/>
              </a:buClr>
              <a:buSzPts val="1500"/>
              <a:buAutoNum type="arabicPeriod"/>
            </a:pPr>
            <a:r>
              <a:rPr lang="ro" sz="1500">
                <a:solidFill>
                  <a:srgbClr val="FFFFFF"/>
                </a:solidFill>
              </a:rPr>
              <a:t>Constrangeri hardware / software:</a:t>
            </a:r>
            <a:endParaRPr sz="1500">
              <a:solidFill>
                <a:srgbClr val="FFFFFF"/>
              </a:solidFill>
            </a:endParaRPr>
          </a:p>
          <a:p>
            <a:pPr indent="-323850" lvl="1" marL="914400" rtl="0" algn="l">
              <a:spcBef>
                <a:spcPts val="0"/>
              </a:spcBef>
              <a:spcAft>
                <a:spcPts val="0"/>
              </a:spcAft>
              <a:buClr>
                <a:srgbClr val="FFFFFF"/>
              </a:buClr>
              <a:buSzPts val="1500"/>
              <a:buAutoNum type="alphaLcPeriod"/>
            </a:pPr>
            <a:r>
              <a:rPr lang="ro" sz="1500">
                <a:solidFill>
                  <a:srgbClr val="FFFFFF"/>
                </a:solidFill>
              </a:rPr>
              <a:t>Android 8.0</a:t>
            </a:r>
            <a:endParaRPr sz="1500">
              <a:solidFill>
                <a:srgbClr val="FFFFFF"/>
              </a:solidFill>
            </a:endParaRPr>
          </a:p>
          <a:p>
            <a:pPr indent="-323850" lvl="1" marL="914400" rtl="0" algn="l">
              <a:spcBef>
                <a:spcPts val="0"/>
              </a:spcBef>
              <a:spcAft>
                <a:spcPts val="0"/>
              </a:spcAft>
              <a:buClr>
                <a:srgbClr val="FFFFFF"/>
              </a:buClr>
              <a:buSzPts val="1500"/>
              <a:buAutoNum type="alphaLcPeriod"/>
            </a:pPr>
            <a:r>
              <a:rPr lang="ro" sz="1500">
                <a:solidFill>
                  <a:srgbClr val="FFFFFF"/>
                </a:solidFill>
              </a:rPr>
              <a:t>SO care pot rula un web browser (Ex. Firefox, Chrome, etc.)</a:t>
            </a:r>
            <a:endParaRPr sz="1500">
              <a:solidFill>
                <a:srgbClr val="FFFFFF"/>
              </a:solidFill>
            </a:endParaRPr>
          </a:p>
          <a:p>
            <a:pPr indent="-323850" lvl="1" marL="914400" rtl="0" algn="l">
              <a:spcBef>
                <a:spcPts val="0"/>
              </a:spcBef>
              <a:spcAft>
                <a:spcPts val="0"/>
              </a:spcAft>
              <a:buClr>
                <a:srgbClr val="FFFFFF"/>
              </a:buClr>
              <a:buSzPts val="1500"/>
              <a:buAutoNum type="alphaLcPeriod"/>
            </a:pPr>
            <a:r>
              <a:rPr lang="ro" sz="1500">
                <a:solidFill>
                  <a:srgbClr val="FFFFFF"/>
                </a:solidFill>
              </a:rPr>
              <a:t>Aplicația nu este disponibilă pe IOS</a:t>
            </a:r>
            <a:endParaRPr sz="1500">
              <a:solidFill>
                <a:srgbClr val="FFFFFF"/>
              </a:solidFill>
            </a:endParaRPr>
          </a:p>
          <a:p>
            <a:pPr indent="-323850" lvl="0" marL="457200" rtl="0" algn="l">
              <a:spcBef>
                <a:spcPts val="0"/>
              </a:spcBef>
              <a:spcAft>
                <a:spcPts val="0"/>
              </a:spcAft>
              <a:buClr>
                <a:srgbClr val="FFFFFF"/>
              </a:buClr>
              <a:buSzPts val="1500"/>
              <a:buAutoNum type="arabicPeriod"/>
            </a:pPr>
            <a:r>
              <a:rPr lang="ro" sz="1500">
                <a:solidFill>
                  <a:srgbClr val="FFFFFF"/>
                </a:solidFill>
              </a:rPr>
              <a:t>Cerințe impuse proiectului : </a:t>
            </a:r>
            <a:endParaRPr sz="1500">
              <a:solidFill>
                <a:srgbClr val="FFFFFF"/>
              </a:solidFill>
            </a:endParaRPr>
          </a:p>
          <a:p>
            <a:pPr indent="-323850" lvl="1" marL="914400" rtl="0" algn="l">
              <a:spcBef>
                <a:spcPts val="0"/>
              </a:spcBef>
              <a:spcAft>
                <a:spcPts val="0"/>
              </a:spcAft>
              <a:buClr>
                <a:srgbClr val="FFFFFF"/>
              </a:buClr>
              <a:buSzPts val="1500"/>
              <a:buAutoNum type="alphaLcPeriod"/>
            </a:pPr>
            <a:r>
              <a:rPr lang="ro" sz="1500">
                <a:solidFill>
                  <a:srgbClr val="FFFFFF"/>
                </a:solidFill>
              </a:rPr>
              <a:t>Să permită crearea/accesarea conturilor de client/administrator</a:t>
            </a:r>
            <a:endParaRPr sz="1500">
              <a:solidFill>
                <a:srgbClr val="FFFFFF"/>
              </a:solidFill>
            </a:endParaRPr>
          </a:p>
          <a:p>
            <a:pPr indent="-323850" lvl="1" marL="914400" rtl="0" algn="l">
              <a:spcBef>
                <a:spcPts val="0"/>
              </a:spcBef>
              <a:spcAft>
                <a:spcPts val="0"/>
              </a:spcAft>
              <a:buClr>
                <a:srgbClr val="FFFFFF"/>
              </a:buClr>
              <a:buSzPts val="1500"/>
              <a:buAutoNum type="alphaLcPeriod"/>
            </a:pPr>
            <a:r>
              <a:rPr lang="ro" sz="1500">
                <a:solidFill>
                  <a:srgbClr val="FFFFFF"/>
                </a:solidFill>
              </a:rPr>
              <a:t>Să permită rezervarea/anularea rezervărilor</a:t>
            </a:r>
            <a:endParaRPr sz="1500">
              <a:solidFill>
                <a:srgbClr val="FFFFFF"/>
              </a:solidFill>
            </a:endParaRPr>
          </a:p>
          <a:p>
            <a:pPr indent="-323850" lvl="1" marL="914400" rtl="0" algn="l">
              <a:spcBef>
                <a:spcPts val="0"/>
              </a:spcBef>
              <a:spcAft>
                <a:spcPts val="0"/>
              </a:spcAft>
              <a:buClr>
                <a:srgbClr val="FFFFFF"/>
              </a:buClr>
              <a:buSzPts val="1500"/>
              <a:buAutoNum type="alphaLcPeriod"/>
            </a:pPr>
            <a:r>
              <a:rPr lang="ro" sz="1500">
                <a:solidFill>
                  <a:srgbClr val="FFFFFF"/>
                </a:solidFill>
              </a:rPr>
              <a:t>Să permită aprobarea/respingerea rezervărilor</a:t>
            </a:r>
            <a:endParaRPr sz="1500">
              <a:solidFill>
                <a:srgbClr val="FFFFFF"/>
              </a:solidFill>
            </a:endParaRPr>
          </a:p>
          <a:p>
            <a:pPr indent="-323850" lvl="1" marL="914400" rtl="0" algn="l">
              <a:spcBef>
                <a:spcPts val="0"/>
              </a:spcBef>
              <a:spcAft>
                <a:spcPts val="0"/>
              </a:spcAft>
              <a:buClr>
                <a:srgbClr val="FFFFFF"/>
              </a:buClr>
              <a:buSzPts val="1500"/>
              <a:buAutoNum type="alphaLcPeriod"/>
            </a:pPr>
            <a:r>
              <a:rPr lang="ro" sz="1500">
                <a:solidFill>
                  <a:srgbClr val="FFFFFF"/>
                </a:solidFill>
              </a:rPr>
              <a:t>Să permită gestionarea hotelurilor, camerelor, facilităților</a:t>
            </a:r>
            <a:endParaRPr sz="1500">
              <a:solidFill>
                <a:srgbClr val="FFFFFF"/>
              </a:solidFill>
            </a:endParaRPr>
          </a:p>
          <a:p>
            <a:pPr indent="0" lvl="0" marL="0" rtl="0" algn="l">
              <a:spcBef>
                <a:spcPts val="0"/>
              </a:spcBef>
              <a:spcAft>
                <a:spcPts val="1200"/>
              </a:spcAft>
              <a:buNone/>
            </a:pPr>
            <a:r>
              <a:t/>
            </a:r>
            <a:endParaRPr sz="17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2249425" y="2037950"/>
            <a:ext cx="5625300" cy="159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sz="3100"/>
              <a:t>Modele ale sistemului</a:t>
            </a:r>
            <a:endParaRPr sz="31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