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512" r:id="rId3"/>
    <p:sldId id="508" r:id="rId4"/>
    <p:sldId id="511" r:id="rId5"/>
    <p:sldId id="510" r:id="rId6"/>
    <p:sldId id="509" r:id="rId7"/>
    <p:sldId id="336" r:id="rId8"/>
    <p:sldId id="337" r:id="rId9"/>
    <p:sldId id="338" r:id="rId10"/>
    <p:sldId id="340" r:id="rId11"/>
    <p:sldId id="504" r:id="rId12"/>
    <p:sldId id="494" r:id="rId13"/>
    <p:sldId id="505" r:id="rId14"/>
    <p:sldId id="496" r:id="rId15"/>
    <p:sldId id="497" r:id="rId16"/>
    <p:sldId id="498" r:id="rId17"/>
    <p:sldId id="499" r:id="rId18"/>
    <p:sldId id="506" r:id="rId19"/>
    <p:sldId id="501" r:id="rId20"/>
    <p:sldId id="502" r:id="rId21"/>
    <p:sldId id="503" r:id="rId22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FF99"/>
    <a:srgbClr val="FFCC66"/>
    <a:srgbClr val="FF9933"/>
    <a:srgbClr val="00CCFF"/>
    <a:srgbClr val="66FFFF"/>
    <a:srgbClr val="00FFFF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1" autoAdjust="0"/>
  </p:normalViewPr>
  <p:slideViewPr>
    <p:cSldViewPr>
      <p:cViewPr varScale="1">
        <p:scale>
          <a:sx n="57" d="100"/>
          <a:sy n="57" d="100"/>
        </p:scale>
        <p:origin x="15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CD24B4B-AE6C-4E9F-9749-469D6984BD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CEE08C3-A15A-4FBF-A5FD-22A6B5241D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377231CB-2457-4ECB-A5BE-D4C03AE5B0A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6FE6C641-3E6F-4EEE-934B-07E879C2A5F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" panose="02020603050405020304" pitchFamily="18" charset="0"/>
              </a:defRPr>
            </a:lvl1pPr>
          </a:lstStyle>
          <a:p>
            <a:fld id="{A73EF348-AE99-42B7-8C06-E4D24C755A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C59F497-41D1-4A26-A61E-76DB456FD6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97FD26D-5908-4028-A439-3D4041F682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60107613-07D0-4950-8CD2-A2A9D0B2C7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B5536308-CDF7-417D-9846-0E5B15CEA8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6568BE4B-4BB8-418F-8079-95C3FE7212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17858817-D157-44FF-B2EF-0406D00604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" panose="02020603050405020304" pitchFamily="18" charset="0"/>
              </a:defRPr>
            </a:lvl1pPr>
          </a:lstStyle>
          <a:p>
            <a:fld id="{37BCBA6D-8504-43BF-83E8-D4EF6A504C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D522A84-4A31-4DB7-8E9E-F1796A1F32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70E80D-374D-474D-98BB-2B2B2F870D7C}" type="slidenum">
              <a:rPr lang="en-US" altLang="en-US" sz="1300">
                <a:latin typeface="Times" panose="02020603050405020304" pitchFamily="18" charset="0"/>
              </a:rPr>
              <a:pPr/>
              <a:t>1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4725A97-2382-486F-9BD5-9739E7177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9969BD0-F94B-4F33-820E-D4310EEA1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26CA2ED-5482-4616-962B-26D72B36B4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A0C88D-C492-44FE-A668-D7B617E507F7}" type="slidenum">
              <a:rPr lang="en-US" altLang="en-US" sz="1300">
                <a:latin typeface="Times" panose="02020603050405020304" pitchFamily="18" charset="0"/>
              </a:rPr>
              <a:pPr/>
              <a:t>14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AFD7CF6-A93E-4AFB-8E5E-4AF3E25000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CD15D1A-47B5-4BDC-8E67-6F64E3C25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986ECD0-C5FD-4A5B-BC67-C7076F9F49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7B72F4-6012-4DDB-989D-24B686004EB0}" type="slidenum">
              <a:rPr lang="en-US" altLang="en-US" sz="1300">
                <a:latin typeface="Times" panose="02020603050405020304" pitchFamily="18" charset="0"/>
              </a:rPr>
              <a:pPr/>
              <a:t>15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71AB70F-A771-406B-883A-FEEC4765E6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72FD0D3-08B0-4414-B12E-3324333C9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9408236D-FDD6-4174-8506-CC521D0184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797C2D-FC8C-44DB-9EDD-C8DA84066775}" type="slidenum">
              <a:rPr lang="en-US" altLang="en-US" sz="1300">
                <a:latin typeface="Times" panose="02020603050405020304" pitchFamily="18" charset="0"/>
              </a:rPr>
              <a:pPr/>
              <a:t>16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49C1051-16EA-4636-99EB-812C0A289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2B1438E-F083-4468-A1E8-3FB2E3CBF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78E28CE-07BE-4682-95C4-C84316B0C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F59B68-881E-48A8-B002-EE0B81639D58}" type="slidenum">
              <a:rPr lang="en-US" altLang="en-US" sz="1300">
                <a:latin typeface="Times" panose="02020603050405020304" pitchFamily="18" charset="0"/>
              </a:rPr>
              <a:pPr/>
              <a:t>17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A71871D-72D4-47C2-BA2D-AB850DE780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23F3DF0-D7CF-46C5-8B29-500513390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97BE0766-9D77-458F-89DD-F816D072E4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B4997A-0DF1-4459-99BB-9B748D498BEB}" type="slidenum">
              <a:rPr lang="en-US" altLang="en-US" sz="1300">
                <a:latin typeface="Times" panose="02020603050405020304" pitchFamily="18" charset="0"/>
              </a:rPr>
              <a:pPr/>
              <a:t>18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4EBB44B-2B80-463A-A899-8258D1B469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9EC90CBB-1B42-4DD7-9C1E-2F18A26FA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AE1E327-335B-41E8-87A7-952EBE902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E1CC89-11CA-443B-B854-D1D40E8EEDA7}" type="slidenum">
              <a:rPr lang="en-US" altLang="en-US" sz="1300">
                <a:latin typeface="Times" panose="02020603050405020304" pitchFamily="18" charset="0"/>
              </a:rPr>
              <a:pPr/>
              <a:t>19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A89FDBFD-7548-4854-B761-81FCABA4D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71FCCD5-4B61-499E-9120-3C6920D77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6B844A90-8918-4AD0-9C42-9AB056641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E5FC15-DFEB-4F0F-90C4-0B7C4C27B212}" type="slidenum">
              <a:rPr lang="en-US" altLang="en-US" sz="1300">
                <a:latin typeface="Times" panose="02020603050405020304" pitchFamily="18" charset="0"/>
              </a:rPr>
              <a:pPr/>
              <a:t>20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7C69E5D-9721-41E6-98C6-92D1B525F0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CC939703-A65D-46FA-9F52-F6FC0F818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BDF9B984-0D3A-4A03-9C51-35CCB46B9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959FAF-FA27-4B0B-B0AD-3A39C5AEB0C9}" type="slidenum">
              <a:rPr lang="en-US" altLang="en-US" sz="1300">
                <a:latin typeface="Times" panose="02020603050405020304" pitchFamily="18" charset="0"/>
              </a:rPr>
              <a:pPr/>
              <a:t>21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0BDFDCC-FD60-4382-8F79-C4938A4EB6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770610A8-9334-4D0D-B30C-0E2293590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22B25C5-FE5D-4F05-826A-79DBD99203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9A0193-FC8B-490E-9C6E-ADBC593DC212}" type="slidenum">
              <a:rPr lang="en-US" altLang="en-US" sz="1300">
                <a:latin typeface="Times" panose="02020603050405020304" pitchFamily="18" charset="0"/>
              </a:rPr>
              <a:pPr/>
              <a:t>3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E0651E9-C68E-4BE9-BB70-0F225AD98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A058911-C7E0-47AD-A1F4-BC4C6DA43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D20D4C2-28FF-43CC-8825-3DC4199122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4DC318-43A6-4F12-852E-56B98C9C9161}" type="slidenum">
              <a:rPr lang="en-US" altLang="en-US" sz="1300">
                <a:latin typeface="Times" panose="02020603050405020304" pitchFamily="18" charset="0"/>
              </a:rPr>
              <a:pPr/>
              <a:t>7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FEB8754-5B25-4A14-A2BB-8DA2CD43C0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C1C3A5D-D940-442B-B280-C9B4B50B3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441190B-147A-4862-81C2-9E9D7DB16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BB4237-DFD6-4BD8-878D-8EBB0B788B1D}" type="slidenum">
              <a:rPr lang="en-US" altLang="en-US" sz="1300">
                <a:latin typeface="Times" panose="02020603050405020304" pitchFamily="18" charset="0"/>
              </a:rPr>
              <a:pPr/>
              <a:t>8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985FD54-5CE0-4F50-AE23-C3782DF934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643D1D0-CE74-4563-A4BE-BA185D39F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en-US">
                <a:latin typeface="Times" panose="02020603050405020304" pitchFamily="18" charset="0"/>
              </a:rPr>
              <a:t>TODO: detalierea pe tabla a comutatoarelor dual-duplex (sau e posibil sa il dai la examen :D)</a:t>
            </a:r>
          </a:p>
          <a:p>
            <a:pPr eaLnBrk="1" hangingPunct="1">
              <a:buFontTx/>
              <a:buChar char="-"/>
            </a:pPr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05EF01F3-3700-4555-B55F-71E47E02A3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AA1D3E-9E83-439A-A85A-E4A227F07475}" type="slidenum">
              <a:rPr lang="en-US" altLang="en-US" sz="1300">
                <a:latin typeface="Times" panose="02020603050405020304" pitchFamily="18" charset="0"/>
              </a:rPr>
              <a:pPr/>
              <a:t>9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3C64169-FF7E-43EF-8625-72856C2C77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0B04C6D-B64F-4A79-9A4A-457E16F8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" panose="02020603050405020304" pitchFamily="18" charset="0"/>
              </a:rPr>
              <a:t>- TODO: fa desenul pe tabla cu switch-uri mici pentru cross-bar</a:t>
            </a:r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327A0B2-95B7-4068-8C7D-6B71D8B014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3A48D0-3E19-4B14-9BA1-FCFB731DC9F5}" type="slidenum">
              <a:rPr lang="en-US" altLang="en-US" sz="1300">
                <a:latin typeface="Times" panose="02020603050405020304" pitchFamily="18" charset="0"/>
              </a:rPr>
              <a:pPr/>
              <a:t>10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12D1D29-6A7D-45F6-AFC6-40EED1EF6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D0DB5B6-3938-4CBC-AA1D-F44D4C2C5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en-US">
                <a:latin typeface="Times" panose="02020603050405020304" pitchFamily="18" charset="0"/>
              </a:rPr>
              <a:t>TODO: fa desenul pe tabla cu switch-uri mici pentru cross-bar si explica care e ideea si diferenta de baza fata de CB</a:t>
            </a:r>
          </a:p>
          <a:p>
            <a:pPr eaLnBrk="1" hangingPunct="1">
              <a:buFontTx/>
              <a:buChar char="-"/>
            </a:pPr>
            <a:r>
              <a:rPr lang="en-US" altLang="en-US">
                <a:latin typeface="Times" panose="02020603050405020304" pitchFamily="18" charset="0"/>
              </a:rPr>
              <a:t>Analogia cu reteaua de telefoane si numarul redus de linii intre orase de exemplu</a:t>
            </a:r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516B7A1-8CF3-4E90-9B11-02FFF33E4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231BF1-408B-4BCA-B7AF-F07C6B9FD5B7}" type="slidenum">
              <a:rPr lang="en-US" altLang="en-US" sz="1300">
                <a:latin typeface="Times" panose="02020603050405020304" pitchFamily="18" charset="0"/>
              </a:rPr>
              <a:pPr/>
              <a:t>11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7ABD79C-D5C2-4DA4-BC33-2ED00E3B88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AB8A0E4-8A6A-470F-9B0F-649467021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1AFC222-BE5F-4BCC-8E22-C013066F61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41DC26-30F5-4A1E-9E91-FDC808E9C781}" type="slidenum">
              <a:rPr lang="en-US" altLang="en-US" sz="1300">
                <a:latin typeface="Times" panose="02020603050405020304" pitchFamily="18" charset="0"/>
              </a:rPr>
              <a:pPr/>
              <a:t>12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34DE2E4-1291-4171-9113-628203D1CC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2FC40CDE-311D-46AD-8781-B498F0304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84AEFE0F-5207-4180-937F-E57A719A3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A1EDDD-C168-4345-B5BD-FDAF4D7479F6}" type="slidenum">
              <a:rPr lang="en-US" altLang="en-US" sz="1300">
                <a:latin typeface="Times" panose="02020603050405020304" pitchFamily="18" charset="0"/>
              </a:rPr>
              <a:pPr/>
              <a:t>13</a:t>
            </a:fld>
            <a:endParaRPr lang="en-US" altLang="en-US" sz="1300">
              <a:latin typeface="Times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634BFCA-B085-4BE4-9320-242E1038D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EDA3460-F18D-4B5F-BCB4-0B1EC73C5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2934DAE5-AABD-4268-9CA9-29FBDC738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717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CS-Logo">
            <a:extLst>
              <a:ext uri="{FF2B5EF4-FFF2-40B4-BE49-F238E27FC236}">
                <a16:creationId xmlns:a16="http://schemas.microsoft.com/office/drawing/2014/main" id="{D1A62410-64A2-40F9-BD8B-5135A89933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6200"/>
            <a:ext cx="111601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4500" y="1052513"/>
            <a:ext cx="8010525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4225" y="3200400"/>
            <a:ext cx="6400800" cy="1524000"/>
          </a:xfrm>
        </p:spPr>
        <p:txBody>
          <a:bodyPr/>
          <a:lstStyle>
            <a:lvl1pPr marL="0" indent="0" algn="r">
              <a:buFontTx/>
              <a:buNone/>
              <a:defRPr sz="3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FDC7807-F0E4-4F50-B3AF-AA2209E65F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92D8FE7-3EA2-4341-9F1C-5A32DEC40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7AF3E3B-3244-4D45-8A2C-DCA5D2C58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panose="02020603050405020304" pitchFamily="18" charset="0"/>
              </a:defRPr>
            </a:lvl1pPr>
          </a:lstStyle>
          <a:p>
            <a:fld id="{50F7D22E-4F5B-4706-A6CC-31287BA4F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29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720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260350"/>
            <a:ext cx="2159000" cy="6408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60350"/>
            <a:ext cx="6329362" cy="64087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841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60350"/>
            <a:ext cx="7315200" cy="708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79388" y="1268413"/>
            <a:ext cx="8640762" cy="54006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60863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60350"/>
            <a:ext cx="7315200" cy="708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268413"/>
            <a:ext cx="4243387" cy="540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175" y="1268413"/>
            <a:ext cx="4244975" cy="540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56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58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47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268413"/>
            <a:ext cx="424338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175" y="1268413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76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125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25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06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00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20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>
            <a:extLst>
              <a:ext uri="{FF2B5EF4-FFF2-40B4-BE49-F238E27FC236}">
                <a16:creationId xmlns:a16="http://schemas.microsoft.com/office/drawing/2014/main" id="{0F9D3333-984A-46A3-807E-D952003F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8450" cy="689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E3B1CC7-60FD-4630-8582-6F8A269EB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60350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5292542-966E-43A6-9C51-627F23E9C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68413"/>
            <a:ext cx="8640762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D34C5EDC-004A-44DA-86B3-45E716464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0" y="973138"/>
            <a:ext cx="485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fld id="{2A031EDF-633E-4384-9C10-68870844143E}" type="slidenum">
              <a:rPr lang="en-US" altLang="en-US" sz="1400" b="1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en-US" altLang="en-US" b="1">
              <a:solidFill>
                <a:schemeClr val="bg1"/>
              </a:solidFill>
            </a:endParaRPr>
          </a:p>
        </p:txBody>
      </p:sp>
      <p:pic>
        <p:nvPicPr>
          <p:cNvPr id="1030" name="Picture 16" descr="CS-Logo">
            <a:extLst>
              <a:ext uri="{FF2B5EF4-FFF2-40B4-BE49-F238E27FC236}">
                <a16:creationId xmlns:a16="http://schemas.microsoft.com/office/drawing/2014/main" id="{09DD497E-639E-4CF6-98A2-3B470F0FB3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8575"/>
            <a:ext cx="111601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6" r:id="rId2"/>
    <p:sldLayoutId id="2147483715" r:id="rId3"/>
    <p:sldLayoutId id="2147483714" r:id="rId4"/>
    <p:sldLayoutId id="2147483713" r:id="rId5"/>
    <p:sldLayoutId id="2147483712" r:id="rId6"/>
    <p:sldLayoutId id="2147483711" r:id="rId7"/>
    <p:sldLayoutId id="2147483710" r:id="rId8"/>
    <p:sldLayoutId id="2147483709" r:id="rId9"/>
    <p:sldLayoutId id="2147483708" r:id="rId10"/>
    <p:sldLayoutId id="2147483707" r:id="rId11"/>
    <p:sldLayoutId id="2147483706" r:id="rId12"/>
    <p:sldLayoutId id="2147483705" r:id="rId13"/>
  </p:sldLayoutIdLst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>
            <a:extLst>
              <a:ext uri="{FF2B5EF4-FFF2-40B4-BE49-F238E27FC236}">
                <a16:creationId xmlns:a16="http://schemas.microsoft.com/office/drawing/2014/main" id="{667B62E4-9958-4131-A88A-4EF8DA7FE7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err="1"/>
              <a:t>Arhitectura</a:t>
            </a:r>
            <a:r>
              <a:rPr lang="en-US" altLang="en-US" dirty="0"/>
              <a:t> </a:t>
            </a:r>
            <a:r>
              <a:rPr lang="en-US" altLang="en-US" dirty="0" err="1"/>
              <a:t>Sistemelor</a:t>
            </a:r>
            <a:r>
              <a:rPr lang="en-US" altLang="en-US" dirty="0"/>
              <a:t> de </a:t>
            </a:r>
            <a:r>
              <a:rPr lang="en-US" altLang="en-US" dirty="0" err="1"/>
              <a:t>Calcul</a:t>
            </a:r>
            <a:endParaRPr lang="en-US" altLang="en-US" dirty="0"/>
          </a:p>
        </p:txBody>
      </p:sp>
      <p:sp>
        <p:nvSpPr>
          <p:cNvPr id="3075" name="Rectangle 10">
            <a:extLst>
              <a:ext uri="{FF2B5EF4-FFF2-40B4-BE49-F238E27FC236}">
                <a16:creationId xmlns:a16="http://schemas.microsoft.com/office/drawing/2014/main" id="{DCE88426-F517-4B65-B756-C6127A426A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71550" y="4424363"/>
            <a:ext cx="7483475" cy="1812925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 sz="2500" dirty="0" err="1"/>
              <a:t>Universitatea</a:t>
            </a:r>
            <a:r>
              <a:rPr lang="en-US" altLang="en-US" sz="2500" dirty="0"/>
              <a:t> Politehnica </a:t>
            </a:r>
            <a:r>
              <a:rPr lang="en-US" altLang="en-US" sz="2500" dirty="0" err="1"/>
              <a:t>Bucuresti</a:t>
            </a:r>
            <a:r>
              <a:rPr lang="en-US" altLang="en-US" sz="2500" dirty="0"/>
              <a:t> 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2500" dirty="0" err="1"/>
              <a:t>Facultatea</a:t>
            </a:r>
            <a:r>
              <a:rPr lang="en-US" altLang="en-US" sz="2500" dirty="0"/>
              <a:t> de </a:t>
            </a:r>
            <a:r>
              <a:rPr lang="en-US" altLang="en-US" sz="2500" dirty="0" err="1"/>
              <a:t>Automatica</a:t>
            </a:r>
            <a:r>
              <a:rPr lang="en-US" altLang="en-US" sz="2500" dirty="0"/>
              <a:t> </a:t>
            </a:r>
            <a:r>
              <a:rPr lang="en-US" altLang="en-US" sz="2500" dirty="0" err="1"/>
              <a:t>si</a:t>
            </a:r>
            <a:r>
              <a:rPr lang="en-US" altLang="en-US" sz="2500" dirty="0"/>
              <a:t> </a:t>
            </a:r>
            <a:r>
              <a:rPr lang="en-US" altLang="en-US" sz="2500" dirty="0" err="1"/>
              <a:t>Calculatoare</a:t>
            </a:r>
            <a:endParaRPr lang="en-US" altLang="en-US" sz="2500" dirty="0"/>
          </a:p>
          <a:p>
            <a:pPr eaLnBrk="1" hangingPunct="1">
              <a:lnSpc>
                <a:spcPct val="75000"/>
              </a:lnSpc>
            </a:pPr>
            <a:r>
              <a:rPr lang="en-US" altLang="en-US" sz="2500" u="sng" dirty="0"/>
              <a:t>curs.</a:t>
            </a:r>
            <a:r>
              <a:rPr lang="ro-RO" altLang="en-US" sz="2500" u="sng" dirty="0"/>
              <a:t>upb</a:t>
            </a:r>
            <a:r>
              <a:rPr lang="en-US" altLang="en-US" sz="2500" u="sng" dirty="0"/>
              <a:t>.ro </a:t>
            </a:r>
          </a:p>
        </p:txBody>
      </p:sp>
      <p:pic>
        <p:nvPicPr>
          <p:cNvPr id="3076" name="Picture 12" descr="CS-Text">
            <a:extLst>
              <a:ext uri="{FF2B5EF4-FFF2-40B4-BE49-F238E27FC236}">
                <a16:creationId xmlns:a16="http://schemas.microsoft.com/office/drawing/2014/main" id="{9FD4F013-4F99-473B-AC34-017592533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2693988"/>
            <a:ext cx="3457575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4780EA5-C06B-4EB0-92AD-3A3799E74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60350"/>
            <a:ext cx="7605713" cy="708025"/>
          </a:xfrm>
        </p:spPr>
        <p:txBody>
          <a:bodyPr/>
          <a:lstStyle/>
          <a:p>
            <a:pPr eaLnBrk="1" hangingPunct="1"/>
            <a:r>
              <a:rPr lang="en-US" altLang="en-US"/>
              <a:t>Comutatoare de tip Trunchi K</a:t>
            </a:r>
            <a:endParaRPr lang="ro-RO" altLang="en-US"/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07B292E7-A58A-4496-A4F4-B20DB5A32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227138"/>
            <a:ext cx="8640762" cy="5543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Imbina conectivitatea oferita de S legatura multipla cu costul redus al celorlalte tipuri de comutatoare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 {TK, ma, nb, c = k, k*(m+n)Sp}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Orice a poate comunica cu orice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Nu totdeauna vei avea m x n comunicatii simultane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Asa a aparut idea de a folosi k linii pentru comunicatie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 functie de m si n si de trafic, se va determina un k optim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8 procs &amp; 4 memorii: pot fi maxim 4 accese la memorii </a:t>
            </a:r>
            <a:r>
              <a:rPr lang="en-US" altLang="en-US" sz="2000">
                <a:cs typeface="Arial" panose="020B0604020202020204" pitchFamily="34" charset="0"/>
              </a:rPr>
              <a:t>→ </a:t>
            </a:r>
            <a:r>
              <a:rPr lang="en-US" altLang="en-US" sz="2000"/>
              <a:t>k=4, nu are sens mai mult; k &lt; n si k &lt; m</a:t>
            </a:r>
            <a:endParaRPr lang="ro-RO" altLang="en-US" sz="2000"/>
          </a:p>
        </p:txBody>
      </p:sp>
      <p:sp>
        <p:nvSpPr>
          <p:cNvPr id="160772" name="_s1031">
            <a:extLst>
              <a:ext uri="{FF2B5EF4-FFF2-40B4-BE49-F238E27FC236}">
                <a16:creationId xmlns:a16="http://schemas.microsoft.com/office/drawing/2014/main" id="{5BD84833-45F2-4E4F-84B5-875B68F42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2879725"/>
            <a:ext cx="1220787" cy="923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S</a:t>
            </a:r>
            <a:r>
              <a:rPr lang="en-US" altLang="en-US" sz="2500" b="1" baseline="-25000">
                <a:solidFill>
                  <a:schemeClr val="bg1"/>
                </a:solidFill>
              </a:rPr>
              <a:t>TK</a:t>
            </a:r>
          </a:p>
        </p:txBody>
      </p:sp>
      <p:sp>
        <p:nvSpPr>
          <p:cNvPr id="160773" name="_s1031">
            <a:extLst>
              <a:ext uri="{FF2B5EF4-FFF2-40B4-BE49-F238E27FC236}">
                <a16:creationId xmlns:a16="http://schemas.microsoft.com/office/drawing/2014/main" id="{F55C68A7-889D-4F95-964B-5E80383C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3663950"/>
            <a:ext cx="703263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b</a:t>
            </a:r>
            <a:r>
              <a:rPr lang="en-US" altLang="en-US" sz="2500" b="1" baseline="-250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60774" name="Line 6">
            <a:extLst>
              <a:ext uri="{FF2B5EF4-FFF2-40B4-BE49-F238E27FC236}">
                <a16:creationId xmlns:a16="http://schemas.microsoft.com/office/drawing/2014/main" id="{0C0A9C3B-343C-430B-8485-E14CA3A78F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9238" y="3956050"/>
            <a:ext cx="2794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5" name="_s1031">
            <a:extLst>
              <a:ext uri="{FF2B5EF4-FFF2-40B4-BE49-F238E27FC236}">
                <a16:creationId xmlns:a16="http://schemas.microsoft.com/office/drawing/2014/main" id="{B7CECECE-83DF-4E4F-B022-E00D9C61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2549525"/>
            <a:ext cx="703263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b</a:t>
            </a:r>
            <a:r>
              <a:rPr lang="en-US" altLang="en-US" sz="2500" b="1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0776" name="Line 8">
            <a:extLst>
              <a:ext uri="{FF2B5EF4-FFF2-40B4-BE49-F238E27FC236}">
                <a16:creationId xmlns:a16="http://schemas.microsoft.com/office/drawing/2014/main" id="{297FCB31-2D1C-4BE9-9C81-A6787C43D9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0188" y="2841625"/>
            <a:ext cx="2794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7" name="Line 9">
            <a:extLst>
              <a:ext uri="{FF2B5EF4-FFF2-40B4-BE49-F238E27FC236}">
                <a16:creationId xmlns:a16="http://schemas.microsoft.com/office/drawing/2014/main" id="{3E187494-5367-4CAB-BE8F-E97EDC9372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3325" y="3355975"/>
            <a:ext cx="3175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8" name="Line 10">
            <a:extLst>
              <a:ext uri="{FF2B5EF4-FFF2-40B4-BE49-F238E27FC236}">
                <a16:creationId xmlns:a16="http://schemas.microsoft.com/office/drawing/2014/main" id="{B22C86DE-A1D6-4574-B429-8D0862257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1300" y="2855913"/>
            <a:ext cx="0" cy="1109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9" name="Text Box 11">
            <a:extLst>
              <a:ext uri="{FF2B5EF4-FFF2-40B4-BE49-F238E27FC236}">
                <a16:creationId xmlns:a16="http://schemas.microsoft.com/office/drawing/2014/main" id="{4DE5F559-E514-4AC2-AC9C-5F9BBA336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31829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/>
              <a:t>…</a:t>
            </a:r>
          </a:p>
        </p:txBody>
      </p:sp>
      <p:sp>
        <p:nvSpPr>
          <p:cNvPr id="160780" name="_s1031">
            <a:extLst>
              <a:ext uri="{FF2B5EF4-FFF2-40B4-BE49-F238E27FC236}">
                <a16:creationId xmlns:a16="http://schemas.microsoft.com/office/drawing/2014/main" id="{5D39AC1F-E795-4546-BCF7-DBB2871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663950"/>
            <a:ext cx="703263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a</a:t>
            </a:r>
            <a:r>
              <a:rPr lang="en-US" altLang="en-US" sz="2500" b="1" baseline="-250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60781" name="_s1031">
            <a:extLst>
              <a:ext uri="{FF2B5EF4-FFF2-40B4-BE49-F238E27FC236}">
                <a16:creationId xmlns:a16="http://schemas.microsoft.com/office/drawing/2014/main" id="{230D6284-F9BE-4A47-90E8-1EEA112C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2549525"/>
            <a:ext cx="703263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a</a:t>
            </a:r>
            <a:r>
              <a:rPr lang="en-US" altLang="en-US" sz="2500" b="1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0782" name="Line 14">
            <a:extLst>
              <a:ext uri="{FF2B5EF4-FFF2-40B4-BE49-F238E27FC236}">
                <a16:creationId xmlns:a16="http://schemas.microsoft.com/office/drawing/2014/main" id="{FDE10D41-4F59-4C09-A8BC-7CD8AD5BDD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9150" y="3956050"/>
            <a:ext cx="2794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3" name="Line 15">
            <a:extLst>
              <a:ext uri="{FF2B5EF4-FFF2-40B4-BE49-F238E27FC236}">
                <a16:creationId xmlns:a16="http://schemas.microsoft.com/office/drawing/2014/main" id="{CDDDC23A-5335-4C56-995D-24CDB20C2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0100" y="2841625"/>
            <a:ext cx="2794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4" name="Line 16">
            <a:extLst>
              <a:ext uri="{FF2B5EF4-FFF2-40B4-BE49-F238E27FC236}">
                <a16:creationId xmlns:a16="http://schemas.microsoft.com/office/drawing/2014/main" id="{E28309F8-989D-4378-AD44-A9520F7BA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2855913"/>
            <a:ext cx="0" cy="1109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7">
            <a:extLst>
              <a:ext uri="{FF2B5EF4-FFF2-40B4-BE49-F238E27FC236}">
                <a16:creationId xmlns:a16="http://schemas.microsoft.com/office/drawing/2014/main" id="{1F62342B-91E8-4E4D-A284-93D1B6D923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3625" y="3355975"/>
            <a:ext cx="3175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6" name="Text Box 18">
            <a:extLst>
              <a:ext uri="{FF2B5EF4-FFF2-40B4-BE49-F238E27FC236}">
                <a16:creationId xmlns:a16="http://schemas.microsoft.com/office/drawing/2014/main" id="{4E8A6ECE-E83B-44EC-95E3-8E6BE4AA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31829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3" grpId="0" animBg="1"/>
      <p:bldP spid="160775" grpId="0" animBg="1"/>
      <p:bldP spid="160779" grpId="0"/>
      <p:bldP spid="160780" grpId="0" animBg="1"/>
      <p:bldP spid="160781" grpId="0" animBg="1"/>
      <p:bldP spid="1607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BEE6DF9-EA08-430F-8F02-B5D9305F6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Cuprins</a:t>
            </a:r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3B09F06D-FB1E-4034-83A5-45AFBFD1A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Exemple de CrossBar Switch</a:t>
            </a:r>
          </a:p>
          <a:p>
            <a:pPr eaLnBrk="1" hangingPunct="1"/>
            <a:r>
              <a:rPr lang="en-US" altLang="en-US" sz="3200"/>
              <a:t>Comutatoare Neierarhice</a:t>
            </a:r>
          </a:p>
          <a:p>
            <a:pPr eaLnBrk="1" hangingPunct="1"/>
            <a:r>
              <a:rPr lang="en-US" altLang="en-US" sz="3200"/>
              <a:t>Exemple Practice de Comutatoare:</a:t>
            </a:r>
          </a:p>
          <a:p>
            <a:pPr lvl="1" eaLnBrk="1" hangingPunct="1"/>
            <a:r>
              <a:rPr lang="en-US" altLang="en-US" sz="2800"/>
              <a:t>Comutatoare Procesor Memorie</a:t>
            </a:r>
          </a:p>
          <a:p>
            <a:pPr eaLnBrk="1" hangingPunct="1"/>
            <a:r>
              <a:rPr lang="en-US" altLang="en-US" sz="3200"/>
              <a:t>Ierarhia de memorii – Bottleneck-ul SC</a:t>
            </a:r>
          </a:p>
          <a:p>
            <a:pPr eaLnBrk="1" hangingPunct="1"/>
            <a:r>
              <a:rPr lang="en-US" altLang="en-US" sz="3200"/>
              <a:t>Localitatea datelor</a:t>
            </a:r>
          </a:p>
          <a:p>
            <a:pPr eaLnBrk="1" hangingPunct="1"/>
            <a:r>
              <a:rPr lang="en-US" altLang="en-US" sz="3200"/>
              <a:t>Cache – design, implementari si exemple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B7DFBDD-9563-4971-A6A2-FB64B76A7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Exemple de CrossBar Switch</a:t>
            </a:r>
            <a:endParaRPr lang="ro-RO" altLang="en-US"/>
          </a:p>
        </p:txBody>
      </p:sp>
      <p:pic>
        <p:nvPicPr>
          <p:cNvPr id="368643" name="Picture 3">
            <a:extLst>
              <a:ext uri="{FF2B5EF4-FFF2-40B4-BE49-F238E27FC236}">
                <a16:creationId xmlns:a16="http://schemas.microsoft.com/office/drawing/2014/main" id="{DC317910-FAFE-4326-AB2C-26998E59B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2635250"/>
            <a:ext cx="63246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44" name="Picture 4">
            <a:extLst>
              <a:ext uri="{FF2B5EF4-FFF2-40B4-BE49-F238E27FC236}">
                <a16:creationId xmlns:a16="http://schemas.microsoft.com/office/drawing/2014/main" id="{E15BD325-1186-4EA5-8F65-E0AF51CE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482441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45" name="Rectangle 5">
            <a:extLst>
              <a:ext uri="{FF2B5EF4-FFF2-40B4-BE49-F238E27FC236}">
                <a16:creationId xmlns:a16="http://schemas.microsoft.com/office/drawing/2014/main" id="{D7377E90-1D8E-4B2C-8381-C28E2E2C1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425" y="2962275"/>
            <a:ext cx="2376488" cy="3386138"/>
          </a:xfrm>
        </p:spPr>
        <p:txBody>
          <a:bodyPr/>
          <a:lstStyle/>
          <a:p>
            <a:pPr eaLnBrk="1" hangingPunct="1"/>
            <a:r>
              <a:rPr lang="en-US" altLang="en-US" sz="2400"/>
              <a:t>Un crossbar performant, eficient si non-blocant in FPGA-urile Virtex-II si Virtex-II Pro/ProX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F0B6B96D-C7E2-4147-814C-8690A30D5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5" y="1268413"/>
            <a:ext cx="38163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FontTx/>
              <a:buChar char="•"/>
            </a:pPr>
            <a:r>
              <a:rPr lang="en-US" altLang="en-US"/>
              <a:t>Cross bar de la Bell System din 1960 cu 20 de verticale si 10 nivele</a:t>
            </a:r>
            <a:endParaRPr lang="ro-RO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5" grpId="0" build="p"/>
      <p:bldP spid="3686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0CC0124-F858-48A4-A517-52EE0D20D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Cuprins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033C710-F754-4BF2-AE67-7C46158C5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Exemple de CrossBar Switch</a:t>
            </a:r>
          </a:p>
          <a:p>
            <a:pPr eaLnBrk="1" hangingPunct="1"/>
            <a:r>
              <a:rPr lang="en-US" altLang="en-US" sz="3200">
                <a:solidFill>
                  <a:schemeClr val="accent1"/>
                </a:solidFill>
              </a:rPr>
              <a:t>Comutatoare Neierarhice</a:t>
            </a:r>
          </a:p>
          <a:p>
            <a:pPr eaLnBrk="1" hangingPunct="1"/>
            <a:r>
              <a:rPr lang="en-US" altLang="en-US" sz="3200"/>
              <a:t>Exemple Practice de Comutatoare:</a:t>
            </a:r>
          </a:p>
          <a:p>
            <a:pPr lvl="1" eaLnBrk="1" hangingPunct="1"/>
            <a:r>
              <a:rPr lang="en-US" altLang="en-US" sz="2800"/>
              <a:t>Comutatoare Procesor Memorie</a:t>
            </a:r>
          </a:p>
          <a:p>
            <a:pPr eaLnBrk="1" hangingPunct="1"/>
            <a:r>
              <a:rPr lang="en-US" altLang="en-US" sz="3200"/>
              <a:t>Ierarhia de memorii – Bottleneck-ul SC</a:t>
            </a:r>
          </a:p>
          <a:p>
            <a:pPr eaLnBrk="1" hangingPunct="1"/>
            <a:r>
              <a:rPr lang="en-US" altLang="en-US" sz="3200"/>
              <a:t>Localitatea datelor</a:t>
            </a:r>
          </a:p>
          <a:p>
            <a:pPr eaLnBrk="1" hangingPunct="1"/>
            <a:r>
              <a:rPr lang="en-US" altLang="en-US" sz="3200"/>
              <a:t>Cache – design, implementari si exemple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525A03E-9725-4E81-AD59-0941FAC9A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Comutatoare Neierarhice</a:t>
            </a:r>
          </a:p>
        </p:txBody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642132BB-DD0C-4986-BB53-B8666EEE8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Asigura conexiunea intre elemente de acelasi tip (e.g. P-P; M-M)</a:t>
            </a:r>
          </a:p>
          <a:p>
            <a:pPr eaLnBrk="1" hangingPunct="1"/>
            <a:r>
              <a:rPr lang="en-US" altLang="en-US" sz="3200"/>
              <a:t>Tipuri:</a:t>
            </a:r>
          </a:p>
          <a:p>
            <a:pPr lvl="1" eaLnBrk="1" hangingPunct="1"/>
            <a:r>
              <a:rPr lang="en-US" altLang="en-US" sz="2800"/>
              <a:t>Comutatoare Duplex</a:t>
            </a:r>
          </a:p>
          <a:p>
            <a:pPr lvl="1" eaLnBrk="1" hangingPunct="1"/>
            <a:r>
              <a:rPr lang="en-US" altLang="en-US" sz="2800"/>
              <a:t>Legatura multipla – tip central</a:t>
            </a:r>
          </a:p>
          <a:p>
            <a:pPr lvl="1" eaLnBrk="1" hangingPunct="1"/>
            <a:r>
              <a:rPr lang="en-US" altLang="en-US" sz="2800"/>
              <a:t>Trunchi K neierarhic</a:t>
            </a:r>
          </a:p>
          <a:p>
            <a:pPr eaLnBrk="1" hangingPunct="1"/>
            <a:r>
              <a:rPr lang="en-US" altLang="en-US" sz="3200"/>
              <a:t>Structurile cu comutatoare asigura infrastructura de comunicatie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92698611-4BF8-4D9A-B852-25FCAF4638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1450" y="1268413"/>
            <a:ext cx="8640763" cy="540067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/>
              <a:t>Comutatoare Duplex Neierarhice: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S(Dn; ma, c:1; mSp)</a:t>
            </a:r>
          </a:p>
          <a:p>
            <a:pPr eaLnBrk="1" hangingPunct="1">
              <a:lnSpc>
                <a:spcPct val="85000"/>
              </a:lnSpc>
            </a:pPr>
            <a:endParaRPr lang="en-US" altLang="en-US"/>
          </a:p>
          <a:p>
            <a:pPr eaLnBrk="1" hangingPunct="1">
              <a:lnSpc>
                <a:spcPct val="85000"/>
              </a:lnSpc>
            </a:pPr>
            <a:endParaRPr lang="en-US" altLang="en-US"/>
          </a:p>
          <a:p>
            <a:pPr eaLnBrk="1" hangingPunct="1">
              <a:lnSpc>
                <a:spcPct val="85000"/>
              </a:lnSpc>
            </a:pPr>
            <a:endParaRPr lang="en-US" altLang="en-US"/>
          </a:p>
          <a:p>
            <a:pPr eaLnBrk="1" hangingPunct="1">
              <a:lnSpc>
                <a:spcPct val="85000"/>
              </a:lnSpc>
            </a:pPr>
            <a:endParaRPr lang="en-US" altLang="en-US"/>
          </a:p>
          <a:p>
            <a:pPr eaLnBrk="1" hangingPunct="1">
              <a:lnSpc>
                <a:spcPct val="85000"/>
              </a:lnSpc>
            </a:pPr>
            <a:endParaRPr lang="en-US" altLang="en-US"/>
          </a:p>
          <a:p>
            <a:pPr eaLnBrk="1" hangingPunct="1">
              <a:lnSpc>
                <a:spcPct val="85000"/>
              </a:lnSpc>
            </a:pPr>
            <a:endParaRPr lang="en-US" altLang="en-US"/>
          </a:p>
          <a:p>
            <a:pPr eaLnBrk="1" hangingPunct="1">
              <a:lnSpc>
                <a:spcPct val="85000"/>
              </a:lnSpc>
            </a:pPr>
            <a:endParaRPr lang="en-US" altLang="en-US"/>
          </a:p>
          <a:p>
            <a:pPr eaLnBrk="1" hangingPunct="1">
              <a:lnSpc>
                <a:spcPct val="85000"/>
              </a:lnSpc>
            </a:pPr>
            <a:r>
              <a:rPr lang="en-US" altLang="en-US"/>
              <a:t>Bus Inlantuit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FC2B1A7-0718-4BED-B01D-DBDEB5DB7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Comutatoare Neierarhice</a:t>
            </a:r>
          </a:p>
        </p:txBody>
      </p:sp>
      <p:cxnSp>
        <p:nvCxnSpPr>
          <p:cNvPr id="374788" name="_s1028">
            <a:extLst>
              <a:ext uri="{FF2B5EF4-FFF2-40B4-BE49-F238E27FC236}">
                <a16:creationId xmlns:a16="http://schemas.microsoft.com/office/drawing/2014/main" id="{8898B5EB-60DF-4559-AA1A-F05B1327806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6038" y="2859088"/>
            <a:ext cx="771525" cy="24939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4789" name="_s1029">
            <a:extLst>
              <a:ext uri="{FF2B5EF4-FFF2-40B4-BE49-F238E27FC236}">
                <a16:creationId xmlns:a16="http://schemas.microsoft.com/office/drawing/2014/main" id="{07B2DC42-FD18-4909-9C88-84A88FA73DF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21113" y="2859088"/>
            <a:ext cx="806450" cy="130333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4790" name="_s1030">
            <a:extLst>
              <a:ext uri="{FF2B5EF4-FFF2-40B4-BE49-F238E27FC236}">
                <a16:creationId xmlns:a16="http://schemas.microsoft.com/office/drawing/2014/main" id="{C3EA1D4B-3DED-4151-86A9-179BB0DC7AF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21113" y="2859088"/>
            <a:ext cx="806450" cy="58261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4791" name="_s1031">
            <a:extLst>
              <a:ext uri="{FF2B5EF4-FFF2-40B4-BE49-F238E27FC236}">
                <a16:creationId xmlns:a16="http://schemas.microsoft.com/office/drawing/2014/main" id="{7881A4AB-1962-481B-A243-11DCC63B7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297113"/>
            <a:ext cx="1282700" cy="561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4792" name="_s1032">
            <a:extLst>
              <a:ext uri="{FF2B5EF4-FFF2-40B4-BE49-F238E27FC236}">
                <a16:creationId xmlns:a16="http://schemas.microsoft.com/office/drawing/2014/main" id="{E758B9B2-9741-45B4-9A27-BC31587A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160713"/>
            <a:ext cx="914400" cy="561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b="1">
                <a:solidFill>
                  <a:schemeClr val="bg1"/>
                </a:solidFill>
              </a:rPr>
              <a:t>a</a:t>
            </a:r>
            <a:r>
              <a:rPr lang="en-US" altLang="en-US" sz="1500" b="1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4793" name="_s1033">
            <a:extLst>
              <a:ext uri="{FF2B5EF4-FFF2-40B4-BE49-F238E27FC236}">
                <a16:creationId xmlns:a16="http://schemas.microsoft.com/office/drawing/2014/main" id="{91F08477-6E72-480F-BE36-6293482ED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881438"/>
            <a:ext cx="914400" cy="561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b="1">
                <a:solidFill>
                  <a:schemeClr val="bg1"/>
                </a:solidFill>
              </a:rPr>
              <a:t>a</a:t>
            </a:r>
            <a:r>
              <a:rPr lang="en-US" altLang="en-US" sz="1500" b="1" baseline="-25000">
                <a:solidFill>
                  <a:schemeClr val="bg1"/>
                </a:solidFill>
              </a:rPr>
              <a:t>2</a:t>
            </a:r>
            <a:endParaRPr lang="en-US" altLang="en-US" sz="1500" b="1">
              <a:solidFill>
                <a:schemeClr val="bg1"/>
              </a:solidFill>
            </a:endParaRPr>
          </a:p>
        </p:txBody>
      </p:sp>
      <p:sp>
        <p:nvSpPr>
          <p:cNvPr id="374794" name="_s1034">
            <a:extLst>
              <a:ext uri="{FF2B5EF4-FFF2-40B4-BE49-F238E27FC236}">
                <a16:creationId xmlns:a16="http://schemas.microsoft.com/office/drawing/2014/main" id="{219BFAFA-DDB4-46E8-B2D3-819EFB530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5072063"/>
            <a:ext cx="914400" cy="561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b="1">
                <a:solidFill>
                  <a:schemeClr val="bg1"/>
                </a:solidFill>
              </a:rPr>
              <a:t>a</a:t>
            </a:r>
            <a:r>
              <a:rPr lang="en-US" altLang="en-US" sz="1500" b="1" baseline="-25000">
                <a:solidFill>
                  <a:schemeClr val="bg1"/>
                </a:solidFill>
              </a:rPr>
              <a:t>m</a:t>
            </a:r>
            <a:endParaRPr lang="en-US" altLang="en-US" sz="1500" b="1">
              <a:solidFill>
                <a:schemeClr val="bg1"/>
              </a:solidFill>
            </a:endParaRP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B5CD68B0-4D77-4537-9214-E16E9AEAFA8D}"/>
              </a:ext>
            </a:extLst>
          </p:cNvPr>
          <p:cNvGrpSpPr>
            <a:grpSpLocks/>
          </p:cNvGrpSpPr>
          <p:nvPr/>
        </p:nvGrpSpPr>
        <p:grpSpPr bwMode="auto">
          <a:xfrm>
            <a:off x="4413250" y="4529138"/>
            <a:ext cx="439738" cy="523875"/>
            <a:chOff x="2971" y="2750"/>
            <a:chExt cx="227" cy="317"/>
          </a:xfrm>
        </p:grpSpPr>
        <p:sp>
          <p:nvSpPr>
            <p:cNvPr id="8205" name="Line 12">
              <a:extLst>
                <a:ext uri="{FF2B5EF4-FFF2-40B4-BE49-F238E27FC236}">
                  <a16:creationId xmlns:a16="http://schemas.microsoft.com/office/drawing/2014/main" id="{BA028E41-F27F-40F0-9722-11E64A72E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75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3">
              <a:extLst>
                <a:ext uri="{FF2B5EF4-FFF2-40B4-BE49-F238E27FC236}">
                  <a16:creationId xmlns:a16="http://schemas.microsoft.com/office/drawing/2014/main" id="{D7573322-EA32-4A0F-AFA1-22DE56614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84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4798" name="Text Box 14">
            <a:extLst>
              <a:ext uri="{FF2B5EF4-FFF2-40B4-BE49-F238E27FC236}">
                <a16:creationId xmlns:a16="http://schemas.microsoft.com/office/drawing/2014/main" id="{4E1747B8-5906-45F7-9F43-36BA3DCE5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88" y="459105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4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1" grpId="0" animBg="1"/>
      <p:bldP spid="374792" grpId="0" animBg="1"/>
      <p:bldP spid="374793" grpId="0" animBg="1"/>
      <p:bldP spid="374794" grpId="0" animBg="1"/>
      <p:bldP spid="3747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BE9C2BFC-4D26-4552-98B2-9C108F70BA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748713" cy="1152525"/>
          </a:xfrm>
        </p:spPr>
        <p:txBody>
          <a:bodyPr/>
          <a:lstStyle/>
          <a:p>
            <a:pPr eaLnBrk="1" hangingPunct="1"/>
            <a:r>
              <a:rPr lang="en-US" altLang="en-US"/>
              <a:t>Legatura multipla – tip central: </a:t>
            </a:r>
          </a:p>
          <a:p>
            <a:pPr lvl="1" eaLnBrk="1" hangingPunct="1"/>
            <a:r>
              <a:rPr lang="en-US" altLang="en-US"/>
              <a:t>S(lm-neierarhica; ma, c:m/2; m(m-1)/2 Sp)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B70444-DBBB-4D61-9F25-4AC1D62D8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Comutatoare Neierarhice</a:t>
            </a:r>
          </a:p>
        </p:txBody>
      </p:sp>
      <p:sp>
        <p:nvSpPr>
          <p:cNvPr id="376836" name="Line 4">
            <a:extLst>
              <a:ext uri="{FF2B5EF4-FFF2-40B4-BE49-F238E27FC236}">
                <a16:creationId xmlns:a16="http://schemas.microsoft.com/office/drawing/2014/main" id="{0B0CC22F-0EA7-45EF-BED8-8680C30C8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2587625"/>
            <a:ext cx="6049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37" name="Line 5">
            <a:extLst>
              <a:ext uri="{FF2B5EF4-FFF2-40B4-BE49-F238E27FC236}">
                <a16:creationId xmlns:a16="http://schemas.microsoft.com/office/drawing/2014/main" id="{EEAF0D63-B1A7-44C8-9286-0BEA9C3A8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5684838"/>
            <a:ext cx="6049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38" name="Line 6">
            <a:extLst>
              <a:ext uri="{FF2B5EF4-FFF2-40B4-BE49-F238E27FC236}">
                <a16:creationId xmlns:a16="http://schemas.microsoft.com/office/drawing/2014/main" id="{345C3F73-177D-4FCA-906E-3F0295110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587625"/>
            <a:ext cx="0" cy="3527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39" name="Line 7">
            <a:extLst>
              <a:ext uri="{FF2B5EF4-FFF2-40B4-BE49-F238E27FC236}">
                <a16:creationId xmlns:a16="http://schemas.microsoft.com/office/drawing/2014/main" id="{91D70E12-1D06-40B1-A1BA-11663C49C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4100513"/>
            <a:ext cx="0" cy="2016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40" name="Line 8">
            <a:extLst>
              <a:ext uri="{FF2B5EF4-FFF2-40B4-BE49-F238E27FC236}">
                <a16:creationId xmlns:a16="http://schemas.microsoft.com/office/drawing/2014/main" id="{6AE98F06-5ECF-4127-9CF3-8AF369A17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387850"/>
            <a:ext cx="0" cy="1728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41" name="Line 9">
            <a:extLst>
              <a:ext uri="{FF2B5EF4-FFF2-40B4-BE49-F238E27FC236}">
                <a16:creationId xmlns:a16="http://schemas.microsoft.com/office/drawing/2014/main" id="{EF925DF0-FE92-459E-A407-CCDCE187C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5972175"/>
            <a:ext cx="144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42" name="Line 10">
            <a:extLst>
              <a:ext uri="{FF2B5EF4-FFF2-40B4-BE49-F238E27FC236}">
                <a16:creationId xmlns:a16="http://schemas.microsoft.com/office/drawing/2014/main" id="{8498905E-3BF7-4898-AAEC-6DD1EC691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5684838"/>
            <a:ext cx="0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43" name="Line 11">
            <a:extLst>
              <a:ext uri="{FF2B5EF4-FFF2-40B4-BE49-F238E27FC236}">
                <a16:creationId xmlns:a16="http://schemas.microsoft.com/office/drawing/2014/main" id="{5CF5DE75-7C35-4D86-BF52-A6CA391D3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5972175"/>
            <a:ext cx="144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44" name="Line 12">
            <a:extLst>
              <a:ext uri="{FF2B5EF4-FFF2-40B4-BE49-F238E27FC236}">
                <a16:creationId xmlns:a16="http://schemas.microsoft.com/office/drawing/2014/main" id="{88A8DA44-9C72-4A1D-B20F-C101C54AE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5684838"/>
            <a:ext cx="0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45" name="Line 13">
            <a:extLst>
              <a:ext uri="{FF2B5EF4-FFF2-40B4-BE49-F238E27FC236}">
                <a16:creationId xmlns:a16="http://schemas.microsoft.com/office/drawing/2014/main" id="{24AAC265-374B-4F67-BB65-E9D38503B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5972175"/>
            <a:ext cx="144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46" name="Line 14">
            <a:extLst>
              <a:ext uri="{FF2B5EF4-FFF2-40B4-BE49-F238E27FC236}">
                <a16:creationId xmlns:a16="http://schemas.microsoft.com/office/drawing/2014/main" id="{24CDA45D-1324-4BB0-92C7-73DC27322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5684838"/>
            <a:ext cx="0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47" name="Line 15">
            <a:extLst>
              <a:ext uri="{FF2B5EF4-FFF2-40B4-BE49-F238E27FC236}">
                <a16:creationId xmlns:a16="http://schemas.microsoft.com/office/drawing/2014/main" id="{6A1BD5B0-BF91-4C94-A879-EB03B8E76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684838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48" name="Line 16">
            <a:extLst>
              <a:ext uri="{FF2B5EF4-FFF2-40B4-BE49-F238E27FC236}">
                <a16:creationId xmlns:a16="http://schemas.microsoft.com/office/drawing/2014/main" id="{D2330527-000E-4E2B-BD16-5731DC4F2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587625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49" name="Text Box 17">
            <a:extLst>
              <a:ext uri="{FF2B5EF4-FFF2-40B4-BE49-F238E27FC236}">
                <a16:creationId xmlns:a16="http://schemas.microsoft.com/office/drawing/2014/main" id="{32760CD1-7A22-4A27-BE9A-9D2A736AC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5" y="6237288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1</a:t>
            </a:r>
          </a:p>
        </p:txBody>
      </p:sp>
      <p:sp>
        <p:nvSpPr>
          <p:cNvPr id="376850" name="Text Box 18">
            <a:extLst>
              <a:ext uri="{FF2B5EF4-FFF2-40B4-BE49-F238E27FC236}">
                <a16:creationId xmlns:a16="http://schemas.microsoft.com/office/drawing/2014/main" id="{7481D6C0-2E7E-422C-B973-20993A587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62452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2</a:t>
            </a:r>
          </a:p>
        </p:txBody>
      </p:sp>
      <p:sp>
        <p:nvSpPr>
          <p:cNvPr id="376851" name="Text Box 19">
            <a:extLst>
              <a:ext uri="{FF2B5EF4-FFF2-40B4-BE49-F238E27FC236}">
                <a16:creationId xmlns:a16="http://schemas.microsoft.com/office/drawing/2014/main" id="{B1639346-1B83-4F37-A510-5DA33DBB3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626110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m - 1</a:t>
            </a:r>
          </a:p>
        </p:txBody>
      </p:sp>
      <p:sp>
        <p:nvSpPr>
          <p:cNvPr id="376852" name="Text Box 20">
            <a:extLst>
              <a:ext uri="{FF2B5EF4-FFF2-40B4-BE49-F238E27FC236}">
                <a16:creationId xmlns:a16="http://schemas.microsoft.com/office/drawing/2014/main" id="{E757CCF7-117B-49EC-B820-6421643CF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62452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3</a:t>
            </a:r>
          </a:p>
        </p:txBody>
      </p:sp>
      <p:sp>
        <p:nvSpPr>
          <p:cNvPr id="376853" name="Line 21">
            <a:extLst>
              <a:ext uri="{FF2B5EF4-FFF2-40B4-BE49-F238E27FC236}">
                <a16:creationId xmlns:a16="http://schemas.microsoft.com/office/drawing/2014/main" id="{934583E1-5130-464F-A348-8418706CD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4460875"/>
            <a:ext cx="0" cy="1655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54" name="Line 22">
            <a:extLst>
              <a:ext uri="{FF2B5EF4-FFF2-40B4-BE49-F238E27FC236}">
                <a16:creationId xmlns:a16="http://schemas.microsoft.com/office/drawing/2014/main" id="{5A695B19-10D0-4AA5-98A4-D67A1FC40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5972175"/>
            <a:ext cx="144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55" name="Line 23">
            <a:extLst>
              <a:ext uri="{FF2B5EF4-FFF2-40B4-BE49-F238E27FC236}">
                <a16:creationId xmlns:a16="http://schemas.microsoft.com/office/drawing/2014/main" id="{6B578096-E9A9-4BBA-A9D5-D89D56564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5684838"/>
            <a:ext cx="0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47B0101F-D0A6-4ADF-BEF9-90AC4E656D5F}"/>
              </a:ext>
            </a:extLst>
          </p:cNvPr>
          <p:cNvGrpSpPr>
            <a:grpSpLocks/>
          </p:cNvGrpSpPr>
          <p:nvPr/>
        </p:nvGrpSpPr>
        <p:grpSpPr bwMode="auto">
          <a:xfrm>
            <a:off x="3587750" y="4810125"/>
            <a:ext cx="522288" cy="568325"/>
            <a:chOff x="2971" y="2750"/>
            <a:chExt cx="227" cy="317"/>
          </a:xfrm>
        </p:grpSpPr>
        <p:sp>
          <p:nvSpPr>
            <p:cNvPr id="9279" name="Line 25">
              <a:extLst>
                <a:ext uri="{FF2B5EF4-FFF2-40B4-BE49-F238E27FC236}">
                  <a16:creationId xmlns:a16="http://schemas.microsoft.com/office/drawing/2014/main" id="{D3EE6CF4-3733-456D-BBDF-0B8A016307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75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Line 26">
              <a:extLst>
                <a:ext uri="{FF2B5EF4-FFF2-40B4-BE49-F238E27FC236}">
                  <a16:creationId xmlns:a16="http://schemas.microsoft.com/office/drawing/2014/main" id="{71286F83-2658-4E59-B9D5-9970581FD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84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6859" name="_s1041">
            <a:extLst>
              <a:ext uri="{FF2B5EF4-FFF2-40B4-BE49-F238E27FC236}">
                <a16:creationId xmlns:a16="http://schemas.microsoft.com/office/drawing/2014/main" id="{A1BF106F-8128-4975-9A91-B85EC6D3A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417888"/>
            <a:ext cx="358775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6860" name="_s1041">
            <a:extLst>
              <a:ext uri="{FF2B5EF4-FFF2-40B4-BE49-F238E27FC236}">
                <a16:creationId xmlns:a16="http://schemas.microsoft.com/office/drawing/2014/main" id="{3FE01DDD-6F09-4B7E-8BF2-D5F881296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9338"/>
            <a:ext cx="431800" cy="449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76861" name="_s1035">
            <a:extLst>
              <a:ext uri="{FF2B5EF4-FFF2-40B4-BE49-F238E27FC236}">
                <a16:creationId xmlns:a16="http://schemas.microsoft.com/office/drawing/2014/main" id="{5E9C17D5-19CC-4F23-84F7-5D4C5CDC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47900"/>
            <a:ext cx="7239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a</a:t>
            </a:r>
            <a:r>
              <a:rPr lang="en-US" altLang="en-US" sz="1700" b="1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6862" name="_s1036">
            <a:extLst>
              <a:ext uri="{FF2B5EF4-FFF2-40B4-BE49-F238E27FC236}">
                <a16:creationId xmlns:a16="http://schemas.microsoft.com/office/drawing/2014/main" id="{2B29D62A-68F4-4276-BDBF-240200907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009900"/>
            <a:ext cx="725488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a</a:t>
            </a:r>
            <a:r>
              <a:rPr lang="en-US" altLang="en-US" sz="1700" b="1" baseline="-25000">
                <a:solidFill>
                  <a:schemeClr val="bg1"/>
                </a:solidFill>
              </a:rPr>
              <a:t>2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376863" name="_s1037">
            <a:extLst>
              <a:ext uri="{FF2B5EF4-FFF2-40B4-BE49-F238E27FC236}">
                <a16:creationId xmlns:a16="http://schemas.microsoft.com/office/drawing/2014/main" id="{D467F906-63B0-413B-82F7-30A4F20A5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53050"/>
            <a:ext cx="725488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a</a:t>
            </a:r>
            <a:r>
              <a:rPr lang="en-US" altLang="en-US" sz="1700" b="1" baseline="-25000">
                <a:solidFill>
                  <a:schemeClr val="bg1"/>
                </a:solidFill>
              </a:rPr>
              <a:t>m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376864" name="_s1041">
            <a:extLst>
              <a:ext uri="{FF2B5EF4-FFF2-40B4-BE49-F238E27FC236}">
                <a16:creationId xmlns:a16="http://schemas.microsoft.com/office/drawing/2014/main" id="{992A0C81-391A-4A20-B016-37340AE5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081338"/>
            <a:ext cx="431800" cy="449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76865" name="_s1041">
            <a:extLst>
              <a:ext uri="{FF2B5EF4-FFF2-40B4-BE49-F238E27FC236}">
                <a16:creationId xmlns:a16="http://schemas.microsoft.com/office/drawing/2014/main" id="{071EA59E-807E-4FD9-9188-EDE473C0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57825"/>
            <a:ext cx="431800" cy="449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L</a:t>
            </a:r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id="{DF057593-53B9-4131-A2DC-A9B041175762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4881563"/>
            <a:ext cx="522288" cy="568325"/>
            <a:chOff x="2971" y="2750"/>
            <a:chExt cx="227" cy="317"/>
          </a:xfrm>
        </p:grpSpPr>
        <p:sp>
          <p:nvSpPr>
            <p:cNvPr id="9277" name="Line 35">
              <a:extLst>
                <a:ext uri="{FF2B5EF4-FFF2-40B4-BE49-F238E27FC236}">
                  <a16:creationId xmlns:a16="http://schemas.microsoft.com/office/drawing/2014/main" id="{C0736872-D088-4955-94A9-C2A93EA02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75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Line 36">
              <a:extLst>
                <a:ext uri="{FF2B5EF4-FFF2-40B4-BE49-F238E27FC236}">
                  <a16:creationId xmlns:a16="http://schemas.microsoft.com/office/drawing/2014/main" id="{FB05CF89-411B-449F-B68F-C09FE07D8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84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7">
            <a:extLst>
              <a:ext uri="{FF2B5EF4-FFF2-40B4-BE49-F238E27FC236}">
                <a16:creationId xmlns:a16="http://schemas.microsoft.com/office/drawing/2014/main" id="{6FA4AA32-EB3A-44E6-B870-E3662AF6A73B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4881563"/>
            <a:ext cx="522287" cy="568325"/>
            <a:chOff x="2971" y="2750"/>
            <a:chExt cx="227" cy="317"/>
          </a:xfrm>
        </p:grpSpPr>
        <p:sp>
          <p:nvSpPr>
            <p:cNvPr id="9275" name="Line 38">
              <a:extLst>
                <a:ext uri="{FF2B5EF4-FFF2-40B4-BE49-F238E27FC236}">
                  <a16:creationId xmlns:a16="http://schemas.microsoft.com/office/drawing/2014/main" id="{DEEFBFD9-AB7D-44C4-A1A3-87685FC39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75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Line 39">
              <a:extLst>
                <a:ext uri="{FF2B5EF4-FFF2-40B4-BE49-F238E27FC236}">
                  <a16:creationId xmlns:a16="http://schemas.microsoft.com/office/drawing/2014/main" id="{5A3145CE-F8D2-4F15-966F-D0723922D9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84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6872" name="_s1041">
            <a:extLst>
              <a:ext uri="{FF2B5EF4-FFF2-40B4-BE49-F238E27FC236}">
                <a16:creationId xmlns:a16="http://schemas.microsoft.com/office/drawing/2014/main" id="{5D80064A-DE76-4576-8E5E-269DA91AE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745163"/>
            <a:ext cx="358775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6873" name="_s1041">
            <a:extLst>
              <a:ext uri="{FF2B5EF4-FFF2-40B4-BE49-F238E27FC236}">
                <a16:creationId xmlns:a16="http://schemas.microsoft.com/office/drawing/2014/main" id="{ADB33C57-993A-4AB8-B998-0B6214736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5745163"/>
            <a:ext cx="358775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6874" name="_s1041">
            <a:extLst>
              <a:ext uri="{FF2B5EF4-FFF2-40B4-BE49-F238E27FC236}">
                <a16:creationId xmlns:a16="http://schemas.microsoft.com/office/drawing/2014/main" id="{DB4C4F41-1F4F-4AC0-B462-8AB5B952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745163"/>
            <a:ext cx="358775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6875" name="_s1041">
            <a:extLst>
              <a:ext uri="{FF2B5EF4-FFF2-40B4-BE49-F238E27FC236}">
                <a16:creationId xmlns:a16="http://schemas.microsoft.com/office/drawing/2014/main" id="{746C7E96-5662-433B-B1C4-58F4F8CF3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168775"/>
            <a:ext cx="358775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6876" name="_s1036">
            <a:extLst>
              <a:ext uri="{FF2B5EF4-FFF2-40B4-BE49-F238E27FC236}">
                <a16:creationId xmlns:a16="http://schemas.microsoft.com/office/drawing/2014/main" id="{BAF60C2E-9A9D-4F1F-978D-96C94DDBA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02063"/>
            <a:ext cx="725488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a</a:t>
            </a:r>
            <a:r>
              <a:rPr lang="en-US" altLang="en-US" sz="1700" b="1" baseline="-25000">
                <a:solidFill>
                  <a:schemeClr val="bg1"/>
                </a:solidFill>
              </a:rPr>
              <a:t>3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376877" name="_s1041">
            <a:extLst>
              <a:ext uri="{FF2B5EF4-FFF2-40B4-BE49-F238E27FC236}">
                <a16:creationId xmlns:a16="http://schemas.microsoft.com/office/drawing/2014/main" id="{164BD973-FA54-41C5-8165-B81B8D390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873500"/>
            <a:ext cx="431800" cy="449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76878" name="Line 46">
            <a:extLst>
              <a:ext uri="{FF2B5EF4-FFF2-40B4-BE49-F238E27FC236}">
                <a16:creationId xmlns:a16="http://schemas.microsoft.com/office/drawing/2014/main" id="{726F71E0-6478-4664-833B-A87F3933B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321050"/>
            <a:ext cx="3603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79" name="Line 47">
            <a:extLst>
              <a:ext uri="{FF2B5EF4-FFF2-40B4-BE49-F238E27FC236}">
                <a16:creationId xmlns:a16="http://schemas.microsoft.com/office/drawing/2014/main" id="{842AF9DB-ACAD-44A0-A8CD-CB4577E32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3321050"/>
            <a:ext cx="60499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80" name="Line 48">
            <a:extLst>
              <a:ext uri="{FF2B5EF4-FFF2-40B4-BE49-F238E27FC236}">
                <a16:creationId xmlns:a16="http://schemas.microsoft.com/office/drawing/2014/main" id="{54E56BE9-6F34-43C3-8D6A-20CF56D09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3328988"/>
            <a:ext cx="1587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81" name="Line 49">
            <a:extLst>
              <a:ext uri="{FF2B5EF4-FFF2-40B4-BE49-F238E27FC236}">
                <a16:creationId xmlns:a16="http://schemas.microsoft.com/office/drawing/2014/main" id="{B065D845-DB3B-44A2-B509-F5DD7CEEB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633788"/>
            <a:ext cx="14446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82" name="Line 50">
            <a:extLst>
              <a:ext uri="{FF2B5EF4-FFF2-40B4-BE49-F238E27FC236}">
                <a16:creationId xmlns:a16="http://schemas.microsoft.com/office/drawing/2014/main" id="{C65C088F-0E6E-4771-9BE7-A7DBC8A5F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089400"/>
            <a:ext cx="3603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83" name="Line 51">
            <a:extLst>
              <a:ext uri="{FF2B5EF4-FFF2-40B4-BE49-F238E27FC236}">
                <a16:creationId xmlns:a16="http://schemas.microsoft.com/office/drawing/2014/main" id="{BCB233A9-B457-4925-ACE9-3642F9182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4089400"/>
            <a:ext cx="60499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84" name="Line 52">
            <a:extLst>
              <a:ext uri="{FF2B5EF4-FFF2-40B4-BE49-F238E27FC236}">
                <a16:creationId xmlns:a16="http://schemas.microsoft.com/office/drawing/2014/main" id="{BFA4E5B1-141D-4425-948D-5B71F916F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4087813"/>
            <a:ext cx="1587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85" name="Line 53">
            <a:extLst>
              <a:ext uri="{FF2B5EF4-FFF2-40B4-BE49-F238E27FC236}">
                <a16:creationId xmlns:a16="http://schemas.microsoft.com/office/drawing/2014/main" id="{A5DFD2AB-AACC-4E0C-88BB-3D9201157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392613"/>
            <a:ext cx="14446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86" name="_s1041">
            <a:extLst>
              <a:ext uri="{FF2B5EF4-FFF2-40B4-BE49-F238E27FC236}">
                <a16:creationId xmlns:a16="http://schemas.microsoft.com/office/drawing/2014/main" id="{CEF164A7-B90B-4F8C-9C1E-7C500A76B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4168775"/>
            <a:ext cx="358775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6887" name="Line 55">
            <a:extLst>
              <a:ext uri="{FF2B5EF4-FFF2-40B4-BE49-F238E27FC236}">
                <a16:creationId xmlns:a16="http://schemas.microsoft.com/office/drawing/2014/main" id="{3928C363-F970-413E-AE78-5D1FBC6B6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125" y="4087813"/>
            <a:ext cx="1588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88" name="Line 56">
            <a:extLst>
              <a:ext uri="{FF2B5EF4-FFF2-40B4-BE49-F238E27FC236}">
                <a16:creationId xmlns:a16="http://schemas.microsoft.com/office/drawing/2014/main" id="{804BBBA0-AFE2-4F13-B622-E20CCB867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4275" y="4376738"/>
            <a:ext cx="14446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7">
            <a:extLst>
              <a:ext uri="{FF2B5EF4-FFF2-40B4-BE49-F238E27FC236}">
                <a16:creationId xmlns:a16="http://schemas.microsoft.com/office/drawing/2014/main" id="{8DA0C657-4435-4A39-B139-F6A620088DAB}"/>
              </a:ext>
            </a:extLst>
          </p:cNvPr>
          <p:cNvGrpSpPr>
            <a:grpSpLocks/>
          </p:cNvGrpSpPr>
          <p:nvPr/>
        </p:nvGrpSpPr>
        <p:grpSpPr bwMode="auto">
          <a:xfrm>
            <a:off x="4233863" y="4811713"/>
            <a:ext cx="522287" cy="568325"/>
            <a:chOff x="2971" y="2750"/>
            <a:chExt cx="227" cy="317"/>
          </a:xfrm>
        </p:grpSpPr>
        <p:sp>
          <p:nvSpPr>
            <p:cNvPr id="9273" name="Line 58">
              <a:extLst>
                <a:ext uri="{FF2B5EF4-FFF2-40B4-BE49-F238E27FC236}">
                  <a16:creationId xmlns:a16="http://schemas.microsoft.com/office/drawing/2014/main" id="{639A90AD-A27E-492B-A665-A8CCCC02B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75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Line 59">
              <a:extLst>
                <a:ext uri="{FF2B5EF4-FFF2-40B4-BE49-F238E27FC236}">
                  <a16:creationId xmlns:a16="http://schemas.microsoft.com/office/drawing/2014/main" id="{3E4736B2-3A91-48EA-BD83-012EB2EAC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84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6892" name="_s1041">
            <a:extLst>
              <a:ext uri="{FF2B5EF4-FFF2-40B4-BE49-F238E27FC236}">
                <a16:creationId xmlns:a16="http://schemas.microsoft.com/office/drawing/2014/main" id="{6E9A41EC-E8E0-4D49-97AF-246E1B0CB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5746750"/>
            <a:ext cx="358775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6893" name="Text Box 61">
            <a:extLst>
              <a:ext uri="{FF2B5EF4-FFF2-40B4-BE49-F238E27FC236}">
                <a16:creationId xmlns:a16="http://schemas.microsoft.com/office/drawing/2014/main" id="{49EB3330-846D-4AEE-ABC1-C28E817E8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469582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…</a:t>
            </a:r>
          </a:p>
        </p:txBody>
      </p:sp>
      <p:sp>
        <p:nvSpPr>
          <p:cNvPr id="376894" name="Text Box 62">
            <a:extLst>
              <a:ext uri="{FF2B5EF4-FFF2-40B4-BE49-F238E27FC236}">
                <a16:creationId xmlns:a16="http://schemas.microsoft.com/office/drawing/2014/main" id="{521CCDCE-9573-49E0-85D4-FFDE82121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69582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…</a:t>
            </a:r>
          </a:p>
        </p:txBody>
      </p:sp>
      <p:sp>
        <p:nvSpPr>
          <p:cNvPr id="376895" name="Text Box 63">
            <a:extLst>
              <a:ext uri="{FF2B5EF4-FFF2-40B4-BE49-F238E27FC236}">
                <a16:creationId xmlns:a16="http://schemas.microsoft.com/office/drawing/2014/main" id="{F423CFCF-8AC1-400D-80B6-080103B68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69582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…</a:t>
            </a:r>
          </a:p>
        </p:txBody>
      </p:sp>
      <p:sp>
        <p:nvSpPr>
          <p:cNvPr id="376896" name="Text Box 64">
            <a:extLst>
              <a:ext uri="{FF2B5EF4-FFF2-40B4-BE49-F238E27FC236}">
                <a16:creationId xmlns:a16="http://schemas.microsoft.com/office/drawing/2014/main" id="{4589289E-2DC6-43A6-BBAA-EE6BAEA9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23728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6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49" grpId="0"/>
      <p:bldP spid="376850" grpId="0"/>
      <p:bldP spid="376851" grpId="0"/>
      <p:bldP spid="376852" grpId="0"/>
      <p:bldP spid="376859" grpId="0" animBg="1"/>
      <p:bldP spid="376860" grpId="0" animBg="1"/>
      <p:bldP spid="376861" grpId="0" animBg="1"/>
      <p:bldP spid="376862" grpId="0" animBg="1"/>
      <p:bldP spid="376863" grpId="0" animBg="1"/>
      <p:bldP spid="376864" grpId="0" animBg="1"/>
      <p:bldP spid="376865" grpId="0" animBg="1"/>
      <p:bldP spid="376872" grpId="0" animBg="1"/>
      <p:bldP spid="376873" grpId="0" animBg="1"/>
      <p:bldP spid="376874" grpId="0" animBg="1"/>
      <p:bldP spid="376875" grpId="0" animBg="1"/>
      <p:bldP spid="376876" grpId="0" animBg="1"/>
      <p:bldP spid="376877" grpId="0" animBg="1"/>
      <p:bldP spid="376886" grpId="0" animBg="1"/>
      <p:bldP spid="376892" grpId="0" animBg="1"/>
      <p:bldP spid="376893" grpId="0"/>
      <p:bldP spid="376894" grpId="0"/>
      <p:bldP spid="376895" grpId="0"/>
      <p:bldP spid="3768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1056C2CE-D6A8-4120-8DFA-934833B416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748713" cy="1152525"/>
          </a:xfrm>
        </p:spPr>
        <p:txBody>
          <a:bodyPr/>
          <a:lstStyle/>
          <a:p>
            <a:pPr eaLnBrk="1" hangingPunct="1"/>
            <a:r>
              <a:rPr lang="en-US" altLang="en-US"/>
              <a:t>Trunchi-K neierarhic: </a:t>
            </a:r>
          </a:p>
          <a:p>
            <a:pPr lvl="1" eaLnBrk="1" hangingPunct="1"/>
            <a:r>
              <a:rPr lang="en-US" altLang="en-US"/>
              <a:t>S(tk; ma, c:min(k,m/2); m*k Sp)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F17F78C-3FED-450A-AD63-F5CDC3591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Comutatoare Neierarhice</a:t>
            </a:r>
          </a:p>
        </p:txBody>
      </p:sp>
      <p:sp>
        <p:nvSpPr>
          <p:cNvPr id="378884" name="Line 4">
            <a:extLst>
              <a:ext uri="{FF2B5EF4-FFF2-40B4-BE49-F238E27FC236}">
                <a16:creationId xmlns:a16="http://schemas.microsoft.com/office/drawing/2014/main" id="{09339550-A312-4E7D-B1C2-E98CC7330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2578100"/>
            <a:ext cx="6049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5" name="Line 5">
            <a:extLst>
              <a:ext uri="{FF2B5EF4-FFF2-40B4-BE49-F238E27FC236}">
                <a16:creationId xmlns:a16="http://schemas.microsoft.com/office/drawing/2014/main" id="{CD942AED-6414-4143-9A03-361AF0AA5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5684838"/>
            <a:ext cx="6049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6" name="Line 6">
            <a:extLst>
              <a:ext uri="{FF2B5EF4-FFF2-40B4-BE49-F238E27FC236}">
                <a16:creationId xmlns:a16="http://schemas.microsoft.com/office/drawing/2014/main" id="{64F21651-DDC4-46F7-B3BF-E41E0A33C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587625"/>
            <a:ext cx="0" cy="3527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7" name="Line 7">
            <a:extLst>
              <a:ext uri="{FF2B5EF4-FFF2-40B4-BE49-F238E27FC236}">
                <a16:creationId xmlns:a16="http://schemas.microsoft.com/office/drawing/2014/main" id="{31879972-97E0-4BE3-9143-24160D224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2565400"/>
            <a:ext cx="0" cy="3551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8" name="Line 8">
            <a:extLst>
              <a:ext uri="{FF2B5EF4-FFF2-40B4-BE49-F238E27FC236}">
                <a16:creationId xmlns:a16="http://schemas.microsoft.com/office/drawing/2014/main" id="{1E2259E2-1713-458F-94F2-687BAAEC6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565400"/>
            <a:ext cx="0" cy="3551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9" name="Line 9">
            <a:extLst>
              <a:ext uri="{FF2B5EF4-FFF2-40B4-BE49-F238E27FC236}">
                <a16:creationId xmlns:a16="http://schemas.microsoft.com/office/drawing/2014/main" id="{ED624D8A-AE53-4CE0-96B4-5841390FC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5972175"/>
            <a:ext cx="144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90" name="Line 10">
            <a:extLst>
              <a:ext uri="{FF2B5EF4-FFF2-40B4-BE49-F238E27FC236}">
                <a16:creationId xmlns:a16="http://schemas.microsoft.com/office/drawing/2014/main" id="{0F2A39C7-F8DD-4C24-BA37-53707F361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5684838"/>
            <a:ext cx="0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91" name="Line 11">
            <a:extLst>
              <a:ext uri="{FF2B5EF4-FFF2-40B4-BE49-F238E27FC236}">
                <a16:creationId xmlns:a16="http://schemas.microsoft.com/office/drawing/2014/main" id="{6E3770BC-A78E-4A88-B78E-41DE8AC5E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5972175"/>
            <a:ext cx="144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92" name="Line 12">
            <a:extLst>
              <a:ext uri="{FF2B5EF4-FFF2-40B4-BE49-F238E27FC236}">
                <a16:creationId xmlns:a16="http://schemas.microsoft.com/office/drawing/2014/main" id="{A527CA34-B13C-4DC0-972E-1314B2F74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5684838"/>
            <a:ext cx="0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93" name="Line 13">
            <a:extLst>
              <a:ext uri="{FF2B5EF4-FFF2-40B4-BE49-F238E27FC236}">
                <a16:creationId xmlns:a16="http://schemas.microsoft.com/office/drawing/2014/main" id="{F4CEDC19-F89F-4BE7-856D-E5B6ADEE3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5972175"/>
            <a:ext cx="144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94" name="Line 14">
            <a:extLst>
              <a:ext uri="{FF2B5EF4-FFF2-40B4-BE49-F238E27FC236}">
                <a16:creationId xmlns:a16="http://schemas.microsoft.com/office/drawing/2014/main" id="{1E16DF2D-1D8B-4D83-A2E3-412DB9E21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5684838"/>
            <a:ext cx="0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95" name="Line 15">
            <a:extLst>
              <a:ext uri="{FF2B5EF4-FFF2-40B4-BE49-F238E27FC236}">
                <a16:creationId xmlns:a16="http://schemas.microsoft.com/office/drawing/2014/main" id="{2151DC33-7FDC-4315-B866-8DCED5F2D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684838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96" name="Line 16">
            <a:extLst>
              <a:ext uri="{FF2B5EF4-FFF2-40B4-BE49-F238E27FC236}">
                <a16:creationId xmlns:a16="http://schemas.microsoft.com/office/drawing/2014/main" id="{ACFC6F88-9FC7-42AA-8864-45EB6DA8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587625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97" name="Text Box 17">
            <a:extLst>
              <a:ext uri="{FF2B5EF4-FFF2-40B4-BE49-F238E27FC236}">
                <a16:creationId xmlns:a16="http://schemas.microsoft.com/office/drawing/2014/main" id="{C473958B-CC4F-4B4A-A750-6F5F255A0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5" y="6237288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1</a:t>
            </a:r>
          </a:p>
        </p:txBody>
      </p:sp>
      <p:sp>
        <p:nvSpPr>
          <p:cNvPr id="378898" name="Text Box 18">
            <a:extLst>
              <a:ext uri="{FF2B5EF4-FFF2-40B4-BE49-F238E27FC236}">
                <a16:creationId xmlns:a16="http://schemas.microsoft.com/office/drawing/2014/main" id="{CA0C9C45-4ED3-4587-B053-9727BFBA2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62452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2</a:t>
            </a:r>
          </a:p>
        </p:txBody>
      </p:sp>
      <p:sp>
        <p:nvSpPr>
          <p:cNvPr id="378899" name="Text Box 19">
            <a:extLst>
              <a:ext uri="{FF2B5EF4-FFF2-40B4-BE49-F238E27FC236}">
                <a16:creationId xmlns:a16="http://schemas.microsoft.com/office/drawing/2014/main" id="{D0C05B3C-E3EC-42A9-80D4-738464457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626110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k</a:t>
            </a:r>
          </a:p>
        </p:txBody>
      </p:sp>
      <p:sp>
        <p:nvSpPr>
          <p:cNvPr id="378900" name="Text Box 20">
            <a:extLst>
              <a:ext uri="{FF2B5EF4-FFF2-40B4-BE49-F238E27FC236}">
                <a16:creationId xmlns:a16="http://schemas.microsoft.com/office/drawing/2014/main" id="{B5C27AC2-8B51-4F60-AD8C-DDB6D0279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62452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3</a:t>
            </a:r>
          </a:p>
        </p:txBody>
      </p:sp>
      <p:sp>
        <p:nvSpPr>
          <p:cNvPr id="378901" name="Line 21">
            <a:extLst>
              <a:ext uri="{FF2B5EF4-FFF2-40B4-BE49-F238E27FC236}">
                <a16:creationId xmlns:a16="http://schemas.microsoft.com/office/drawing/2014/main" id="{63910622-BE60-4EDF-AF49-A439A4AF9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2565400"/>
            <a:ext cx="0" cy="3551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02" name="Line 22">
            <a:extLst>
              <a:ext uri="{FF2B5EF4-FFF2-40B4-BE49-F238E27FC236}">
                <a16:creationId xmlns:a16="http://schemas.microsoft.com/office/drawing/2014/main" id="{69EAA2D2-73FA-45CC-B49F-4872713B6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5972175"/>
            <a:ext cx="144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03" name="Line 23">
            <a:extLst>
              <a:ext uri="{FF2B5EF4-FFF2-40B4-BE49-F238E27FC236}">
                <a16:creationId xmlns:a16="http://schemas.microsoft.com/office/drawing/2014/main" id="{47B1EBE8-1595-41EE-8947-3B74D5D9D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5684838"/>
            <a:ext cx="0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BCFFCD77-B460-4478-B143-9F6CED7B02DD}"/>
              </a:ext>
            </a:extLst>
          </p:cNvPr>
          <p:cNvGrpSpPr>
            <a:grpSpLocks/>
          </p:cNvGrpSpPr>
          <p:nvPr/>
        </p:nvGrpSpPr>
        <p:grpSpPr bwMode="auto">
          <a:xfrm>
            <a:off x="3587750" y="4810125"/>
            <a:ext cx="522288" cy="568325"/>
            <a:chOff x="2971" y="2750"/>
            <a:chExt cx="227" cy="317"/>
          </a:xfrm>
        </p:grpSpPr>
        <p:sp>
          <p:nvSpPr>
            <p:cNvPr id="10332" name="Line 25">
              <a:extLst>
                <a:ext uri="{FF2B5EF4-FFF2-40B4-BE49-F238E27FC236}">
                  <a16:creationId xmlns:a16="http://schemas.microsoft.com/office/drawing/2014/main" id="{706D26FE-3BB6-4743-9086-8ACE4E2FF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75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3" name="Line 26">
              <a:extLst>
                <a:ext uri="{FF2B5EF4-FFF2-40B4-BE49-F238E27FC236}">
                  <a16:creationId xmlns:a16="http://schemas.microsoft.com/office/drawing/2014/main" id="{77E4F9AA-F2F8-42B1-B3D6-9211766A5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84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07" name="_s1041">
            <a:extLst>
              <a:ext uri="{FF2B5EF4-FFF2-40B4-BE49-F238E27FC236}">
                <a16:creationId xmlns:a16="http://schemas.microsoft.com/office/drawing/2014/main" id="{1EDF4CEC-6E15-4C56-94AE-D93D3827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417888"/>
            <a:ext cx="358775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08" name="_s1041">
            <a:extLst>
              <a:ext uri="{FF2B5EF4-FFF2-40B4-BE49-F238E27FC236}">
                <a16:creationId xmlns:a16="http://schemas.microsoft.com/office/drawing/2014/main" id="{B2E4F604-3AA9-46E7-839E-5DAF34F5E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9338"/>
            <a:ext cx="431800" cy="449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78909" name="_s1035">
            <a:extLst>
              <a:ext uri="{FF2B5EF4-FFF2-40B4-BE49-F238E27FC236}">
                <a16:creationId xmlns:a16="http://schemas.microsoft.com/office/drawing/2014/main" id="{61F07046-7978-4CF5-9DE8-AE8B3002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47900"/>
            <a:ext cx="7239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a</a:t>
            </a:r>
            <a:r>
              <a:rPr lang="en-US" altLang="en-US" sz="1700" b="1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8910" name="_s1036">
            <a:extLst>
              <a:ext uri="{FF2B5EF4-FFF2-40B4-BE49-F238E27FC236}">
                <a16:creationId xmlns:a16="http://schemas.microsoft.com/office/drawing/2014/main" id="{9A0A8988-964D-4720-A3E4-4DBFC879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009900"/>
            <a:ext cx="725488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a</a:t>
            </a:r>
            <a:r>
              <a:rPr lang="en-US" altLang="en-US" sz="1700" b="1" baseline="-25000">
                <a:solidFill>
                  <a:schemeClr val="bg1"/>
                </a:solidFill>
              </a:rPr>
              <a:t>2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378911" name="_s1037">
            <a:extLst>
              <a:ext uri="{FF2B5EF4-FFF2-40B4-BE49-F238E27FC236}">
                <a16:creationId xmlns:a16="http://schemas.microsoft.com/office/drawing/2014/main" id="{992FA786-898E-4AD4-97AC-8DAF3720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53050"/>
            <a:ext cx="725488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a</a:t>
            </a:r>
            <a:r>
              <a:rPr lang="en-US" altLang="en-US" sz="1700" b="1" baseline="-25000">
                <a:solidFill>
                  <a:schemeClr val="bg1"/>
                </a:solidFill>
              </a:rPr>
              <a:t>m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378912" name="_s1041">
            <a:extLst>
              <a:ext uri="{FF2B5EF4-FFF2-40B4-BE49-F238E27FC236}">
                <a16:creationId xmlns:a16="http://schemas.microsoft.com/office/drawing/2014/main" id="{AC94469B-F1AB-4DFA-AB5A-10B88C5AB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081338"/>
            <a:ext cx="431800" cy="449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78913" name="_s1041">
            <a:extLst>
              <a:ext uri="{FF2B5EF4-FFF2-40B4-BE49-F238E27FC236}">
                <a16:creationId xmlns:a16="http://schemas.microsoft.com/office/drawing/2014/main" id="{586E5129-B208-40C6-B5F3-53D72BC3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57825"/>
            <a:ext cx="431800" cy="449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L</a:t>
            </a:r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id="{0082EB6D-75D7-4109-9664-4465D05245B1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4881563"/>
            <a:ext cx="522288" cy="568325"/>
            <a:chOff x="2971" y="2750"/>
            <a:chExt cx="227" cy="317"/>
          </a:xfrm>
        </p:grpSpPr>
        <p:sp>
          <p:nvSpPr>
            <p:cNvPr id="10330" name="Line 35">
              <a:extLst>
                <a:ext uri="{FF2B5EF4-FFF2-40B4-BE49-F238E27FC236}">
                  <a16:creationId xmlns:a16="http://schemas.microsoft.com/office/drawing/2014/main" id="{B4674C96-F6DA-4183-BB28-6936C7497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75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Line 36">
              <a:extLst>
                <a:ext uri="{FF2B5EF4-FFF2-40B4-BE49-F238E27FC236}">
                  <a16:creationId xmlns:a16="http://schemas.microsoft.com/office/drawing/2014/main" id="{41314376-0E51-4436-BA22-B35DF2AA9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84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7">
            <a:extLst>
              <a:ext uri="{FF2B5EF4-FFF2-40B4-BE49-F238E27FC236}">
                <a16:creationId xmlns:a16="http://schemas.microsoft.com/office/drawing/2014/main" id="{4E8A616E-FFAA-4BEF-B7E1-B7218DEDE79D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4881563"/>
            <a:ext cx="522287" cy="568325"/>
            <a:chOff x="2971" y="2750"/>
            <a:chExt cx="227" cy="317"/>
          </a:xfrm>
        </p:grpSpPr>
        <p:sp>
          <p:nvSpPr>
            <p:cNvPr id="10328" name="Line 38">
              <a:extLst>
                <a:ext uri="{FF2B5EF4-FFF2-40B4-BE49-F238E27FC236}">
                  <a16:creationId xmlns:a16="http://schemas.microsoft.com/office/drawing/2014/main" id="{399DC0AC-15EB-4A97-88F2-9F676A3E4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75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9" name="Line 39">
              <a:extLst>
                <a:ext uri="{FF2B5EF4-FFF2-40B4-BE49-F238E27FC236}">
                  <a16:creationId xmlns:a16="http://schemas.microsoft.com/office/drawing/2014/main" id="{F6F9A651-0C3A-4E34-9D89-12842910B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84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20" name="_s1041">
            <a:extLst>
              <a:ext uri="{FF2B5EF4-FFF2-40B4-BE49-F238E27FC236}">
                <a16:creationId xmlns:a16="http://schemas.microsoft.com/office/drawing/2014/main" id="{D4BFC83D-126C-4BBF-8458-77ADB86A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745163"/>
            <a:ext cx="358775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21" name="_s1041">
            <a:extLst>
              <a:ext uri="{FF2B5EF4-FFF2-40B4-BE49-F238E27FC236}">
                <a16:creationId xmlns:a16="http://schemas.microsoft.com/office/drawing/2014/main" id="{3AE42A1E-AC57-46EE-81A9-07AF3666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5745163"/>
            <a:ext cx="358775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22" name="_s1041">
            <a:extLst>
              <a:ext uri="{FF2B5EF4-FFF2-40B4-BE49-F238E27FC236}">
                <a16:creationId xmlns:a16="http://schemas.microsoft.com/office/drawing/2014/main" id="{8B6F9C44-97C2-414A-94F7-456EBC6CD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745163"/>
            <a:ext cx="358775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23" name="_s1041">
            <a:extLst>
              <a:ext uri="{FF2B5EF4-FFF2-40B4-BE49-F238E27FC236}">
                <a16:creationId xmlns:a16="http://schemas.microsoft.com/office/drawing/2014/main" id="{26926B39-9E84-411F-94A7-A8EE3615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168775"/>
            <a:ext cx="358775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24" name="_s1036">
            <a:extLst>
              <a:ext uri="{FF2B5EF4-FFF2-40B4-BE49-F238E27FC236}">
                <a16:creationId xmlns:a16="http://schemas.microsoft.com/office/drawing/2014/main" id="{EE7321DC-4EEA-4E67-A10B-7FCAC4A0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02063"/>
            <a:ext cx="725488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a</a:t>
            </a:r>
            <a:r>
              <a:rPr lang="en-US" altLang="en-US" sz="1700" b="1" baseline="-25000">
                <a:solidFill>
                  <a:schemeClr val="bg1"/>
                </a:solidFill>
              </a:rPr>
              <a:t>3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378925" name="_s1041">
            <a:extLst>
              <a:ext uri="{FF2B5EF4-FFF2-40B4-BE49-F238E27FC236}">
                <a16:creationId xmlns:a16="http://schemas.microsoft.com/office/drawing/2014/main" id="{D99F2FE1-E4D5-4866-9337-405B69297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873500"/>
            <a:ext cx="431800" cy="449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78926" name="Line 46">
            <a:extLst>
              <a:ext uri="{FF2B5EF4-FFF2-40B4-BE49-F238E27FC236}">
                <a16:creationId xmlns:a16="http://schemas.microsoft.com/office/drawing/2014/main" id="{BCCE5BD0-FA85-4591-A27B-FE6DF2AE6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321050"/>
            <a:ext cx="3603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7" name="Line 47">
            <a:extLst>
              <a:ext uri="{FF2B5EF4-FFF2-40B4-BE49-F238E27FC236}">
                <a16:creationId xmlns:a16="http://schemas.microsoft.com/office/drawing/2014/main" id="{D7579162-C11B-42BB-8849-5926395FF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3321050"/>
            <a:ext cx="60499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8" name="Line 48">
            <a:extLst>
              <a:ext uri="{FF2B5EF4-FFF2-40B4-BE49-F238E27FC236}">
                <a16:creationId xmlns:a16="http://schemas.microsoft.com/office/drawing/2014/main" id="{51F3F902-061D-4AF2-B076-6706EF42F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3328988"/>
            <a:ext cx="1587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9" name="Line 49">
            <a:extLst>
              <a:ext uri="{FF2B5EF4-FFF2-40B4-BE49-F238E27FC236}">
                <a16:creationId xmlns:a16="http://schemas.microsoft.com/office/drawing/2014/main" id="{36D5D0CF-C5CF-42FA-993A-238B8444F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633788"/>
            <a:ext cx="14446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0" name="Line 50">
            <a:extLst>
              <a:ext uri="{FF2B5EF4-FFF2-40B4-BE49-F238E27FC236}">
                <a16:creationId xmlns:a16="http://schemas.microsoft.com/office/drawing/2014/main" id="{21A2DD26-7AE9-46E6-A9C4-94B75507F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089400"/>
            <a:ext cx="3603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1" name="Line 51">
            <a:extLst>
              <a:ext uri="{FF2B5EF4-FFF2-40B4-BE49-F238E27FC236}">
                <a16:creationId xmlns:a16="http://schemas.microsoft.com/office/drawing/2014/main" id="{3663DC77-A2E9-48C5-AD6A-0A1DC27C1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4089400"/>
            <a:ext cx="60499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2" name="Line 52">
            <a:extLst>
              <a:ext uri="{FF2B5EF4-FFF2-40B4-BE49-F238E27FC236}">
                <a16:creationId xmlns:a16="http://schemas.microsoft.com/office/drawing/2014/main" id="{A72CB651-A082-4D89-A763-366FBEE6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4087813"/>
            <a:ext cx="1587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3" name="Line 53">
            <a:extLst>
              <a:ext uri="{FF2B5EF4-FFF2-40B4-BE49-F238E27FC236}">
                <a16:creationId xmlns:a16="http://schemas.microsoft.com/office/drawing/2014/main" id="{F4158290-347D-4988-8787-A7C1DBC55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392613"/>
            <a:ext cx="14446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4" name="_s1041">
            <a:extLst>
              <a:ext uri="{FF2B5EF4-FFF2-40B4-BE49-F238E27FC236}">
                <a16:creationId xmlns:a16="http://schemas.microsoft.com/office/drawing/2014/main" id="{72A3BC35-2A2D-4AB5-B94C-9D13BA321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4168775"/>
            <a:ext cx="358775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35" name="Line 55">
            <a:extLst>
              <a:ext uri="{FF2B5EF4-FFF2-40B4-BE49-F238E27FC236}">
                <a16:creationId xmlns:a16="http://schemas.microsoft.com/office/drawing/2014/main" id="{5CBC139E-B4C2-4054-AA4A-3C5952833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125" y="4087813"/>
            <a:ext cx="1588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6" name="Line 56">
            <a:extLst>
              <a:ext uri="{FF2B5EF4-FFF2-40B4-BE49-F238E27FC236}">
                <a16:creationId xmlns:a16="http://schemas.microsoft.com/office/drawing/2014/main" id="{79489F50-21BF-4B9E-BEC2-6C08E21DD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4275" y="4376738"/>
            <a:ext cx="14446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7">
            <a:extLst>
              <a:ext uri="{FF2B5EF4-FFF2-40B4-BE49-F238E27FC236}">
                <a16:creationId xmlns:a16="http://schemas.microsoft.com/office/drawing/2014/main" id="{4C0756B0-24F3-4A2F-957D-AEAECA8A6607}"/>
              </a:ext>
            </a:extLst>
          </p:cNvPr>
          <p:cNvGrpSpPr>
            <a:grpSpLocks/>
          </p:cNvGrpSpPr>
          <p:nvPr/>
        </p:nvGrpSpPr>
        <p:grpSpPr bwMode="auto">
          <a:xfrm>
            <a:off x="4233863" y="4811713"/>
            <a:ext cx="522287" cy="568325"/>
            <a:chOff x="2971" y="2750"/>
            <a:chExt cx="227" cy="317"/>
          </a:xfrm>
        </p:grpSpPr>
        <p:sp>
          <p:nvSpPr>
            <p:cNvPr id="10326" name="Line 58">
              <a:extLst>
                <a:ext uri="{FF2B5EF4-FFF2-40B4-BE49-F238E27FC236}">
                  <a16:creationId xmlns:a16="http://schemas.microsoft.com/office/drawing/2014/main" id="{DC62C85F-D997-406D-81D3-39632F363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75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7" name="Line 59">
              <a:extLst>
                <a:ext uri="{FF2B5EF4-FFF2-40B4-BE49-F238E27FC236}">
                  <a16:creationId xmlns:a16="http://schemas.microsoft.com/office/drawing/2014/main" id="{71FBC63C-738B-4D95-B354-76CC38CD2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840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40" name="_s1041">
            <a:extLst>
              <a:ext uri="{FF2B5EF4-FFF2-40B4-BE49-F238E27FC236}">
                <a16:creationId xmlns:a16="http://schemas.microsoft.com/office/drawing/2014/main" id="{4873BF7B-710B-40F8-B445-992D214A8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5746750"/>
            <a:ext cx="358775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41" name="Text Box 61">
            <a:extLst>
              <a:ext uri="{FF2B5EF4-FFF2-40B4-BE49-F238E27FC236}">
                <a16:creationId xmlns:a16="http://schemas.microsoft.com/office/drawing/2014/main" id="{FC522700-C84C-49D4-B9AA-1D1476F81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469582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…</a:t>
            </a:r>
          </a:p>
        </p:txBody>
      </p:sp>
      <p:sp>
        <p:nvSpPr>
          <p:cNvPr id="378942" name="Text Box 62">
            <a:extLst>
              <a:ext uri="{FF2B5EF4-FFF2-40B4-BE49-F238E27FC236}">
                <a16:creationId xmlns:a16="http://schemas.microsoft.com/office/drawing/2014/main" id="{72AFC0DD-B6F3-42AF-AA9D-589E6E8A1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69582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…</a:t>
            </a:r>
          </a:p>
        </p:txBody>
      </p:sp>
      <p:sp>
        <p:nvSpPr>
          <p:cNvPr id="378943" name="Text Box 63">
            <a:extLst>
              <a:ext uri="{FF2B5EF4-FFF2-40B4-BE49-F238E27FC236}">
                <a16:creationId xmlns:a16="http://schemas.microsoft.com/office/drawing/2014/main" id="{9F66FA4E-0A3C-48BA-9A86-4DB21F66B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69582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…</a:t>
            </a:r>
          </a:p>
        </p:txBody>
      </p:sp>
      <p:sp>
        <p:nvSpPr>
          <p:cNvPr id="378944" name="Text Box 64">
            <a:extLst>
              <a:ext uri="{FF2B5EF4-FFF2-40B4-BE49-F238E27FC236}">
                <a16:creationId xmlns:a16="http://schemas.microsoft.com/office/drawing/2014/main" id="{84FBCEFC-DA79-4C41-94BC-4D9582E9A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23728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…</a:t>
            </a:r>
          </a:p>
        </p:txBody>
      </p:sp>
      <p:sp>
        <p:nvSpPr>
          <p:cNvPr id="378945" name="Line 65">
            <a:extLst>
              <a:ext uri="{FF2B5EF4-FFF2-40B4-BE49-F238E27FC236}">
                <a16:creationId xmlns:a16="http://schemas.microsoft.com/office/drawing/2014/main" id="{B2F5F828-4B80-4C76-ADC3-E4EB60618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125" y="4076700"/>
            <a:ext cx="1588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6" name="Line 66">
            <a:extLst>
              <a:ext uri="{FF2B5EF4-FFF2-40B4-BE49-F238E27FC236}">
                <a16:creationId xmlns:a16="http://schemas.microsoft.com/office/drawing/2014/main" id="{3755D494-8CC4-4E96-BC06-27EA3BD25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4275" y="4365625"/>
            <a:ext cx="1444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7" name="_s1041">
            <a:extLst>
              <a:ext uri="{FF2B5EF4-FFF2-40B4-BE49-F238E27FC236}">
                <a16:creationId xmlns:a16="http://schemas.microsoft.com/office/drawing/2014/main" id="{D4AF7FEC-70C2-4038-B5DC-3252F890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3424238"/>
            <a:ext cx="358775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48" name="_s1041">
            <a:extLst>
              <a:ext uri="{FF2B5EF4-FFF2-40B4-BE49-F238E27FC236}">
                <a16:creationId xmlns:a16="http://schemas.microsoft.com/office/drawing/2014/main" id="{9AE21458-7B18-4CBF-A992-5DD7A594A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4175125"/>
            <a:ext cx="358775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49" name="Line 69">
            <a:extLst>
              <a:ext uri="{FF2B5EF4-FFF2-40B4-BE49-F238E27FC236}">
                <a16:creationId xmlns:a16="http://schemas.microsoft.com/office/drawing/2014/main" id="{F44BB1E6-66CE-41BC-ADB3-D131C752B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138" y="3335338"/>
            <a:ext cx="1587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0" name="Line 70">
            <a:extLst>
              <a:ext uri="{FF2B5EF4-FFF2-40B4-BE49-F238E27FC236}">
                <a16:creationId xmlns:a16="http://schemas.microsoft.com/office/drawing/2014/main" id="{304B7893-A46B-40C2-8F45-97F3D981B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4038" y="3640138"/>
            <a:ext cx="14446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1" name="Line 71">
            <a:extLst>
              <a:ext uri="{FF2B5EF4-FFF2-40B4-BE49-F238E27FC236}">
                <a16:creationId xmlns:a16="http://schemas.microsoft.com/office/drawing/2014/main" id="{EAD83247-A661-44D9-ABDB-09BF3CF6A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138" y="4094163"/>
            <a:ext cx="1587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2" name="Line 72">
            <a:extLst>
              <a:ext uri="{FF2B5EF4-FFF2-40B4-BE49-F238E27FC236}">
                <a16:creationId xmlns:a16="http://schemas.microsoft.com/office/drawing/2014/main" id="{0CA97F2D-755A-4B39-B65C-01D24FFC9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4038" y="4398963"/>
            <a:ext cx="14446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3" name="_s1041">
            <a:extLst>
              <a:ext uri="{FF2B5EF4-FFF2-40B4-BE49-F238E27FC236}">
                <a16:creationId xmlns:a16="http://schemas.microsoft.com/office/drawing/2014/main" id="{C74C7A8C-127D-4516-970E-B70470FE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2655888"/>
            <a:ext cx="358775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54" name="Line 74">
            <a:extLst>
              <a:ext uri="{FF2B5EF4-FFF2-40B4-BE49-F238E27FC236}">
                <a16:creationId xmlns:a16="http://schemas.microsoft.com/office/drawing/2014/main" id="{ED0DAEA7-BC47-4157-8C83-569A03DA5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138" y="2565400"/>
            <a:ext cx="1587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5" name="Line 75">
            <a:extLst>
              <a:ext uri="{FF2B5EF4-FFF2-40B4-BE49-F238E27FC236}">
                <a16:creationId xmlns:a16="http://schemas.microsoft.com/office/drawing/2014/main" id="{9E595B28-3463-4B1F-8429-7FAF0CA7E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4038" y="2870200"/>
            <a:ext cx="1444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6" name="_s1041">
            <a:extLst>
              <a:ext uri="{FF2B5EF4-FFF2-40B4-BE49-F238E27FC236}">
                <a16:creationId xmlns:a16="http://schemas.microsoft.com/office/drawing/2014/main" id="{43CA8F9F-2B95-41F1-843C-EEB623F4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3406775"/>
            <a:ext cx="358775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57" name="_s1041">
            <a:extLst>
              <a:ext uri="{FF2B5EF4-FFF2-40B4-BE49-F238E27FC236}">
                <a16:creationId xmlns:a16="http://schemas.microsoft.com/office/drawing/2014/main" id="{38D7EC42-765D-46E5-A137-D419C7827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438" y="2638425"/>
            <a:ext cx="358775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58" name="Line 78">
            <a:extLst>
              <a:ext uri="{FF2B5EF4-FFF2-40B4-BE49-F238E27FC236}">
                <a16:creationId xmlns:a16="http://schemas.microsoft.com/office/drawing/2014/main" id="{A4221B60-FA67-496A-AFE4-6126FBA6C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2565400"/>
            <a:ext cx="1587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9" name="Line 79">
            <a:extLst>
              <a:ext uri="{FF2B5EF4-FFF2-40B4-BE49-F238E27FC236}">
                <a16:creationId xmlns:a16="http://schemas.microsoft.com/office/drawing/2014/main" id="{0B616D0F-E455-47FF-A810-FF44BA5AD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6000" y="3317875"/>
            <a:ext cx="1588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0" name="Line 80">
            <a:extLst>
              <a:ext uri="{FF2B5EF4-FFF2-40B4-BE49-F238E27FC236}">
                <a16:creationId xmlns:a16="http://schemas.microsoft.com/office/drawing/2014/main" id="{9574A7A1-8E03-4D67-9F4F-D5960EE90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3573463"/>
            <a:ext cx="14446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1" name="Line 81">
            <a:extLst>
              <a:ext uri="{FF2B5EF4-FFF2-40B4-BE49-F238E27FC236}">
                <a16:creationId xmlns:a16="http://schemas.microsoft.com/office/drawing/2014/main" id="{8DCBEEE1-828A-4999-BFB5-AD5DF030F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4275" y="2838450"/>
            <a:ext cx="1444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2" name="_s1041">
            <a:extLst>
              <a:ext uri="{FF2B5EF4-FFF2-40B4-BE49-F238E27FC236}">
                <a16:creationId xmlns:a16="http://schemas.microsoft.com/office/drawing/2014/main" id="{E0CAE3CA-DCFF-4C05-9D51-39A3C4882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424238"/>
            <a:ext cx="358775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63" name="_s1041">
            <a:extLst>
              <a:ext uri="{FF2B5EF4-FFF2-40B4-BE49-F238E27FC236}">
                <a16:creationId xmlns:a16="http://schemas.microsoft.com/office/drawing/2014/main" id="{71585B51-72CA-4600-8EF1-91FECBB83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175125"/>
            <a:ext cx="358775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64" name="Line 84">
            <a:extLst>
              <a:ext uri="{FF2B5EF4-FFF2-40B4-BE49-F238E27FC236}">
                <a16:creationId xmlns:a16="http://schemas.microsoft.com/office/drawing/2014/main" id="{D8A6D9AD-1A2F-4A67-848B-8F1838D9F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640138"/>
            <a:ext cx="14446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5" name="Line 85">
            <a:extLst>
              <a:ext uri="{FF2B5EF4-FFF2-40B4-BE49-F238E27FC236}">
                <a16:creationId xmlns:a16="http://schemas.microsoft.com/office/drawing/2014/main" id="{7D8927D8-0780-4E6C-A6D1-63BA1DA2F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4094163"/>
            <a:ext cx="1588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6" name="Line 86">
            <a:extLst>
              <a:ext uri="{FF2B5EF4-FFF2-40B4-BE49-F238E27FC236}">
                <a16:creationId xmlns:a16="http://schemas.microsoft.com/office/drawing/2014/main" id="{89525555-144A-49B7-B4FA-027741FA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4398963"/>
            <a:ext cx="14446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7" name="_s1041">
            <a:extLst>
              <a:ext uri="{FF2B5EF4-FFF2-40B4-BE49-F238E27FC236}">
                <a16:creationId xmlns:a16="http://schemas.microsoft.com/office/drawing/2014/main" id="{283683BB-8D33-4933-BC2A-1E0E25392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655888"/>
            <a:ext cx="358775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68" name="Line 88">
            <a:extLst>
              <a:ext uri="{FF2B5EF4-FFF2-40B4-BE49-F238E27FC236}">
                <a16:creationId xmlns:a16="http://schemas.microsoft.com/office/drawing/2014/main" id="{2E167954-A19E-4E49-9746-D8EBB0710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565400"/>
            <a:ext cx="1588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9" name="Line 89">
            <a:extLst>
              <a:ext uri="{FF2B5EF4-FFF2-40B4-BE49-F238E27FC236}">
                <a16:creationId xmlns:a16="http://schemas.microsoft.com/office/drawing/2014/main" id="{D7D1EF06-71C5-4829-A5BA-F7177E125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2870200"/>
            <a:ext cx="1444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0" name="Line 90">
            <a:extLst>
              <a:ext uri="{FF2B5EF4-FFF2-40B4-BE49-F238E27FC236}">
                <a16:creationId xmlns:a16="http://schemas.microsoft.com/office/drawing/2014/main" id="{1636B9F6-6D1C-4579-8FBB-DB04591C9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0" y="3333750"/>
            <a:ext cx="1588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1" name="_s1041">
            <a:extLst>
              <a:ext uri="{FF2B5EF4-FFF2-40B4-BE49-F238E27FC236}">
                <a16:creationId xmlns:a16="http://schemas.microsoft.com/office/drawing/2014/main" id="{46535DD5-6182-4715-B5FC-751FE5FFB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660650"/>
            <a:ext cx="358775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78972" name="Line 92">
            <a:extLst>
              <a:ext uri="{FF2B5EF4-FFF2-40B4-BE49-F238E27FC236}">
                <a16:creationId xmlns:a16="http://schemas.microsoft.com/office/drawing/2014/main" id="{7BFC2520-231A-462E-A692-E53C1E1DB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571750"/>
            <a:ext cx="1587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3" name="Line 93">
            <a:extLst>
              <a:ext uri="{FF2B5EF4-FFF2-40B4-BE49-F238E27FC236}">
                <a16:creationId xmlns:a16="http://schemas.microsoft.com/office/drawing/2014/main" id="{9D91A1A5-E117-4CCB-B6F1-456F58FDF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2876550"/>
            <a:ext cx="1444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6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2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20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2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2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2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2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2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2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2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2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7" grpId="0"/>
      <p:bldP spid="378898" grpId="0"/>
      <p:bldP spid="378899" grpId="0"/>
      <p:bldP spid="378900" grpId="0"/>
      <p:bldP spid="378907" grpId="0" animBg="1"/>
      <p:bldP spid="378908" grpId="0" animBg="1"/>
      <p:bldP spid="378909" grpId="0" animBg="1"/>
      <p:bldP spid="378910" grpId="0" animBg="1"/>
      <p:bldP spid="378911" grpId="0" animBg="1"/>
      <p:bldP spid="378912" grpId="0" animBg="1"/>
      <p:bldP spid="378913" grpId="0" animBg="1"/>
      <p:bldP spid="378920" grpId="0" animBg="1"/>
      <p:bldP spid="378921" grpId="0" animBg="1"/>
      <p:bldP spid="378922" grpId="0" animBg="1"/>
      <p:bldP spid="378923" grpId="0" animBg="1"/>
      <p:bldP spid="378924" grpId="0" animBg="1"/>
      <p:bldP spid="378925" grpId="0" animBg="1"/>
      <p:bldP spid="378934" grpId="0" animBg="1"/>
      <p:bldP spid="378940" grpId="0" animBg="1"/>
      <p:bldP spid="378941" grpId="0"/>
      <p:bldP spid="378942" grpId="0"/>
      <p:bldP spid="378943" grpId="0"/>
      <p:bldP spid="378944" grpId="0"/>
      <p:bldP spid="378947" grpId="0" animBg="1"/>
      <p:bldP spid="378948" grpId="0" animBg="1"/>
      <p:bldP spid="378953" grpId="0" animBg="1"/>
      <p:bldP spid="378956" grpId="0" animBg="1"/>
      <p:bldP spid="378957" grpId="0" animBg="1"/>
      <p:bldP spid="378962" grpId="0" animBg="1"/>
      <p:bldP spid="378963" grpId="0" animBg="1"/>
      <p:bldP spid="378967" grpId="0" animBg="1"/>
      <p:bldP spid="3789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DE117EE-0C59-4603-8133-6ECB70596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Cuprins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042CBD-F9F3-41A2-B0D1-0722D248D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Exemple de CrossBar Switch</a:t>
            </a:r>
          </a:p>
          <a:p>
            <a:pPr eaLnBrk="1" hangingPunct="1"/>
            <a:r>
              <a:rPr lang="en-US" altLang="en-US" sz="3200"/>
              <a:t>Comutatoare Neierarhice</a:t>
            </a:r>
          </a:p>
          <a:p>
            <a:pPr eaLnBrk="1" hangingPunct="1"/>
            <a:r>
              <a:rPr lang="en-US" altLang="en-US" sz="3200">
                <a:solidFill>
                  <a:schemeClr val="accent1"/>
                </a:solidFill>
              </a:rPr>
              <a:t>Exemple Practice de Comutatoare:</a:t>
            </a:r>
          </a:p>
          <a:p>
            <a:pPr lvl="1" eaLnBrk="1" hangingPunct="1"/>
            <a:r>
              <a:rPr lang="en-US" altLang="en-US" sz="2800">
                <a:solidFill>
                  <a:schemeClr val="accent1"/>
                </a:solidFill>
              </a:rPr>
              <a:t>Comutatoare Procesor Memorie</a:t>
            </a:r>
          </a:p>
          <a:p>
            <a:pPr eaLnBrk="1" hangingPunct="1"/>
            <a:r>
              <a:rPr lang="en-US" altLang="en-US" sz="3200"/>
              <a:t>Ierarhia de memorii – Bottleneck-ul SC</a:t>
            </a:r>
          </a:p>
          <a:p>
            <a:pPr eaLnBrk="1" hangingPunct="1"/>
            <a:r>
              <a:rPr lang="en-US" altLang="en-US" sz="3200"/>
              <a:t>Localitatea datelor</a:t>
            </a:r>
          </a:p>
          <a:p>
            <a:pPr eaLnBrk="1" hangingPunct="1"/>
            <a:r>
              <a:rPr lang="en-US" altLang="en-US" sz="3200"/>
              <a:t>Cache – design, implementari si exemple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C1F008C-7977-4FD2-8182-077AB8430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Comutatoare Procesor Memorie</a:t>
            </a: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10169B15-9D00-4282-A37C-9946388C75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713787" cy="1152525"/>
          </a:xfrm>
        </p:spPr>
        <p:txBody>
          <a:bodyPr/>
          <a:lstStyle/>
          <a:p>
            <a:pPr eaLnBrk="1" hangingPunct="1"/>
            <a:r>
              <a:rPr lang="en-US" altLang="en-US" sz="2400"/>
              <a:t>Switch Processor Memory </a:t>
            </a:r>
            <a:r>
              <a:rPr lang="en-US" altLang="en-US" sz="2400">
                <a:cs typeface="Arial" panose="020B0604020202020204" pitchFamily="34" charset="0"/>
              </a:rPr>
              <a:t>→ </a:t>
            </a:r>
            <a:r>
              <a:rPr lang="en-US" altLang="en-US" sz="2400" b="1">
                <a:cs typeface="Arial" panose="020B0604020202020204" pitchFamily="34" charset="0"/>
              </a:rPr>
              <a:t>S</a:t>
            </a:r>
            <a:r>
              <a:rPr lang="en-US" altLang="en-US" sz="2400" b="1" baseline="-25000">
                <a:cs typeface="Arial" panose="020B0604020202020204" pitchFamily="34" charset="0"/>
              </a:rPr>
              <a:t>PM</a:t>
            </a:r>
          </a:p>
          <a:p>
            <a:pPr eaLnBrk="1" hangingPunct="1"/>
            <a:r>
              <a:rPr lang="en-US" altLang="en-US" sz="2400"/>
              <a:t>Liniile de adrese si date sunt complet separate</a:t>
            </a:r>
            <a:endParaRPr lang="en-US" altLang="en-US" baseline="-25000">
              <a:cs typeface="Arial" panose="020B0604020202020204" pitchFamily="34" charset="0"/>
            </a:endParaRPr>
          </a:p>
          <a:p>
            <a:pPr eaLnBrk="1" hangingPunct="1"/>
            <a:endParaRPr lang="en-US" altLang="en-US" sz="2400" b="1" baseline="-25000">
              <a:cs typeface="Arial" panose="020B0604020202020204" pitchFamily="34" charset="0"/>
            </a:endParaRPr>
          </a:p>
        </p:txBody>
      </p:sp>
      <p:sp>
        <p:nvSpPr>
          <p:cNvPr id="382980" name="_s1031">
            <a:extLst>
              <a:ext uri="{FF2B5EF4-FFF2-40B4-BE49-F238E27FC236}">
                <a16:creationId xmlns:a16="http://schemas.microsoft.com/office/drawing/2014/main" id="{DF00C120-3C1F-432A-A985-052BD6A49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2828925"/>
            <a:ext cx="1076325" cy="4937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R Addr</a:t>
            </a:r>
          </a:p>
        </p:txBody>
      </p:sp>
      <p:sp>
        <p:nvSpPr>
          <p:cNvPr id="382981" name="_s1031">
            <a:extLst>
              <a:ext uri="{FF2B5EF4-FFF2-40B4-BE49-F238E27FC236}">
                <a16:creationId xmlns:a16="http://schemas.microsoft.com/office/drawing/2014/main" id="{97901ECB-E448-4DD2-BF02-45A78AA16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3522663"/>
            <a:ext cx="1076325" cy="4921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R Data</a:t>
            </a:r>
          </a:p>
        </p:txBody>
      </p:sp>
      <p:sp>
        <p:nvSpPr>
          <p:cNvPr id="382982" name="_s1031">
            <a:extLst>
              <a:ext uri="{FF2B5EF4-FFF2-40B4-BE49-F238E27FC236}">
                <a16:creationId xmlns:a16="http://schemas.microsoft.com/office/drawing/2014/main" id="{D6E837BC-CF6E-476C-A5C9-6441810D4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2749550"/>
            <a:ext cx="1766887" cy="1446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2983" name="_s1031">
            <a:extLst>
              <a:ext uri="{FF2B5EF4-FFF2-40B4-BE49-F238E27FC236}">
                <a16:creationId xmlns:a16="http://schemas.microsoft.com/office/drawing/2014/main" id="{F4E00DB4-8A73-4ECA-AB48-F9FA8ABF2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568575"/>
            <a:ext cx="1766888" cy="22891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/>
          </a:p>
          <a:p>
            <a:r>
              <a:rPr lang="en-US" altLang="en-US" sz="1700" b="1"/>
              <a:t>P</a:t>
            </a:r>
          </a:p>
        </p:txBody>
      </p:sp>
      <p:sp>
        <p:nvSpPr>
          <p:cNvPr id="382984" name="Line 8">
            <a:extLst>
              <a:ext uri="{FF2B5EF4-FFF2-40B4-BE49-F238E27FC236}">
                <a16:creationId xmlns:a16="http://schemas.microsoft.com/office/drawing/2014/main" id="{5008D15A-E28E-4B5A-82A5-09338CED3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6713" y="3873500"/>
            <a:ext cx="2486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85" name="Line 9">
            <a:extLst>
              <a:ext uri="{FF2B5EF4-FFF2-40B4-BE49-F238E27FC236}">
                <a16:creationId xmlns:a16="http://schemas.microsoft.com/office/drawing/2014/main" id="{126D84AB-219C-427E-96F5-C13A36978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6713" y="3652838"/>
            <a:ext cx="248602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86" name="Line 10">
            <a:extLst>
              <a:ext uri="{FF2B5EF4-FFF2-40B4-BE49-F238E27FC236}">
                <a16:creationId xmlns:a16="http://schemas.microsoft.com/office/drawing/2014/main" id="{A0685AB4-B872-4BF4-A620-EF4A7998B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8300" y="3074988"/>
            <a:ext cx="248602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87" name="Text Box 11">
            <a:extLst>
              <a:ext uri="{FF2B5EF4-FFF2-40B4-BE49-F238E27FC236}">
                <a16:creationId xmlns:a16="http://schemas.microsoft.com/office/drawing/2014/main" id="{4C64E58A-1152-4D11-B696-379F3B93B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976813"/>
            <a:ext cx="59785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R/W – Disjuncte → No Switch!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(nu se justifica ambele linii)</a:t>
            </a:r>
          </a:p>
        </p:txBody>
      </p:sp>
      <p:sp>
        <p:nvSpPr>
          <p:cNvPr id="382988" name="Text Box 12">
            <a:extLst>
              <a:ext uri="{FF2B5EF4-FFF2-40B4-BE49-F238E27FC236}">
                <a16:creationId xmlns:a16="http://schemas.microsoft.com/office/drawing/2014/main" id="{5FF5D4F5-598C-4580-9F8A-3359FAC23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3867150"/>
            <a:ext cx="1557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Data In</a:t>
            </a:r>
          </a:p>
        </p:txBody>
      </p:sp>
      <p:sp>
        <p:nvSpPr>
          <p:cNvPr id="382989" name="Text Box 13">
            <a:extLst>
              <a:ext uri="{FF2B5EF4-FFF2-40B4-BE49-F238E27FC236}">
                <a16:creationId xmlns:a16="http://schemas.microsoft.com/office/drawing/2014/main" id="{475AED8C-0D0E-4F7A-85C1-634E52A8B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3308350"/>
            <a:ext cx="1557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Data Out</a:t>
            </a:r>
          </a:p>
        </p:txBody>
      </p:sp>
      <p:sp>
        <p:nvSpPr>
          <p:cNvPr id="382990" name="Text Box 14">
            <a:extLst>
              <a:ext uri="{FF2B5EF4-FFF2-40B4-BE49-F238E27FC236}">
                <a16:creationId xmlns:a16="http://schemas.microsoft.com/office/drawing/2014/main" id="{69EAD223-61B1-4BBD-B719-5E3F61315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2811463"/>
            <a:ext cx="1557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Addr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  <p:bldP spid="382981" grpId="0" animBg="1"/>
      <p:bldP spid="382982" grpId="0" animBg="1"/>
      <p:bldP spid="382983" grpId="0" animBg="1"/>
      <p:bldP spid="382987" grpId="0"/>
      <p:bldP spid="382988" grpId="0"/>
      <p:bldP spid="382989" grpId="0"/>
      <p:bldP spid="3829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13E8-7806-41A2-AC88-4A7C1284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46E8-0E8C-4563-97A2-8D92B7B6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en-US" dirty="0"/>
              <a:t>Se impart in </a:t>
            </a:r>
            <a:r>
              <a:rPr lang="en-US" altLang="en-US" dirty="0" err="1"/>
              <a:t>doua</a:t>
            </a:r>
            <a:r>
              <a:rPr lang="en-US" altLang="en-US" dirty="0"/>
              <a:t> </a:t>
            </a:r>
            <a:r>
              <a:rPr lang="en-US" altLang="en-US" dirty="0" err="1"/>
              <a:t>mari</a:t>
            </a:r>
            <a:r>
              <a:rPr lang="en-US" altLang="en-US" dirty="0"/>
              <a:t> </a:t>
            </a:r>
            <a:r>
              <a:rPr lang="en-US" altLang="en-US" dirty="0" err="1"/>
              <a:t>categorii</a:t>
            </a:r>
            <a:endParaRPr lang="en-US" altLang="en-US" dirty="0"/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en-US" dirty="0" err="1"/>
              <a:t>Ierarhice</a:t>
            </a:r>
            <a:r>
              <a:rPr lang="en-US" altLang="en-US" dirty="0"/>
              <a:t> = </a:t>
            </a:r>
            <a:r>
              <a:rPr lang="en-US" altLang="en-US" dirty="0" err="1"/>
              <a:t>conecteaza</a:t>
            </a:r>
            <a:r>
              <a:rPr lang="en-US" altLang="en-US" dirty="0"/>
              <a:t> o </a:t>
            </a:r>
            <a:r>
              <a:rPr lang="en-US" altLang="en-US" dirty="0" err="1"/>
              <a:t>componenta</a:t>
            </a:r>
            <a:r>
              <a:rPr lang="en-US" altLang="en-US" dirty="0"/>
              <a:t> de tip a cu una de tip b: a</a:t>
            </a:r>
            <a:r>
              <a:rPr lang="en-US" altLang="en-US" baseline="-25000" dirty="0"/>
              <a:t>i</a:t>
            </a:r>
            <a:r>
              <a:rPr lang="en-US" altLang="en-US" dirty="0"/>
              <a:t> ↔ </a:t>
            </a:r>
            <a:r>
              <a:rPr lang="en-US" altLang="en-US" dirty="0" err="1"/>
              <a:t>b</a:t>
            </a:r>
            <a:r>
              <a:rPr lang="en-US" altLang="en-US" baseline="-25000" dirty="0" err="1"/>
              <a:t>j</a:t>
            </a:r>
            <a:r>
              <a:rPr lang="en-US" altLang="en-US" dirty="0"/>
              <a:t> (P ↔ M)</a:t>
            </a:r>
            <a:endParaRPr lang="en-US" altLang="en-US" baseline="-25000" dirty="0"/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en-US" dirty="0" err="1"/>
              <a:t>Neierarhice</a:t>
            </a:r>
            <a:r>
              <a:rPr lang="en-US" altLang="en-US" dirty="0"/>
              <a:t> = </a:t>
            </a:r>
            <a:r>
              <a:rPr lang="en-US" altLang="en-US" dirty="0" err="1"/>
              <a:t>conecteaza</a:t>
            </a:r>
            <a:r>
              <a:rPr lang="en-US" altLang="en-US" dirty="0"/>
              <a:t> </a:t>
            </a:r>
            <a:r>
              <a:rPr lang="en-US" altLang="en-US" dirty="0" err="1"/>
              <a:t>doua</a:t>
            </a:r>
            <a:r>
              <a:rPr lang="en-US" altLang="en-US" dirty="0"/>
              <a:t> </a:t>
            </a:r>
            <a:r>
              <a:rPr lang="en-US" altLang="en-US" dirty="0" err="1"/>
              <a:t>componenta</a:t>
            </a:r>
            <a:r>
              <a:rPr lang="en-US" altLang="en-US" dirty="0"/>
              <a:t> de </a:t>
            </a:r>
            <a:r>
              <a:rPr lang="en-US" altLang="en-US" dirty="0" err="1"/>
              <a:t>acelasi</a:t>
            </a:r>
            <a:r>
              <a:rPr lang="en-US" altLang="en-US" dirty="0"/>
              <a:t> tip a: a</a:t>
            </a:r>
            <a:r>
              <a:rPr lang="en-US" altLang="en-US" baseline="-25000" dirty="0"/>
              <a:t>i</a:t>
            </a:r>
            <a:r>
              <a:rPr lang="en-US" altLang="en-US" dirty="0"/>
              <a:t> ↔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(P ↔ 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9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2868B77-D0B1-4E47-BF72-6A6D41181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Comutatoare Procesor Memorie</a:t>
            </a:r>
          </a:p>
        </p:txBody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74F9ADCC-90A0-48D7-8899-CE7306B577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569325" cy="1008062"/>
          </a:xfrm>
        </p:spPr>
        <p:txBody>
          <a:bodyPr/>
          <a:lstStyle/>
          <a:p>
            <a:pPr eaLnBrk="1" hangingPunct="1"/>
            <a:r>
              <a:rPr lang="en-US" altLang="en-US" sz="2400"/>
              <a:t>Switch Processor Memory </a:t>
            </a:r>
            <a:r>
              <a:rPr lang="en-US" altLang="en-US" sz="2400">
                <a:cs typeface="Arial" panose="020B0604020202020204" pitchFamily="34" charset="0"/>
              </a:rPr>
              <a:t>→ </a:t>
            </a:r>
            <a:r>
              <a:rPr lang="en-US" altLang="en-US" sz="2400" b="1">
                <a:cs typeface="Arial" panose="020B0604020202020204" pitchFamily="34" charset="0"/>
              </a:rPr>
              <a:t>S</a:t>
            </a:r>
            <a:r>
              <a:rPr lang="en-US" altLang="en-US" sz="2400" b="1" baseline="-25000">
                <a:cs typeface="Arial" panose="020B0604020202020204" pitchFamily="34" charset="0"/>
              </a:rPr>
              <a:t>PM</a:t>
            </a:r>
          </a:p>
          <a:p>
            <a:pPr eaLnBrk="1" hangingPunct="1"/>
            <a:r>
              <a:rPr lang="en-US" altLang="en-US" sz="2400"/>
              <a:t>DIn si DOut sunt multiplexate prin magistrala de </a:t>
            </a:r>
            <a:r>
              <a:rPr lang="en-US" altLang="en-US" sz="2400">
                <a:solidFill>
                  <a:schemeClr val="accent1"/>
                </a:solidFill>
              </a:rPr>
              <a:t>date</a:t>
            </a:r>
            <a:endParaRPr lang="en-US" altLang="en-US" sz="2400" b="1" baseline="-2500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eaLnBrk="1" hangingPunct="1"/>
            <a:endParaRPr lang="en-US" altLang="en-US" sz="2400" b="1" baseline="-25000">
              <a:cs typeface="Arial" panose="020B0604020202020204" pitchFamily="34" charset="0"/>
            </a:endParaRPr>
          </a:p>
        </p:txBody>
      </p:sp>
      <p:sp>
        <p:nvSpPr>
          <p:cNvPr id="385028" name="Text Box 4">
            <a:extLst>
              <a:ext uri="{FF2B5EF4-FFF2-40B4-BE49-F238E27FC236}">
                <a16:creationId xmlns:a16="http://schemas.microsoft.com/office/drawing/2014/main" id="{42A6DA5D-95C4-4251-8034-48106C7FD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851525"/>
            <a:ext cx="600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Bufferele sunt fie MUX fie TS</a:t>
            </a:r>
          </a:p>
        </p:txBody>
      </p:sp>
      <p:sp>
        <p:nvSpPr>
          <p:cNvPr id="385029" name="_s1031">
            <a:extLst>
              <a:ext uri="{FF2B5EF4-FFF2-40B4-BE49-F238E27FC236}">
                <a16:creationId xmlns:a16="http://schemas.microsoft.com/office/drawing/2014/main" id="{D79398F4-19EC-41DD-8613-4236733DF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2889250"/>
            <a:ext cx="1081088" cy="612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R Addr</a:t>
            </a:r>
          </a:p>
        </p:txBody>
      </p:sp>
      <p:sp>
        <p:nvSpPr>
          <p:cNvPr id="385030" name="_s1031">
            <a:extLst>
              <a:ext uri="{FF2B5EF4-FFF2-40B4-BE49-F238E27FC236}">
                <a16:creationId xmlns:a16="http://schemas.microsoft.com/office/drawing/2014/main" id="{D4854413-B9E8-446E-B2AE-04AB368D5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751263"/>
            <a:ext cx="1081088" cy="6111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R Data</a:t>
            </a:r>
          </a:p>
        </p:txBody>
      </p:sp>
      <p:sp>
        <p:nvSpPr>
          <p:cNvPr id="385031" name="_s1031">
            <a:extLst>
              <a:ext uri="{FF2B5EF4-FFF2-40B4-BE49-F238E27FC236}">
                <a16:creationId xmlns:a16="http://schemas.microsoft.com/office/drawing/2014/main" id="{A978262E-936A-4580-96A6-6B38AF231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2771775"/>
            <a:ext cx="1774825" cy="1795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5032" name="_s1031">
            <a:extLst>
              <a:ext uri="{FF2B5EF4-FFF2-40B4-BE49-F238E27FC236}">
                <a16:creationId xmlns:a16="http://schemas.microsoft.com/office/drawing/2014/main" id="{C3B6E71B-D1DF-4410-874E-5C1E4823B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565400"/>
            <a:ext cx="1774825" cy="284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/>
          </a:p>
          <a:p>
            <a:r>
              <a:rPr lang="en-US" altLang="en-US" sz="1700" b="1"/>
              <a:t>P</a:t>
            </a:r>
          </a:p>
        </p:txBody>
      </p:sp>
      <p:sp>
        <p:nvSpPr>
          <p:cNvPr id="385033" name="Line 9">
            <a:extLst>
              <a:ext uri="{FF2B5EF4-FFF2-40B4-BE49-F238E27FC236}">
                <a16:creationId xmlns:a16="http://schemas.microsoft.com/office/drawing/2014/main" id="{9B5DE2FE-042A-4351-BD41-D382206DC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9675" y="4186238"/>
            <a:ext cx="4984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34" name="Line 10">
            <a:extLst>
              <a:ext uri="{FF2B5EF4-FFF2-40B4-BE49-F238E27FC236}">
                <a16:creationId xmlns:a16="http://schemas.microsoft.com/office/drawing/2014/main" id="{F2D8703E-4267-4A81-89C7-277A75BA2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9675" y="3911600"/>
            <a:ext cx="4984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35" name="Line 11">
            <a:extLst>
              <a:ext uri="{FF2B5EF4-FFF2-40B4-BE49-F238E27FC236}">
                <a16:creationId xmlns:a16="http://schemas.microsoft.com/office/drawing/2014/main" id="{0644AB57-EEA8-40B8-9E51-92B15242F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1263" y="3194050"/>
            <a:ext cx="347662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36" name="Text Box 12">
            <a:extLst>
              <a:ext uri="{FF2B5EF4-FFF2-40B4-BE49-F238E27FC236}">
                <a16:creationId xmlns:a16="http://schemas.microsoft.com/office/drawing/2014/main" id="{E50579AE-1C4E-45CC-B0EF-B2B47E1B3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784600"/>
            <a:ext cx="1563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Data</a:t>
            </a:r>
          </a:p>
        </p:txBody>
      </p:sp>
      <p:sp>
        <p:nvSpPr>
          <p:cNvPr id="385037" name="_s1031">
            <a:extLst>
              <a:ext uri="{FF2B5EF4-FFF2-40B4-BE49-F238E27FC236}">
                <a16:creationId xmlns:a16="http://schemas.microsoft.com/office/drawing/2014/main" id="{2A7B1C71-C366-4980-B4D9-9CAEC6B2D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3779838"/>
            <a:ext cx="830262" cy="6111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Buff</a:t>
            </a:r>
          </a:p>
          <a:p>
            <a:r>
              <a:rPr lang="en-US" altLang="en-US" sz="1700" b="1">
                <a:solidFill>
                  <a:schemeClr val="bg1"/>
                </a:solidFill>
              </a:rPr>
              <a:t>2 Dir</a:t>
            </a:r>
          </a:p>
        </p:txBody>
      </p:sp>
      <p:sp>
        <p:nvSpPr>
          <p:cNvPr id="385038" name="_s1031">
            <a:extLst>
              <a:ext uri="{FF2B5EF4-FFF2-40B4-BE49-F238E27FC236}">
                <a16:creationId xmlns:a16="http://schemas.microsoft.com/office/drawing/2014/main" id="{C9BAEDA0-54D2-4016-B51C-4DC427F87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363" y="3779838"/>
            <a:ext cx="892175" cy="6111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Buff</a:t>
            </a:r>
          </a:p>
          <a:p>
            <a:r>
              <a:rPr lang="en-US" altLang="en-US" sz="1700" b="1">
                <a:solidFill>
                  <a:schemeClr val="bg1"/>
                </a:solidFill>
              </a:rPr>
              <a:t>2 Dir</a:t>
            </a:r>
          </a:p>
        </p:txBody>
      </p:sp>
      <p:sp>
        <p:nvSpPr>
          <p:cNvPr id="385039" name="Line 15">
            <a:extLst>
              <a:ext uri="{FF2B5EF4-FFF2-40B4-BE49-F238E27FC236}">
                <a16:creationId xmlns:a16="http://schemas.microsoft.com/office/drawing/2014/main" id="{8A4131C6-B1D1-40F3-9F97-6A6BF2685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8963" y="4186238"/>
            <a:ext cx="27463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40" name="Line 16">
            <a:extLst>
              <a:ext uri="{FF2B5EF4-FFF2-40B4-BE49-F238E27FC236}">
                <a16:creationId xmlns:a16="http://schemas.microsoft.com/office/drawing/2014/main" id="{F0969131-3342-4D20-8E45-D90FB2C25F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8963" y="3913188"/>
            <a:ext cx="274637" cy="11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41" name="Line 17">
            <a:extLst>
              <a:ext uri="{FF2B5EF4-FFF2-40B4-BE49-F238E27FC236}">
                <a16:creationId xmlns:a16="http://schemas.microsoft.com/office/drawing/2014/main" id="{98DA67A8-50E5-48A1-981E-20A77130D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7300" y="4062413"/>
            <a:ext cx="995363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42" name="Text Box 18">
            <a:extLst>
              <a:ext uri="{FF2B5EF4-FFF2-40B4-BE49-F238E27FC236}">
                <a16:creationId xmlns:a16="http://schemas.microsoft.com/office/drawing/2014/main" id="{8FFE8E93-6EF9-45DD-9294-2989CA7A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838" y="2867025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Addr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/>
      <p:bldP spid="385029" grpId="0" animBg="1"/>
      <p:bldP spid="385030" grpId="0" animBg="1"/>
      <p:bldP spid="385031" grpId="0" animBg="1"/>
      <p:bldP spid="385032" grpId="0" animBg="1"/>
      <p:bldP spid="385036" grpId="0"/>
      <p:bldP spid="385037" grpId="0" animBg="1"/>
      <p:bldP spid="385038" grpId="0" animBg="1"/>
      <p:bldP spid="3850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A23FCE1-6DE9-42FC-95BE-E65B20FC4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Comutatoare Procesor Memorie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3DF8A777-F1AD-45A2-AEE9-D0535A4A0A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640762" cy="1152525"/>
          </a:xfrm>
        </p:spPr>
        <p:txBody>
          <a:bodyPr/>
          <a:lstStyle/>
          <a:p>
            <a:pPr eaLnBrk="1" hangingPunct="1"/>
            <a:r>
              <a:rPr lang="en-US" altLang="en-US" sz="2400"/>
              <a:t>Switch Processor Memory </a:t>
            </a:r>
            <a:r>
              <a:rPr lang="en-US" altLang="en-US" sz="2400">
                <a:cs typeface="Arial" panose="020B0604020202020204" pitchFamily="34" charset="0"/>
              </a:rPr>
              <a:t>→ </a:t>
            </a:r>
            <a:r>
              <a:rPr lang="en-US" altLang="en-US" sz="2400" b="1">
                <a:cs typeface="Arial" panose="020B0604020202020204" pitchFamily="34" charset="0"/>
              </a:rPr>
              <a:t>S</a:t>
            </a:r>
            <a:r>
              <a:rPr lang="en-US" altLang="en-US" sz="2400" b="1" baseline="-25000">
                <a:cs typeface="Arial" panose="020B0604020202020204" pitchFamily="34" charset="0"/>
              </a:rPr>
              <a:t>PM</a:t>
            </a:r>
          </a:p>
          <a:p>
            <a:pPr eaLnBrk="1" hangingPunct="1"/>
            <a:r>
              <a:rPr lang="en-US" altLang="en-US" sz="2400"/>
              <a:t>Addr, DIn si DOut sunt multiplexate prin </a:t>
            </a:r>
            <a:r>
              <a:rPr lang="en-US" altLang="en-US" sz="2400">
                <a:solidFill>
                  <a:schemeClr val="accent1"/>
                </a:solidFill>
              </a:rPr>
              <a:t>aceeasi</a:t>
            </a:r>
            <a:r>
              <a:rPr lang="en-US" altLang="en-US" sz="2400"/>
              <a:t> magistrala</a:t>
            </a:r>
            <a:endParaRPr lang="en-US" altLang="en-US" b="1" baseline="-25000">
              <a:cs typeface="Arial" panose="020B0604020202020204" pitchFamily="34" charset="0"/>
            </a:endParaRPr>
          </a:p>
        </p:txBody>
      </p:sp>
      <p:sp>
        <p:nvSpPr>
          <p:cNvPr id="387076" name="_s1031">
            <a:extLst>
              <a:ext uri="{FF2B5EF4-FFF2-40B4-BE49-F238E27FC236}">
                <a16:creationId xmlns:a16="http://schemas.microsoft.com/office/drawing/2014/main" id="{2361668F-E0EC-4F95-973B-7547BDC11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3043238"/>
            <a:ext cx="1312863" cy="568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R Addr</a:t>
            </a:r>
          </a:p>
        </p:txBody>
      </p:sp>
      <p:sp>
        <p:nvSpPr>
          <p:cNvPr id="387077" name="_s1031">
            <a:extLst>
              <a:ext uri="{FF2B5EF4-FFF2-40B4-BE49-F238E27FC236}">
                <a16:creationId xmlns:a16="http://schemas.microsoft.com/office/drawing/2014/main" id="{FB2F89A9-6C7E-4FEB-8A67-E8AB7A1A1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3841750"/>
            <a:ext cx="1312863" cy="5667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R Data</a:t>
            </a:r>
          </a:p>
        </p:txBody>
      </p:sp>
      <p:sp>
        <p:nvSpPr>
          <p:cNvPr id="387078" name="_s1031">
            <a:extLst>
              <a:ext uri="{FF2B5EF4-FFF2-40B4-BE49-F238E27FC236}">
                <a16:creationId xmlns:a16="http://schemas.microsoft.com/office/drawing/2014/main" id="{0BF3F883-EBD3-4E4E-BA56-58DCD11CE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2924175"/>
            <a:ext cx="1577975" cy="21574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7079" name="_s1031">
            <a:extLst>
              <a:ext uri="{FF2B5EF4-FFF2-40B4-BE49-F238E27FC236}">
                <a16:creationId xmlns:a16="http://schemas.microsoft.com/office/drawing/2014/main" id="{214707CC-69D0-4298-B4A4-CCB5D232C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2743200"/>
            <a:ext cx="2154237" cy="26352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>
              <a:solidFill>
                <a:schemeClr val="bg1"/>
              </a:solidFill>
            </a:endParaRPr>
          </a:p>
          <a:p>
            <a:endParaRPr lang="en-US" altLang="en-US" sz="1700" b="1"/>
          </a:p>
          <a:p>
            <a:r>
              <a:rPr lang="en-US" altLang="en-US" sz="1700" b="1"/>
              <a:t>P</a:t>
            </a:r>
          </a:p>
        </p:txBody>
      </p:sp>
      <p:sp>
        <p:nvSpPr>
          <p:cNvPr id="387080" name="Line 8">
            <a:extLst>
              <a:ext uri="{FF2B5EF4-FFF2-40B4-BE49-F238E27FC236}">
                <a16:creationId xmlns:a16="http://schemas.microsoft.com/office/drawing/2014/main" id="{6A7AA8B4-51F2-4F89-8ECA-AF7686461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9788" y="4244975"/>
            <a:ext cx="604837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81" name="Line 9">
            <a:extLst>
              <a:ext uri="{FF2B5EF4-FFF2-40B4-BE49-F238E27FC236}">
                <a16:creationId xmlns:a16="http://schemas.microsoft.com/office/drawing/2014/main" id="{A92799FC-640C-4A7A-8858-A98964A57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9788" y="3990975"/>
            <a:ext cx="604837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82" name="Line 10">
            <a:extLst>
              <a:ext uri="{FF2B5EF4-FFF2-40B4-BE49-F238E27FC236}">
                <a16:creationId xmlns:a16="http://schemas.microsoft.com/office/drawing/2014/main" id="{B5671128-D7B3-405A-A7A0-EAF5C74A1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2963" y="3325813"/>
            <a:ext cx="54768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83" name="Text Box 11">
            <a:extLst>
              <a:ext uri="{FF2B5EF4-FFF2-40B4-BE49-F238E27FC236}">
                <a16:creationId xmlns:a16="http://schemas.microsoft.com/office/drawing/2014/main" id="{D80959EC-3C96-4896-9428-B7F5C9537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5708650"/>
            <a:ext cx="728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Bufferele sunt fie MUX fie TS</a:t>
            </a:r>
          </a:p>
        </p:txBody>
      </p:sp>
      <p:sp>
        <p:nvSpPr>
          <p:cNvPr id="387084" name="Text Box 12">
            <a:extLst>
              <a:ext uri="{FF2B5EF4-FFF2-40B4-BE49-F238E27FC236}">
                <a16:creationId xmlns:a16="http://schemas.microsoft.com/office/drawing/2014/main" id="{4E66FC6C-7840-48F9-9404-AE78B325B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3778250"/>
            <a:ext cx="189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Addr/Data</a:t>
            </a:r>
          </a:p>
        </p:txBody>
      </p:sp>
      <p:sp>
        <p:nvSpPr>
          <p:cNvPr id="387085" name="_s1031">
            <a:extLst>
              <a:ext uri="{FF2B5EF4-FFF2-40B4-BE49-F238E27FC236}">
                <a16:creationId xmlns:a16="http://schemas.microsoft.com/office/drawing/2014/main" id="{0875F50C-78B6-4C07-8E71-978CC98DA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3036888"/>
            <a:ext cx="1008063" cy="15652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Mux</a:t>
            </a:r>
          </a:p>
          <a:p>
            <a:r>
              <a:rPr lang="en-US" altLang="en-US" sz="1700" b="1">
                <a:solidFill>
                  <a:schemeClr val="bg1"/>
                </a:solidFill>
              </a:rPr>
              <a:t>A/D</a:t>
            </a:r>
          </a:p>
          <a:p>
            <a:r>
              <a:rPr lang="en-US" altLang="en-US" sz="1700" b="1">
                <a:solidFill>
                  <a:schemeClr val="bg1"/>
                </a:solidFill>
              </a:rPr>
              <a:t>+ Cmd</a:t>
            </a:r>
          </a:p>
        </p:txBody>
      </p:sp>
      <p:sp>
        <p:nvSpPr>
          <p:cNvPr id="387086" name="_s1031">
            <a:extLst>
              <a:ext uri="{FF2B5EF4-FFF2-40B4-BE49-F238E27FC236}">
                <a16:creationId xmlns:a16="http://schemas.microsoft.com/office/drawing/2014/main" id="{1AC37EDC-3AD5-487A-80EB-CB1E76F70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4051300"/>
            <a:ext cx="1082675" cy="565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Buff</a:t>
            </a:r>
          </a:p>
          <a:p>
            <a:r>
              <a:rPr lang="en-US" altLang="en-US" sz="1700" b="1">
                <a:solidFill>
                  <a:schemeClr val="bg1"/>
                </a:solidFill>
              </a:rPr>
              <a:t>2 Dir</a:t>
            </a:r>
          </a:p>
        </p:txBody>
      </p:sp>
      <p:sp>
        <p:nvSpPr>
          <p:cNvPr id="387087" name="Line 15">
            <a:extLst>
              <a:ext uri="{FF2B5EF4-FFF2-40B4-BE49-F238E27FC236}">
                <a16:creationId xmlns:a16="http://schemas.microsoft.com/office/drawing/2014/main" id="{612368C8-6D44-4E36-9E7B-1625962E6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988" y="3735388"/>
            <a:ext cx="1208087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88" name="Text Box 16">
            <a:extLst>
              <a:ext uri="{FF2B5EF4-FFF2-40B4-BE49-F238E27FC236}">
                <a16:creationId xmlns:a16="http://schemas.microsoft.com/office/drawing/2014/main" id="{D5516B4D-EA4A-4F3B-9FB9-5F067585C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3400425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MAG</a:t>
            </a:r>
          </a:p>
        </p:txBody>
      </p:sp>
      <p:sp>
        <p:nvSpPr>
          <p:cNvPr id="387089" name="_s1031">
            <a:extLst>
              <a:ext uri="{FF2B5EF4-FFF2-40B4-BE49-F238E27FC236}">
                <a16:creationId xmlns:a16="http://schemas.microsoft.com/office/drawing/2014/main" id="{8D038B30-09CE-4965-AC25-A7F171B5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3159125"/>
            <a:ext cx="1082675" cy="565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b="1">
                <a:solidFill>
                  <a:schemeClr val="bg1"/>
                </a:solidFill>
              </a:rPr>
              <a:t>Latch</a:t>
            </a:r>
          </a:p>
        </p:txBody>
      </p:sp>
      <p:sp>
        <p:nvSpPr>
          <p:cNvPr id="387090" name="Text Box 18">
            <a:extLst>
              <a:ext uri="{FF2B5EF4-FFF2-40B4-BE49-F238E27FC236}">
                <a16:creationId xmlns:a16="http://schemas.microsoft.com/office/drawing/2014/main" id="{BE28C54C-DF34-4A38-99F9-4BCFCC6D4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63" y="4581525"/>
            <a:ext cx="1563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Data</a:t>
            </a:r>
          </a:p>
        </p:txBody>
      </p:sp>
      <p:sp>
        <p:nvSpPr>
          <p:cNvPr id="387091" name="Text Box 19">
            <a:extLst>
              <a:ext uri="{FF2B5EF4-FFF2-40B4-BE49-F238E27FC236}">
                <a16:creationId xmlns:a16="http://schemas.microsoft.com/office/drawing/2014/main" id="{5B19F90D-30C9-4572-A65D-016D5B969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3132138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Addr</a:t>
            </a:r>
          </a:p>
        </p:txBody>
      </p:sp>
      <p:sp>
        <p:nvSpPr>
          <p:cNvPr id="387092" name="Line 20">
            <a:extLst>
              <a:ext uri="{FF2B5EF4-FFF2-40B4-BE49-F238E27FC236}">
                <a16:creationId xmlns:a16="http://schemas.microsoft.com/office/drawing/2014/main" id="{CD931F5D-77FF-4990-8875-3D310BC1F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188" y="4445000"/>
            <a:ext cx="604837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93" name="Line 21">
            <a:extLst>
              <a:ext uri="{FF2B5EF4-FFF2-40B4-BE49-F238E27FC236}">
                <a16:creationId xmlns:a16="http://schemas.microsoft.com/office/drawing/2014/main" id="{1110D254-BE5A-4108-9A55-28DB52920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188" y="4191000"/>
            <a:ext cx="604837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94" name="Line 22">
            <a:extLst>
              <a:ext uri="{FF2B5EF4-FFF2-40B4-BE49-F238E27FC236}">
                <a16:creationId xmlns:a16="http://schemas.microsoft.com/office/drawing/2014/main" id="{6211A46B-6EF8-496D-89E4-87BBD6102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0" y="3465513"/>
            <a:ext cx="65722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95" name="Line 23">
            <a:extLst>
              <a:ext uri="{FF2B5EF4-FFF2-40B4-BE49-F238E27FC236}">
                <a16:creationId xmlns:a16="http://schemas.microsoft.com/office/drawing/2014/main" id="{DFEA9F65-68BD-440A-8F9B-4AF20D03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3492500"/>
            <a:ext cx="1587" cy="933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96" name="Line 24">
            <a:extLst>
              <a:ext uri="{FF2B5EF4-FFF2-40B4-BE49-F238E27FC236}">
                <a16:creationId xmlns:a16="http://schemas.microsoft.com/office/drawing/2014/main" id="{B5B457AD-53E1-466A-B1C0-162908B0A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4425950"/>
            <a:ext cx="2159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97" name="Line 25">
            <a:extLst>
              <a:ext uri="{FF2B5EF4-FFF2-40B4-BE49-F238E27FC236}">
                <a16:creationId xmlns:a16="http://schemas.microsoft.com/office/drawing/2014/main" id="{25EF2ED8-3B15-4DEF-A926-38DAC7090F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363" y="3492500"/>
            <a:ext cx="1444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6" grpId="0" animBg="1"/>
      <p:bldP spid="387077" grpId="0" animBg="1"/>
      <p:bldP spid="387078" grpId="0" animBg="1"/>
      <p:bldP spid="387079" grpId="0" animBg="1"/>
      <p:bldP spid="387083" grpId="0"/>
      <p:bldP spid="387084" grpId="0"/>
      <p:bldP spid="387085" grpId="0" animBg="1"/>
      <p:bldP spid="387086" grpId="0" animBg="1"/>
      <p:bldP spid="387088" grpId="0"/>
      <p:bldP spid="387089" grpId="0" animBg="1"/>
      <p:bldP spid="387090" grpId="0"/>
      <p:bldP spid="3870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0C5D202-071A-47D6-98D1-78FDF7BDC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Comutatoare</a:t>
            </a:r>
            <a:endParaRPr lang="ro-RO" altLang="en-US"/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D27FB42B-351F-432C-B911-0153EB476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" y="1268413"/>
            <a:ext cx="8753474" cy="532923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en-US" dirty="0" err="1"/>
              <a:t>Comutatoare</a:t>
            </a:r>
            <a:r>
              <a:rPr lang="en-US" altLang="en-US" dirty="0"/>
              <a:t> </a:t>
            </a:r>
            <a:r>
              <a:rPr lang="en-US" altLang="en-US" dirty="0" err="1"/>
              <a:t>ierarhice</a:t>
            </a:r>
            <a:r>
              <a:rPr lang="en-US" altLang="en-US" dirty="0"/>
              <a:t>: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en-US" dirty="0" err="1"/>
              <a:t>Comutatorul</a:t>
            </a:r>
            <a:r>
              <a:rPr lang="en-US" altLang="en-US" dirty="0"/>
              <a:t> </a:t>
            </a:r>
            <a:r>
              <a:rPr lang="en-US" altLang="en-US" dirty="0" err="1"/>
              <a:t>simplu</a:t>
            </a:r>
            <a:r>
              <a:rPr lang="en-US" altLang="en-US" dirty="0"/>
              <a:t> – </a:t>
            </a:r>
            <a:r>
              <a:rPr lang="en-US" altLang="en-US" dirty="0" err="1"/>
              <a:t>poarta</a:t>
            </a:r>
            <a:endParaRPr lang="en-US" altLang="en-US" dirty="0"/>
          </a:p>
          <a:p>
            <a:pPr lvl="2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en-US" dirty="0" err="1"/>
              <a:t>Asigura</a:t>
            </a:r>
            <a:r>
              <a:rPr lang="en-US" altLang="en-US" dirty="0"/>
              <a:t> </a:t>
            </a:r>
            <a:r>
              <a:rPr lang="en-US" altLang="en-US" dirty="0" err="1"/>
              <a:t>comunicarea</a:t>
            </a:r>
            <a:r>
              <a:rPr lang="en-US" altLang="en-US" dirty="0"/>
              <a:t> </a:t>
            </a:r>
            <a:r>
              <a:rPr lang="en-US" altLang="en-US" dirty="0" err="1"/>
              <a:t>intre</a:t>
            </a:r>
            <a:r>
              <a:rPr lang="en-US" altLang="en-US" dirty="0"/>
              <a:t> </a:t>
            </a:r>
            <a:r>
              <a:rPr lang="en-US" altLang="en-US" dirty="0" err="1"/>
              <a:t>componente</a:t>
            </a:r>
            <a:r>
              <a:rPr lang="en-US" altLang="en-US" dirty="0"/>
              <a:t> de tip a </a:t>
            </a:r>
            <a:r>
              <a:rPr lang="en-US" altLang="en-US" dirty="0" err="1"/>
              <a:t>si</a:t>
            </a:r>
            <a:r>
              <a:rPr lang="en-US" altLang="en-US" dirty="0"/>
              <a:t> b</a:t>
            </a:r>
          </a:p>
          <a:p>
            <a:pPr lvl="2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en-US" dirty="0"/>
              <a:t>Este </a:t>
            </a:r>
            <a:r>
              <a:rPr lang="en-US" altLang="en-US" dirty="0" err="1"/>
              <a:t>descris</a:t>
            </a:r>
            <a:r>
              <a:rPr lang="en-US" altLang="en-US" dirty="0"/>
              <a:t> ca : S {</a:t>
            </a:r>
            <a:r>
              <a:rPr lang="en-US" altLang="en-US" dirty="0" err="1"/>
              <a:t>poarta</a:t>
            </a:r>
            <a:r>
              <a:rPr lang="en-US" altLang="en-US" dirty="0"/>
              <a:t>, 1a, 1b}</a:t>
            </a:r>
          </a:p>
          <a:p>
            <a:pPr lvl="2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en-US" dirty="0" err="1"/>
              <a:t>Variante</a:t>
            </a:r>
            <a:r>
              <a:rPr lang="en-US" altLang="en-US" dirty="0"/>
              <a:t> </a:t>
            </a:r>
            <a:r>
              <a:rPr lang="en-US" altLang="en-US" dirty="0" err="1"/>
              <a:t>posibile</a:t>
            </a:r>
            <a:r>
              <a:rPr lang="en-US" altLang="en-US" dirty="0"/>
              <a:t>:</a:t>
            </a:r>
          </a:p>
          <a:p>
            <a:pPr lvl="3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en-US" dirty="0"/>
              <a:t>S {</a:t>
            </a:r>
            <a:r>
              <a:rPr lang="en-US" altLang="en-US" dirty="0" err="1"/>
              <a:t>poarta</a:t>
            </a:r>
            <a:r>
              <a:rPr lang="en-US" altLang="en-US" dirty="0"/>
              <a:t>, 1a, 1b, </a:t>
            </a:r>
            <a:r>
              <a:rPr lang="en-US" altLang="en-US" dirty="0" err="1"/>
              <a:t>comutare</a:t>
            </a:r>
            <a:r>
              <a:rPr lang="en-US" altLang="en-US" dirty="0"/>
              <a:t> la b}</a:t>
            </a:r>
          </a:p>
          <a:p>
            <a:pPr lvl="3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en-US" dirty="0"/>
              <a:t>S {</a:t>
            </a:r>
            <a:r>
              <a:rPr lang="en-US" altLang="en-US" dirty="0" err="1"/>
              <a:t>poarta</a:t>
            </a:r>
            <a:r>
              <a:rPr lang="en-US" altLang="en-US" dirty="0"/>
              <a:t>, 1a, 1b, </a:t>
            </a:r>
            <a:r>
              <a:rPr lang="en-US" altLang="en-US" dirty="0" err="1"/>
              <a:t>comutare</a:t>
            </a:r>
            <a:r>
              <a:rPr lang="en-US" altLang="en-US" dirty="0"/>
              <a:t> la a}</a:t>
            </a:r>
          </a:p>
          <a:p>
            <a:pPr lvl="3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en-US" dirty="0"/>
              <a:t>S {</a:t>
            </a:r>
            <a:r>
              <a:rPr lang="en-US" altLang="en-US" dirty="0" err="1"/>
              <a:t>poarta</a:t>
            </a:r>
            <a:r>
              <a:rPr lang="en-US" altLang="en-US" dirty="0"/>
              <a:t>, 1a, 1b, cu </a:t>
            </a:r>
            <a:r>
              <a:rPr lang="en-US" altLang="en-US" dirty="0" err="1"/>
              <a:t>legatura</a:t>
            </a:r>
            <a:r>
              <a:rPr lang="en-US" altLang="en-US" dirty="0"/>
              <a:t> la a </a:t>
            </a:r>
            <a:r>
              <a:rPr lang="en-US" altLang="en-US" dirty="0" err="1"/>
              <a:t>si</a:t>
            </a:r>
            <a:r>
              <a:rPr lang="en-US" altLang="en-US" dirty="0"/>
              <a:t> b}</a:t>
            </a:r>
          </a:p>
          <a:p>
            <a:pPr lvl="2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en-US" dirty="0" err="1"/>
              <a:t>Poate</a:t>
            </a:r>
            <a:r>
              <a:rPr lang="en-US" altLang="en-US" dirty="0"/>
              <a:t> </a:t>
            </a:r>
            <a:r>
              <a:rPr lang="en-US" altLang="en-US" dirty="0" err="1"/>
              <a:t>conecta</a:t>
            </a:r>
            <a:r>
              <a:rPr lang="en-US" altLang="en-US" dirty="0"/>
              <a:t> o </a:t>
            </a:r>
            <a:r>
              <a:rPr lang="en-US" altLang="en-US" dirty="0" err="1"/>
              <a:t>resursa</a:t>
            </a:r>
            <a:r>
              <a:rPr lang="en-US" altLang="en-US" dirty="0"/>
              <a:t> la </a:t>
            </a:r>
            <a:r>
              <a:rPr lang="en-US" altLang="en-US" dirty="0" err="1"/>
              <a:t>magistrala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o </a:t>
            </a:r>
            <a:r>
              <a:rPr lang="en-US" altLang="en-US" dirty="0" err="1"/>
              <a:t>magistrala</a:t>
            </a:r>
            <a:r>
              <a:rPr lang="en-US" altLang="en-US" dirty="0"/>
              <a:t> la </a:t>
            </a:r>
            <a:r>
              <a:rPr lang="en-US" altLang="en-US" dirty="0" err="1"/>
              <a:t>alta</a:t>
            </a:r>
            <a:r>
              <a:rPr lang="en-US" altLang="en-US" dirty="0"/>
              <a:t> </a:t>
            </a:r>
            <a:r>
              <a:rPr lang="en-US" altLang="en-US" dirty="0" err="1"/>
              <a:t>magistrala</a:t>
            </a:r>
            <a:endParaRPr lang="ro-RO" altLang="en-US" dirty="0"/>
          </a:p>
        </p:txBody>
      </p:sp>
      <p:sp>
        <p:nvSpPr>
          <p:cNvPr id="140292" name="_s1031">
            <a:extLst>
              <a:ext uri="{FF2B5EF4-FFF2-40B4-BE49-F238E27FC236}">
                <a16:creationId xmlns:a16="http://schemas.microsoft.com/office/drawing/2014/main" id="{E9D30C8B-E24D-4E8D-8A61-89301B082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180" y="4413250"/>
            <a:ext cx="571500" cy="3619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 dirty="0">
                <a:solidFill>
                  <a:schemeClr val="bg1"/>
                </a:solidFill>
              </a:rPr>
              <a:t>S</a:t>
            </a:r>
            <a:endParaRPr lang="en-US" altLang="en-US" sz="2500" b="1" baseline="-25000" dirty="0">
              <a:solidFill>
                <a:schemeClr val="bg1"/>
              </a:solidFill>
            </a:endParaRPr>
          </a:p>
        </p:txBody>
      </p:sp>
      <p:sp>
        <p:nvSpPr>
          <p:cNvPr id="140293" name="_s1031">
            <a:extLst>
              <a:ext uri="{FF2B5EF4-FFF2-40B4-BE49-F238E27FC236}">
                <a16:creationId xmlns:a16="http://schemas.microsoft.com/office/drawing/2014/main" id="{E4AA37A7-88CE-403D-AA08-BA9E7B090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319" y="4381500"/>
            <a:ext cx="487362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0294" name="_s1031">
            <a:extLst>
              <a:ext uri="{FF2B5EF4-FFF2-40B4-BE49-F238E27FC236}">
                <a16:creationId xmlns:a16="http://schemas.microsoft.com/office/drawing/2014/main" id="{7D6D4FEB-D437-42F6-B223-1CD1C9399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963" y="4381500"/>
            <a:ext cx="487363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0295" name="Line 7">
            <a:extLst>
              <a:ext uri="{FF2B5EF4-FFF2-40B4-BE49-F238E27FC236}">
                <a16:creationId xmlns:a16="http://schemas.microsoft.com/office/drawing/2014/main" id="{975B6906-F969-4F79-A6D2-B2F1D52AF8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2770" y="4589288"/>
            <a:ext cx="3175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6" name="Line 8">
            <a:extLst>
              <a:ext uri="{FF2B5EF4-FFF2-40B4-BE49-F238E27FC236}">
                <a16:creationId xmlns:a16="http://schemas.microsoft.com/office/drawing/2014/main" id="{F22FD4DA-F751-41F7-B74B-98844EC626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8963" y="4556125"/>
            <a:ext cx="2794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7" name="_s1031">
            <a:extLst>
              <a:ext uri="{FF2B5EF4-FFF2-40B4-BE49-F238E27FC236}">
                <a16:creationId xmlns:a16="http://schemas.microsoft.com/office/drawing/2014/main" id="{A4A78D3A-EB8C-4E0B-B066-6A1A7818E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8" y="5013325"/>
            <a:ext cx="463550" cy="288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100" b="1">
                <a:solidFill>
                  <a:schemeClr val="bg1"/>
                </a:solidFill>
              </a:rPr>
              <a:t>S</a:t>
            </a:r>
            <a:endParaRPr lang="en-US" altLang="en-US" sz="2100" b="1" baseline="-25000">
              <a:solidFill>
                <a:schemeClr val="bg1"/>
              </a:solidFill>
            </a:endParaRPr>
          </a:p>
        </p:txBody>
      </p:sp>
      <p:sp>
        <p:nvSpPr>
          <p:cNvPr id="140298" name="_s1031">
            <a:extLst>
              <a:ext uri="{FF2B5EF4-FFF2-40B4-BE49-F238E27FC236}">
                <a16:creationId xmlns:a16="http://schemas.microsoft.com/office/drawing/2014/main" id="{066A6E36-360B-44F1-81E8-F615D01A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75" y="5013325"/>
            <a:ext cx="395288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1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0299" name="_s1031">
            <a:extLst>
              <a:ext uri="{FF2B5EF4-FFF2-40B4-BE49-F238E27FC236}">
                <a16:creationId xmlns:a16="http://schemas.microsoft.com/office/drawing/2014/main" id="{E1CBED13-E8DA-43CB-9F91-1F4F05367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5013325"/>
            <a:ext cx="395287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1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0300" name="Line 12">
            <a:extLst>
              <a:ext uri="{FF2B5EF4-FFF2-40B4-BE49-F238E27FC236}">
                <a16:creationId xmlns:a16="http://schemas.microsoft.com/office/drawing/2014/main" id="{9D2F0394-D09A-419E-8296-D939023B92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8213" y="5157788"/>
            <a:ext cx="257175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1" name="Line 13">
            <a:extLst>
              <a:ext uri="{FF2B5EF4-FFF2-40B4-BE49-F238E27FC236}">
                <a16:creationId xmlns:a16="http://schemas.microsoft.com/office/drawing/2014/main" id="{3B7457B9-AA27-4ABA-BE1A-AD98FFB1B8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0600" y="5157788"/>
            <a:ext cx="227013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2" name="_s1031">
            <a:extLst>
              <a:ext uri="{FF2B5EF4-FFF2-40B4-BE49-F238E27FC236}">
                <a16:creationId xmlns:a16="http://schemas.microsoft.com/office/drawing/2014/main" id="{1DC3FC1E-9AD6-42BF-A122-0015FE9A9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013325"/>
            <a:ext cx="463550" cy="288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100" b="1" dirty="0">
                <a:solidFill>
                  <a:schemeClr val="bg1"/>
                </a:solidFill>
              </a:rPr>
              <a:t>L</a:t>
            </a:r>
            <a:endParaRPr lang="en-US" altLang="en-US" sz="2100" b="1" baseline="-25000" dirty="0">
              <a:solidFill>
                <a:schemeClr val="bg1"/>
              </a:solidFill>
            </a:endParaRPr>
          </a:p>
        </p:txBody>
      </p:sp>
      <p:sp>
        <p:nvSpPr>
          <p:cNvPr id="140313" name="Line 25">
            <a:extLst>
              <a:ext uri="{FF2B5EF4-FFF2-40B4-BE49-F238E27FC236}">
                <a16:creationId xmlns:a16="http://schemas.microsoft.com/office/drawing/2014/main" id="{270E4010-2F0E-4EB7-BE6F-D3C453513E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9563" y="5157788"/>
            <a:ext cx="257175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4" name="_s1031">
            <a:extLst>
              <a:ext uri="{FF2B5EF4-FFF2-40B4-BE49-F238E27FC236}">
                <a16:creationId xmlns:a16="http://schemas.microsoft.com/office/drawing/2014/main" id="{7AF384D1-8759-4853-BEA8-11659AFE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8" y="5373688"/>
            <a:ext cx="463550" cy="288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100" b="1">
                <a:solidFill>
                  <a:schemeClr val="bg1"/>
                </a:solidFill>
              </a:rPr>
              <a:t>L</a:t>
            </a:r>
            <a:endParaRPr lang="en-US" altLang="en-US" sz="2100" b="1" baseline="-25000">
              <a:solidFill>
                <a:schemeClr val="bg1"/>
              </a:solidFill>
            </a:endParaRPr>
          </a:p>
        </p:txBody>
      </p:sp>
      <p:sp>
        <p:nvSpPr>
          <p:cNvPr id="140315" name="_s1031">
            <a:extLst>
              <a:ext uri="{FF2B5EF4-FFF2-40B4-BE49-F238E27FC236}">
                <a16:creationId xmlns:a16="http://schemas.microsoft.com/office/drawing/2014/main" id="{05282E8C-F85B-4EB7-9334-660112CEA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75" y="5373688"/>
            <a:ext cx="395288" cy="287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1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0316" name="_s1031">
            <a:extLst>
              <a:ext uri="{FF2B5EF4-FFF2-40B4-BE49-F238E27FC236}">
                <a16:creationId xmlns:a16="http://schemas.microsoft.com/office/drawing/2014/main" id="{04646BD8-4DCD-4001-B750-052EDC3BA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5373688"/>
            <a:ext cx="395287" cy="287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1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0317" name="Line 29">
            <a:extLst>
              <a:ext uri="{FF2B5EF4-FFF2-40B4-BE49-F238E27FC236}">
                <a16:creationId xmlns:a16="http://schemas.microsoft.com/office/drawing/2014/main" id="{C455CF46-0379-4476-A547-4EB3305844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8213" y="5518150"/>
            <a:ext cx="257175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8" name="Line 30">
            <a:extLst>
              <a:ext uri="{FF2B5EF4-FFF2-40B4-BE49-F238E27FC236}">
                <a16:creationId xmlns:a16="http://schemas.microsoft.com/office/drawing/2014/main" id="{0255636A-B7BF-40C1-9261-999595A19C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0600" y="5518150"/>
            <a:ext cx="227013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9" name="_s1031">
            <a:extLst>
              <a:ext uri="{FF2B5EF4-FFF2-40B4-BE49-F238E27FC236}">
                <a16:creationId xmlns:a16="http://schemas.microsoft.com/office/drawing/2014/main" id="{72887E27-51EA-4DB7-A0CA-0035EC89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373688"/>
            <a:ext cx="463550" cy="288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100" b="1">
                <a:solidFill>
                  <a:schemeClr val="bg1"/>
                </a:solidFill>
              </a:rPr>
              <a:t>S</a:t>
            </a:r>
            <a:endParaRPr lang="en-US" altLang="en-US" sz="2100" b="1" baseline="-25000">
              <a:solidFill>
                <a:schemeClr val="bg1"/>
              </a:solidFill>
            </a:endParaRPr>
          </a:p>
        </p:txBody>
      </p:sp>
      <p:sp>
        <p:nvSpPr>
          <p:cNvPr id="140320" name="Line 32">
            <a:extLst>
              <a:ext uri="{FF2B5EF4-FFF2-40B4-BE49-F238E27FC236}">
                <a16:creationId xmlns:a16="http://schemas.microsoft.com/office/drawing/2014/main" id="{4E7037DA-0274-4E36-AFF2-3132A9B9C9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9563" y="5518150"/>
            <a:ext cx="257175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1" name="_s1031">
            <a:extLst>
              <a:ext uri="{FF2B5EF4-FFF2-40B4-BE49-F238E27FC236}">
                <a16:creationId xmlns:a16="http://schemas.microsoft.com/office/drawing/2014/main" id="{3559682E-A720-44CC-AB25-B3CAEC99F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5708650"/>
            <a:ext cx="463550" cy="288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100" b="1" dirty="0">
                <a:solidFill>
                  <a:schemeClr val="bg1"/>
                </a:solidFill>
              </a:rPr>
              <a:t>S</a:t>
            </a:r>
            <a:endParaRPr lang="en-US" altLang="en-US" sz="2100" b="1" baseline="-25000" dirty="0">
              <a:solidFill>
                <a:schemeClr val="bg1"/>
              </a:solidFill>
            </a:endParaRPr>
          </a:p>
        </p:txBody>
      </p:sp>
      <p:sp>
        <p:nvSpPr>
          <p:cNvPr id="140322" name="_s1031">
            <a:extLst>
              <a:ext uri="{FF2B5EF4-FFF2-40B4-BE49-F238E27FC236}">
                <a16:creationId xmlns:a16="http://schemas.microsoft.com/office/drawing/2014/main" id="{6471B9C1-0C73-4970-8FC9-CC50218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5708650"/>
            <a:ext cx="395287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1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0323" name="_s1031">
            <a:extLst>
              <a:ext uri="{FF2B5EF4-FFF2-40B4-BE49-F238E27FC236}">
                <a16:creationId xmlns:a16="http://schemas.microsoft.com/office/drawing/2014/main" id="{28002BB7-657E-43E7-A149-A20953EF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5708650"/>
            <a:ext cx="395288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1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40324" name="Line 36">
            <a:extLst>
              <a:ext uri="{FF2B5EF4-FFF2-40B4-BE49-F238E27FC236}">
                <a16:creationId xmlns:a16="http://schemas.microsoft.com/office/drawing/2014/main" id="{DB2B2594-6FAD-45E5-A87D-5C22B5DCEF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2675" y="5853113"/>
            <a:ext cx="257175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5" name="Line 37">
            <a:extLst>
              <a:ext uri="{FF2B5EF4-FFF2-40B4-BE49-F238E27FC236}">
                <a16:creationId xmlns:a16="http://schemas.microsoft.com/office/drawing/2014/main" id="{056E9B85-47C4-44A4-894B-6D9A7DDD0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5063" y="5853113"/>
            <a:ext cx="227012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6" name="_s1031">
            <a:extLst>
              <a:ext uri="{FF2B5EF4-FFF2-40B4-BE49-F238E27FC236}">
                <a16:creationId xmlns:a16="http://schemas.microsoft.com/office/drawing/2014/main" id="{FB70EA2B-DDBA-4194-BCF8-65F9293A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708650"/>
            <a:ext cx="463550" cy="288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100" b="1">
                <a:solidFill>
                  <a:schemeClr val="bg1"/>
                </a:solidFill>
              </a:rPr>
              <a:t>L</a:t>
            </a:r>
            <a:endParaRPr lang="en-US" altLang="en-US" sz="2100" b="1" baseline="-25000">
              <a:solidFill>
                <a:schemeClr val="bg1"/>
              </a:solidFill>
            </a:endParaRPr>
          </a:p>
        </p:txBody>
      </p:sp>
      <p:sp>
        <p:nvSpPr>
          <p:cNvPr id="140327" name="Line 39">
            <a:extLst>
              <a:ext uri="{FF2B5EF4-FFF2-40B4-BE49-F238E27FC236}">
                <a16:creationId xmlns:a16="http://schemas.microsoft.com/office/drawing/2014/main" id="{14C9E9A2-D0AF-4499-B5F8-2DBA3277D3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4025" y="5853113"/>
            <a:ext cx="257175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8" name="_s1031">
            <a:extLst>
              <a:ext uri="{FF2B5EF4-FFF2-40B4-BE49-F238E27FC236}">
                <a16:creationId xmlns:a16="http://schemas.microsoft.com/office/drawing/2014/main" id="{0A40B64F-A490-45D4-8816-51F2AED02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5708650"/>
            <a:ext cx="395287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1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0329" name="Line 41">
            <a:extLst>
              <a:ext uri="{FF2B5EF4-FFF2-40B4-BE49-F238E27FC236}">
                <a16:creationId xmlns:a16="http://schemas.microsoft.com/office/drawing/2014/main" id="{E9B3DB47-4765-47FB-9785-FC91608DB9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9425" y="5853113"/>
            <a:ext cx="227013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nimBg="1"/>
      <p:bldP spid="140293" grpId="0" animBg="1"/>
      <p:bldP spid="140294" grpId="0" animBg="1"/>
      <p:bldP spid="140297" grpId="0" animBg="1"/>
      <p:bldP spid="140298" grpId="0" animBg="1"/>
      <p:bldP spid="140299" grpId="0" animBg="1"/>
      <p:bldP spid="140312" grpId="0" animBg="1"/>
      <p:bldP spid="140314" grpId="0" animBg="1"/>
      <p:bldP spid="140315" grpId="0" animBg="1"/>
      <p:bldP spid="140316" grpId="0" animBg="1"/>
      <p:bldP spid="140319" grpId="0" animBg="1"/>
      <p:bldP spid="140321" grpId="0" animBg="1"/>
      <p:bldP spid="140322" grpId="0" animBg="1"/>
      <p:bldP spid="140323" grpId="0" animBg="1"/>
      <p:bldP spid="140326" grpId="0" animBg="1"/>
      <p:bldP spid="1403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B5A4-9846-4BED-B6BE-046F3406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0050" name="Picture 2">
            <a:extLst>
              <a:ext uri="{FF2B5EF4-FFF2-40B4-BE49-F238E27FC236}">
                <a16:creationId xmlns:a16="http://schemas.microsoft.com/office/drawing/2014/main" id="{9263B96D-1A52-4C3D-9E51-5DDC1B33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A5CDFD-6761-4B67-BD09-108189F5D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456" y="1556792"/>
            <a:ext cx="4427984" cy="276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CF05-1941-4574-ABB9-5F0C60F5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30AF7-45FC-4D9B-AB3F-C9292F77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89" y="2520472"/>
            <a:ext cx="3888432" cy="2081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24789E-8CF4-4C5D-87F3-CA03BF00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502683"/>
            <a:ext cx="3888432" cy="2099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6B0291-5266-468D-B6C1-200E0A311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620825"/>
            <a:ext cx="3956261" cy="2119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722A76-4B24-48E1-940A-33B24967B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620825"/>
            <a:ext cx="3888432" cy="2105252"/>
          </a:xfrm>
          <a:prstGeom prst="rect">
            <a:avLst/>
          </a:prstGeom>
        </p:spPr>
      </p:pic>
      <p:pic>
        <p:nvPicPr>
          <p:cNvPr id="11" name="Picture 2" descr="tri-state buffer switch">
            <a:extLst>
              <a:ext uri="{FF2B5EF4-FFF2-40B4-BE49-F238E27FC236}">
                <a16:creationId xmlns:a16="http://schemas.microsoft.com/office/drawing/2014/main" id="{CCE01A84-309B-4549-BA31-D56816A9C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3301651" cy="96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349746-779D-44DD-82B9-42AEE30447AA}"/>
              </a:ext>
            </a:extLst>
          </p:cNvPr>
          <p:cNvSpPr txBox="1"/>
          <p:nvPr/>
        </p:nvSpPr>
        <p:spPr>
          <a:xfrm>
            <a:off x="2301658" y="2083286"/>
            <a:ext cx="3602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Tri-state Buffer Switch Equivalent</a:t>
            </a:r>
          </a:p>
        </p:txBody>
      </p:sp>
    </p:spTree>
    <p:extLst>
      <p:ext uri="{BB962C8B-B14F-4D97-AF65-F5344CB8AC3E}">
        <p14:creationId xmlns:p14="http://schemas.microsoft.com/office/powerpoint/2010/main" val="313190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8713-7DDE-496B-907D-4C5BE3ED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4930" name="Picture 2" descr="tri-state buffer data bus control">
            <a:extLst>
              <a:ext uri="{FF2B5EF4-FFF2-40B4-BE49-F238E27FC236}">
                <a16:creationId xmlns:a16="http://schemas.microsoft.com/office/drawing/2014/main" id="{3B780FD8-8A4F-4083-8A87-2E5CD014A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20434"/>
            <a:ext cx="4464496" cy="447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A40461-47CC-4FCA-836A-1F2C0327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825" y="1552575"/>
            <a:ext cx="3618712" cy="17324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2CE002-5F67-4956-BA7B-1DBB6855915E}"/>
              </a:ext>
            </a:extLst>
          </p:cNvPr>
          <p:cNvSpPr txBox="1"/>
          <p:nvPr/>
        </p:nvSpPr>
        <p:spPr>
          <a:xfrm>
            <a:off x="5076056" y="3284984"/>
            <a:ext cx="3240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74LS244 Octal Tri-state Buffer</a:t>
            </a:r>
          </a:p>
        </p:txBody>
      </p:sp>
    </p:spTree>
    <p:extLst>
      <p:ext uri="{BB962C8B-B14F-4D97-AF65-F5344CB8AC3E}">
        <p14:creationId xmlns:p14="http://schemas.microsoft.com/office/powerpoint/2010/main" val="212087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7C2F154-09C1-4403-BAC0-044EDC1AC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Comutatoare Duplex</a:t>
            </a:r>
            <a:endParaRPr lang="ro-RO" altLang="en-US"/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B641AF6F-EB10-4F85-AAC2-C75CF1F8F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Asigura comunicatia intre o componenta de tip a si mai multe componente de tip b</a:t>
            </a:r>
          </a:p>
          <a:p>
            <a:pPr lvl="1" eaLnBrk="1" hangingPunct="1"/>
            <a:r>
              <a:rPr lang="en-US" altLang="en-US"/>
              <a:t>Este descris ca: S {poarta, 1a, nb, concurenta 1, 1Sp}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Se pot considera toate variantele de la comutatoarele simple:</a:t>
            </a:r>
            <a:endParaRPr lang="ro-RO" altLang="en-US"/>
          </a:p>
        </p:txBody>
      </p:sp>
      <p:sp>
        <p:nvSpPr>
          <p:cNvPr id="9220" name="_s1031">
            <a:extLst>
              <a:ext uri="{FF2B5EF4-FFF2-40B4-BE49-F238E27FC236}">
                <a16:creationId xmlns:a16="http://schemas.microsoft.com/office/drawing/2014/main" id="{A12584B6-BFBE-4CD9-8E11-8BAEBF536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3116263"/>
            <a:ext cx="754062" cy="647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S</a:t>
            </a:r>
            <a:endParaRPr lang="en-US" altLang="en-US" sz="2500" b="1" baseline="-25000">
              <a:solidFill>
                <a:schemeClr val="bg1"/>
              </a:solidFill>
            </a:endParaRPr>
          </a:p>
        </p:txBody>
      </p:sp>
      <p:sp>
        <p:nvSpPr>
          <p:cNvPr id="152582" name="_s1031">
            <a:extLst>
              <a:ext uri="{FF2B5EF4-FFF2-40B4-BE49-F238E27FC236}">
                <a16:creationId xmlns:a16="http://schemas.microsoft.com/office/drawing/2014/main" id="{3912ADAD-4362-43E3-9A8F-646B0F86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3751263"/>
            <a:ext cx="703262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b</a:t>
            </a:r>
            <a:r>
              <a:rPr lang="en-US" altLang="en-US" sz="2500" b="1" baseline="-250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2583" name="Line 7">
            <a:extLst>
              <a:ext uri="{FF2B5EF4-FFF2-40B4-BE49-F238E27FC236}">
                <a16:creationId xmlns:a16="http://schemas.microsoft.com/office/drawing/2014/main" id="{021A8CEC-1908-4233-B6D0-500DC34272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813" y="3443288"/>
            <a:ext cx="3175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4" name="Line 8">
            <a:extLst>
              <a:ext uri="{FF2B5EF4-FFF2-40B4-BE49-F238E27FC236}">
                <a16:creationId xmlns:a16="http://schemas.microsoft.com/office/drawing/2014/main" id="{80B1833C-7198-49AB-A268-988CA6922B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4525" y="4043363"/>
            <a:ext cx="279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5" name="_s1031">
            <a:extLst>
              <a:ext uri="{FF2B5EF4-FFF2-40B4-BE49-F238E27FC236}">
                <a16:creationId xmlns:a16="http://schemas.microsoft.com/office/drawing/2014/main" id="{11F82034-7BC0-4AEA-A91C-11BDC6DD4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636838"/>
            <a:ext cx="703262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b</a:t>
            </a:r>
            <a:r>
              <a:rPr lang="en-US" altLang="en-US" sz="2500" b="1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2586" name="Line 10">
            <a:extLst>
              <a:ext uri="{FF2B5EF4-FFF2-40B4-BE49-F238E27FC236}">
                <a16:creationId xmlns:a16="http://schemas.microsoft.com/office/drawing/2014/main" id="{FFD47154-CEA0-446F-B756-1D877D7A2D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5475" y="2928938"/>
            <a:ext cx="279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7" name="Line 11">
            <a:extLst>
              <a:ext uri="{FF2B5EF4-FFF2-40B4-BE49-F238E27FC236}">
                <a16:creationId xmlns:a16="http://schemas.microsoft.com/office/drawing/2014/main" id="{22D6E98E-BBEC-4AF2-847D-3D9D4D173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8613" y="3443288"/>
            <a:ext cx="3175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8" name="Line 12">
            <a:extLst>
              <a:ext uri="{FF2B5EF4-FFF2-40B4-BE49-F238E27FC236}">
                <a16:creationId xmlns:a16="http://schemas.microsoft.com/office/drawing/2014/main" id="{EA8BE50B-51F7-438D-8F16-52E23791C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943225"/>
            <a:ext cx="0" cy="11096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9" name="Text Box 13">
            <a:extLst>
              <a:ext uri="{FF2B5EF4-FFF2-40B4-BE49-F238E27FC236}">
                <a16:creationId xmlns:a16="http://schemas.microsoft.com/office/drawing/2014/main" id="{A5888871-1C62-4236-82A3-6D5AA9D21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2702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/>
              <a:t>…</a:t>
            </a:r>
          </a:p>
        </p:txBody>
      </p:sp>
      <p:sp>
        <p:nvSpPr>
          <p:cNvPr id="152591" name="_s1031">
            <a:extLst>
              <a:ext uri="{FF2B5EF4-FFF2-40B4-BE49-F238E27FC236}">
                <a16:creationId xmlns:a16="http://schemas.microsoft.com/office/drawing/2014/main" id="{4A0AAB13-D6D8-401E-9940-41724BA6C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599113"/>
            <a:ext cx="558800" cy="4556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2592" name="_s1031">
            <a:extLst>
              <a:ext uri="{FF2B5EF4-FFF2-40B4-BE49-F238E27FC236}">
                <a16:creationId xmlns:a16="http://schemas.microsoft.com/office/drawing/2014/main" id="{8FA630CB-09FF-4235-97D3-1F6B7A778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6127750"/>
            <a:ext cx="703262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b</a:t>
            </a:r>
            <a:r>
              <a:rPr lang="en-US" altLang="en-US" sz="2500" b="1" baseline="-250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2593" name="Line 17">
            <a:extLst>
              <a:ext uri="{FF2B5EF4-FFF2-40B4-BE49-F238E27FC236}">
                <a16:creationId xmlns:a16="http://schemas.microsoft.com/office/drawing/2014/main" id="{5467C220-C0B8-4142-A4D7-4CAF11CED5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5819775"/>
            <a:ext cx="3175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94" name="Line 18">
            <a:extLst>
              <a:ext uri="{FF2B5EF4-FFF2-40B4-BE49-F238E27FC236}">
                <a16:creationId xmlns:a16="http://schemas.microsoft.com/office/drawing/2014/main" id="{CE6CF744-5F2E-4916-B155-27AD39CE56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7625" y="6419850"/>
            <a:ext cx="2794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95" name="_s1031">
            <a:extLst>
              <a:ext uri="{FF2B5EF4-FFF2-40B4-BE49-F238E27FC236}">
                <a16:creationId xmlns:a16="http://schemas.microsoft.com/office/drawing/2014/main" id="{9DD99F43-F2A8-4334-956E-258225859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013325"/>
            <a:ext cx="703262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b</a:t>
            </a:r>
            <a:r>
              <a:rPr lang="en-US" altLang="en-US" sz="2500" b="1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2596" name="Line 20">
            <a:extLst>
              <a:ext uri="{FF2B5EF4-FFF2-40B4-BE49-F238E27FC236}">
                <a16:creationId xmlns:a16="http://schemas.microsoft.com/office/drawing/2014/main" id="{D8D6FE9F-EA99-4DB4-9DD8-87DD3EE97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8575" y="5305425"/>
            <a:ext cx="2794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98" name="Line 22">
            <a:extLst>
              <a:ext uri="{FF2B5EF4-FFF2-40B4-BE49-F238E27FC236}">
                <a16:creationId xmlns:a16="http://schemas.microsoft.com/office/drawing/2014/main" id="{22A07EB7-5CEC-4AE3-8ED0-418662DF1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5319713"/>
            <a:ext cx="0" cy="1109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99" name="Text Box 23">
            <a:extLst>
              <a:ext uri="{FF2B5EF4-FFF2-40B4-BE49-F238E27FC236}">
                <a16:creationId xmlns:a16="http://schemas.microsoft.com/office/drawing/2014/main" id="{8E8CC66A-0884-4E90-9124-5DCDC41EC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56467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/>
              <a:t>…</a:t>
            </a:r>
          </a:p>
        </p:txBody>
      </p:sp>
      <p:sp>
        <p:nvSpPr>
          <p:cNvPr id="152600" name="_s1031">
            <a:extLst>
              <a:ext uri="{FF2B5EF4-FFF2-40B4-BE49-F238E27FC236}">
                <a16:creationId xmlns:a16="http://schemas.microsoft.com/office/drawing/2014/main" id="{10959688-BC12-44F1-81C5-719A4BF50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127750"/>
            <a:ext cx="703263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S</a:t>
            </a:r>
            <a:endParaRPr lang="en-US" altLang="en-US" sz="2500" b="1" baseline="-25000">
              <a:solidFill>
                <a:schemeClr val="bg1"/>
              </a:solidFill>
            </a:endParaRPr>
          </a:p>
        </p:txBody>
      </p:sp>
      <p:sp>
        <p:nvSpPr>
          <p:cNvPr id="152601" name="_s1031">
            <a:extLst>
              <a:ext uri="{FF2B5EF4-FFF2-40B4-BE49-F238E27FC236}">
                <a16:creationId xmlns:a16="http://schemas.microsoft.com/office/drawing/2014/main" id="{93277753-3552-40CE-95DC-EB247C88A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5013325"/>
            <a:ext cx="703263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S</a:t>
            </a:r>
            <a:endParaRPr lang="en-US" altLang="en-US" sz="2500" b="1" baseline="-25000">
              <a:solidFill>
                <a:schemeClr val="bg1"/>
              </a:solidFill>
            </a:endParaRPr>
          </a:p>
        </p:txBody>
      </p:sp>
      <p:sp>
        <p:nvSpPr>
          <p:cNvPr id="152602" name="Text Box 26">
            <a:extLst>
              <a:ext uri="{FF2B5EF4-FFF2-40B4-BE49-F238E27FC236}">
                <a16:creationId xmlns:a16="http://schemas.microsoft.com/office/drawing/2014/main" id="{5A62FC82-7A61-46C5-AB4F-64C8814E9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56467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/>
              <a:t>…</a:t>
            </a:r>
          </a:p>
        </p:txBody>
      </p:sp>
      <p:sp>
        <p:nvSpPr>
          <p:cNvPr id="152603" name="_s1031">
            <a:extLst>
              <a:ext uri="{FF2B5EF4-FFF2-40B4-BE49-F238E27FC236}">
                <a16:creationId xmlns:a16="http://schemas.microsoft.com/office/drawing/2014/main" id="{BB33B748-B1E3-41E9-8A0A-5733F09B2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6127750"/>
            <a:ext cx="703263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L</a:t>
            </a:r>
            <a:endParaRPr lang="en-US" altLang="en-US" sz="2500" b="1" baseline="-25000">
              <a:solidFill>
                <a:schemeClr val="bg1"/>
              </a:solidFill>
            </a:endParaRPr>
          </a:p>
        </p:txBody>
      </p:sp>
      <p:sp>
        <p:nvSpPr>
          <p:cNvPr id="152604" name="_s1031">
            <a:extLst>
              <a:ext uri="{FF2B5EF4-FFF2-40B4-BE49-F238E27FC236}">
                <a16:creationId xmlns:a16="http://schemas.microsoft.com/office/drawing/2014/main" id="{1B2E70C1-BFFE-4A0C-B4DD-E3440AD7B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5013325"/>
            <a:ext cx="703263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L</a:t>
            </a:r>
            <a:endParaRPr lang="en-US" altLang="en-US" sz="2500" b="1" baseline="-25000">
              <a:solidFill>
                <a:schemeClr val="bg1"/>
              </a:solidFill>
            </a:endParaRPr>
          </a:p>
        </p:txBody>
      </p:sp>
      <p:sp>
        <p:nvSpPr>
          <p:cNvPr id="152605" name="Text Box 29">
            <a:extLst>
              <a:ext uri="{FF2B5EF4-FFF2-40B4-BE49-F238E27FC236}">
                <a16:creationId xmlns:a16="http://schemas.microsoft.com/office/drawing/2014/main" id="{EDF44C96-5F88-40D7-86C8-9EEC3645C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56467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/>
              <a:t>…</a:t>
            </a:r>
          </a:p>
        </p:txBody>
      </p:sp>
      <p:sp>
        <p:nvSpPr>
          <p:cNvPr id="152606" name="Line 30">
            <a:extLst>
              <a:ext uri="{FF2B5EF4-FFF2-40B4-BE49-F238E27FC236}">
                <a16:creationId xmlns:a16="http://schemas.microsoft.com/office/drawing/2014/main" id="{D2C0EB60-7103-4350-AB04-32DE5DED89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3938" y="6419850"/>
            <a:ext cx="2794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07" name="Line 31">
            <a:extLst>
              <a:ext uri="{FF2B5EF4-FFF2-40B4-BE49-F238E27FC236}">
                <a16:creationId xmlns:a16="http://schemas.microsoft.com/office/drawing/2014/main" id="{42425CD5-E8D0-43AE-9AFD-E7612AABF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5305425"/>
            <a:ext cx="2794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08" name="Line 32">
            <a:extLst>
              <a:ext uri="{FF2B5EF4-FFF2-40B4-BE49-F238E27FC236}">
                <a16:creationId xmlns:a16="http://schemas.microsoft.com/office/drawing/2014/main" id="{A00C3C76-D88F-4BB2-857B-1424C1E301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375" y="6419850"/>
            <a:ext cx="2794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09" name="Line 33">
            <a:extLst>
              <a:ext uri="{FF2B5EF4-FFF2-40B4-BE49-F238E27FC236}">
                <a16:creationId xmlns:a16="http://schemas.microsoft.com/office/drawing/2014/main" id="{40E54D28-9B7F-4336-864E-94AC553C1E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5325" y="5305425"/>
            <a:ext cx="2794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10" name="_s1031">
            <a:extLst>
              <a:ext uri="{FF2B5EF4-FFF2-40B4-BE49-F238E27FC236}">
                <a16:creationId xmlns:a16="http://schemas.microsoft.com/office/drawing/2014/main" id="{E0D5790F-EBA3-4797-A4D2-9F5B0588D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488" y="3208338"/>
            <a:ext cx="558800" cy="4556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/>
      <p:bldP spid="152585" grpId="0" animBg="1"/>
      <p:bldP spid="152589" grpId="0"/>
      <p:bldP spid="152591" grpId="0" animBg="1"/>
      <p:bldP spid="152592" grpId="0" animBg="1"/>
      <p:bldP spid="152595" grpId="0" animBg="1"/>
      <p:bldP spid="152599" grpId="0"/>
      <p:bldP spid="152600" grpId="0" animBg="1"/>
      <p:bldP spid="152601" grpId="0" animBg="1"/>
      <p:bldP spid="152602" grpId="0"/>
      <p:bldP spid="152603" grpId="0" animBg="1"/>
      <p:bldP spid="152604" grpId="0" animBg="1"/>
      <p:bldP spid="152605" grpId="0"/>
      <p:bldP spid="1526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B7F4DBF-C50A-4AA2-B9D9-3E71AA435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Comutatoare Dual Duplex</a:t>
            </a:r>
            <a:endParaRPr lang="ro-RO" altLang="en-US"/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3289272F-C3E1-4A3A-9061-001BD151E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Asigura comunicatia intre doua componente de tip a si mai multe componente de tip b</a:t>
            </a:r>
          </a:p>
          <a:p>
            <a:pPr lvl="1" eaLnBrk="1" hangingPunct="1"/>
            <a:r>
              <a:rPr lang="en-US" altLang="en-US"/>
              <a:t>Este descris ca: S {poarta, 2a, nb, concurenta 2, 2nSp}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Sunt posibile aceleasi variante ca la comutatoarele simple</a:t>
            </a:r>
            <a:endParaRPr lang="ro-RO" altLang="en-US"/>
          </a:p>
        </p:txBody>
      </p:sp>
      <p:sp>
        <p:nvSpPr>
          <p:cNvPr id="153604" name="_s1031">
            <a:extLst>
              <a:ext uri="{FF2B5EF4-FFF2-40B4-BE49-F238E27FC236}">
                <a16:creationId xmlns:a16="http://schemas.microsoft.com/office/drawing/2014/main" id="{E438523D-E541-4D73-903C-5A0BCCEBA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3182938"/>
            <a:ext cx="1220787" cy="923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S dual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duplex</a:t>
            </a:r>
            <a:endParaRPr lang="en-US" altLang="en-US" sz="2500" b="1" baseline="-25000">
              <a:solidFill>
                <a:schemeClr val="bg1"/>
              </a:solidFill>
            </a:endParaRPr>
          </a:p>
        </p:txBody>
      </p:sp>
      <p:sp>
        <p:nvSpPr>
          <p:cNvPr id="153605" name="_s1031">
            <a:extLst>
              <a:ext uri="{FF2B5EF4-FFF2-40B4-BE49-F238E27FC236}">
                <a16:creationId xmlns:a16="http://schemas.microsoft.com/office/drawing/2014/main" id="{7133572B-ED9E-4246-8F50-678959226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975" y="3967163"/>
            <a:ext cx="703263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b</a:t>
            </a:r>
            <a:r>
              <a:rPr lang="en-US" altLang="en-US" sz="2500" b="1" baseline="-250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3607" name="Line 7">
            <a:extLst>
              <a:ext uri="{FF2B5EF4-FFF2-40B4-BE49-F238E27FC236}">
                <a16:creationId xmlns:a16="http://schemas.microsoft.com/office/drawing/2014/main" id="{038753B6-889A-4F03-BE9C-6AC6EEB54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46688" y="4259263"/>
            <a:ext cx="279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8" name="_s1031">
            <a:extLst>
              <a:ext uri="{FF2B5EF4-FFF2-40B4-BE49-F238E27FC236}">
                <a16:creationId xmlns:a16="http://schemas.microsoft.com/office/drawing/2014/main" id="{E137A2FD-9542-4AA9-98C7-3E5D993C4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975" y="2852738"/>
            <a:ext cx="703263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b</a:t>
            </a:r>
            <a:r>
              <a:rPr lang="en-US" altLang="en-US" sz="2500" b="1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3609" name="Line 9">
            <a:extLst>
              <a:ext uri="{FF2B5EF4-FFF2-40B4-BE49-F238E27FC236}">
                <a16:creationId xmlns:a16="http://schemas.microsoft.com/office/drawing/2014/main" id="{289FACF2-2F31-42FB-99C2-D45725DCF8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7638" y="3144838"/>
            <a:ext cx="279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0" name="Line 10">
            <a:extLst>
              <a:ext uri="{FF2B5EF4-FFF2-40B4-BE49-F238E27FC236}">
                <a16:creationId xmlns:a16="http://schemas.microsoft.com/office/drawing/2014/main" id="{41013DF9-98D6-4551-841D-C4BF91F1D7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0775" y="3659188"/>
            <a:ext cx="3175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1" name="Line 11">
            <a:extLst>
              <a:ext uri="{FF2B5EF4-FFF2-40B4-BE49-F238E27FC236}">
                <a16:creationId xmlns:a16="http://schemas.microsoft.com/office/drawing/2014/main" id="{B6EABF4C-6D3D-40DD-857E-14A32879D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750" y="3159125"/>
            <a:ext cx="0" cy="11096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Text Box 12">
            <a:extLst>
              <a:ext uri="{FF2B5EF4-FFF2-40B4-BE49-F238E27FC236}">
                <a16:creationId xmlns:a16="http://schemas.microsoft.com/office/drawing/2014/main" id="{11ABDD94-6DB0-48E1-BE3B-549C64DCE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4861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/>
              <a:t>…</a:t>
            </a:r>
          </a:p>
        </p:txBody>
      </p:sp>
      <p:sp>
        <p:nvSpPr>
          <p:cNvPr id="153624" name="_s1031">
            <a:extLst>
              <a:ext uri="{FF2B5EF4-FFF2-40B4-BE49-F238E27FC236}">
                <a16:creationId xmlns:a16="http://schemas.microsoft.com/office/drawing/2014/main" id="{26E57A4B-BF12-4669-8B3B-3E17C5628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967163"/>
            <a:ext cx="703263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a</a:t>
            </a:r>
            <a:r>
              <a:rPr lang="en-US" altLang="en-US" sz="2500" b="1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3626" name="_s1031">
            <a:extLst>
              <a:ext uri="{FF2B5EF4-FFF2-40B4-BE49-F238E27FC236}">
                <a16:creationId xmlns:a16="http://schemas.microsoft.com/office/drawing/2014/main" id="{BFCD390E-7AA1-4C57-8782-46E8AA265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852738"/>
            <a:ext cx="703263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a</a:t>
            </a:r>
            <a:r>
              <a:rPr lang="en-US" altLang="en-US" sz="2500" b="1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3630" name="Line 30">
            <a:extLst>
              <a:ext uri="{FF2B5EF4-FFF2-40B4-BE49-F238E27FC236}">
                <a16:creationId xmlns:a16="http://schemas.microsoft.com/office/drawing/2014/main" id="{FD50F424-6B2A-4ED1-93D7-95567E73F9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259263"/>
            <a:ext cx="279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1" name="Line 31">
            <a:extLst>
              <a:ext uri="{FF2B5EF4-FFF2-40B4-BE49-F238E27FC236}">
                <a16:creationId xmlns:a16="http://schemas.microsoft.com/office/drawing/2014/main" id="{80B0A2F2-04BD-4D0A-8EBF-4D3958D382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7550" y="3144838"/>
            <a:ext cx="279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2" name="Line 32">
            <a:extLst>
              <a:ext uri="{FF2B5EF4-FFF2-40B4-BE49-F238E27FC236}">
                <a16:creationId xmlns:a16="http://schemas.microsoft.com/office/drawing/2014/main" id="{64F0CBB1-B871-4E88-A356-EB3EB33F7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3159125"/>
            <a:ext cx="0" cy="11096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3" name="Line 33">
            <a:extLst>
              <a:ext uri="{FF2B5EF4-FFF2-40B4-BE49-F238E27FC236}">
                <a16:creationId xmlns:a16="http://schemas.microsoft.com/office/drawing/2014/main" id="{D4F83FCC-15DF-4065-89A1-292C2BA520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1075" y="3659188"/>
            <a:ext cx="3175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nimBg="1"/>
      <p:bldP spid="153605" grpId="0" animBg="1"/>
      <p:bldP spid="153608" grpId="0" animBg="1"/>
      <p:bldP spid="153612" grpId="0"/>
      <p:bldP spid="153624" grpId="0" animBg="1"/>
      <p:bldP spid="1536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1C5E4CE-7E8D-455D-BB93-054E83F4C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60350"/>
            <a:ext cx="7605713" cy="708025"/>
          </a:xfrm>
        </p:spPr>
        <p:txBody>
          <a:bodyPr/>
          <a:lstStyle/>
          <a:p>
            <a:pPr eaLnBrk="1" hangingPunct="1"/>
            <a:r>
              <a:rPr lang="en-US" altLang="en-US" sz="3200"/>
              <a:t>Comutatoare de tip Legatura Multipla</a:t>
            </a:r>
            <a:endParaRPr lang="ro-RO" altLang="en-US" sz="3200"/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CC7719C4-6128-41EE-8495-E533988F0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640762" cy="5543550"/>
          </a:xfrm>
        </p:spPr>
        <p:txBody>
          <a:bodyPr/>
          <a:lstStyle/>
          <a:p>
            <a:pPr eaLnBrk="1" hangingPunct="1"/>
            <a:r>
              <a:rPr lang="en-US" altLang="en-US" sz="2400"/>
              <a:t>Asigura comunicatia intre m componente de tip a si n componente de tip b</a:t>
            </a:r>
          </a:p>
          <a:p>
            <a:pPr eaLnBrk="1" hangingPunct="1"/>
            <a:r>
              <a:rPr lang="en-US" altLang="en-US" sz="2400"/>
              <a:t>Este cunoscut si ca Cross-Bar-Switch</a:t>
            </a:r>
          </a:p>
          <a:p>
            <a:pPr lvl="1" eaLnBrk="1" hangingPunct="1"/>
            <a:r>
              <a:rPr lang="en-US" altLang="en-US" sz="2000"/>
              <a:t>S {CB, ma, nb, c = min(m, n), m*nSp}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Orice a poate comunica cu orice b</a:t>
            </a:r>
          </a:p>
          <a:p>
            <a:pPr eaLnBrk="1" hangingPunct="1"/>
            <a:r>
              <a:rPr lang="en-US" altLang="en-US" sz="2400"/>
              <a:t>Pot avea loc transferuri multiple si simultane!</a:t>
            </a:r>
          </a:p>
          <a:p>
            <a:pPr eaLnBrk="1" hangingPunct="1"/>
            <a:r>
              <a:rPr lang="en-US" altLang="en-US" sz="2400"/>
              <a:t>Cel mai dificil este de implementat U</a:t>
            </a:r>
            <a:r>
              <a:rPr lang="en-US" altLang="en-US" sz="2400" baseline="-25000"/>
              <a:t>Cmd</a:t>
            </a:r>
            <a:r>
              <a:rPr lang="en-US" altLang="en-US" sz="2400"/>
              <a:t> pentru S</a:t>
            </a:r>
            <a:r>
              <a:rPr lang="en-US" altLang="en-US" sz="2400" baseline="-25000"/>
              <a:t>CB</a:t>
            </a:r>
            <a:r>
              <a:rPr lang="en-US" altLang="en-US" sz="2400"/>
              <a:t> – ea trebuie sa rezolve toate posibilele conflicte</a:t>
            </a:r>
            <a:endParaRPr lang="ro-RO" altLang="en-US" sz="2400"/>
          </a:p>
        </p:txBody>
      </p:sp>
      <p:sp>
        <p:nvSpPr>
          <p:cNvPr id="154628" name="_s1031">
            <a:extLst>
              <a:ext uri="{FF2B5EF4-FFF2-40B4-BE49-F238E27FC236}">
                <a16:creationId xmlns:a16="http://schemas.microsoft.com/office/drawing/2014/main" id="{D687087B-CA8F-4076-8F21-B7DA69EFF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3182938"/>
            <a:ext cx="1220787" cy="923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S</a:t>
            </a:r>
            <a:r>
              <a:rPr lang="en-US" altLang="en-US" sz="2500" b="1" baseline="-2500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154629" name="_s1031">
            <a:extLst>
              <a:ext uri="{FF2B5EF4-FFF2-40B4-BE49-F238E27FC236}">
                <a16:creationId xmlns:a16="http://schemas.microsoft.com/office/drawing/2014/main" id="{72DBB2C8-1581-467A-94DC-169368C38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975" y="3967163"/>
            <a:ext cx="703263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b</a:t>
            </a:r>
            <a:r>
              <a:rPr lang="en-US" altLang="en-US" sz="2500" b="1" baseline="-250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4630" name="Line 6">
            <a:extLst>
              <a:ext uri="{FF2B5EF4-FFF2-40B4-BE49-F238E27FC236}">
                <a16:creationId xmlns:a16="http://schemas.microsoft.com/office/drawing/2014/main" id="{3EA89C6E-E76B-4997-8753-1E87121E64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46688" y="4259263"/>
            <a:ext cx="279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1" name="_s1031">
            <a:extLst>
              <a:ext uri="{FF2B5EF4-FFF2-40B4-BE49-F238E27FC236}">
                <a16:creationId xmlns:a16="http://schemas.microsoft.com/office/drawing/2014/main" id="{876C2F96-F116-49F0-A88A-2674E3405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975" y="2852738"/>
            <a:ext cx="703263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b</a:t>
            </a:r>
            <a:r>
              <a:rPr lang="en-US" altLang="en-US" sz="2500" b="1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4632" name="Line 8">
            <a:extLst>
              <a:ext uri="{FF2B5EF4-FFF2-40B4-BE49-F238E27FC236}">
                <a16:creationId xmlns:a16="http://schemas.microsoft.com/office/drawing/2014/main" id="{5C6FA2FF-6F64-46E7-999C-DA355EE11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7638" y="3144838"/>
            <a:ext cx="279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3" name="Line 9">
            <a:extLst>
              <a:ext uri="{FF2B5EF4-FFF2-40B4-BE49-F238E27FC236}">
                <a16:creationId xmlns:a16="http://schemas.microsoft.com/office/drawing/2014/main" id="{06357B3C-4C94-49C5-9F6B-D88993BED7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0775" y="3659188"/>
            <a:ext cx="3175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4" name="Line 10">
            <a:extLst>
              <a:ext uri="{FF2B5EF4-FFF2-40B4-BE49-F238E27FC236}">
                <a16:creationId xmlns:a16="http://schemas.microsoft.com/office/drawing/2014/main" id="{6F92CDAF-CC22-4E29-8C27-06C57A22B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750" y="3159125"/>
            <a:ext cx="0" cy="11096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5" name="Text Box 11">
            <a:extLst>
              <a:ext uri="{FF2B5EF4-FFF2-40B4-BE49-F238E27FC236}">
                <a16:creationId xmlns:a16="http://schemas.microsoft.com/office/drawing/2014/main" id="{0A86A2F6-A598-4CFF-ABFC-96862BC0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4861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/>
              <a:t>…</a:t>
            </a:r>
          </a:p>
        </p:txBody>
      </p:sp>
      <p:sp>
        <p:nvSpPr>
          <p:cNvPr id="154636" name="_s1031">
            <a:extLst>
              <a:ext uri="{FF2B5EF4-FFF2-40B4-BE49-F238E27FC236}">
                <a16:creationId xmlns:a16="http://schemas.microsoft.com/office/drawing/2014/main" id="{89B1E478-C5D7-415E-BD0F-8BA00086C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967163"/>
            <a:ext cx="703263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a</a:t>
            </a:r>
            <a:r>
              <a:rPr lang="en-US" altLang="en-US" sz="2500" b="1" baseline="-250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54637" name="_s1031">
            <a:extLst>
              <a:ext uri="{FF2B5EF4-FFF2-40B4-BE49-F238E27FC236}">
                <a16:creationId xmlns:a16="http://schemas.microsoft.com/office/drawing/2014/main" id="{EFD0DC0D-5FB4-4328-B6AD-F8B315F87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852738"/>
            <a:ext cx="703263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500" b="1">
                <a:solidFill>
                  <a:schemeClr val="bg1"/>
                </a:solidFill>
              </a:rPr>
              <a:t>a</a:t>
            </a:r>
            <a:r>
              <a:rPr lang="en-US" altLang="en-US" sz="2500" b="1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4638" name="Line 14">
            <a:extLst>
              <a:ext uri="{FF2B5EF4-FFF2-40B4-BE49-F238E27FC236}">
                <a16:creationId xmlns:a16="http://schemas.microsoft.com/office/drawing/2014/main" id="{9D8BD4A4-7929-46C6-93B6-7EAFCC7C30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259263"/>
            <a:ext cx="279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Line 15">
            <a:extLst>
              <a:ext uri="{FF2B5EF4-FFF2-40B4-BE49-F238E27FC236}">
                <a16:creationId xmlns:a16="http://schemas.microsoft.com/office/drawing/2014/main" id="{6681BB71-AFF5-44D3-87A3-045A44862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7550" y="3144838"/>
            <a:ext cx="279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Line 16">
            <a:extLst>
              <a:ext uri="{FF2B5EF4-FFF2-40B4-BE49-F238E27FC236}">
                <a16:creationId xmlns:a16="http://schemas.microsoft.com/office/drawing/2014/main" id="{6E6CD828-51F5-435C-B433-5E2870CBA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3159125"/>
            <a:ext cx="0" cy="11096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Line 17">
            <a:extLst>
              <a:ext uri="{FF2B5EF4-FFF2-40B4-BE49-F238E27FC236}">
                <a16:creationId xmlns:a16="http://schemas.microsoft.com/office/drawing/2014/main" id="{D957C4CB-5ABD-4694-AD76-20AD4A0EA1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1075" y="3659188"/>
            <a:ext cx="3175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Text Box 18">
            <a:extLst>
              <a:ext uri="{FF2B5EF4-FFF2-40B4-BE49-F238E27FC236}">
                <a16:creationId xmlns:a16="http://schemas.microsoft.com/office/drawing/2014/main" id="{7A374330-0114-442A-966C-058D2A89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4861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nimBg="1"/>
      <p:bldP spid="154629" grpId="0" animBg="1"/>
      <p:bldP spid="154631" grpId="0" animBg="1"/>
      <p:bldP spid="154635" grpId="0"/>
      <p:bldP spid="154636" grpId="0" animBg="1"/>
      <p:bldP spid="154637" grpId="0" animBg="1"/>
      <p:bldP spid="154642" grpId="0"/>
    </p:bldLst>
  </p:timing>
</p:sld>
</file>

<file path=ppt/theme/theme1.xml><?xml version="1.0" encoding="utf-8"?>
<a:theme xmlns:a="http://schemas.openxmlformats.org/drawingml/2006/main" name="CS Layout - Emi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15FB0"/>
      </a:accent1>
      <a:accent2>
        <a:srgbClr val="BAD41A"/>
      </a:accent2>
      <a:accent3>
        <a:srgbClr val="FFFFFF"/>
      </a:accent3>
      <a:accent4>
        <a:srgbClr val="000000"/>
      </a:accent4>
      <a:accent5>
        <a:srgbClr val="AAB6D4"/>
      </a:accent5>
      <a:accent6>
        <a:srgbClr val="A8C016"/>
      </a:accent6>
      <a:hlink>
        <a:srgbClr val="FFCC18"/>
      </a:hlink>
      <a:folHlink>
        <a:srgbClr val="5DBACA"/>
      </a:folHlink>
    </a:clrScheme>
    <a:fontScheme name="CS Layout - Emi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 Layout - Emi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 Layout - Emi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 Layout - Emi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 Layout - Emi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 Layout - Emi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 Layout - Emi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 Layout - Emi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 Layout - Emi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 Layout - Emi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 Layout - Emi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 Layout - Emi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 Layout - Emi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 Layout - Emil</Template>
  <TotalTime>7788</TotalTime>
  <Words>992</Words>
  <Application>Microsoft Office PowerPoint</Application>
  <PresentationFormat>On-screen Show (4:3)</PresentationFormat>
  <Paragraphs>306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</vt:lpstr>
      <vt:lpstr>CS Layout - Emil</vt:lpstr>
      <vt:lpstr>Arhitectura Sistemelor de Calcul</vt:lpstr>
      <vt:lpstr>PowerPoint Presentation</vt:lpstr>
      <vt:lpstr>Comutatoare</vt:lpstr>
      <vt:lpstr>PowerPoint Presentation</vt:lpstr>
      <vt:lpstr>PowerPoint Presentation</vt:lpstr>
      <vt:lpstr>PowerPoint Presentation</vt:lpstr>
      <vt:lpstr>Comutatoare Duplex</vt:lpstr>
      <vt:lpstr>Comutatoare Dual Duplex</vt:lpstr>
      <vt:lpstr>Comutatoare de tip Legatura Multipla</vt:lpstr>
      <vt:lpstr>Comutatoare de tip Trunchi K</vt:lpstr>
      <vt:lpstr>Cuprins</vt:lpstr>
      <vt:lpstr>Exemple de CrossBar Switch</vt:lpstr>
      <vt:lpstr>Cuprins</vt:lpstr>
      <vt:lpstr>Comutatoare Neierarhice</vt:lpstr>
      <vt:lpstr>Comutatoare Neierarhice</vt:lpstr>
      <vt:lpstr>Comutatoare Neierarhice</vt:lpstr>
      <vt:lpstr>Comutatoare Neierarhice</vt:lpstr>
      <vt:lpstr>Cuprins</vt:lpstr>
      <vt:lpstr>Comutatoare Procesor Memorie</vt:lpstr>
      <vt:lpstr>Comutatoare Procesor Memorie</vt:lpstr>
      <vt:lpstr>Comutatoare Procesor Memorie</vt:lpstr>
    </vt:vector>
  </TitlesOfParts>
  <Company>Mayar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Olorin</dc:creator>
  <cp:lastModifiedBy>Nicolae TAPUS (24005)</cp:lastModifiedBy>
  <cp:revision>513</cp:revision>
  <dcterms:created xsi:type="dcterms:W3CDTF">2005-10-18T15:31:43Z</dcterms:created>
  <dcterms:modified xsi:type="dcterms:W3CDTF">2021-03-09T08:05:13Z</dcterms:modified>
</cp:coreProperties>
</file>