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5"/>
  </p:notesMasterIdLst>
  <p:handoutMasterIdLst>
    <p:handoutMasterId r:id="rId56"/>
  </p:handoutMasterIdLst>
  <p:sldIdLst>
    <p:sldId id="485" r:id="rId2"/>
    <p:sldId id="570" r:id="rId3"/>
    <p:sldId id="338" r:id="rId4"/>
    <p:sldId id="339" r:id="rId5"/>
    <p:sldId id="360" r:id="rId6"/>
    <p:sldId id="341" r:id="rId7"/>
    <p:sldId id="342" r:id="rId8"/>
    <p:sldId id="343" r:id="rId9"/>
    <p:sldId id="361" r:id="rId10"/>
    <p:sldId id="344" r:id="rId11"/>
    <p:sldId id="345" r:id="rId12"/>
    <p:sldId id="566" r:id="rId13"/>
    <p:sldId id="568" r:id="rId14"/>
    <p:sldId id="569" r:id="rId15"/>
    <p:sldId id="547" r:id="rId16"/>
    <p:sldId id="277" r:id="rId17"/>
    <p:sldId id="548" r:id="rId18"/>
    <p:sldId id="549" r:id="rId19"/>
    <p:sldId id="275" r:id="rId20"/>
    <p:sldId id="276" r:id="rId21"/>
    <p:sldId id="278" r:id="rId22"/>
    <p:sldId id="550" r:id="rId23"/>
    <p:sldId id="279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559" r:id="rId33"/>
    <p:sldId id="560" r:id="rId34"/>
    <p:sldId id="561" r:id="rId35"/>
    <p:sldId id="562" r:id="rId36"/>
    <p:sldId id="538" r:id="rId37"/>
    <p:sldId id="317" r:id="rId38"/>
    <p:sldId id="325" r:id="rId39"/>
    <p:sldId id="349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537" r:id="rId51"/>
    <p:sldId id="353" r:id="rId52"/>
    <p:sldId id="354" r:id="rId53"/>
    <p:sldId id="365" r:id="rId54"/>
  </p:sldIdLst>
  <p:sldSz cx="9144000" cy="6858000" type="screen4x3"/>
  <p:notesSz cx="6699250" cy="9836150"/>
  <p:custDataLst>
    <p:tags r:id="rId5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A80C5-0AAB-4F0F-9253-953B53EA4E1B}" v="6" dt="2019-10-14T16:54:31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721" autoAdjust="0"/>
  </p:normalViewPr>
  <p:slideViewPr>
    <p:cSldViewPr snapToGrid="0">
      <p:cViewPr varScale="1">
        <p:scale>
          <a:sx n="105" d="100"/>
          <a:sy n="105" d="100"/>
        </p:scale>
        <p:origin x="2384" y="184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11T21:54:38.743" v="174"/>
      <pc:docMkLst>
        <pc:docMk/>
      </pc:docMkLst>
      <pc:sldChg chg="modSp add del">
        <pc:chgData name="Cristian Chilipirea" userId="34ab170da5908fc4" providerId="LiveId" clId="{DC6EB0A1-7554-4866-B230-C8F548EBE16D}" dt="2018-10-11T21:48:24.609" v="159" actId="20577"/>
        <pc:sldMkLst>
          <pc:docMk/>
          <pc:sldMk cId="3711501159" sldId="265"/>
        </pc:sldMkLst>
        <pc:spChg chg="mod">
          <ac:chgData name="Cristian Chilipirea" userId="34ab170da5908fc4" providerId="LiveId" clId="{DC6EB0A1-7554-4866-B230-C8F548EBE16D}" dt="2018-10-11T21:48:24.609" v="159" actId="20577"/>
          <ac:spMkLst>
            <pc:docMk/>
            <pc:sldMk cId="3711501159" sldId="265"/>
            <ac:spMk id="58" creationId="{00000000-0000-0000-0000-000000000000}"/>
          </ac:spMkLst>
        </pc:spChg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444746623" sldId="280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097976899" sldId="281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613317597" sldId="282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148833699" sldId="283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904774278" sldId="284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398682539" sldId="285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483414051" sldId="286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34887830" sldId="287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094557002" sldId="288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008797797" sldId="289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272303077" sldId="290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535469425" sldId="291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207224754" sldId="292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4262524252" sldId="293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725260176" sldId="294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642290263" sldId="295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350233253" sldId="296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095500612" sldId="297"/>
        </pc:sldMkLst>
      </pc:sldChg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279251531" sldId="487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8899209" sldId="488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326994320" sldId="489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677527814" sldId="490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248227310" sldId="491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792818830" sldId="492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251416644" sldId="493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843003332" sldId="494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902577459" sldId="495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411343257" sldId="496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447859563" sldId="497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53877342" sldId="498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855175374" sldId="499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179094746" sldId="500"/>
        </pc:sldMkLst>
      </pc:sldChg>
      <pc:sldChg chg="add">
        <pc:chgData name="Cristian Chilipirea" userId="34ab170da5908fc4" providerId="LiveId" clId="{DC6EB0A1-7554-4866-B230-C8F548EBE16D}" dt="2018-10-11T15:15:13.179" v="19"/>
        <pc:sldMkLst>
          <pc:docMk/>
          <pc:sldMk cId="3984884559" sldId="501"/>
        </pc:sldMkLst>
      </pc:sldChg>
      <pc:sldChg chg="add">
        <pc:chgData name="Cristian Chilipirea" userId="34ab170da5908fc4" providerId="LiveId" clId="{DC6EB0A1-7554-4866-B230-C8F548EBE16D}" dt="2018-10-11T21:50:38.147" v="163"/>
        <pc:sldMkLst>
          <pc:docMk/>
          <pc:sldMk cId="115158635" sldId="537"/>
        </pc:sldMkLst>
      </pc:sldChg>
      <pc:sldChg chg="add">
        <pc:chgData name="Cristian Chilipirea" userId="34ab170da5908fc4" providerId="LiveId" clId="{DC6EB0A1-7554-4866-B230-C8F548EBE16D}" dt="2018-10-11T21:54:37.178" v="173"/>
        <pc:sldMkLst>
          <pc:docMk/>
          <pc:sldMk cId="1401384152" sldId="538"/>
        </pc:sldMkLst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0A1A80C5-0AAB-4F0F-9253-953B53EA4E1B}"/>
    <pc:docChg chg="addSld delSld modSld">
      <pc:chgData name="Cristian Chilipirea" userId="34ab170da5908fc4" providerId="LiveId" clId="{0A1A80C5-0AAB-4F0F-9253-953B53EA4E1B}" dt="2019-10-14T16:54:43.442" v="35" actId="20577"/>
      <pc:docMkLst>
        <pc:docMk/>
      </pc:docMkLst>
      <pc:sldChg chg="addSp delSp modSp">
        <pc:chgData name="Cristian Chilipirea" userId="34ab170da5908fc4" providerId="LiveId" clId="{0A1A80C5-0AAB-4F0F-9253-953B53EA4E1B}" dt="2019-10-14T16:54:43.442" v="35" actId="20577"/>
        <pc:sldMkLst>
          <pc:docMk/>
          <pc:sldMk cId="0" sldId="485"/>
        </pc:sldMkLst>
        <pc:spChg chg="add del mod">
          <ac:chgData name="Cristian Chilipirea" userId="34ab170da5908fc4" providerId="LiveId" clId="{0A1A80C5-0AAB-4F0F-9253-953B53EA4E1B}" dt="2019-10-14T16:53:31.596" v="2" actId="478"/>
          <ac:spMkLst>
            <pc:docMk/>
            <pc:sldMk cId="0" sldId="485"/>
            <ac:spMk id="2" creationId="{9EEBBCDE-2F48-4FE7-BE96-6DFE51F37072}"/>
          </ac:spMkLst>
        </pc:spChg>
        <pc:spChg chg="add">
          <ac:chgData name="Cristian Chilipirea" userId="34ab170da5908fc4" providerId="LiveId" clId="{0A1A80C5-0AAB-4F0F-9253-953B53EA4E1B}" dt="2019-10-14T16:53:32.817" v="3"/>
          <ac:spMkLst>
            <pc:docMk/>
            <pc:sldMk cId="0" sldId="485"/>
            <ac:spMk id="6" creationId="{B9BE4008-65B1-4463-AD6F-D5AA70EBF882}"/>
          </ac:spMkLst>
        </pc:spChg>
        <pc:spChg chg="mod">
          <ac:chgData name="Cristian Chilipirea" userId="34ab170da5908fc4" providerId="LiveId" clId="{0A1A80C5-0AAB-4F0F-9253-953B53EA4E1B}" dt="2019-10-14T16:54:43.442" v="35" actId="20577"/>
          <ac:spMkLst>
            <pc:docMk/>
            <pc:sldMk cId="0" sldId="485"/>
            <ac:spMk id="15361" creationId="{B7373C27-AE51-474E-BA1F-0C5F0233AACE}"/>
          </ac:spMkLst>
        </pc:spChg>
        <pc:spChg chg="del">
          <ac:chgData name="Cristian Chilipirea" userId="34ab170da5908fc4" providerId="LiveId" clId="{0A1A80C5-0AAB-4F0F-9253-953B53EA4E1B}" dt="2019-10-14T16:53:29.583" v="1" actId="478"/>
          <ac:spMkLst>
            <pc:docMk/>
            <pc:sldMk cId="0" sldId="485"/>
            <ac:spMk id="15362" creationId="{CC882FC6-7014-4E03-8D17-D2C052718A68}"/>
          </ac:spMkLst>
        </pc:spChg>
        <pc:spChg chg="del">
          <ac:chgData name="Cristian Chilipirea" userId="34ab170da5908fc4" providerId="LiveId" clId="{0A1A80C5-0AAB-4F0F-9253-953B53EA4E1B}" dt="2019-10-14T16:53:27.999" v="0" actId="478"/>
          <ac:spMkLst>
            <pc:docMk/>
            <pc:sldMk cId="0" sldId="485"/>
            <ac:spMk id="15363" creationId="{8AD4A1D2-344F-4CD3-949B-26BEB5FF75C3}"/>
          </ac:spMkLst>
        </pc:spChg>
      </pc:sldChg>
      <pc:sldChg chg="del">
        <pc:chgData name="Cristian Chilipirea" userId="34ab170da5908fc4" providerId="LiveId" clId="{0A1A80C5-0AAB-4F0F-9253-953B53EA4E1B}" dt="2019-10-14T16:54:03.736" v="32" actId="2696"/>
        <pc:sldMkLst>
          <pc:docMk/>
          <pc:sldMk cId="2780917535" sldId="539"/>
        </pc:sldMkLst>
      </pc:sldChg>
      <pc:sldChg chg="add">
        <pc:chgData name="Cristian Chilipirea" userId="34ab170da5908fc4" providerId="LiveId" clId="{0A1A80C5-0AAB-4F0F-9253-953B53EA4E1B}" dt="2019-10-14T16:54:06.099" v="33"/>
        <pc:sldMkLst>
          <pc:docMk/>
          <pc:sldMk cId="665489524" sldId="565"/>
        </pc:sldMkLst>
      </pc:sldChg>
      <pc:sldChg chg="del">
        <pc:chgData name="Cristian Chilipirea" userId="34ab170da5908fc4" providerId="LiveId" clId="{0A1A80C5-0AAB-4F0F-9253-953B53EA4E1B}" dt="2019-10-14T16:54:00.641" v="9" actId="2696"/>
        <pc:sldMkLst>
          <pc:docMk/>
          <pc:sldMk cId="3139972474" sldId="570"/>
        </pc:sldMkLst>
      </pc:sldChg>
      <pc:sldChg chg="del">
        <pc:chgData name="Cristian Chilipirea" userId="34ab170da5908fc4" providerId="LiveId" clId="{0A1A80C5-0AAB-4F0F-9253-953B53EA4E1B}" dt="2019-10-14T16:54:00.657" v="10" actId="2696"/>
        <pc:sldMkLst>
          <pc:docMk/>
          <pc:sldMk cId="75564258" sldId="571"/>
        </pc:sldMkLst>
      </pc:sldChg>
      <pc:sldChg chg="del">
        <pc:chgData name="Cristian Chilipirea" userId="34ab170da5908fc4" providerId="LiveId" clId="{0A1A80C5-0AAB-4F0F-9253-953B53EA4E1B}" dt="2019-10-14T16:54:00.668" v="11" actId="2696"/>
        <pc:sldMkLst>
          <pc:docMk/>
          <pc:sldMk cId="886449400" sldId="572"/>
        </pc:sldMkLst>
      </pc:sldChg>
      <pc:sldChg chg="del">
        <pc:chgData name="Cristian Chilipirea" userId="34ab170da5908fc4" providerId="LiveId" clId="{0A1A80C5-0AAB-4F0F-9253-953B53EA4E1B}" dt="2019-10-14T16:54:00.683" v="12" actId="2696"/>
        <pc:sldMkLst>
          <pc:docMk/>
          <pc:sldMk cId="1734126001" sldId="573"/>
        </pc:sldMkLst>
      </pc:sldChg>
      <pc:sldChg chg="del">
        <pc:chgData name="Cristian Chilipirea" userId="34ab170da5908fc4" providerId="LiveId" clId="{0A1A80C5-0AAB-4F0F-9253-953B53EA4E1B}" dt="2019-10-14T16:54:00.696" v="13" actId="2696"/>
        <pc:sldMkLst>
          <pc:docMk/>
          <pc:sldMk cId="117767413" sldId="574"/>
        </pc:sldMkLst>
      </pc:sldChg>
      <pc:sldChg chg="del">
        <pc:chgData name="Cristian Chilipirea" userId="34ab170da5908fc4" providerId="LiveId" clId="{0A1A80C5-0AAB-4F0F-9253-953B53EA4E1B}" dt="2019-10-14T16:54:00.709" v="14" actId="2696"/>
        <pc:sldMkLst>
          <pc:docMk/>
          <pc:sldMk cId="1667491805" sldId="575"/>
        </pc:sldMkLst>
      </pc:sldChg>
      <pc:sldChg chg="del">
        <pc:chgData name="Cristian Chilipirea" userId="34ab170da5908fc4" providerId="LiveId" clId="{0A1A80C5-0AAB-4F0F-9253-953B53EA4E1B}" dt="2019-10-14T16:54:00.721" v="15" actId="2696"/>
        <pc:sldMkLst>
          <pc:docMk/>
          <pc:sldMk cId="1700892984" sldId="576"/>
        </pc:sldMkLst>
      </pc:sldChg>
      <pc:sldChg chg="del">
        <pc:chgData name="Cristian Chilipirea" userId="34ab170da5908fc4" providerId="LiveId" clId="{0A1A80C5-0AAB-4F0F-9253-953B53EA4E1B}" dt="2019-10-14T16:54:00.733" v="16" actId="2696"/>
        <pc:sldMkLst>
          <pc:docMk/>
          <pc:sldMk cId="4199159730" sldId="577"/>
        </pc:sldMkLst>
      </pc:sldChg>
      <pc:sldChg chg="del">
        <pc:chgData name="Cristian Chilipirea" userId="34ab170da5908fc4" providerId="LiveId" clId="{0A1A80C5-0AAB-4F0F-9253-953B53EA4E1B}" dt="2019-10-14T16:54:00.748" v="17" actId="2696"/>
        <pc:sldMkLst>
          <pc:docMk/>
          <pc:sldMk cId="345241012" sldId="578"/>
        </pc:sldMkLst>
      </pc:sldChg>
      <pc:sldChg chg="del">
        <pc:chgData name="Cristian Chilipirea" userId="34ab170da5908fc4" providerId="LiveId" clId="{0A1A80C5-0AAB-4F0F-9253-953B53EA4E1B}" dt="2019-10-14T16:54:00.759" v="18" actId="2696"/>
        <pc:sldMkLst>
          <pc:docMk/>
          <pc:sldMk cId="180954688" sldId="579"/>
        </pc:sldMkLst>
      </pc:sldChg>
      <pc:sldChg chg="del">
        <pc:chgData name="Cristian Chilipirea" userId="34ab170da5908fc4" providerId="LiveId" clId="{0A1A80C5-0AAB-4F0F-9253-953B53EA4E1B}" dt="2019-10-14T16:54:00.769" v="19" actId="2696"/>
        <pc:sldMkLst>
          <pc:docMk/>
          <pc:sldMk cId="982557817" sldId="580"/>
        </pc:sldMkLst>
      </pc:sldChg>
      <pc:sldChg chg="del">
        <pc:chgData name="Cristian Chilipirea" userId="34ab170da5908fc4" providerId="LiveId" clId="{0A1A80C5-0AAB-4F0F-9253-953B53EA4E1B}" dt="2019-10-14T16:54:00.781" v="20" actId="2696"/>
        <pc:sldMkLst>
          <pc:docMk/>
          <pc:sldMk cId="2393610380" sldId="581"/>
        </pc:sldMkLst>
      </pc:sldChg>
      <pc:sldChg chg="del">
        <pc:chgData name="Cristian Chilipirea" userId="34ab170da5908fc4" providerId="LiveId" clId="{0A1A80C5-0AAB-4F0F-9253-953B53EA4E1B}" dt="2019-10-14T16:54:00.794" v="21" actId="2696"/>
        <pc:sldMkLst>
          <pc:docMk/>
          <pc:sldMk cId="2280091625" sldId="582"/>
        </pc:sldMkLst>
      </pc:sldChg>
      <pc:sldChg chg="del">
        <pc:chgData name="Cristian Chilipirea" userId="34ab170da5908fc4" providerId="LiveId" clId="{0A1A80C5-0AAB-4F0F-9253-953B53EA4E1B}" dt="2019-10-14T16:54:00.807" v="22" actId="2696"/>
        <pc:sldMkLst>
          <pc:docMk/>
          <pc:sldMk cId="3627995927" sldId="583"/>
        </pc:sldMkLst>
      </pc:sldChg>
      <pc:sldChg chg="del">
        <pc:chgData name="Cristian Chilipirea" userId="34ab170da5908fc4" providerId="LiveId" clId="{0A1A80C5-0AAB-4F0F-9253-953B53EA4E1B}" dt="2019-10-14T16:54:00.824" v="23" actId="2696"/>
        <pc:sldMkLst>
          <pc:docMk/>
          <pc:sldMk cId="3895925264" sldId="584"/>
        </pc:sldMkLst>
      </pc:sldChg>
      <pc:sldChg chg="del">
        <pc:chgData name="Cristian Chilipirea" userId="34ab170da5908fc4" providerId="LiveId" clId="{0A1A80C5-0AAB-4F0F-9253-953B53EA4E1B}" dt="2019-10-14T16:54:00.840" v="24" actId="2696"/>
        <pc:sldMkLst>
          <pc:docMk/>
          <pc:sldMk cId="237323792" sldId="585"/>
        </pc:sldMkLst>
      </pc:sldChg>
      <pc:sldChg chg="del">
        <pc:chgData name="Cristian Chilipirea" userId="34ab170da5908fc4" providerId="LiveId" clId="{0A1A80C5-0AAB-4F0F-9253-953B53EA4E1B}" dt="2019-10-14T16:54:00.857" v="25" actId="2696"/>
        <pc:sldMkLst>
          <pc:docMk/>
          <pc:sldMk cId="1681674200" sldId="586"/>
        </pc:sldMkLst>
      </pc:sldChg>
      <pc:sldChg chg="del">
        <pc:chgData name="Cristian Chilipirea" userId="34ab170da5908fc4" providerId="LiveId" clId="{0A1A80C5-0AAB-4F0F-9253-953B53EA4E1B}" dt="2019-10-14T16:54:00.875" v="26" actId="2696"/>
        <pc:sldMkLst>
          <pc:docMk/>
          <pc:sldMk cId="762765230" sldId="587"/>
        </pc:sldMkLst>
      </pc:sldChg>
      <pc:sldChg chg="del">
        <pc:chgData name="Cristian Chilipirea" userId="34ab170da5908fc4" providerId="LiveId" clId="{0A1A80C5-0AAB-4F0F-9253-953B53EA4E1B}" dt="2019-10-14T16:54:00.894" v="27" actId="2696"/>
        <pc:sldMkLst>
          <pc:docMk/>
          <pc:sldMk cId="3857262134" sldId="588"/>
        </pc:sldMkLst>
      </pc:sldChg>
      <pc:sldChg chg="del">
        <pc:chgData name="Cristian Chilipirea" userId="34ab170da5908fc4" providerId="LiveId" clId="{0A1A80C5-0AAB-4F0F-9253-953B53EA4E1B}" dt="2019-10-14T16:54:00.908" v="28" actId="2696"/>
        <pc:sldMkLst>
          <pc:docMk/>
          <pc:sldMk cId="2414102212" sldId="589"/>
        </pc:sldMkLst>
      </pc:sldChg>
      <pc:sldChg chg="del">
        <pc:chgData name="Cristian Chilipirea" userId="34ab170da5908fc4" providerId="LiveId" clId="{0A1A80C5-0AAB-4F0F-9253-953B53EA4E1B}" dt="2019-10-14T16:54:00.943" v="29" actId="2696"/>
        <pc:sldMkLst>
          <pc:docMk/>
          <pc:sldMk cId="3173846532" sldId="590"/>
        </pc:sldMkLst>
      </pc:sldChg>
      <pc:sldChg chg="del">
        <pc:chgData name="Cristian Chilipirea" userId="34ab170da5908fc4" providerId="LiveId" clId="{0A1A80C5-0AAB-4F0F-9253-953B53EA4E1B}" dt="2019-10-14T16:54:00.956" v="30" actId="2696"/>
        <pc:sldMkLst>
          <pc:docMk/>
          <pc:sldMk cId="2608287443" sldId="591"/>
        </pc:sldMkLst>
      </pc:sldChg>
      <pc:sldChg chg="del">
        <pc:chgData name="Cristian Chilipirea" userId="34ab170da5908fc4" providerId="LiveId" clId="{0A1A80C5-0AAB-4F0F-9253-953B53EA4E1B}" dt="2019-10-14T16:54:02.768" v="31" actId="2696"/>
        <pc:sldMkLst>
          <pc:docMk/>
          <pc:sldMk cId="1080979264" sldId="592"/>
        </pc:sldMkLst>
      </pc:sldChg>
    </pc:docChg>
  </pc:docChgLst>
  <pc:docChgLst>
    <pc:chgData name="Cristian Chilipirea" userId="34ab170da5908fc4" providerId="LiveId" clId="{E6E6336E-9655-401E-BF5E-8572460DD6CE}"/>
    <pc:docChg chg="custSel addSld delSld modSld">
      <pc:chgData name="Cristian Chilipirea" userId="34ab170da5908fc4" providerId="LiveId" clId="{E6E6336E-9655-401E-BF5E-8572460DD6CE}" dt="2018-10-24T20:16:35.317" v="180" actId="2696"/>
      <pc:docMkLst>
        <pc:docMk/>
      </pc:docMkLst>
      <pc:sldChg chg="add del">
        <pc:chgData name="Cristian Chilipirea" userId="34ab170da5908fc4" providerId="LiveId" clId="{E6E6336E-9655-401E-BF5E-8572460DD6CE}" dt="2018-10-11T22:01:52.133" v="77"/>
        <pc:sldMkLst>
          <pc:docMk/>
          <pc:sldMk cId="3711501159" sldId="265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1138884581" sldId="266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3914310391" sldId="267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1464889999" sldId="268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2914461172" sldId="269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940988120" sldId="270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2311291041" sldId="271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3555244207" sldId="272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3788019155" sldId="273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2000878553" sldId="274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855877245" sldId="275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645173686" sldId="276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363809330" sldId="277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455607172" sldId="278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734523758" sldId="279"/>
        </pc:sldMkLst>
      </pc:sldChg>
      <pc:sldChg chg="del">
        <pc:chgData name="Cristian Chilipirea" userId="34ab170da5908fc4" providerId="LiveId" clId="{E6E6336E-9655-401E-BF5E-8572460DD6CE}" dt="2018-10-24T20:14:52.454" v="159" actId="2696"/>
        <pc:sldMkLst>
          <pc:docMk/>
          <pc:sldMk cId="444746623" sldId="280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49707713" sldId="280"/>
        </pc:sldMkLst>
      </pc:sldChg>
      <pc:sldChg chg="del">
        <pc:chgData name="Cristian Chilipirea" userId="34ab170da5908fc4" providerId="LiveId" clId="{E6E6336E-9655-401E-BF5E-8572460DD6CE}" dt="2018-10-24T20:14:52.481" v="160" actId="2696"/>
        <pc:sldMkLst>
          <pc:docMk/>
          <pc:sldMk cId="1097976899" sldId="281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269355668" sldId="281"/>
        </pc:sldMkLst>
      </pc:sldChg>
      <pc:sldChg chg="del">
        <pc:chgData name="Cristian Chilipirea" userId="34ab170da5908fc4" providerId="LiveId" clId="{E6E6336E-9655-401E-BF5E-8572460DD6CE}" dt="2018-10-24T20:14:52.495" v="161" actId="2696"/>
        <pc:sldMkLst>
          <pc:docMk/>
          <pc:sldMk cId="2613317597" sldId="282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073545905" sldId="282"/>
        </pc:sldMkLst>
      </pc:sldChg>
      <pc:sldChg chg="del">
        <pc:chgData name="Cristian Chilipirea" userId="34ab170da5908fc4" providerId="LiveId" clId="{E6E6336E-9655-401E-BF5E-8572460DD6CE}" dt="2018-10-24T20:14:52.521" v="163" actId="2696"/>
        <pc:sldMkLst>
          <pc:docMk/>
          <pc:sldMk cId="1148833699" sldId="28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228659616" sldId="28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20571254" sldId="284"/>
        </pc:sldMkLst>
      </pc:sldChg>
      <pc:sldChg chg="del">
        <pc:chgData name="Cristian Chilipirea" userId="34ab170da5908fc4" providerId="LiveId" clId="{E6E6336E-9655-401E-BF5E-8572460DD6CE}" dt="2018-10-24T20:14:52.508" v="162" actId="2696"/>
        <pc:sldMkLst>
          <pc:docMk/>
          <pc:sldMk cId="3904774278" sldId="284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679935541" sldId="285"/>
        </pc:sldMkLst>
      </pc:sldChg>
      <pc:sldChg chg="del">
        <pc:chgData name="Cristian Chilipirea" userId="34ab170da5908fc4" providerId="LiveId" clId="{E6E6336E-9655-401E-BF5E-8572460DD6CE}" dt="2018-10-24T20:14:52.534" v="164" actId="2696"/>
        <pc:sldMkLst>
          <pc:docMk/>
          <pc:sldMk cId="3398682539" sldId="285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68852157" sldId="286"/>
        </pc:sldMkLst>
      </pc:sldChg>
      <pc:sldChg chg="del">
        <pc:chgData name="Cristian Chilipirea" userId="34ab170da5908fc4" providerId="LiveId" clId="{E6E6336E-9655-401E-BF5E-8572460DD6CE}" dt="2018-10-24T20:14:52.546" v="165" actId="2696"/>
        <pc:sldMkLst>
          <pc:docMk/>
          <pc:sldMk cId="3483414051" sldId="286"/>
        </pc:sldMkLst>
      </pc:sldChg>
      <pc:sldChg chg="del">
        <pc:chgData name="Cristian Chilipirea" userId="34ab170da5908fc4" providerId="LiveId" clId="{E6E6336E-9655-401E-BF5E-8572460DD6CE}" dt="2018-10-24T20:14:52.559" v="166" actId="2696"/>
        <pc:sldMkLst>
          <pc:docMk/>
          <pc:sldMk cId="134887830" sldId="28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4248579658" sldId="28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508963015" sldId="288"/>
        </pc:sldMkLst>
      </pc:sldChg>
      <pc:sldChg chg="del">
        <pc:chgData name="Cristian Chilipirea" userId="34ab170da5908fc4" providerId="LiveId" clId="{E6E6336E-9655-401E-BF5E-8572460DD6CE}" dt="2018-10-24T20:14:52.572" v="167" actId="2696"/>
        <pc:sldMkLst>
          <pc:docMk/>
          <pc:sldMk cId="2094557002" sldId="288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19815506" sldId="289"/>
        </pc:sldMkLst>
      </pc:sldChg>
      <pc:sldChg chg="del">
        <pc:chgData name="Cristian Chilipirea" userId="34ab170da5908fc4" providerId="LiveId" clId="{E6E6336E-9655-401E-BF5E-8572460DD6CE}" dt="2018-10-24T20:14:52.591" v="168" actId="2696"/>
        <pc:sldMkLst>
          <pc:docMk/>
          <pc:sldMk cId="1008797797" sldId="289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941845553" sldId="290"/>
        </pc:sldMkLst>
      </pc:sldChg>
      <pc:sldChg chg="del">
        <pc:chgData name="Cristian Chilipirea" userId="34ab170da5908fc4" providerId="LiveId" clId="{E6E6336E-9655-401E-BF5E-8572460DD6CE}" dt="2018-10-24T20:14:52.611" v="169" actId="2696"/>
        <pc:sldMkLst>
          <pc:docMk/>
          <pc:sldMk cId="3272303077" sldId="290"/>
        </pc:sldMkLst>
      </pc:sldChg>
      <pc:sldChg chg="del">
        <pc:chgData name="Cristian Chilipirea" userId="34ab170da5908fc4" providerId="LiveId" clId="{E6E6336E-9655-401E-BF5E-8572460DD6CE}" dt="2018-10-24T20:14:52.633" v="170" actId="2696"/>
        <pc:sldMkLst>
          <pc:docMk/>
          <pc:sldMk cId="2535469425" sldId="291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262944814" sldId="291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518247087" sldId="292"/>
        </pc:sldMkLst>
      </pc:sldChg>
      <pc:sldChg chg="del">
        <pc:chgData name="Cristian Chilipirea" userId="34ab170da5908fc4" providerId="LiveId" clId="{E6E6336E-9655-401E-BF5E-8572460DD6CE}" dt="2018-10-24T20:14:52.656" v="171" actId="2696"/>
        <pc:sldMkLst>
          <pc:docMk/>
          <pc:sldMk cId="2207224754" sldId="292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872745197" sldId="293"/>
        </pc:sldMkLst>
      </pc:sldChg>
      <pc:sldChg chg="del">
        <pc:chgData name="Cristian Chilipirea" userId="34ab170da5908fc4" providerId="LiveId" clId="{E6E6336E-9655-401E-BF5E-8572460DD6CE}" dt="2018-10-24T20:14:52.711" v="173" actId="2696"/>
        <pc:sldMkLst>
          <pc:docMk/>
          <pc:sldMk cId="4262524252" sldId="29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007220487" sldId="294"/>
        </pc:sldMkLst>
      </pc:sldChg>
      <pc:sldChg chg="del">
        <pc:chgData name="Cristian Chilipirea" userId="34ab170da5908fc4" providerId="LiveId" clId="{E6E6336E-9655-401E-BF5E-8572460DD6CE}" dt="2018-10-24T20:14:52.724" v="174" actId="2696"/>
        <pc:sldMkLst>
          <pc:docMk/>
          <pc:sldMk cId="3725260176" sldId="294"/>
        </pc:sldMkLst>
      </pc:sldChg>
      <pc:sldChg chg="del">
        <pc:chgData name="Cristian Chilipirea" userId="34ab170da5908fc4" providerId="LiveId" clId="{E6E6336E-9655-401E-BF5E-8572460DD6CE}" dt="2018-10-24T20:14:52.737" v="175" actId="2696"/>
        <pc:sldMkLst>
          <pc:docMk/>
          <pc:sldMk cId="1642290263" sldId="295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693444492" sldId="295"/>
        </pc:sldMkLst>
      </pc:sldChg>
      <pc:sldChg chg="del">
        <pc:chgData name="Cristian Chilipirea" userId="34ab170da5908fc4" providerId="LiveId" clId="{E6E6336E-9655-401E-BF5E-8572460DD6CE}" dt="2018-10-24T20:14:52.747" v="176" actId="2696"/>
        <pc:sldMkLst>
          <pc:docMk/>
          <pc:sldMk cId="1350233253" sldId="296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645239258" sldId="296"/>
        </pc:sldMkLst>
      </pc:sldChg>
      <pc:sldChg chg="del">
        <pc:chgData name="Cristian Chilipirea" userId="34ab170da5908fc4" providerId="LiveId" clId="{E6E6336E-9655-401E-BF5E-8572460DD6CE}" dt="2018-10-24T20:14:52.697" v="172" actId="2696"/>
        <pc:sldMkLst>
          <pc:docMk/>
          <pc:sldMk cId="1095500612" sldId="29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808749941" sldId="297"/>
        </pc:sldMkLst>
      </pc:sldChg>
      <pc:sldChg chg="del">
        <pc:chgData name="Cristian Chilipirea" userId="34ab170da5908fc4" providerId="LiveId" clId="{E6E6336E-9655-401E-BF5E-8572460DD6CE}" dt="2018-10-24T20:14:52.236" v="145" actId="2696"/>
        <pc:sldMkLst>
          <pc:docMk/>
          <pc:sldMk cId="2279251531" sldId="48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4105144035" sldId="487"/>
        </pc:sldMkLst>
      </pc:sldChg>
      <pc:sldChg chg="del">
        <pc:chgData name="Cristian Chilipirea" userId="34ab170da5908fc4" providerId="LiveId" clId="{E6E6336E-9655-401E-BF5E-8572460DD6CE}" dt="2018-10-24T20:14:52.250" v="146" actId="2696"/>
        <pc:sldMkLst>
          <pc:docMk/>
          <pc:sldMk cId="38899209" sldId="488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965072786" sldId="488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24381442" sldId="489"/>
        </pc:sldMkLst>
      </pc:sldChg>
      <pc:sldChg chg="del">
        <pc:chgData name="Cristian Chilipirea" userId="34ab170da5908fc4" providerId="LiveId" clId="{E6E6336E-9655-401E-BF5E-8572460DD6CE}" dt="2018-10-24T20:14:52.263" v="147" actId="2696"/>
        <pc:sldMkLst>
          <pc:docMk/>
          <pc:sldMk cId="3326994320" sldId="489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9056682" sldId="490"/>
        </pc:sldMkLst>
      </pc:sldChg>
      <pc:sldChg chg="del">
        <pc:chgData name="Cristian Chilipirea" userId="34ab170da5908fc4" providerId="LiveId" clId="{E6E6336E-9655-401E-BF5E-8572460DD6CE}" dt="2018-10-24T20:14:52.276" v="148" actId="2696"/>
        <pc:sldMkLst>
          <pc:docMk/>
          <pc:sldMk cId="3677527814" sldId="490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238930017" sldId="491"/>
        </pc:sldMkLst>
      </pc:sldChg>
      <pc:sldChg chg="del">
        <pc:chgData name="Cristian Chilipirea" userId="34ab170da5908fc4" providerId="LiveId" clId="{E6E6336E-9655-401E-BF5E-8572460DD6CE}" dt="2018-10-24T20:14:52.289" v="149" actId="2696"/>
        <pc:sldMkLst>
          <pc:docMk/>
          <pc:sldMk cId="3248227310" sldId="491"/>
        </pc:sldMkLst>
      </pc:sldChg>
      <pc:sldChg chg="del">
        <pc:chgData name="Cristian Chilipirea" userId="34ab170da5908fc4" providerId="LiveId" clId="{E6E6336E-9655-401E-BF5E-8572460DD6CE}" dt="2018-10-24T20:14:52.302" v="150" actId="2696"/>
        <pc:sldMkLst>
          <pc:docMk/>
          <pc:sldMk cId="2792818830" sldId="492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761282923" sldId="492"/>
        </pc:sldMkLst>
      </pc:sldChg>
      <pc:sldChg chg="del">
        <pc:chgData name="Cristian Chilipirea" userId="34ab170da5908fc4" providerId="LiveId" clId="{E6E6336E-9655-401E-BF5E-8572460DD6CE}" dt="2018-10-24T20:14:52.316" v="151" actId="2696"/>
        <pc:sldMkLst>
          <pc:docMk/>
          <pc:sldMk cId="1251416644" sldId="49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453850005" sldId="49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095167356" sldId="494"/>
        </pc:sldMkLst>
      </pc:sldChg>
      <pc:sldChg chg="del">
        <pc:chgData name="Cristian Chilipirea" userId="34ab170da5908fc4" providerId="LiveId" clId="{E6E6336E-9655-401E-BF5E-8572460DD6CE}" dt="2018-10-24T20:14:52.329" v="152" actId="2696"/>
        <pc:sldMkLst>
          <pc:docMk/>
          <pc:sldMk cId="3843003332" sldId="494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226104679" sldId="495"/>
        </pc:sldMkLst>
      </pc:sldChg>
      <pc:sldChg chg="del">
        <pc:chgData name="Cristian Chilipirea" userId="34ab170da5908fc4" providerId="LiveId" clId="{E6E6336E-9655-401E-BF5E-8572460DD6CE}" dt="2018-10-24T20:14:52.343" v="153" actId="2696"/>
        <pc:sldMkLst>
          <pc:docMk/>
          <pc:sldMk cId="3902577459" sldId="495"/>
        </pc:sldMkLst>
      </pc:sldChg>
      <pc:sldChg chg="del">
        <pc:chgData name="Cristian Chilipirea" userId="34ab170da5908fc4" providerId="LiveId" clId="{E6E6336E-9655-401E-BF5E-8572460DD6CE}" dt="2018-10-24T20:14:52.357" v="154" actId="2696"/>
        <pc:sldMkLst>
          <pc:docMk/>
          <pc:sldMk cId="2411343257" sldId="496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4048259996" sldId="496"/>
        </pc:sldMkLst>
      </pc:sldChg>
      <pc:sldChg chg="del">
        <pc:chgData name="Cristian Chilipirea" userId="34ab170da5908fc4" providerId="LiveId" clId="{E6E6336E-9655-401E-BF5E-8572460DD6CE}" dt="2018-10-24T20:14:52.370" v="155" actId="2696"/>
        <pc:sldMkLst>
          <pc:docMk/>
          <pc:sldMk cId="447859563" sldId="49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505123908" sldId="497"/>
        </pc:sldMkLst>
      </pc:sldChg>
      <pc:sldChg chg="del">
        <pc:chgData name="Cristian Chilipirea" userId="34ab170da5908fc4" providerId="LiveId" clId="{E6E6336E-9655-401E-BF5E-8572460DD6CE}" dt="2018-10-24T20:14:52.384" v="156" actId="2696"/>
        <pc:sldMkLst>
          <pc:docMk/>
          <pc:sldMk cId="53877342" sldId="498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454300976" sldId="498"/>
        </pc:sldMkLst>
      </pc:sldChg>
      <pc:sldChg chg="del">
        <pc:chgData name="Cristian Chilipirea" userId="34ab170da5908fc4" providerId="LiveId" clId="{E6E6336E-9655-401E-BF5E-8572460DD6CE}" dt="2018-10-24T20:14:52.403" v="157" actId="2696"/>
        <pc:sldMkLst>
          <pc:docMk/>
          <pc:sldMk cId="1855175374" sldId="499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332430627" sldId="499"/>
        </pc:sldMkLst>
      </pc:sldChg>
      <pc:sldChg chg="del">
        <pc:chgData name="Cristian Chilipirea" userId="34ab170da5908fc4" providerId="LiveId" clId="{E6E6336E-9655-401E-BF5E-8572460DD6CE}" dt="2018-10-24T20:14:52.425" v="158" actId="2696"/>
        <pc:sldMkLst>
          <pc:docMk/>
          <pc:sldMk cId="3179094746" sldId="500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517935319" sldId="500"/>
        </pc:sldMkLst>
      </pc:sldChg>
      <pc:sldChg chg="del">
        <pc:chgData name="Cristian Chilipirea" userId="34ab170da5908fc4" providerId="LiveId" clId="{E6E6336E-9655-401E-BF5E-8572460DD6CE}" dt="2018-10-24T20:16:33.646" v="179" actId="2696"/>
        <pc:sldMkLst>
          <pc:docMk/>
          <pc:sldMk cId="3984884559" sldId="501"/>
        </pc:sldMkLst>
      </pc:sldChg>
      <pc:sldChg chg="modSp add">
        <pc:chgData name="Cristian Chilipirea" userId="34ab170da5908fc4" providerId="LiveId" clId="{E6E6336E-9655-401E-BF5E-8572460DD6CE}" dt="2018-10-11T22:04:08.055" v="133" actId="20577"/>
        <pc:sldMkLst>
          <pc:docMk/>
          <pc:sldMk cId="2780917535" sldId="539"/>
        </pc:sldMkLst>
        <pc:spChg chg="mod">
          <ac:chgData name="Cristian Chilipirea" userId="34ab170da5908fc4" providerId="LiveId" clId="{E6E6336E-9655-401E-BF5E-8572460DD6CE}" dt="2018-10-11T22:04:08.055" v="133" actId="20577"/>
          <ac:spMkLst>
            <pc:docMk/>
            <pc:sldMk cId="2780917535" sldId="539"/>
            <ac:spMk id="2" creationId="{3B0CEB9F-4675-4562-9BED-217FB9827C37}"/>
          </ac:spMkLst>
        </pc:spChg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351821817" sldId="540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1353719498" sldId="541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1289919542" sldId="542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2155229344" sldId="543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1170553406" sldId="544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840638220" sldId="545"/>
        </pc:sldMkLst>
      </pc:sldChg>
      <pc:sldChg chg="add">
        <pc:chgData name="Cristian Chilipirea" userId="34ab170da5908fc4" providerId="LiveId" clId="{E6E6336E-9655-401E-BF5E-8572460DD6CE}" dt="2018-10-11T22:02:48.231" v="80"/>
        <pc:sldMkLst>
          <pc:docMk/>
          <pc:sldMk cId="1338654558" sldId="546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145458" sldId="547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511660962" sldId="548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2167481836" sldId="549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4237895039" sldId="550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999959125" sldId="551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248688722" sldId="552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092498339" sldId="553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137496057" sldId="554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603603530" sldId="555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684015368" sldId="556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868273373" sldId="557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290556759" sldId="558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653400247" sldId="559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234838317" sldId="560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608230184" sldId="561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927021838" sldId="562"/>
        </pc:sldMkLst>
      </pc:sldChg>
      <pc:sldChg chg="modSp add del">
        <pc:chgData name="Cristian Chilipirea" userId="34ab170da5908fc4" providerId="LiveId" clId="{E6E6336E-9655-401E-BF5E-8572460DD6CE}" dt="2018-10-24T20:16:35.317" v="180" actId="2696"/>
        <pc:sldMkLst>
          <pc:docMk/>
          <pc:sldMk cId="3597061306" sldId="563"/>
        </pc:sldMkLst>
        <pc:spChg chg="mod">
          <ac:chgData name="Cristian Chilipirea" userId="34ab170da5908fc4" providerId="LiveId" clId="{E6E6336E-9655-401E-BF5E-8572460DD6CE}" dt="2018-10-11T22:13:59.743" v="142" actId="20577"/>
          <ac:spMkLst>
            <pc:docMk/>
            <pc:sldMk cId="3597061306" sldId="563"/>
            <ac:spMk id="2" creationId="{FCF1681F-0B39-4047-8A71-B6AD96A42D03}"/>
          </ac:spMkLst>
        </pc:spChg>
      </pc:sldChg>
      <pc:sldChg chg="add">
        <pc:chgData name="Cristian Chilipirea" userId="34ab170da5908fc4" providerId="LiveId" clId="{E6E6336E-9655-401E-BF5E-8572460DD6CE}" dt="2018-10-24T20:13:56.606" v="143"/>
        <pc:sldMkLst>
          <pc:docMk/>
          <pc:sldMk cId="432529130" sldId="564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139972474" sldId="570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75564258" sldId="571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886449400" sldId="572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734126001" sldId="573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17767413" sldId="574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667491805" sldId="575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700892984" sldId="576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4199159730" sldId="577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45241012" sldId="578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80954688" sldId="579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982557817" sldId="580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393610380" sldId="581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280091625" sldId="582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627995927" sldId="583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895925264" sldId="584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37323792" sldId="585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681674200" sldId="586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762765230" sldId="587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857262134" sldId="588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414102212" sldId="589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173846532" sldId="590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608287443" sldId="591"/>
        </pc:sldMkLst>
      </pc:sldChg>
      <pc:sldChg chg="add">
        <pc:chgData name="Cristian Chilipirea" userId="34ab170da5908fc4" providerId="LiveId" clId="{E6E6336E-9655-401E-BF5E-8572460DD6CE}" dt="2018-10-24T20:15:50.348" v="177"/>
        <pc:sldMkLst>
          <pc:docMk/>
          <pc:sldMk cId="1080979264" sldId="5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735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5844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47996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4522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414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0343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5824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7169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94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465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871FE6E-9184-4725-AAC6-106C645D7F81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9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3443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86289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9432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8760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102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5854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2054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4931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0211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767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CA593-84EA-4E2B-9434-1A88A68B15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2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7393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46793A1-9543-4DD8-BA1D-87305E3B69D4}" type="slidenum">
              <a:rPr lang="en-US" sz="1300"/>
              <a:pPr/>
              <a:t>39</a:t>
            </a:fld>
            <a:endParaRPr 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88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90371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3756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80836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7204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3372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75429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565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FF1FC9E-FE35-4018-BCD7-2A9503517362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250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5767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71470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77EF1CD-7E83-4181-8CF3-FF0284A54248}" type="slidenum">
              <a:rPr lang="en-US" sz="1300"/>
              <a:pPr/>
              <a:t>51</a:t>
            </a:fld>
            <a:endParaRPr 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94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33F1D44-B5A1-4CB1-BAD9-BEA23675CC0B}" type="slidenum">
              <a:rPr lang="en-US" sz="1300"/>
              <a:pPr/>
              <a:t>52</a:t>
            </a:fld>
            <a:endParaRPr 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24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C65C4EF-200D-43DC-BB83-C666F7BB8772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4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3DFBDDA-582C-41B3-89C2-B9772F018A93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CA593-84EA-4E2B-9434-1A88A68B154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33158D3-D6BE-4A71-B848-98DCAE4CF263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00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DF14616-493C-4622-9A68-59543CD7BE6C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itchFamily="18" charset="2"/>
              <a:buChar char="Þ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–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–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13/10/2009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610350"/>
            <a:ext cx="3886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Algoritmi Paraleli si Distribuiti – Curs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2DC2A11D-D89A-4A43-92E9-0BA9FAB006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–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–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–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–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–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–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–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  <p:sldLayoutId id="2147483987" r:id="rId12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7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5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 err="1">
                <a:ea typeface="ＭＳ Ｐゴシック" panose="020B0600070205080204" pitchFamily="34" charset="-128"/>
              </a:rPr>
              <a:t>Abord</a:t>
            </a:r>
            <a:r>
              <a:rPr lang="ro-RO" altLang="en-US" sz="3200" dirty="0" err="1">
                <a:ea typeface="ＭＳ Ｐゴシック" panose="020B0600070205080204" pitchFamily="34" charset="-128"/>
              </a:rPr>
              <a:t>ări</a:t>
            </a:r>
            <a:r>
              <a:rPr lang="ro-RO" altLang="en-US" sz="3200" dirty="0">
                <a:ea typeface="ＭＳ Ｐゴシック" panose="020B0600070205080204" pitchFamily="34" charset="-128"/>
              </a:rPr>
              <a:t> probleme paralele log(N)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BE4008-65B1-4463-AD6F-D5AA70EB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ro-RO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9350"/>
            <a:ext cx="8229600" cy="487362"/>
          </a:xfrm>
        </p:spPr>
        <p:txBody>
          <a:bodyPr/>
          <a:lstStyle/>
          <a:p>
            <a:r>
              <a:rPr lang="fr-FR" sz="2800" dirty="0"/>
              <a:t>Sume prefix – varianta 2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419248"/>
            <a:ext cx="8164512" cy="30003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a[1:n], temp[1:n];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suma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[k=1 to n]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[j = 1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sup(log</a:t>
            </a:r>
            <a:r>
              <a:rPr lang="en-US" sz="2000" baseline="-30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n)]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temp[k] = a[k];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(k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-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000" baseline="30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j-1</a:t>
            </a:r>
            <a:r>
              <a:rPr lang="ro-RO" sz="2000" baseline="30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&gt;=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1)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		 a[k] =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temp[k-2</a:t>
            </a:r>
            <a:r>
              <a:rPr lang="en-US" sz="2000" baseline="300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j-1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+ a[k];</a:t>
            </a:r>
            <a:endParaRPr lang="en-US" sz="20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000" dirty="0">
              <a:solidFill>
                <a:srgbClr val="12199A"/>
              </a:solidFill>
              <a:latin typeface="Courier New" pitchFamily="49" charset="0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154514" y="4040577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7746802" y="4040577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3</a:t>
            </a:r>
            <a:endParaRPr lang="en-US" sz="1600" b="1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27"/>
              <p:cNvSpPr>
                <a:spLocks noChangeArrowheads="1"/>
              </p:cNvSpPr>
              <p:nvPr/>
            </p:nvSpPr>
            <p:spPr bwMode="auto">
              <a:xfrm>
                <a:off x="5837061" y="489099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7061" y="4890993"/>
                <a:ext cx="541590" cy="51799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30"/>
              <p:cNvSpPr>
                <a:spLocks noChangeArrowheads="1"/>
              </p:cNvSpPr>
              <p:nvPr/>
            </p:nvSpPr>
            <p:spPr bwMode="auto">
              <a:xfrm>
                <a:off x="6462957" y="5782181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8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2957" y="5782181"/>
                <a:ext cx="541590" cy="5179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33"/>
              <p:cNvSpPr>
                <a:spLocks noChangeArrowheads="1"/>
              </p:cNvSpPr>
              <p:nvPr/>
            </p:nvSpPr>
            <p:spPr bwMode="auto">
              <a:xfrm>
                <a:off x="7753618" y="5782181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9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3618" y="5782181"/>
                <a:ext cx="541590" cy="51799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36"/>
              <p:cNvSpPr>
                <a:spLocks noChangeArrowheads="1"/>
              </p:cNvSpPr>
              <p:nvPr/>
            </p:nvSpPr>
            <p:spPr bwMode="auto">
              <a:xfrm>
                <a:off x="7098406" y="4875632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8406" y="4875632"/>
                <a:ext cx="541590" cy="51799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ine 53"/>
          <p:cNvSpPr>
            <a:spLocks noChangeShapeType="1"/>
          </p:cNvSpPr>
          <p:nvPr/>
        </p:nvSpPr>
        <p:spPr bwMode="auto">
          <a:xfrm>
            <a:off x="5574296" y="4495728"/>
            <a:ext cx="344648" cy="4568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Line 54"/>
          <p:cNvSpPr>
            <a:spLocks noChangeShapeType="1"/>
          </p:cNvSpPr>
          <p:nvPr/>
        </p:nvSpPr>
        <p:spPr bwMode="auto">
          <a:xfrm>
            <a:off x="6927057" y="4495727"/>
            <a:ext cx="288031" cy="43169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Line 55"/>
          <p:cNvSpPr>
            <a:spLocks noChangeShapeType="1"/>
          </p:cNvSpPr>
          <p:nvPr/>
        </p:nvSpPr>
        <p:spPr bwMode="auto">
          <a:xfrm>
            <a:off x="8024412" y="4556669"/>
            <a:ext cx="1" cy="123410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Line 56"/>
          <p:cNvSpPr>
            <a:spLocks noChangeShapeType="1"/>
          </p:cNvSpPr>
          <p:nvPr/>
        </p:nvSpPr>
        <p:spPr bwMode="auto">
          <a:xfrm>
            <a:off x="6248766" y="5354800"/>
            <a:ext cx="345907" cy="48246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450658" y="4040577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2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>
            <a:off x="6733752" y="4552279"/>
            <a:ext cx="0" cy="12299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7503120" y="5354800"/>
            <a:ext cx="360040" cy="52894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/>
              <a:t>Sume prefix – varianta 3</a:t>
            </a:r>
            <a:endParaRPr lang="en-US" sz="280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395413"/>
            <a:ext cx="8641208" cy="50419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a[1:n], temp[1:n];</a:t>
            </a:r>
            <a:endParaRPr lang="en-US" sz="2400" b="1" dirty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</a:rPr>
              <a:t>process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</a:rPr>
              <a:t>suma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[k:1 to n]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 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d = 1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</a:rPr>
              <a:t>while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d &lt; n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    temp[k] = a[k];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</a:rPr>
              <a:t>barrier;</a:t>
            </a:r>
            <a:endParaRPr lang="en-US" sz="2400" dirty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</a:rPr>
              <a:t>if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(k</a:t>
            </a:r>
            <a:r>
              <a:rPr lang="ro-RO" sz="2400" dirty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–</a:t>
            </a:r>
            <a:r>
              <a:rPr lang="ro-RO" sz="2400" dirty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ro-RO" sz="2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&gt;=</a:t>
            </a:r>
            <a:r>
              <a:rPr lang="ro-RO" sz="2400" dirty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1) a[k] = temp[k-d] + a[k];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</a:rPr>
              <a:t>barrier;</a:t>
            </a:r>
            <a:endParaRPr lang="en-US" sz="2400" dirty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d = 2 * 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</a:rPr>
              <a:t>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524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4B46-2FC3-0D4D-9966-BB1DC91D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797270"/>
            <a:ext cx="8515350" cy="458788"/>
          </a:xfrm>
        </p:spPr>
        <p:txBody>
          <a:bodyPr/>
          <a:lstStyle/>
          <a:p>
            <a:r>
              <a:rPr lang="ro-RO" dirty="0" err="1"/>
              <a:t>Parallel</a:t>
            </a:r>
            <a:r>
              <a:rPr lang="ro-RO" dirty="0"/>
              <a:t> </a:t>
            </a:r>
            <a:r>
              <a:rPr lang="ro-RO" dirty="0" err="1"/>
              <a:t>Scan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333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9C41-F81C-AA49-ABAD-88CB461E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Parallel</a:t>
            </a:r>
            <a:r>
              <a:rPr lang="ro-RO" dirty="0"/>
              <a:t> </a:t>
            </a:r>
            <a:r>
              <a:rPr lang="ro-RO" dirty="0" err="1"/>
              <a:t>Scan</a:t>
            </a:r>
            <a:endParaRPr lang="ro-R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C12A2-3D6B-7541-BFED-D8AF45DA09C9}"/>
              </a:ext>
            </a:extLst>
          </p:cNvPr>
          <p:cNvSpPr/>
          <p:nvPr/>
        </p:nvSpPr>
        <p:spPr>
          <a:xfrm>
            <a:off x="777621" y="1310640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/>
              <a:t>scan</a:t>
            </a:r>
            <a:r>
              <a:rPr lang="ro-RO" dirty="0"/>
              <a:t> (o) &lt; x1, ..., </a:t>
            </a:r>
            <a:r>
              <a:rPr lang="ro-RO" dirty="0" err="1"/>
              <a:t>xn</a:t>
            </a:r>
            <a:r>
              <a:rPr lang="ro-RO" dirty="0"/>
              <a:t> &gt;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169-A218-8141-8070-34C734206A91}"/>
              </a:ext>
            </a:extLst>
          </p:cNvPr>
          <p:cNvSpPr/>
          <p:nvPr/>
        </p:nvSpPr>
        <p:spPr>
          <a:xfrm>
            <a:off x="186309" y="166294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==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59CCD-9531-D641-B26A-CB6A2492556C}"/>
              </a:ext>
            </a:extLst>
          </p:cNvPr>
          <p:cNvSpPr/>
          <p:nvPr/>
        </p:nvSpPr>
        <p:spPr>
          <a:xfrm>
            <a:off x="777621" y="190952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>
                <a:solidFill>
                  <a:srgbClr val="FF0000"/>
                </a:solidFill>
              </a:rPr>
              <a:t>&lt; x1, x1 o x2, ..., x1 o ... </a:t>
            </a:r>
            <a:r>
              <a:rPr lang="ro-RO" dirty="0" err="1">
                <a:solidFill>
                  <a:srgbClr val="FF0000"/>
                </a:solidFill>
              </a:rPr>
              <a:t>xn</a:t>
            </a:r>
            <a:r>
              <a:rPr lang="ro-RO" dirty="0">
                <a:solidFill>
                  <a:srgbClr val="FF0000"/>
                </a:solidFill>
              </a:rPr>
              <a:t>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75149-7D8A-DF42-8FAF-0BF6BE5E81F8}"/>
              </a:ext>
            </a:extLst>
          </p:cNvPr>
          <p:cNvSpPr/>
          <p:nvPr/>
        </p:nvSpPr>
        <p:spPr>
          <a:xfrm>
            <a:off x="88773" y="2399049"/>
            <a:ext cx="8643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i="1" dirty="0"/>
              <a:t>Exemplu: Filtru</a:t>
            </a:r>
          </a:p>
          <a:p>
            <a:r>
              <a:rPr lang="ro-RO" dirty="0"/>
              <a:t>Considerați la </a:t>
            </a:r>
            <a:r>
              <a:rPr lang="ro-RO" b="1" dirty="0"/>
              <a:t>intrare</a:t>
            </a:r>
            <a:r>
              <a:rPr lang="ro-RO" dirty="0"/>
              <a:t> un vector, trebuie găsit la ieșire un alt </a:t>
            </a:r>
            <a:r>
              <a:rPr lang="ro-RO" b="1" dirty="0"/>
              <a:t>vector</a:t>
            </a:r>
            <a:r>
              <a:rPr lang="ro-RO" dirty="0"/>
              <a:t> care să conțină doar elementele pentru care </a:t>
            </a:r>
            <a:r>
              <a:rPr lang="ro-RO" b="1" dirty="0"/>
              <a:t>(f </a:t>
            </a:r>
            <a:r>
              <a:rPr lang="ro-RO" b="1" dirty="0" err="1"/>
              <a:t>elt</a:t>
            </a:r>
            <a:r>
              <a:rPr lang="ro-RO" b="1" dirty="0"/>
              <a:t>)</a:t>
            </a:r>
            <a:r>
              <a:rPr lang="ro-RO" dirty="0"/>
              <a:t> este </a:t>
            </a:r>
            <a:r>
              <a:rPr lang="ro-RO" b="1" dirty="0" err="1"/>
              <a:t>true</a:t>
            </a:r>
            <a:endParaRPr lang="ro-R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D4422-B084-DD4E-BECF-2F2C20B01B91}"/>
              </a:ext>
            </a:extLst>
          </p:cNvPr>
          <p:cNvSpPr/>
          <p:nvPr/>
        </p:nvSpPr>
        <p:spPr>
          <a:xfrm>
            <a:off x="659639" y="3350956"/>
            <a:ext cx="1875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dirty="0"/>
              <a:t>Fie f x = x &gt;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F6EF4-1618-4D49-A45B-FC9F4A162C59}"/>
              </a:ext>
            </a:extLst>
          </p:cNvPr>
          <p:cNvSpPr/>
          <p:nvPr/>
        </p:nvSpPr>
        <p:spPr>
          <a:xfrm>
            <a:off x="1075981" y="3751066"/>
            <a:ext cx="48512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i="1" dirty="0" err="1"/>
              <a:t>filter</a:t>
            </a:r>
            <a:r>
              <a:rPr lang="ro-RO" sz="2000" i="1" dirty="0"/>
              <a:t> f  &lt; 17, 4, 6, 8, 11, 5, 13, 19, 0, 24 &gt; </a:t>
            </a:r>
          </a:p>
          <a:p>
            <a:r>
              <a:rPr lang="ro-RO" sz="2000" i="1" dirty="0"/>
              <a:t>= &lt; 17, 11, 13, 19, 24 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DE3EC-7813-B946-B4F9-FB67672E34E4}"/>
              </a:ext>
            </a:extLst>
          </p:cNvPr>
          <p:cNvSpPr/>
          <p:nvPr/>
        </p:nvSpPr>
        <p:spPr>
          <a:xfrm>
            <a:off x="186309" y="4628886"/>
            <a:ext cx="58080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Paralelizabil?</a:t>
            </a:r>
          </a:p>
          <a:p>
            <a:pPr marL="285750" indent="-285750">
              <a:buFontTx/>
              <a:buChar char="-"/>
            </a:pPr>
            <a:r>
              <a:rPr lang="ro-RO" dirty="0"/>
              <a:t>Găsirea elementelor este o operație ușoară</a:t>
            </a:r>
          </a:p>
          <a:p>
            <a:pPr marL="285750" indent="-285750">
              <a:buFontTx/>
              <a:buChar char="-"/>
            </a:pPr>
            <a:r>
              <a:rPr lang="ro-RO" dirty="0"/>
              <a:t>Dar punerea lor în secvența corectă pare mai dificilă</a:t>
            </a:r>
          </a:p>
        </p:txBody>
      </p:sp>
    </p:spTree>
    <p:extLst>
      <p:ext uri="{BB962C8B-B14F-4D97-AF65-F5344CB8AC3E}">
        <p14:creationId xmlns:p14="http://schemas.microsoft.com/office/powerpoint/2010/main" val="384299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CB57-6F01-6347-A283-62C7F6B0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Prefixe paralele -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rescue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60C0-83D5-F040-B4FA-78040F87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Folosim mapare paralelă pentru a calcula un bit-vector pentru elementele ce se potrivesc operației</a:t>
            </a:r>
          </a:p>
          <a:p>
            <a:pPr marL="457200" indent="-457200">
              <a:buFont typeface="+mj-lt"/>
              <a:buAutoNum type="arabicPeriod"/>
            </a:pPr>
            <a:endParaRPr lang="ro-RO" dirty="0"/>
          </a:p>
          <a:p>
            <a:pPr marL="457200" indent="-457200">
              <a:buFont typeface="+mj-lt"/>
              <a:buAutoNum type="arabicPeriod"/>
            </a:pP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Aplicăm sume prefix pe elementele bit-vectorului</a:t>
            </a:r>
          </a:p>
          <a:p>
            <a:pPr marL="457200" indent="-457200">
              <a:buFont typeface="+mj-lt"/>
              <a:buAutoNum type="arabicPeriod"/>
            </a:pP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Aplicăm </a:t>
            </a:r>
            <a:r>
              <a:rPr lang="ro-RO" dirty="0" err="1"/>
              <a:t>parallel</a:t>
            </a:r>
            <a:r>
              <a:rPr lang="ro-RO" dirty="0"/>
              <a:t> </a:t>
            </a:r>
            <a:r>
              <a:rPr lang="ro-RO" dirty="0" err="1"/>
              <a:t>map</a:t>
            </a:r>
            <a:r>
              <a:rPr lang="ro-RO" dirty="0"/>
              <a:t> pentru a produce ieșirea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668DC-7D6E-0A43-8AB7-23FF3811ECEA}"/>
              </a:ext>
            </a:extLst>
          </p:cNvPr>
          <p:cNvSpPr/>
          <p:nvPr/>
        </p:nvSpPr>
        <p:spPr>
          <a:xfrm>
            <a:off x="1314069" y="2256782"/>
            <a:ext cx="49487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i="1" dirty="0"/>
              <a:t>input:	&lt; 17, 4, 6, 8, 11, 5, 13, 19, 0, 24 &gt;</a:t>
            </a:r>
          </a:p>
          <a:p>
            <a:r>
              <a:rPr lang="ro-RO" sz="2000" i="1" dirty="0" err="1"/>
              <a:t>bits</a:t>
            </a:r>
            <a:r>
              <a:rPr lang="ro-RO" sz="2000" i="1" dirty="0"/>
              <a:t>:	&lt;  1,  0, 0, 0,  1,  0,  1,   1,  0,  1  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52CD1-AEE4-DC43-9C64-32E4F2719DB2}"/>
              </a:ext>
            </a:extLst>
          </p:cNvPr>
          <p:cNvSpPr/>
          <p:nvPr/>
        </p:nvSpPr>
        <p:spPr>
          <a:xfrm>
            <a:off x="1204341" y="3693278"/>
            <a:ext cx="4878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i="1" dirty="0" err="1"/>
              <a:t>bitsum</a:t>
            </a:r>
            <a:r>
              <a:rPr lang="ro-RO" sz="2000" i="1" dirty="0"/>
              <a:t>	&lt; 1,   1,  1,  1,  2,  2, 3,  4,  4,  5 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29CAD-3E1E-0A4C-B203-5836B74AF6BB}"/>
              </a:ext>
            </a:extLst>
          </p:cNvPr>
          <p:cNvSpPr/>
          <p:nvPr/>
        </p:nvSpPr>
        <p:spPr>
          <a:xfrm>
            <a:off x="1204341" y="4933861"/>
            <a:ext cx="3801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i="1" dirty="0"/>
              <a:t>output	&lt; 17,  11,  13,  19,  24 &gt;</a:t>
            </a:r>
          </a:p>
        </p:txBody>
      </p:sp>
    </p:spTree>
    <p:extLst>
      <p:ext uri="{BB962C8B-B14F-4D97-AF65-F5344CB8AC3E}">
        <p14:creationId xmlns:p14="http://schemas.microsoft.com/office/powerpoint/2010/main" val="411112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Generic: Scan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16862" y="1967496"/>
            <a:ext cx="8310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 </a:t>
            </a:r>
            <a:r>
              <a:rPr lang="en-US" sz="2400" b="1" dirty="0" err="1"/>
              <a:t>aplică</a:t>
            </a:r>
            <a:r>
              <a:rPr lang="en-US" sz="2400" b="1" dirty="0"/>
              <a:t> </a:t>
            </a:r>
            <a:r>
              <a:rPr lang="en-US" sz="2400" b="1" dirty="0" err="1"/>
              <a:t>aceeași</a:t>
            </a:r>
            <a:r>
              <a:rPr lang="en-US" sz="2400" b="1" dirty="0"/>
              <a:t> </a:t>
            </a:r>
            <a:r>
              <a:rPr lang="en-US" sz="2400" b="1" dirty="0" err="1"/>
              <a:t>operație</a:t>
            </a:r>
            <a:r>
              <a:rPr lang="en-US" sz="2400" b="1" dirty="0"/>
              <a:t> </a:t>
            </a:r>
            <a:r>
              <a:rPr lang="en-US" sz="2400" b="1" dirty="0" err="1"/>
              <a:t>între</a:t>
            </a:r>
            <a:r>
              <a:rPr lang="en-US" sz="2400" b="1" dirty="0"/>
              <a:t> </a:t>
            </a:r>
            <a:r>
              <a:rPr lang="en-US" sz="2400" b="1" dirty="0" err="1"/>
              <a:t>elementele</a:t>
            </a:r>
            <a:r>
              <a:rPr lang="en-US" sz="2400" b="1" dirty="0"/>
              <a:t> </a:t>
            </a:r>
            <a:r>
              <a:rPr lang="en-US" sz="2400" b="1" dirty="0" err="1"/>
              <a:t>unui</a:t>
            </a:r>
            <a:r>
              <a:rPr lang="en-US" sz="2400" b="1" dirty="0"/>
              <a:t> vector.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Se </a:t>
            </a:r>
            <a:r>
              <a:rPr lang="en-US" sz="2400" b="1" dirty="0" err="1">
                <a:solidFill>
                  <a:srgbClr val="FF0000"/>
                </a:solidFill>
              </a:rPr>
              <a:t>colectează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toate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rezultatele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parțiale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/>
              <a:t>Poate</a:t>
            </a:r>
            <a:r>
              <a:rPr lang="en-US" sz="2400" b="1" dirty="0"/>
              <a:t> fi </a:t>
            </a:r>
            <a:r>
              <a:rPr lang="en-US" sz="2400" b="1" dirty="0" err="1"/>
              <a:t>executat</a:t>
            </a:r>
            <a:r>
              <a:rPr lang="en-US" sz="2400" b="1" dirty="0"/>
              <a:t> </a:t>
            </a:r>
            <a:r>
              <a:rPr lang="en-US" sz="2400" b="1" dirty="0" err="1"/>
              <a:t>în</a:t>
            </a:r>
            <a:r>
              <a:rPr lang="en-US" sz="2400" b="1" dirty="0"/>
              <a:t> log(n) </a:t>
            </a:r>
            <a:r>
              <a:rPr lang="en-US" sz="2400" b="1" dirty="0" err="1"/>
              <a:t>pași</a:t>
            </a:r>
            <a:r>
              <a:rPr lang="en-US" sz="2400" b="1" dirty="0"/>
              <a:t> </a:t>
            </a:r>
            <a:r>
              <a:rPr lang="en-US" sz="2400" b="1" dirty="0" err="1"/>
              <a:t>folosind</a:t>
            </a:r>
            <a:r>
              <a:rPr lang="en-US" sz="2400" b="1" dirty="0"/>
              <a:t> un arbore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/>
              <a:t>Operația</a:t>
            </a:r>
            <a:r>
              <a:rPr lang="en-US" sz="2400" b="1" dirty="0"/>
              <a:t> </a:t>
            </a:r>
            <a:r>
              <a:rPr lang="en-US" sz="2400" b="1" dirty="0" err="1"/>
              <a:t>poate</a:t>
            </a:r>
            <a:r>
              <a:rPr lang="en-US" sz="2400" b="1" dirty="0"/>
              <a:t> </a:t>
            </a:r>
            <a:r>
              <a:rPr lang="en-US" sz="2400" b="1" dirty="0" err="1"/>
              <a:t>lua</a:t>
            </a:r>
            <a:r>
              <a:rPr lang="en-US" sz="2400" b="1" dirty="0"/>
              <a:t> </a:t>
            </a:r>
            <a:r>
              <a:rPr lang="en-US" sz="2400" b="1" dirty="0" err="1"/>
              <a:t>orice</a:t>
            </a:r>
            <a:r>
              <a:rPr lang="en-US" sz="2400" b="1" dirty="0"/>
              <a:t> </a:t>
            </a:r>
            <a:r>
              <a:rPr lang="en-US" sz="2400" b="1" dirty="0" err="1"/>
              <a:t>formă</a:t>
            </a:r>
            <a:r>
              <a:rPr lang="en-US" sz="2400" b="1" dirty="0"/>
              <a:t> (+, *, min, max, and, etc.)</a:t>
            </a:r>
          </a:p>
        </p:txBody>
      </p:sp>
    </p:spTree>
    <p:extLst>
      <p:ext uri="{BB962C8B-B14F-4D97-AF65-F5344CB8AC3E}">
        <p14:creationId xmlns:p14="http://schemas.microsoft.com/office/powerpoint/2010/main" val="314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- sum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48049" y="427421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0798" y="427421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01955" y="427421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75875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83571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2" name="Straight Connector 111"/>
          <p:cNvCxnSpPr>
            <a:stCxn id="99" idx="2"/>
            <a:endCxn id="96" idx="0"/>
          </p:cNvCxnSpPr>
          <p:nvPr/>
        </p:nvCxnSpPr>
        <p:spPr>
          <a:xfrm flipH="1">
            <a:off x="2381223" y="1775062"/>
            <a:ext cx="244" cy="24993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  <a:endCxn id="76" idx="0"/>
          </p:cNvCxnSpPr>
          <p:nvPr/>
        </p:nvCxnSpPr>
        <p:spPr>
          <a:xfrm>
            <a:off x="4354580" y="1769872"/>
            <a:ext cx="11251" cy="25045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5" idx="1"/>
          </p:cNvCxnSpPr>
          <p:nvPr/>
        </p:nvCxnSpPr>
        <p:spPr>
          <a:xfrm flipV="1">
            <a:off x="5740394" y="4534910"/>
            <a:ext cx="161561" cy="1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  <a:endCxn id="55" idx="0"/>
          </p:cNvCxnSpPr>
          <p:nvPr/>
        </p:nvCxnSpPr>
        <p:spPr>
          <a:xfrm>
            <a:off x="6268205" y="1734465"/>
            <a:ext cx="16010" cy="2539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2" idx="3"/>
            <a:endCxn id="46" idx="1"/>
          </p:cNvCxnSpPr>
          <p:nvPr/>
        </p:nvCxnSpPr>
        <p:spPr>
          <a:xfrm>
            <a:off x="7545317" y="4534910"/>
            <a:ext cx="1027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  <a:endCxn id="46" idx="0"/>
          </p:cNvCxnSpPr>
          <p:nvPr/>
        </p:nvCxnSpPr>
        <p:spPr>
          <a:xfrm>
            <a:off x="8014297" y="1749481"/>
            <a:ext cx="16012" cy="25247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5" idx="3"/>
            <a:endCxn id="52" idx="1"/>
          </p:cNvCxnSpPr>
          <p:nvPr/>
        </p:nvCxnSpPr>
        <p:spPr>
          <a:xfrm>
            <a:off x="6666474" y="4534910"/>
            <a:ext cx="1143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  <a:endCxn id="52" idx="0"/>
          </p:cNvCxnSpPr>
          <p:nvPr/>
        </p:nvCxnSpPr>
        <p:spPr>
          <a:xfrm>
            <a:off x="7114666" y="1748389"/>
            <a:ext cx="48392" cy="25258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  <a:endCxn id="59" idx="0"/>
          </p:cNvCxnSpPr>
          <p:nvPr/>
        </p:nvCxnSpPr>
        <p:spPr>
          <a:xfrm>
            <a:off x="5338562" y="1734465"/>
            <a:ext cx="19573" cy="25399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  <a:endCxn id="86" idx="0"/>
          </p:cNvCxnSpPr>
          <p:nvPr/>
        </p:nvCxnSpPr>
        <p:spPr>
          <a:xfrm>
            <a:off x="3371146" y="1793451"/>
            <a:ext cx="2381" cy="24809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  <a:endCxn id="101" idx="0"/>
          </p:cNvCxnSpPr>
          <p:nvPr/>
        </p:nvCxnSpPr>
        <p:spPr>
          <a:xfrm>
            <a:off x="1349090" y="1778967"/>
            <a:ext cx="4770" cy="24967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3"/>
            <a:endCxn id="59" idx="1"/>
          </p:cNvCxnSpPr>
          <p:nvPr/>
        </p:nvCxnSpPr>
        <p:spPr>
          <a:xfrm>
            <a:off x="4748090" y="4535081"/>
            <a:ext cx="2277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1"/>
            <a:endCxn id="86" idx="3"/>
          </p:cNvCxnSpPr>
          <p:nvPr/>
        </p:nvCxnSpPr>
        <p:spPr>
          <a:xfrm flipH="1">
            <a:off x="3755786" y="4535081"/>
            <a:ext cx="2277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1"/>
            <a:endCxn id="96" idx="3"/>
          </p:cNvCxnSpPr>
          <p:nvPr/>
        </p:nvCxnSpPr>
        <p:spPr>
          <a:xfrm flipH="1">
            <a:off x="2763482" y="4535081"/>
            <a:ext cx="2277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1" idx="3"/>
            <a:endCxn id="96" idx="1"/>
          </p:cNvCxnSpPr>
          <p:nvPr/>
        </p:nvCxnSpPr>
        <p:spPr>
          <a:xfrm flipV="1">
            <a:off x="1736119" y="4535081"/>
            <a:ext cx="262844" cy="1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8871" y="381255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30964" y="38216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935888" y="38216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21971" y="381255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87888" y="381279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21070" y="38219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606734" y="38216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6380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- 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2"/>
            <a:endCxn id="39" idx="0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stCxn id="16" idx="2"/>
            <a:endCxn id="39" idx="0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2"/>
            <a:endCxn id="42" idx="0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stCxn id="19" idx="2"/>
            <a:endCxn id="42" idx="0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2"/>
            <a:endCxn id="45" idx="0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3552" y="3275368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Pot fi </a:t>
            </a:r>
            <a:r>
              <a:rPr lang="en-US" sz="2400" b="1" dirty="0" err="1">
                <a:solidFill>
                  <a:srgbClr val="0070C0"/>
                </a:solidFill>
              </a:rPr>
              <a:t>executate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în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paralel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Parallelogram 65"/>
          <p:cNvSpPr/>
          <p:nvPr/>
        </p:nvSpPr>
        <p:spPr>
          <a:xfrm>
            <a:off x="2450232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437511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43828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437428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19" idx="2"/>
            <a:endCxn id="60" idx="0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1" name="Straight Connector 60"/>
          <p:cNvCxnSpPr>
            <a:stCxn id="20" idx="2"/>
            <a:endCxn id="60" idx="0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6" idx="2"/>
            <a:endCxn id="68" idx="0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9" name="Straight Connector 68"/>
          <p:cNvCxnSpPr>
            <a:stCxn id="17" idx="2"/>
            <a:endCxn id="68" idx="0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" idx="2"/>
            <a:endCxn id="71" idx="0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2" name="Straight Connector 71"/>
          <p:cNvCxnSpPr>
            <a:stCxn id="15" idx="2"/>
            <a:endCxn id="71" idx="0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6" name="Straight Connector 85"/>
          <p:cNvCxnSpPr>
            <a:stCxn id="13" idx="2"/>
            <a:endCxn id="85" idx="0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6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- sum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3552" y="4265747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Pot fi </a:t>
            </a:r>
            <a:r>
              <a:rPr lang="en-US" sz="2400" b="1" dirty="0" err="1">
                <a:solidFill>
                  <a:srgbClr val="FFC000"/>
                </a:solidFill>
              </a:rPr>
              <a:t>toate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executate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în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paralel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6" name="Parallelogram 65"/>
          <p:cNvSpPr/>
          <p:nvPr/>
        </p:nvSpPr>
        <p:spPr>
          <a:xfrm>
            <a:off x="2450232" y="536809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53693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536809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536549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53719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53732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53719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53693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536466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7" name="Straight Connector 46"/>
          <p:cNvCxnSpPr>
            <a:stCxn id="42" idx="2"/>
            <a:endCxn id="48" idx="0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9" name="Straight Connector 48"/>
          <p:cNvCxnSpPr>
            <a:stCxn id="45" idx="2"/>
            <a:endCxn id="48" idx="0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74" name="Straight Connector 73"/>
          <p:cNvCxnSpPr>
            <a:stCxn id="60" idx="2"/>
            <a:endCxn id="73" idx="0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2"/>
            <a:endCxn id="73" idx="0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9" idx="2"/>
            <a:endCxn id="87" idx="0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88" name="Straight Connector 87"/>
          <p:cNvCxnSpPr>
            <a:stCxn id="42" idx="2"/>
            <a:endCxn id="87" idx="0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1" idx="2"/>
            <a:endCxn id="94" idx="0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95" name="Straight Connector 94"/>
          <p:cNvCxnSpPr>
            <a:stCxn id="68" idx="2"/>
            <a:endCxn id="94" idx="0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5" idx="2"/>
            <a:endCxn id="98" idx="0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99" name="Straight Connector 98"/>
          <p:cNvCxnSpPr>
            <a:stCxn id="39" idx="2"/>
            <a:endCxn id="98" idx="0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5" idx="2"/>
            <a:endCxn id="103" idx="0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04" name="Straight Connector 103"/>
          <p:cNvCxnSpPr>
            <a:stCxn id="71" idx="2"/>
            <a:endCxn id="103" idx="0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12" name="Straight Connector 111"/>
          <p:cNvCxnSpPr>
            <a:stCxn id="35" idx="2"/>
            <a:endCxn id="111" idx="0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7" name="Straight Connector 116"/>
          <p:cNvCxnSpPr>
            <a:stCxn id="85" idx="2"/>
            <a:endCxn id="116" idx="0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8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- sum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8517" y="5094499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Pot fi </a:t>
            </a:r>
            <a:r>
              <a:rPr lang="en-US" sz="2400" b="1" dirty="0" err="1">
                <a:solidFill>
                  <a:srgbClr val="FFC000"/>
                </a:solidFill>
              </a:rPr>
              <a:t>toate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executate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în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paralel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6" name="Parallelogram 65"/>
          <p:cNvSpPr/>
          <p:nvPr/>
        </p:nvSpPr>
        <p:spPr>
          <a:xfrm>
            <a:off x="2450232" y="57281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57293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57281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57255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57320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573325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57320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57293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572470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7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44E6-5A8C-5242-98E6-31EB1B0A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207260"/>
            <a:ext cx="8515350" cy="458788"/>
          </a:xfrm>
        </p:spPr>
        <p:txBody>
          <a:bodyPr/>
          <a:lstStyle/>
          <a:p>
            <a:r>
              <a:rPr lang="ro-RO" dirty="0"/>
              <a:t>Sume prefix</a:t>
            </a:r>
          </a:p>
        </p:txBody>
      </p:sp>
    </p:spTree>
    <p:extLst>
      <p:ext uri="{BB962C8B-B14F-4D97-AF65-F5344CB8AC3E}">
        <p14:creationId xmlns:p14="http://schemas.microsoft.com/office/powerpoint/2010/main" val="1682479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Cum </a:t>
            </a:r>
            <a:r>
              <a:rPr lang="en-US" dirty="0" err="1"/>
              <a:t>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7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Cum </a:t>
            </a:r>
            <a:r>
              <a:rPr lang="en-US" dirty="0" err="1"/>
              <a:t>funcționează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0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Cum </a:t>
            </a:r>
            <a:r>
              <a:rPr lang="en-US" dirty="0" err="1"/>
              <a:t>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9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Cum </a:t>
            </a:r>
            <a:r>
              <a:rPr lang="en-US" dirty="0" err="1"/>
              <a:t>funcționează</a:t>
            </a:r>
            <a:r>
              <a:rPr lang="en-US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2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5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8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98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9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03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1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88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58710"/>
                <a:ext cx="8229600" cy="452596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r>
                  <a:rPr lang="en-US" sz="2600" dirty="0">
                    <a:cs typeface="Times New Roman" pitchFamily="18" charset="0"/>
                  </a:rPr>
                  <a:t>Problem</a:t>
                </a:r>
                <a:r>
                  <a:rPr lang="ro-RO" sz="2600" dirty="0">
                    <a:cs typeface="Times New Roman" pitchFamily="18" charset="0"/>
                  </a:rPr>
                  <a:t>ă:</a:t>
                </a:r>
              </a:p>
              <a:p>
                <a:pPr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endParaRPr lang="en-US" sz="2600" dirty="0">
                  <a:cs typeface="Times New Roman" pitchFamily="18" charset="0"/>
                </a:endParaRPr>
              </a:p>
              <a:p>
                <a:pPr lvl="1"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r>
                  <a:rPr lang="ro-RO" sz="2200" dirty="0"/>
                  <a:t>Se dă </a:t>
                </a:r>
                <a:r>
                  <a:rPr lang="en-US" sz="2200" dirty="0"/>
                  <a:t>tabloul </a:t>
                </a:r>
                <a:r>
                  <a:rPr lang="en-US" sz="2200" b="1" dirty="0">
                    <a:latin typeface="Courier New" pitchFamily="49" charset="0"/>
                  </a:rPr>
                  <a:t>a[1:n]</a:t>
                </a:r>
                <a:r>
                  <a:rPr lang="en-US" sz="2200" dirty="0">
                    <a:latin typeface="Courier New" pitchFamily="49" charset="0"/>
                  </a:rPr>
                  <a:t>,</a:t>
                </a:r>
                <a:r>
                  <a:rPr lang="en-US" sz="2200" dirty="0"/>
                  <a:t> se cere </a:t>
                </a:r>
                <a:r>
                  <a:rPr lang="en-US" sz="2200" b="1" dirty="0">
                    <a:latin typeface="Courier New" pitchFamily="49" charset="0"/>
                  </a:rPr>
                  <a:t>s[1:n]</a:t>
                </a:r>
                <a:r>
                  <a:rPr lang="en-US" sz="2200" dirty="0">
                    <a:latin typeface="Courier New" pitchFamily="49" charset="0"/>
                  </a:rPr>
                  <a:t>,</a:t>
                </a:r>
                <a:r>
                  <a:rPr lang="en-US" sz="2200" dirty="0"/>
                  <a:t> unde</a:t>
                </a:r>
                <a:r>
                  <a:rPr lang="ro-RO" sz="2200" dirty="0"/>
                  <a:t>:</a:t>
                </a:r>
                <a:endParaRPr lang="en-US" sz="2200" dirty="0"/>
              </a:p>
              <a:p>
                <a:pPr lvl="1" algn="ctr">
                  <a:lnSpc>
                    <a:spcPct val="70000"/>
                  </a:lnSpc>
                  <a:spcBef>
                    <a:spcPct val="5000"/>
                  </a:spcBef>
                  <a:spcAft>
                    <a:spcPct val="20000"/>
                  </a:spcAft>
                  <a:buFontTx/>
                  <a:buNone/>
                </a:pPr>
                <a:endParaRPr lang="ro-RO" sz="2400" b="1" dirty="0">
                  <a:latin typeface="Courier New" pitchFamily="49" charset="0"/>
                </a:endParaRPr>
              </a:p>
              <a:p>
                <a:pPr lvl="1" algn="ctr">
                  <a:lnSpc>
                    <a:spcPct val="70000"/>
                  </a:lnSpc>
                  <a:spcBef>
                    <a:spcPct val="5000"/>
                  </a:spcBef>
                  <a:spcAft>
                    <a:spcPct val="200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ro-RO" b="1" i="1" smtClean="0">
                        <a:latin typeface="Cambria Math"/>
                      </a:rPr>
                      <m:t>𝒔</m:t>
                    </m:r>
                    <m:d>
                      <m:dPr>
                        <m:begChr m:val="["/>
                        <m:endChr m:val="]"/>
                        <m:ctrlPr>
                          <a:rPr lang="ro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1" i="1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ro-RO" b="1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ro-RO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ro-RO" b="1" i="1" smtClean="0">
                            <a:latin typeface="Cambria Math"/>
                          </a:rPr>
                          <m:t>𝒌</m:t>
                        </m:r>
                        <m:r>
                          <a:rPr lang="ro-RO" b="1" i="1" smtClean="0">
                            <a:latin typeface="Cambria Math"/>
                          </a:rPr>
                          <m:t>=</m:t>
                        </m:r>
                        <m:r>
                          <a:rPr lang="ro-RO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ro-RO" b="1" i="1" smtClean="0">
                            <a:latin typeface="Cambria Math"/>
                          </a:rPr>
                          <m:t>𝒊</m:t>
                        </m:r>
                      </m:sup>
                      <m:e>
                        <m:r>
                          <a:rPr lang="ro-RO" b="1" i="1" smtClean="0">
                            <a:latin typeface="Cambria Math"/>
                          </a:rPr>
                          <m:t>𝒂</m:t>
                        </m:r>
                        <m:r>
                          <a:rPr lang="ro-RO" b="1" i="1" smtClean="0">
                            <a:latin typeface="Cambria Math"/>
                          </a:rPr>
                          <m:t>[</m:t>
                        </m:r>
                        <m:r>
                          <a:rPr lang="ro-RO" b="1" i="1" smtClean="0">
                            <a:latin typeface="Cambria Math"/>
                          </a:rPr>
                          <m:t>𝒌</m:t>
                        </m:r>
                        <m:r>
                          <a:rPr lang="ro-RO" b="1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ro-RO" b="1" dirty="0">
                    <a:latin typeface="Courier New" pitchFamily="49" charset="0"/>
                  </a:rPr>
                  <a:t> </a:t>
                </a:r>
                <a:endParaRPr lang="en-US" b="1" dirty="0">
                  <a:latin typeface="Courier New" pitchFamily="49" charset="0"/>
                </a:endParaRPr>
              </a:p>
              <a:p>
                <a:pPr lvl="1"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endParaRPr lang="en-US" sz="2200" dirty="0">
                  <a:latin typeface="Courier New" pitchFamily="49" charset="0"/>
                </a:endParaRPr>
              </a:p>
              <a:p>
                <a:pPr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endParaRPr lang="ro-RO" sz="2600" dirty="0"/>
              </a:p>
              <a:p>
                <a:pPr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r>
                  <a:rPr lang="ro-RO" sz="2600" dirty="0"/>
                  <a:t>	</a:t>
                </a:r>
                <a:r>
                  <a:rPr lang="ro-RO" sz="2600" dirty="0">
                    <a:sym typeface="Wingdings"/>
                  </a:rPr>
                  <a:t> </a:t>
                </a:r>
                <a:r>
                  <a:rPr lang="en-US" sz="2600" dirty="0"/>
                  <a:t>Algoritm secven</a:t>
                </a:r>
                <a:r>
                  <a:rPr lang="ro-RO" sz="2600" dirty="0"/>
                  <a:t>ț</a:t>
                </a:r>
                <a:r>
                  <a:rPr lang="en-US" sz="2600" dirty="0"/>
                  <a:t>ial</a:t>
                </a:r>
                <a:r>
                  <a:rPr lang="ro-RO" sz="2600" dirty="0"/>
                  <a:t>:</a:t>
                </a:r>
                <a:endParaRPr lang="en-US" sz="2600" dirty="0"/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ro-RO" sz="2200" b="1" dirty="0">
                    <a:solidFill>
                      <a:srgbClr val="FF0000"/>
                    </a:solidFill>
                    <a:latin typeface="Courier New" pitchFamily="49" charset="0"/>
                  </a:rPr>
                  <a:t> </a:t>
                </a:r>
                <a:r>
                  <a:rPr lang="en-US" sz="2200" b="1" dirty="0">
                    <a:solidFill>
                      <a:srgbClr val="FF0000"/>
                    </a:solidFill>
                    <a:latin typeface="Courier New" pitchFamily="49" charset="0"/>
                  </a:rPr>
                  <a:t>s[1] = a[1];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ro-RO" sz="2200" b="1" dirty="0">
                    <a:solidFill>
                      <a:srgbClr val="FF0000"/>
                    </a:solidFill>
                    <a:latin typeface="Courier New" pitchFamily="49" charset="0"/>
                  </a:rPr>
                  <a:t> </a:t>
                </a:r>
                <a:r>
                  <a:rPr lang="en-US" sz="2200" b="1" dirty="0">
                    <a:solidFill>
                      <a:srgbClr val="FF0000"/>
                    </a:solidFill>
                    <a:latin typeface="Courier New" pitchFamily="49" charset="0"/>
                  </a:rPr>
                  <a:t>f</a:t>
                </a:r>
                <a:r>
                  <a:rPr lang="ro-RO" sz="2200" b="1" dirty="0">
                    <a:solidFill>
                      <a:srgbClr val="FF0000"/>
                    </a:solidFill>
                    <a:latin typeface="Courier New" pitchFamily="49" charset="0"/>
                  </a:rPr>
                  <a:t>or</a:t>
                </a:r>
                <a:r>
                  <a:rPr lang="en-US" sz="2200" b="1" dirty="0">
                    <a:solidFill>
                      <a:srgbClr val="FF0000"/>
                    </a:solidFill>
                    <a:latin typeface="Courier New" pitchFamily="49" charset="0"/>
                  </a:rPr>
                  <a:t> [</a:t>
                </a:r>
                <a:r>
                  <a:rPr lang="en-US" sz="2200" b="1" dirty="0" err="1">
                    <a:solidFill>
                      <a:srgbClr val="FF0000"/>
                    </a:solidFill>
                    <a:latin typeface="Courier New" pitchFamily="49" charset="0"/>
                  </a:rPr>
                  <a:t>i</a:t>
                </a:r>
                <a:r>
                  <a:rPr lang="en-US" sz="2200" b="1" dirty="0">
                    <a:solidFill>
                      <a:srgbClr val="FF0000"/>
                    </a:solidFill>
                    <a:latin typeface="Courier New" pitchFamily="49" charset="0"/>
                  </a:rPr>
                  <a:t> = 2 to n] </a:t>
                </a:r>
                <a:endParaRPr lang="ro-RO" sz="2200" b="1" dirty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ro-RO" sz="2200" b="1" dirty="0">
                    <a:solidFill>
                      <a:srgbClr val="FF0000"/>
                    </a:solidFill>
                    <a:latin typeface="Courier New" pitchFamily="49" charset="0"/>
                  </a:rPr>
                  <a:t>    </a:t>
                </a:r>
                <a:r>
                  <a:rPr lang="en-US" sz="2200" b="1" dirty="0">
                    <a:solidFill>
                      <a:srgbClr val="FF0000"/>
                    </a:solidFill>
                    <a:latin typeface="Courier New" pitchFamily="49" charset="0"/>
                  </a:rPr>
                  <a:t>s[</a:t>
                </a:r>
                <a:r>
                  <a:rPr lang="en-US" sz="2200" b="1" dirty="0" err="1">
                    <a:solidFill>
                      <a:srgbClr val="FF0000"/>
                    </a:solidFill>
                    <a:latin typeface="Courier New" pitchFamily="49" charset="0"/>
                  </a:rPr>
                  <a:t>i</a:t>
                </a:r>
                <a:r>
                  <a:rPr lang="en-US" sz="2200" b="1" dirty="0">
                    <a:solidFill>
                      <a:srgbClr val="FF0000"/>
                    </a:solidFill>
                    <a:latin typeface="Courier New" pitchFamily="49" charset="0"/>
                  </a:rPr>
                  <a:t>] = a[i] + s[i-1];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sz="2200" dirty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ro-RO" sz="2600" dirty="0"/>
                  <a:t>	</a:t>
                </a:r>
                <a:r>
                  <a:rPr lang="ro-RO" sz="2600" dirty="0">
                    <a:sym typeface="Wingdings"/>
                  </a:rPr>
                  <a:t> </a:t>
                </a:r>
                <a:r>
                  <a:rPr lang="en-US" sz="2600" dirty="0"/>
                  <a:t>Algoritm paralel</a:t>
                </a:r>
                <a:r>
                  <a:rPr lang="ro-RO" sz="2600" dirty="0"/>
                  <a:t>:</a:t>
                </a:r>
                <a:endParaRPr lang="en-US" sz="2600" dirty="0"/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ro-RO" sz="2200" dirty="0"/>
                  <a:t> - </a:t>
                </a:r>
                <a:r>
                  <a:rPr lang="en-US" sz="2200" dirty="0"/>
                  <a:t>derivat din algoritmul </a:t>
                </a:r>
                <a:r>
                  <a:rPr lang="en-US" sz="2200" b="1" i="1" dirty="0"/>
                  <a:t>sumei elementelor unui vector</a:t>
                </a:r>
              </a:p>
              <a:p>
                <a:pPr>
                  <a:lnSpc>
                    <a:spcPct val="9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208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58710"/>
                <a:ext cx="8229600" cy="4525962"/>
              </a:xfrm>
              <a:blipFill>
                <a:blip r:embed="rId3"/>
                <a:stretch>
                  <a:fillRect l="-2315" t="-336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85013" y="329406"/>
            <a:ext cx="8515350" cy="458788"/>
          </a:xfrm>
        </p:spPr>
        <p:txBody>
          <a:bodyPr/>
          <a:lstStyle/>
          <a:p>
            <a:r>
              <a:rPr lang="ro-RO" sz="2800" dirty="0"/>
              <a:t>Aplicații folosind paralelismul de date</a:t>
            </a:r>
            <a:br>
              <a:rPr lang="ro-RO" sz="2800" dirty="0"/>
            </a:br>
            <a:r>
              <a:rPr lang="ro-RO" sz="2800" dirty="0"/>
              <a:t>Calculul </a:t>
            </a:r>
            <a:r>
              <a:rPr lang="en-US" sz="2800" dirty="0" err="1"/>
              <a:t>sume</a:t>
            </a:r>
            <a:r>
              <a:rPr lang="ro-RO" sz="2800" dirty="0"/>
              <a:t>lor</a:t>
            </a:r>
            <a:r>
              <a:rPr lang="en-US" sz="2800" dirty="0"/>
              <a:t> prefix</a:t>
            </a:r>
          </a:p>
        </p:txBody>
      </p:sp>
    </p:spTree>
    <p:extLst>
      <p:ext uri="{BB962C8B-B14F-4D97-AF65-F5344CB8AC3E}">
        <p14:creationId xmlns:p14="http://schemas.microsoft.com/office/powerpoint/2010/main" val="538604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7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6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00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38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230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21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781-9D28-4558-9AEB-BB82218A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53436"/>
            <a:ext cx="8515350" cy="458788"/>
          </a:xfrm>
        </p:spPr>
        <p:txBody>
          <a:bodyPr/>
          <a:lstStyle/>
          <a:p>
            <a:r>
              <a:rPr lang="en-US" dirty="0" err="1"/>
              <a:t>Difuzarea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4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106" y="995744"/>
            <a:ext cx="8713788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D – </a:t>
            </a:r>
            <a:r>
              <a:rPr lang="en-US" sz="1800" dirty="0" err="1"/>
              <a:t>celula</a:t>
            </a:r>
            <a:r>
              <a:rPr lang="en-US" sz="1800" dirty="0"/>
              <a:t> din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comun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difuzat</a:t>
            </a:r>
            <a:r>
              <a:rPr lang="ro-RO" sz="1800" dirty="0"/>
              <a:t>ă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Folosim</a:t>
            </a:r>
            <a:r>
              <a:rPr lang="en-US" sz="1800" dirty="0"/>
              <a:t> un </a:t>
            </a:r>
            <a:r>
              <a:rPr lang="en-US" sz="1800" dirty="0" err="1"/>
              <a:t>tablou</a:t>
            </a:r>
            <a:r>
              <a:rPr lang="en-US" sz="1800" dirty="0"/>
              <a:t> A[1:N]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procedure </a:t>
            </a:r>
            <a:r>
              <a:rPr lang="en-US" sz="1800" dirty="0"/>
              <a:t>BROADCAST (D, N, A)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Pas</a:t>
            </a:r>
            <a:r>
              <a:rPr lang="ro-RO" sz="1800" dirty="0"/>
              <a:t> </a:t>
            </a:r>
            <a:r>
              <a:rPr lang="en-US" sz="1800" dirty="0"/>
              <a:t>1: </a:t>
            </a:r>
            <a:r>
              <a:rPr lang="en-US" sz="1800" dirty="0" err="1"/>
              <a:t>Procesorul</a:t>
            </a:r>
            <a:r>
              <a:rPr lang="en-US" sz="1800" dirty="0"/>
              <a:t> P1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1.1. cite</a:t>
            </a:r>
            <a:r>
              <a:rPr lang="ro-RO" sz="1800" dirty="0"/>
              <a:t>ș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valoarea</a:t>
            </a:r>
            <a:r>
              <a:rPr lang="en-US" sz="1800" dirty="0"/>
              <a:t> din 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1.2. o </a:t>
            </a:r>
            <a:r>
              <a:rPr lang="en-US" sz="1800" dirty="0" err="1"/>
              <a:t>memoreaz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/>
              <a:t>n </a:t>
            </a:r>
            <a:r>
              <a:rPr lang="en-US" sz="1800" dirty="0" err="1"/>
              <a:t>propria</a:t>
            </a:r>
            <a:r>
              <a:rPr lang="en-US" sz="1800" dirty="0"/>
              <a:t> </a:t>
            </a:r>
            <a:r>
              <a:rPr lang="en-US" sz="1800" dirty="0" err="1"/>
              <a:t>memorie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1.3. o </a:t>
            </a:r>
            <a:r>
              <a:rPr lang="en-US" sz="1800" dirty="0" err="1"/>
              <a:t>scrie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/>
              <a:t>n A[1]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Pas 2: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fa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0 to (log N -1) -&gt;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ro-RO" sz="1800" dirty="0"/>
              <a:t>    </a:t>
            </a:r>
            <a:r>
              <a:rPr lang="en-US" sz="1800" dirty="0" err="1"/>
              <a:t>fa</a:t>
            </a:r>
            <a:r>
              <a:rPr lang="en-US" sz="1800" dirty="0"/>
              <a:t> j := 2</a:t>
            </a:r>
            <a:r>
              <a:rPr lang="en-US" sz="1800" baseline="30000" dirty="0"/>
              <a:t>i</a:t>
            </a:r>
            <a:r>
              <a:rPr lang="en-US" sz="1800" dirty="0"/>
              <a:t>+1 to 2</a:t>
            </a:r>
            <a:r>
              <a:rPr lang="en-US" sz="1800" baseline="30000" dirty="0"/>
              <a:t>(i+1)</a:t>
            </a:r>
            <a:r>
              <a:rPr lang="en-US" sz="1800" dirty="0"/>
              <a:t> do in parallel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ro-RO" sz="1800" dirty="0"/>
              <a:t>     </a:t>
            </a:r>
            <a:r>
              <a:rPr lang="en-US" sz="1800" dirty="0" err="1"/>
              <a:t>Procesor</a:t>
            </a:r>
            <a:r>
              <a:rPr lang="en-US" sz="1800" dirty="0"/>
              <a:t> </a:t>
            </a:r>
            <a:r>
              <a:rPr lang="en-US" sz="1800" dirty="0" err="1"/>
              <a:t>Pj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ro-RO" sz="1800" dirty="0"/>
              <a:t>         </a:t>
            </a:r>
            <a:r>
              <a:rPr lang="en-US" sz="1800" dirty="0"/>
              <a:t>2.1. cite</a:t>
            </a:r>
            <a:r>
              <a:rPr lang="ro-RO" sz="1800" dirty="0"/>
              <a:t>ș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valoarea</a:t>
            </a:r>
            <a:r>
              <a:rPr lang="en-US" sz="1800" dirty="0"/>
              <a:t> din A[j-2</a:t>
            </a:r>
            <a:r>
              <a:rPr lang="en-US" sz="1800" baseline="30000" dirty="0"/>
              <a:t>i</a:t>
            </a:r>
            <a:r>
              <a:rPr lang="en-US" sz="1800" dirty="0"/>
              <a:t>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ro-RO" sz="1800" dirty="0"/>
              <a:t>         </a:t>
            </a:r>
            <a:r>
              <a:rPr lang="en-US" sz="1800" dirty="0"/>
              <a:t>2.2. o </a:t>
            </a:r>
            <a:r>
              <a:rPr lang="en-US" sz="1800" dirty="0" err="1"/>
              <a:t>memoreaz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/>
              <a:t>n </a:t>
            </a:r>
            <a:r>
              <a:rPr lang="en-US" sz="1800" dirty="0" err="1"/>
              <a:t>propria</a:t>
            </a:r>
            <a:r>
              <a:rPr lang="en-US" sz="1800" dirty="0"/>
              <a:t> </a:t>
            </a:r>
            <a:r>
              <a:rPr lang="en-US" sz="1800" dirty="0" err="1"/>
              <a:t>memorie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ro-RO" sz="1800" dirty="0"/>
              <a:t>            </a:t>
            </a:r>
            <a:r>
              <a:rPr lang="en-US" sz="1800" dirty="0"/>
              <a:t>2.3. o </a:t>
            </a:r>
            <a:r>
              <a:rPr lang="en-US" sz="1800" dirty="0" err="1"/>
              <a:t>scrie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/>
              <a:t>n A[j]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ro-RO" sz="1800" dirty="0"/>
              <a:t> </a:t>
            </a:r>
            <a:r>
              <a:rPr lang="en-US" sz="1800" dirty="0" err="1"/>
              <a:t>af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ro-RO" sz="1800" dirty="0"/>
              <a:t>    </a:t>
            </a:r>
            <a:r>
              <a:rPr lang="en-US" sz="1800" dirty="0" err="1"/>
              <a:t>af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427228"/>
            <a:ext cx="8515350" cy="458788"/>
          </a:xfrm>
        </p:spPr>
        <p:txBody>
          <a:bodyPr/>
          <a:lstStyle/>
          <a:p>
            <a:r>
              <a:rPr lang="en-US" sz="2800" dirty="0" err="1"/>
              <a:t>Difuzarea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valori</a:t>
            </a:r>
            <a:r>
              <a:rPr lang="en-US" sz="2800" dirty="0"/>
              <a:t> – </a:t>
            </a:r>
            <a:r>
              <a:rPr lang="en-US" sz="2800" dirty="0" err="1"/>
              <a:t>justificare</a:t>
            </a:r>
            <a:r>
              <a:rPr lang="en-US" sz="2800" dirty="0"/>
              <a:t> O(log P)</a:t>
            </a:r>
          </a:p>
        </p:txBody>
      </p:sp>
    </p:spTree>
    <p:extLst>
      <p:ext uri="{BB962C8B-B14F-4D97-AF65-F5344CB8AC3E}">
        <p14:creationId xmlns:p14="http://schemas.microsoft.com/office/powerpoint/2010/main" val="1439134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990600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0251" name="Text Box 17"/>
          <p:cNvSpPr txBox="1">
            <a:spLocks noChangeArrowheads="1"/>
          </p:cNvSpPr>
          <p:nvPr/>
        </p:nvSpPr>
        <p:spPr bwMode="auto">
          <a:xfrm>
            <a:off x="1143000" y="31623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929486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2075536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988224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2868372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3014422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927110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3807258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3953308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865996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4746144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4892194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804882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685030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5831080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743768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7562800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7708850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8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7621538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6623916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6769966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682654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98575" y="4152900"/>
            <a:ext cx="935711" cy="288032"/>
            <a:chOff x="1295400" y="5085184"/>
            <a:chExt cx="972344" cy="28803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22585" y="4152900"/>
            <a:ext cx="3755542" cy="716261"/>
            <a:chOff x="1295400" y="5085184"/>
            <a:chExt cx="972344" cy="288032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1295399" y="4117180"/>
            <a:ext cx="1888299" cy="329555"/>
            <a:chOff x="1295400" y="5085184"/>
            <a:chExt cx="972344" cy="288032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244812" y="4117181"/>
            <a:ext cx="1867245" cy="463948"/>
            <a:chOff x="1295400" y="5085184"/>
            <a:chExt cx="972344" cy="288032"/>
          </a:xfrm>
        </p:grpSpPr>
        <p:cxnSp>
          <p:nvCxnSpPr>
            <p:cNvPr id="106" name="Straight Connector 105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295399" y="4152900"/>
            <a:ext cx="3766071" cy="284212"/>
            <a:chOff x="1295400" y="5085184"/>
            <a:chExt cx="972344" cy="288032"/>
          </a:xfrm>
        </p:grpSpPr>
        <p:cxnSp>
          <p:nvCxnSpPr>
            <p:cNvPr id="110" name="Straight Connector 109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2231503" y="4152900"/>
            <a:ext cx="3768853" cy="428228"/>
            <a:chOff x="1295400" y="5085184"/>
            <a:chExt cx="972344" cy="288032"/>
          </a:xfrm>
        </p:grpSpPr>
        <p:cxnSp>
          <p:nvCxnSpPr>
            <p:cNvPr id="114" name="Straight Connector 113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84399" y="4152900"/>
            <a:ext cx="3754844" cy="572245"/>
            <a:chOff x="1295400" y="5085184"/>
            <a:chExt cx="972344" cy="288032"/>
          </a:xfrm>
        </p:grpSpPr>
        <p:cxnSp>
          <p:nvCxnSpPr>
            <p:cNvPr id="118" name="Straight Connector 117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75488"/>
            <a:ext cx="8915400" cy="667511"/>
          </a:xfrm>
        </p:spPr>
        <p:txBody>
          <a:bodyPr/>
          <a:lstStyle/>
          <a:p>
            <a:r>
              <a:rPr lang="en-US" sz="2800" dirty="0" err="1"/>
              <a:t>Difuzarea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valori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1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remove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4" grpId="0"/>
      <p:bldP spid="58" grpId="0"/>
      <p:bldP spid="62" grpId="0"/>
      <p:bldP spid="66" grpId="0"/>
      <p:bldP spid="70" grpId="0"/>
      <p:bldP spid="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66888"/>
            <a:ext cx="8785100" cy="50911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Pas 1: (Procesorul P</a:t>
            </a:r>
            <a:r>
              <a:rPr lang="en-US" sz="2400" b="1" baseline="-30000" dirty="0">
                <a:latin typeface="Arial" charset="0"/>
                <a:cs typeface="Arial" charset="0"/>
              </a:rPr>
              <a:t>1</a:t>
            </a:r>
            <a:r>
              <a:rPr lang="en-US" sz="2400" b="1" dirty="0"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Times Ro" pitchFamily="18" charset="0"/>
                <a:cs typeface="Times New Roman" pitchFamily="18" charset="0"/>
              </a:rPr>
              <a:t>    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t;/* t locala P</a:t>
            </a:r>
            <a:r>
              <a:rPr lang="en-US" sz="2400" baseline="-25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*/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t = D;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A[1] = t;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endParaRPr lang="ro-RO" sz="2400" b="1" dirty="0">
              <a:latin typeface="Arial" charset="0"/>
              <a:cs typeface="Arial" charset="0"/>
            </a:endParaRP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Pas 2: 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	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[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 to (log N -1)] {</a:t>
            </a:r>
            <a:endParaRPr lang="en-US" sz="24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[j = 2</a:t>
            </a:r>
            <a:r>
              <a:rPr lang="en-US" sz="2400" baseline="30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+1 to 2</a:t>
            </a:r>
            <a:r>
              <a:rPr lang="en-US" sz="2400" baseline="30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i+1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]{ </a:t>
            </a:r>
            <a:r>
              <a:rPr lang="ro-RO" sz="16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/*</a:t>
            </a:r>
            <a:r>
              <a:rPr lang="en-US" sz="16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Procesor</a:t>
            </a:r>
            <a:r>
              <a:rPr lang="en-US" sz="16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1600" baseline="-300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en-US" sz="16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ro-RO" sz="16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*/</a:t>
            </a:r>
            <a:endParaRPr lang="en-US" sz="2400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ro-RO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t;</a:t>
            </a:r>
            <a:r>
              <a:rPr lang="ro-RO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/* t local</a:t>
            </a:r>
            <a:r>
              <a:rPr lang="ro-RO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ă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*/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ro-RO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 = A[j-2</a:t>
            </a:r>
            <a:r>
              <a:rPr lang="en-US" sz="2400" baseline="30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];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ro-RO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A[j] = t;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 }</a:t>
            </a:r>
            <a:endParaRPr lang="en-US" sz="2400" dirty="0">
              <a:solidFill>
                <a:srgbClr val="12199A"/>
              </a:solidFill>
              <a:latin typeface="Courier New" pitchFamily="49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Opera</a:t>
            </a:r>
            <a:r>
              <a:rPr lang="ro-RO" sz="2800" dirty="0"/>
              <a:t>ț</a:t>
            </a:r>
            <a:r>
              <a:rPr lang="fr-FR" sz="2800" dirty="0"/>
              <a:t>ii cu vectori – broadcast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8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440668"/>
            <a:ext cx="8915400" cy="702332"/>
          </a:xfrm>
        </p:spPr>
        <p:txBody>
          <a:bodyPr/>
          <a:lstStyle/>
          <a:p>
            <a:r>
              <a:rPr lang="fr-FR" sz="2800" dirty="0" err="1"/>
              <a:t>Suma</a:t>
            </a:r>
            <a:r>
              <a:rPr lang="fr-FR" sz="2800" dirty="0"/>
              <a:t> </a:t>
            </a:r>
            <a:r>
              <a:rPr lang="fr-FR" sz="2800" dirty="0" err="1"/>
              <a:t>elementelor</a:t>
            </a:r>
            <a:r>
              <a:rPr lang="fr-FR" sz="2800" dirty="0"/>
              <a:t> </a:t>
            </a:r>
            <a:r>
              <a:rPr lang="fr-FR" sz="2800" dirty="0" err="1"/>
              <a:t>unui</a:t>
            </a:r>
            <a:r>
              <a:rPr lang="fr-FR" sz="2800" dirty="0"/>
              <a:t> </a:t>
            </a:r>
            <a:r>
              <a:rPr lang="fr-FR" sz="2800" dirty="0" err="1"/>
              <a:t>vector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391" name="Text Box 7"/>
              <p:cNvSpPr txBox="1">
                <a:spLocks noChangeArrowheads="1"/>
              </p:cNvSpPr>
              <p:nvPr/>
            </p:nvSpPr>
            <p:spPr bwMode="auto">
              <a:xfrm>
                <a:off x="1013890" y="5772284"/>
                <a:ext cx="7391400" cy="645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b="0" i="0" smtClean="0">
                        <a:latin typeface="Cambria Math"/>
                      </a:rPr>
                      <m:t>sup</m:t>
                    </m:r>
                    <m:r>
                      <a:rPr lang="ro-RO" b="0" i="1" smtClean="0">
                        <a:latin typeface="Cambria Math"/>
                      </a:rPr>
                      <m:t>⁡</m:t>
                    </m:r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ro-RO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o-RO" dirty="0"/>
                  <a:t> </a:t>
                </a:r>
                <a:r>
                  <a:rPr lang="en-US" dirty="0"/>
                  <a:t>procesoare</a:t>
                </a:r>
                <a14:m>
                  <m:oMath xmlns:m="http://schemas.openxmlformats.org/officeDocument/2006/math">
                    <m:r>
                      <a:rPr lang="ro-RO">
                        <a:latin typeface="Cambria Math"/>
                      </a:rPr>
                      <m:t>,</m:t>
                    </m:r>
                    <m:r>
                      <a:rPr lang="ro-RO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/>
                      </a:rPr>
                      <m:t>sup</m:t>
                    </m:r>
                    <m:r>
                      <a:rPr lang="ro-RO" b="0" i="1" smtClean="0">
                        <a:latin typeface="Cambria Math"/>
                      </a:rPr>
                      <m:t>⁡</m:t>
                    </m:r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o-RO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o-RO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o-RO" dirty="0"/>
                  <a:t> </a:t>
                </a:r>
                <a:r>
                  <a:rPr lang="en-US" dirty="0"/>
                  <a:t>pa</a:t>
                </a:r>
                <a:r>
                  <a:rPr lang="ro-RO" dirty="0"/>
                  <a:t>ș</a:t>
                </a:r>
                <a:r>
                  <a:rPr lang="en-US" dirty="0"/>
                  <a:t>i                            </a:t>
                </a:r>
              </a:p>
            </p:txBody>
          </p:sp>
        </mc:Choice>
        <mc:Fallback xmlns="">
          <p:sp>
            <p:nvSpPr>
              <p:cNvPr id="27239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890" y="5772284"/>
                <a:ext cx="7391400" cy="645048"/>
              </a:xfrm>
              <a:prstGeom prst="rect">
                <a:avLst/>
              </a:prstGeom>
              <a:blipFill>
                <a:blip r:embed="rId2"/>
                <a:stretch>
                  <a:fillRect r="-12693" b="-7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32285" y="1376772"/>
            <a:ext cx="7679429" cy="4261576"/>
            <a:chOff x="683568" y="1628800"/>
            <a:chExt cx="7679429" cy="4261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 bwMode="auto">
                <a:xfrm>
                  <a:off x="4067944" y="1628800"/>
                  <a:ext cx="648072" cy="64807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7</m:t>
                            </m:r>
                          </m:sup>
                          <m:e/>
                        </m:nary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</mc:Choice>
          <mc:Fallback xmlns="">
            <p:sp>
              <p:nvSpPr>
                <p:cNvPr id="3" name="Oval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67944" y="1628800"/>
                  <a:ext cx="648072" cy="648072"/>
                </a:xfrm>
                <a:prstGeom prst="ellipse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 bwMode="auto">
                <a:xfrm>
                  <a:off x="2123728" y="2996952"/>
                  <a:ext cx="648072" cy="64807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3</m:t>
                            </m:r>
                          </m:sup>
                          <m:e/>
                        </m:nary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23728" y="2996952"/>
                  <a:ext cx="648072" cy="648072"/>
                </a:xfrm>
                <a:prstGeom prst="ellipse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 bwMode="auto">
                <a:xfrm>
                  <a:off x="6240185" y="2996952"/>
                  <a:ext cx="648072" cy="64807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7</m:t>
                            </m:r>
                          </m:sup>
                          <m:e/>
                        </m:nary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0185" y="2996952"/>
                  <a:ext cx="648072" cy="648072"/>
                </a:xfrm>
                <a:prstGeom prst="ellipse">
                  <a:avLst/>
                </a:prstGeom>
                <a:blipFill rotWithShape="1">
                  <a:blip r:embed="rId5" cstate="print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683568" y="4283300"/>
              <a:ext cx="1558749" cy="1607076"/>
              <a:chOff x="683568" y="4221088"/>
              <a:chExt cx="1558749" cy="1607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Oval 76"/>
                  <p:cNvSpPr/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1</m:t>
                              </m:r>
                            </m:sup>
                            <m:e/>
                          </m:nary>
                        </m:oMath>
                      </m:oMathPara>
                    </a14:m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endParaRPr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blipFill rotWithShape="1">
                    <a:blip r:embed="rId6" cstate="print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77"/>
              <p:cNvGrpSpPr/>
              <p:nvPr/>
            </p:nvGrpSpPr>
            <p:grpSpPr>
              <a:xfrm>
                <a:off x="683568" y="4774252"/>
                <a:ext cx="550637" cy="1031012"/>
                <a:chOff x="683568" y="4774252"/>
                <a:chExt cx="550637" cy="1031012"/>
              </a:xfrm>
            </p:grpSpPr>
            <p:sp>
              <p:nvSpPr>
                <p:cNvPr id="81" name="Oval 80"/>
                <p:cNvSpPr/>
                <p:nvPr/>
              </p:nvSpPr>
              <p:spPr bwMode="auto">
                <a:xfrm>
                  <a:off x="683568" y="5301208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2400" b="0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rPr>
                    <a:t>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82" name="Straight Arrow Connector 81"/>
                <p:cNvCxnSpPr>
                  <a:stCxn id="81" idx="0"/>
                  <a:endCxn id="77" idx="3"/>
                </p:cNvCxnSpPr>
                <p:nvPr/>
              </p:nvCxnSpPr>
              <p:spPr bwMode="auto">
                <a:xfrm flipV="1">
                  <a:off x="935596" y="4774252"/>
                  <a:ext cx="298609" cy="526956"/>
                </a:xfrm>
                <a:prstGeom prst="straightConnector1">
                  <a:avLst/>
                </a:prstGeom>
                <a:ln w="22225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Oval 78"/>
              <p:cNvSpPr/>
              <p:nvPr/>
            </p:nvSpPr>
            <p:spPr bwMode="auto">
              <a:xfrm flipH="1">
                <a:off x="1738261" y="5324108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o-RO" dirty="0">
                    <a:solidFill>
                      <a:srgbClr val="FFFFFF"/>
                    </a:solidFill>
                    <a:latin typeface="Times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80" name="Straight Arrow Connector 79"/>
              <p:cNvCxnSpPr>
                <a:stCxn id="79" idx="0"/>
                <a:endCxn id="77" idx="5"/>
              </p:cNvCxnSpPr>
              <p:nvPr/>
            </p:nvCxnSpPr>
            <p:spPr bwMode="auto">
              <a:xfrm flipH="1" flipV="1">
                <a:off x="1692461" y="4774252"/>
                <a:ext cx="297828" cy="549856"/>
              </a:xfrm>
              <a:prstGeom prst="straightConnector1">
                <a:avLst/>
              </a:prstGeom>
              <a:ln w="22225"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2723795" y="4283300"/>
              <a:ext cx="1558749" cy="1607076"/>
              <a:chOff x="683568" y="4221088"/>
              <a:chExt cx="1558749" cy="1607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Oval 70"/>
                  <p:cNvSpPr/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  <m:e/>
                          </m:nary>
                        </m:oMath>
                      </m:oMathPara>
                    </a14:m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endParaRPr>
                  </a:p>
                </p:txBody>
              </p:sp>
            </mc:Choice>
            <mc:Fallback xmlns="">
              <p:sp>
                <p:nvSpPr>
                  <p:cNvPr id="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blipFill rotWithShape="1">
                    <a:blip r:embed="rId7" cstate="print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2" name="Group 71"/>
              <p:cNvGrpSpPr/>
              <p:nvPr/>
            </p:nvGrpSpPr>
            <p:grpSpPr>
              <a:xfrm>
                <a:off x="683568" y="4774252"/>
                <a:ext cx="550637" cy="1031012"/>
                <a:chOff x="683568" y="4774252"/>
                <a:chExt cx="550637" cy="1031012"/>
              </a:xfrm>
            </p:grpSpPr>
            <p:sp>
              <p:nvSpPr>
                <p:cNvPr id="75" name="Oval 74"/>
                <p:cNvSpPr/>
                <p:nvPr/>
              </p:nvSpPr>
              <p:spPr bwMode="auto">
                <a:xfrm>
                  <a:off x="683568" y="5301208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o-RO" dirty="0">
                      <a:solidFill>
                        <a:srgbClr val="FFFFFF"/>
                      </a:solidFill>
                      <a:latin typeface="Times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76" name="Straight Arrow Connector 75"/>
                <p:cNvCxnSpPr>
                  <a:stCxn id="75" idx="0"/>
                  <a:endCxn id="71" idx="3"/>
                </p:cNvCxnSpPr>
                <p:nvPr/>
              </p:nvCxnSpPr>
              <p:spPr bwMode="auto">
                <a:xfrm flipV="1">
                  <a:off x="935596" y="4774252"/>
                  <a:ext cx="298609" cy="526956"/>
                </a:xfrm>
                <a:prstGeom prst="straightConnector1">
                  <a:avLst/>
                </a:prstGeom>
                <a:ln w="22225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/>
              <p:cNvSpPr/>
              <p:nvPr/>
            </p:nvSpPr>
            <p:spPr bwMode="auto">
              <a:xfrm flipH="1">
                <a:off x="1738261" y="5324108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o-RO" sz="2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73" idx="0"/>
                <a:endCxn id="71" idx="5"/>
              </p:cNvCxnSpPr>
              <p:nvPr/>
            </p:nvCxnSpPr>
            <p:spPr bwMode="auto">
              <a:xfrm flipH="1" flipV="1">
                <a:off x="1692461" y="4774252"/>
                <a:ext cx="297828" cy="549856"/>
              </a:xfrm>
              <a:prstGeom prst="straightConnector1">
                <a:avLst/>
              </a:prstGeom>
              <a:ln w="22225"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764022" y="4283300"/>
              <a:ext cx="1558749" cy="1607076"/>
              <a:chOff x="683568" y="4221088"/>
              <a:chExt cx="1558749" cy="1607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4"/>
                  <p:cNvSpPr/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4</m:t>
                              </m:r>
                            </m:sub>
                            <m:sup>
                              <m: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5</m:t>
                              </m:r>
                            </m:sup>
                            <m:e/>
                          </m:nary>
                        </m:oMath>
                      </m:oMathPara>
                    </a14:m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endParaRPr>
                  </a:p>
                </p:txBody>
              </p:sp>
            </mc:Choice>
            <mc:Fallback xmlns="">
              <p:sp>
                <p:nvSpPr>
                  <p:cNvPr id="71" name="Oval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blipFill rotWithShape="1">
                    <a:blip r:embed="rId8" cstate="print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6" name="Group 65"/>
              <p:cNvGrpSpPr/>
              <p:nvPr/>
            </p:nvGrpSpPr>
            <p:grpSpPr>
              <a:xfrm>
                <a:off x="683568" y="4774252"/>
                <a:ext cx="550637" cy="1031012"/>
                <a:chOff x="683568" y="4774252"/>
                <a:chExt cx="550637" cy="1031012"/>
              </a:xfrm>
            </p:grpSpPr>
            <p:sp>
              <p:nvSpPr>
                <p:cNvPr id="69" name="Oval 68"/>
                <p:cNvSpPr/>
                <p:nvPr/>
              </p:nvSpPr>
              <p:spPr bwMode="auto">
                <a:xfrm>
                  <a:off x="683568" y="5301208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2400" b="0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70" name="Straight Arrow Connector 69"/>
                <p:cNvCxnSpPr>
                  <a:stCxn id="69" idx="0"/>
                  <a:endCxn id="65" idx="3"/>
                </p:cNvCxnSpPr>
                <p:nvPr/>
              </p:nvCxnSpPr>
              <p:spPr bwMode="auto">
                <a:xfrm flipV="1">
                  <a:off x="935596" y="4774252"/>
                  <a:ext cx="298609" cy="526956"/>
                </a:xfrm>
                <a:prstGeom prst="straightConnector1">
                  <a:avLst/>
                </a:prstGeom>
                <a:ln w="22225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val 66"/>
              <p:cNvSpPr/>
              <p:nvPr/>
            </p:nvSpPr>
            <p:spPr bwMode="auto">
              <a:xfrm flipH="1">
                <a:off x="1738261" y="5324108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o-RO" dirty="0">
                    <a:solidFill>
                      <a:srgbClr val="FFFFFF"/>
                    </a:solidFill>
                    <a:latin typeface="Times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0"/>
                <a:endCxn id="65" idx="5"/>
              </p:cNvCxnSpPr>
              <p:nvPr/>
            </p:nvCxnSpPr>
            <p:spPr bwMode="auto">
              <a:xfrm flipH="1" flipV="1">
                <a:off x="1692461" y="4774252"/>
                <a:ext cx="297828" cy="549856"/>
              </a:xfrm>
              <a:prstGeom prst="straightConnector1">
                <a:avLst/>
              </a:prstGeom>
              <a:ln w="22225"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6804248" y="4283300"/>
              <a:ext cx="1558749" cy="1607076"/>
              <a:chOff x="683568" y="4221088"/>
              <a:chExt cx="1558749" cy="1607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/>
                  <p:cNvSpPr/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6</m:t>
                              </m:r>
                            </m:sub>
                            <m:sup>
                              <m: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7</m:t>
                              </m:r>
                            </m:sup>
                            <m:e/>
                          </m:nary>
                        </m:oMath>
                      </m:oMathPara>
                    </a14:m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endParaRPr>
                  </a:p>
                </p:txBody>
              </p:sp>
            </mc:Choice>
            <mc:Fallback xmlns="">
              <p:sp>
                <p:nvSpPr>
                  <p:cNvPr id="78" name="Oval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blipFill rotWithShape="1">
                    <a:blip r:embed="rId9" cstate="print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/>
              <p:cNvGrpSpPr/>
              <p:nvPr/>
            </p:nvGrpSpPr>
            <p:grpSpPr>
              <a:xfrm>
                <a:off x="683568" y="4774252"/>
                <a:ext cx="550637" cy="1031012"/>
                <a:chOff x="683568" y="4774252"/>
                <a:chExt cx="550637" cy="1031012"/>
              </a:xfrm>
            </p:grpSpPr>
            <p:sp>
              <p:nvSpPr>
                <p:cNvPr id="63" name="Oval 62"/>
                <p:cNvSpPr/>
                <p:nvPr/>
              </p:nvSpPr>
              <p:spPr bwMode="auto">
                <a:xfrm>
                  <a:off x="683568" y="5301208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o-RO" dirty="0">
                      <a:solidFill>
                        <a:srgbClr val="FFFFFF"/>
                      </a:solidFill>
                      <a:latin typeface="Times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64" name="Straight Arrow Connector 63"/>
                <p:cNvCxnSpPr>
                  <a:stCxn id="63" idx="0"/>
                  <a:endCxn id="59" idx="3"/>
                </p:cNvCxnSpPr>
                <p:nvPr/>
              </p:nvCxnSpPr>
              <p:spPr bwMode="auto">
                <a:xfrm flipV="1">
                  <a:off x="935596" y="4774252"/>
                  <a:ext cx="298609" cy="526956"/>
                </a:xfrm>
                <a:prstGeom prst="straightConnector1">
                  <a:avLst/>
                </a:prstGeom>
                <a:ln w="22225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 bwMode="auto">
              <a:xfrm flipH="1">
                <a:off x="1738261" y="5324108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o-RO" dirty="0">
                    <a:solidFill>
                      <a:srgbClr val="FFFFFF"/>
                    </a:solidFill>
                    <a:latin typeface="Times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62" name="Straight Arrow Connector 61"/>
              <p:cNvCxnSpPr>
                <a:stCxn id="61" idx="0"/>
                <a:endCxn id="59" idx="5"/>
              </p:cNvCxnSpPr>
              <p:nvPr/>
            </p:nvCxnSpPr>
            <p:spPr bwMode="auto">
              <a:xfrm flipH="1" flipV="1">
                <a:off x="1692461" y="4774252"/>
                <a:ext cx="297828" cy="549856"/>
              </a:xfrm>
              <a:prstGeom prst="straightConnector1">
                <a:avLst/>
              </a:prstGeom>
              <a:ln w="22225"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>
              <a:stCxn id="77" idx="0"/>
              <a:endCxn id="47" idx="3"/>
            </p:cNvCxnSpPr>
            <p:nvPr/>
          </p:nvCxnSpPr>
          <p:spPr bwMode="auto">
            <a:xfrm flipV="1">
              <a:off x="1463333" y="3550116"/>
              <a:ext cx="755303" cy="733184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71" idx="0"/>
              <a:endCxn id="47" idx="5"/>
            </p:cNvCxnSpPr>
            <p:nvPr/>
          </p:nvCxnSpPr>
          <p:spPr bwMode="auto">
            <a:xfrm flipH="1" flipV="1">
              <a:off x="2676892" y="3550116"/>
              <a:ext cx="826668" cy="733184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5" idx="0"/>
              <a:endCxn id="48" idx="3"/>
            </p:cNvCxnSpPr>
            <p:nvPr/>
          </p:nvCxnSpPr>
          <p:spPr bwMode="auto">
            <a:xfrm flipV="1">
              <a:off x="5543787" y="3550116"/>
              <a:ext cx="791306" cy="733184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9" idx="0"/>
              <a:endCxn id="48" idx="5"/>
            </p:cNvCxnSpPr>
            <p:nvPr/>
          </p:nvCxnSpPr>
          <p:spPr bwMode="auto">
            <a:xfrm flipH="1" flipV="1">
              <a:off x="6793349" y="3550116"/>
              <a:ext cx="790664" cy="733184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0"/>
              <a:endCxn id="46" idx="3"/>
            </p:cNvCxnSpPr>
            <p:nvPr/>
          </p:nvCxnSpPr>
          <p:spPr bwMode="auto">
            <a:xfrm flipV="1">
              <a:off x="2447764" y="2181964"/>
              <a:ext cx="1715088" cy="814988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0"/>
              <a:endCxn id="46" idx="5"/>
            </p:cNvCxnSpPr>
            <p:nvPr/>
          </p:nvCxnSpPr>
          <p:spPr bwMode="auto">
            <a:xfrm flipH="1" flipV="1">
              <a:off x="4621108" y="2181964"/>
              <a:ext cx="1943113" cy="814988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8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3211" y="170930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Start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3211" y="17093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err="1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8884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6" name="Connector: Curved 5"/>
          <p:cNvCxnSpPr>
            <a:stCxn id="18" idx="2"/>
            <a:endCxn id="19" idx="2"/>
          </p:cNvCxnSpPr>
          <p:nvPr/>
        </p:nvCxnSpPr>
        <p:spPr>
          <a:xfrm rot="16200000" flipH="1">
            <a:off x="851810" y="352754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/>
          <p:cNvCxnSpPr/>
          <p:nvPr/>
        </p:nvCxnSpPr>
        <p:spPr>
          <a:xfrm rot="16200000" flipH="1">
            <a:off x="1379024" y="354024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/>
          <p:nvPr/>
        </p:nvCxnSpPr>
        <p:spPr>
          <a:xfrm rot="16200000" flipH="1">
            <a:off x="1906238" y="352754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/>
          <p:cNvCxnSpPr/>
          <p:nvPr/>
        </p:nvCxnSpPr>
        <p:spPr>
          <a:xfrm rot="16200000" flipH="1">
            <a:off x="2433452" y="354659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08940" y="37277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..........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6358" y="1554801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O(n) </a:t>
            </a:r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14310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/>
          <p:nvPr/>
        </p:nvCxnSpPr>
        <p:spPr>
          <a:xfrm rot="16200000" flipH="1">
            <a:off x="851810" y="352754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13792" y="1245252"/>
            <a:ext cx="399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Every element that has the value copies it to its current position + </a:t>
            </a:r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1408" y="2166113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88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12212" y="3267145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32681" y="3267479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3792" y="1245252"/>
            <a:ext cx="399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Every element that has the value copies it to its current position + </a:t>
            </a:r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591408" y="21661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4955" y="4496463"/>
            <a:ext cx="5287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operations can be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91446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2" idx="2"/>
          </p:cNvCxnSpPr>
          <p:nvPr/>
        </p:nvCxnSpPr>
        <p:spPr>
          <a:xfrm rot="16200000" flipH="1">
            <a:off x="1632559" y="2746798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3" idx="2"/>
          </p:cNvCxnSpPr>
          <p:nvPr/>
        </p:nvCxnSpPr>
        <p:spPr>
          <a:xfrm rot="16200000" flipH="1">
            <a:off x="2153331" y="2746828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/>
          <p:cNvCxnSpPr>
            <a:stCxn id="20" idx="2"/>
            <a:endCxn id="24" idx="2"/>
          </p:cNvCxnSpPr>
          <p:nvPr/>
        </p:nvCxnSpPr>
        <p:spPr>
          <a:xfrm rot="16200000" flipH="1">
            <a:off x="2674134" y="2746828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/>
          <p:cNvCxnSpPr>
            <a:stCxn id="21" idx="2"/>
            <a:endCxn id="25" idx="2"/>
          </p:cNvCxnSpPr>
          <p:nvPr/>
        </p:nvCxnSpPr>
        <p:spPr>
          <a:xfrm rot="16200000" flipH="1">
            <a:off x="3195149" y="2747040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408" y="21661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4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4955" y="4496463"/>
            <a:ext cx="5287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operations can be executed in parallel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13792" y="1245252"/>
            <a:ext cx="399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Every element that has the value copies it to its current position + </a:t>
            </a:r>
            <a:r>
              <a:rPr lang="en-US" sz="2000" dirty="0" err="1"/>
              <a:t>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988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6" idx="2"/>
          </p:cNvCxnSpPr>
          <p:nvPr/>
        </p:nvCxnSpPr>
        <p:spPr>
          <a:xfrm rot="16200000" flipH="1">
            <a:off x="2673800" y="1705556"/>
            <a:ext cx="1092" cy="4165875"/>
          </a:xfrm>
          <a:prstGeom prst="curvedConnector3">
            <a:avLst>
              <a:gd name="adj1" fmla="val 4284038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7" idx="2"/>
          </p:cNvCxnSpPr>
          <p:nvPr/>
        </p:nvCxnSpPr>
        <p:spPr>
          <a:xfrm rot="16200000" flipH="1">
            <a:off x="3194481" y="1705678"/>
            <a:ext cx="1092" cy="4165631"/>
          </a:xfrm>
          <a:prstGeom prst="curvedConnector3">
            <a:avLst>
              <a:gd name="adj1" fmla="val 4458489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/>
          <p:cNvCxnSpPr>
            <a:stCxn id="20" idx="2"/>
            <a:endCxn id="28" idx="2"/>
          </p:cNvCxnSpPr>
          <p:nvPr/>
        </p:nvCxnSpPr>
        <p:spPr>
          <a:xfrm rot="16200000" flipH="1">
            <a:off x="3715586" y="1705376"/>
            <a:ext cx="12700" cy="4165143"/>
          </a:xfrm>
          <a:prstGeom prst="curvedConnector3">
            <a:avLst>
              <a:gd name="adj1" fmla="val 390000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/>
          <p:cNvCxnSpPr>
            <a:stCxn id="21" idx="2"/>
            <a:endCxn id="29" idx="2"/>
          </p:cNvCxnSpPr>
          <p:nvPr/>
        </p:nvCxnSpPr>
        <p:spPr>
          <a:xfrm rot="5400000" flipH="1" flipV="1">
            <a:off x="4236025" y="1705619"/>
            <a:ext cx="546" cy="4165204"/>
          </a:xfrm>
          <a:prstGeom prst="curvedConnector3">
            <a:avLst>
              <a:gd name="adj1" fmla="val -90714286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/>
          <p:cNvCxnSpPr>
            <a:stCxn id="22" idx="2"/>
            <a:endCxn id="30" idx="2"/>
          </p:cNvCxnSpPr>
          <p:nvPr/>
        </p:nvCxnSpPr>
        <p:spPr>
          <a:xfrm rot="5400000" flipH="1" flipV="1">
            <a:off x="4756706" y="1705497"/>
            <a:ext cx="546" cy="4165448"/>
          </a:xfrm>
          <a:prstGeom prst="curvedConnector3">
            <a:avLst>
              <a:gd name="adj1" fmla="val -97692308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/>
          <p:cNvCxnSpPr>
            <a:stCxn id="23" idx="2"/>
            <a:endCxn id="31" idx="2"/>
          </p:cNvCxnSpPr>
          <p:nvPr/>
        </p:nvCxnSpPr>
        <p:spPr>
          <a:xfrm rot="5400000" flipH="1" flipV="1">
            <a:off x="5277478" y="1705466"/>
            <a:ext cx="546" cy="4165509"/>
          </a:xfrm>
          <a:prstGeom prst="curvedConnector3">
            <a:avLst>
              <a:gd name="adj1" fmla="val -10118168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/>
          <p:cNvCxnSpPr>
            <a:stCxn id="24" idx="2"/>
            <a:endCxn id="32" idx="2"/>
          </p:cNvCxnSpPr>
          <p:nvPr/>
        </p:nvCxnSpPr>
        <p:spPr>
          <a:xfrm rot="16200000" flipH="1">
            <a:off x="5798493" y="1705800"/>
            <a:ext cx="12700" cy="4165387"/>
          </a:xfrm>
          <a:prstGeom prst="curvedConnector3">
            <a:avLst>
              <a:gd name="adj1" fmla="val 4350016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/>
          <p:cNvCxnSpPr>
            <a:stCxn id="25" idx="2"/>
            <a:endCxn id="33" idx="2"/>
          </p:cNvCxnSpPr>
          <p:nvPr/>
        </p:nvCxnSpPr>
        <p:spPr>
          <a:xfrm rot="16200000" flipH="1">
            <a:off x="6319174" y="1705922"/>
            <a:ext cx="12700" cy="4165143"/>
          </a:xfrm>
          <a:prstGeom prst="curvedConnector3">
            <a:avLst>
              <a:gd name="adj1" fmla="val 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3792" y="1245252"/>
            <a:ext cx="399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Every element that has the value copies it to its current position + </a:t>
            </a:r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591408" y="21661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8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434955" y="4496463"/>
            <a:ext cx="5287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operations can be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311291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36358" y="1554801"/>
            <a:ext cx="684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O(log2(n)) </a:t>
            </a:r>
            <a:r>
              <a:rPr lang="en-US" sz="2800" b="1" dirty="0"/>
              <a:t>time</a:t>
            </a:r>
            <a:r>
              <a:rPr lang="ro-RO" sz="2800" b="1" dirty="0"/>
              <a:t> </a:t>
            </a:r>
            <a:r>
              <a:rPr lang="en-US" sz="2800" b="1" dirty="0"/>
              <a:t>with p = n/2 processors</a:t>
            </a:r>
          </a:p>
        </p:txBody>
      </p:sp>
    </p:spTree>
    <p:extLst>
      <p:ext uri="{BB962C8B-B14F-4D97-AF65-F5344CB8AC3E}">
        <p14:creationId xmlns:p14="http://schemas.microsoft.com/office/powerpoint/2010/main" val="3555244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761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64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367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04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607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34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152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5955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636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195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510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252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055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9858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53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09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770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573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37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057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61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17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161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79964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64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32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39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700" y="17327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8882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747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428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10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337" y="16607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293" y="22613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12027" y="2237419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32496" y="2237753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223" y="113638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3898" y="3492416"/>
            <a:ext cx="5824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operations can</a:t>
            </a:r>
            <a:r>
              <a:rPr lang="ro-RO" sz="2000" b="1" dirty="0"/>
              <a:t>NOT</a:t>
            </a:r>
            <a:r>
              <a:rPr lang="en-US" sz="2000" dirty="0"/>
              <a:t> be executed in parallel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1056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1859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32662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5334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3902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464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15447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36250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56931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77490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97805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8547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39350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60153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8083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10139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065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5868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3667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957352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47791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99847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19456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40259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56094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8162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3769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66995" y="491693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579177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100042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723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14140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505632" y="48449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91588" y="54455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89" name="Connector: Curved 88"/>
          <p:cNvCxnSpPr>
            <a:stCxn id="55" idx="2"/>
            <a:endCxn id="59" idx="2"/>
          </p:cNvCxnSpPr>
          <p:nvPr/>
        </p:nvCxnSpPr>
        <p:spPr>
          <a:xfrm rot="16200000" flipH="1">
            <a:off x="1592669" y="4901234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>
            <a:stCxn id="56" idx="2"/>
            <a:endCxn id="60" idx="2"/>
          </p:cNvCxnSpPr>
          <p:nvPr/>
        </p:nvCxnSpPr>
        <p:spPr>
          <a:xfrm rot="16200000" flipH="1">
            <a:off x="2113441" y="4901264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/>
          <p:cNvCxnSpPr>
            <a:stCxn id="57" idx="2"/>
            <a:endCxn id="61" idx="2"/>
          </p:cNvCxnSpPr>
          <p:nvPr/>
        </p:nvCxnSpPr>
        <p:spPr>
          <a:xfrm rot="16200000" flipH="1">
            <a:off x="2634244" y="4901264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/>
          <p:cNvCxnSpPr>
            <a:stCxn id="58" idx="2"/>
            <a:endCxn id="62" idx="2"/>
          </p:cNvCxnSpPr>
          <p:nvPr/>
        </p:nvCxnSpPr>
        <p:spPr>
          <a:xfrm rot="16200000" flipH="1">
            <a:off x="3155259" y="4901476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1518" y="432054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4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77911" y="3064393"/>
            <a:ext cx="560264" cy="426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" idx="2"/>
          </p:cNvCxnSpPr>
          <p:nvPr/>
        </p:nvCxnSpPr>
        <p:spPr>
          <a:xfrm flipH="1">
            <a:off x="3311376" y="3892526"/>
            <a:ext cx="44634" cy="204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9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761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64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367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04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607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34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152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5955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636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195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510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252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055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9858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53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09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770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573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37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057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61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17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161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79964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64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32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39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700" y="17327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8882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747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428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10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337" y="16607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293" y="22613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12027" y="2237419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32496" y="2237753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223" y="113638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2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291056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1859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32662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5334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3902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464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15447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36250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56931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77490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97805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8547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39350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60153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8083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10139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065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5868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3667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957352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47791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99847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19456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40259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56094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8162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3769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66995" y="491693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579177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100042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723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14140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505632" y="48449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91588" y="54455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89" name="Connector: Curved 88"/>
          <p:cNvCxnSpPr>
            <a:stCxn id="55" idx="2"/>
            <a:endCxn id="59" idx="2"/>
          </p:cNvCxnSpPr>
          <p:nvPr/>
        </p:nvCxnSpPr>
        <p:spPr>
          <a:xfrm rot="16200000" flipH="1">
            <a:off x="1592669" y="4901234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>
            <a:stCxn id="56" idx="2"/>
            <a:endCxn id="60" idx="2"/>
          </p:cNvCxnSpPr>
          <p:nvPr/>
        </p:nvCxnSpPr>
        <p:spPr>
          <a:xfrm rot="16200000" flipH="1">
            <a:off x="2113441" y="4901264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/>
          <p:cNvCxnSpPr>
            <a:stCxn id="57" idx="2"/>
            <a:endCxn id="61" idx="2"/>
          </p:cNvCxnSpPr>
          <p:nvPr/>
        </p:nvCxnSpPr>
        <p:spPr>
          <a:xfrm rot="16200000" flipH="1">
            <a:off x="2634244" y="4901264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/>
          <p:cNvCxnSpPr>
            <a:stCxn id="58" idx="2"/>
            <a:endCxn id="62" idx="2"/>
          </p:cNvCxnSpPr>
          <p:nvPr/>
        </p:nvCxnSpPr>
        <p:spPr>
          <a:xfrm rot="16200000" flipH="1">
            <a:off x="3155259" y="4901476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1518" y="432054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4</a:t>
            </a:r>
            <a:endParaRPr lang="en-US" sz="2400" dirty="0"/>
          </a:p>
        </p:txBody>
      </p:sp>
      <p:sp>
        <p:nvSpPr>
          <p:cNvPr id="95" name="Parallelogram 94"/>
          <p:cNvSpPr/>
          <p:nvPr/>
        </p:nvSpPr>
        <p:spPr>
          <a:xfrm>
            <a:off x="2445715" y="363444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arallelogram 95"/>
          <p:cNvSpPr/>
          <p:nvPr/>
        </p:nvSpPr>
        <p:spPr>
          <a:xfrm>
            <a:off x="2894236" y="363569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arallelogram 96"/>
          <p:cNvSpPr/>
          <p:nvPr/>
        </p:nvSpPr>
        <p:spPr>
          <a:xfrm>
            <a:off x="3342757" y="363444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arallelogram 97"/>
          <p:cNvSpPr/>
          <p:nvPr/>
        </p:nvSpPr>
        <p:spPr>
          <a:xfrm>
            <a:off x="3791278" y="363183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arallelogram 98"/>
          <p:cNvSpPr/>
          <p:nvPr/>
        </p:nvSpPr>
        <p:spPr>
          <a:xfrm>
            <a:off x="4240723" y="363830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arallelogram 99"/>
          <p:cNvSpPr/>
          <p:nvPr/>
        </p:nvSpPr>
        <p:spPr>
          <a:xfrm>
            <a:off x="4689244" y="363955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5137765" y="363830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5586286" y="363569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arallelogram 102"/>
          <p:cNvSpPr/>
          <p:nvPr/>
        </p:nvSpPr>
        <p:spPr>
          <a:xfrm>
            <a:off x="6034807" y="363100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Suma elementelor unui vector</a:t>
            </a:r>
            <a:endParaRPr lang="en-US" sz="2800" dirty="0"/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840920" y="1869748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1967097" y="2295662"/>
            <a:ext cx="0" cy="60038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Oval 9"/>
          <p:cNvSpPr>
            <a:spLocks noChangeArrowheads="1"/>
          </p:cNvSpPr>
          <p:nvPr/>
        </p:nvSpPr>
        <p:spPr bwMode="auto">
          <a:xfrm>
            <a:off x="1751661" y="1869748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2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2662402" y="1869748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3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>
            <a:off x="3799448" y="2295662"/>
            <a:ext cx="0" cy="61951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3573143" y="1869748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4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5" name="Oval 18"/>
          <p:cNvSpPr>
            <a:spLocks noChangeArrowheads="1"/>
          </p:cNvSpPr>
          <p:nvPr/>
        </p:nvSpPr>
        <p:spPr bwMode="auto">
          <a:xfrm>
            <a:off x="4483884" y="1869748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5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>
            <a:off x="5624031" y="2308568"/>
            <a:ext cx="0" cy="60660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5394625" y="1869748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6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1" name="Oval 24"/>
          <p:cNvSpPr>
            <a:spLocks noChangeArrowheads="1"/>
          </p:cNvSpPr>
          <p:nvPr/>
        </p:nvSpPr>
        <p:spPr bwMode="auto">
          <a:xfrm>
            <a:off x="840920" y="289604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27"/>
              <p:cNvSpPr>
                <a:spLocks noChangeArrowheads="1"/>
              </p:cNvSpPr>
              <p:nvPr/>
            </p:nvSpPr>
            <p:spPr bwMode="auto">
              <a:xfrm>
                <a:off x="1751661" y="2896044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9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1661" y="2896044"/>
                <a:ext cx="458813" cy="43882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2662402" y="289604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3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3801021" y="3348555"/>
            <a:ext cx="1527" cy="5802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33"/>
              <p:cNvSpPr>
                <a:spLocks noChangeArrowheads="1"/>
              </p:cNvSpPr>
              <p:nvPr/>
            </p:nvSpPr>
            <p:spPr bwMode="auto">
              <a:xfrm>
                <a:off x="3573143" y="2896044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5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3143" y="2896044"/>
                <a:ext cx="458813" cy="4388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36"/>
          <p:cNvSpPr>
            <a:spLocks noChangeArrowheads="1"/>
          </p:cNvSpPr>
          <p:nvPr/>
        </p:nvSpPr>
        <p:spPr bwMode="auto">
          <a:xfrm>
            <a:off x="4483884" y="289604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5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39"/>
              <p:cNvSpPr>
                <a:spLocks noChangeArrowheads="1"/>
              </p:cNvSpPr>
              <p:nvPr/>
            </p:nvSpPr>
            <p:spPr bwMode="auto">
              <a:xfrm>
                <a:off x="5394625" y="2896044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1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625" y="2896044"/>
                <a:ext cx="458813" cy="4388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41"/>
          <p:cNvSpPr>
            <a:spLocks noChangeArrowheads="1"/>
          </p:cNvSpPr>
          <p:nvPr/>
        </p:nvSpPr>
        <p:spPr bwMode="auto">
          <a:xfrm>
            <a:off x="840920" y="3928793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43"/>
              <p:cNvSpPr>
                <a:spLocks noChangeArrowheads="1"/>
              </p:cNvSpPr>
              <p:nvPr/>
            </p:nvSpPr>
            <p:spPr bwMode="auto">
              <a:xfrm>
                <a:off x="1751661" y="3928793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1661" y="3928793"/>
                <a:ext cx="458813" cy="43882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5"/>
          <p:cNvSpPr>
            <a:spLocks noChangeArrowheads="1"/>
          </p:cNvSpPr>
          <p:nvPr/>
        </p:nvSpPr>
        <p:spPr bwMode="auto">
          <a:xfrm>
            <a:off x="2662402" y="3928793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3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47"/>
              <p:cNvSpPr>
                <a:spLocks noChangeArrowheads="1"/>
              </p:cNvSpPr>
              <p:nvPr/>
            </p:nvSpPr>
            <p:spPr bwMode="auto">
              <a:xfrm>
                <a:off x="3573143" y="3928793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4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3143" y="3928793"/>
                <a:ext cx="458813" cy="43882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49"/>
          <p:cNvSpPr>
            <a:spLocks noChangeArrowheads="1"/>
          </p:cNvSpPr>
          <p:nvPr/>
        </p:nvSpPr>
        <p:spPr bwMode="auto">
          <a:xfrm>
            <a:off x="4483884" y="3928793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5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1216313" y="2244036"/>
            <a:ext cx="591009" cy="77158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3031458" y="2244036"/>
            <a:ext cx="576064" cy="77158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57"/>
          <p:cNvSpPr>
            <a:spLocks noChangeShapeType="1"/>
          </p:cNvSpPr>
          <p:nvPr/>
        </p:nvSpPr>
        <p:spPr bwMode="auto">
          <a:xfrm>
            <a:off x="4903665" y="2218223"/>
            <a:ext cx="576065" cy="79739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59"/>
          <p:cNvSpPr>
            <a:spLocks noChangeShapeType="1"/>
          </p:cNvSpPr>
          <p:nvPr/>
        </p:nvSpPr>
        <p:spPr bwMode="auto">
          <a:xfrm>
            <a:off x="2167363" y="3224930"/>
            <a:ext cx="1440159" cy="79879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Line 61"/>
          <p:cNvSpPr>
            <a:spLocks noChangeShapeType="1"/>
          </p:cNvSpPr>
          <p:nvPr/>
        </p:nvSpPr>
        <p:spPr bwMode="auto">
          <a:xfrm>
            <a:off x="5800509" y="3224930"/>
            <a:ext cx="1479422" cy="79879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51"/>
              <p:cNvSpPr>
                <a:spLocks noChangeArrowheads="1"/>
              </p:cNvSpPr>
              <p:nvPr/>
            </p:nvSpPr>
            <p:spPr bwMode="auto">
              <a:xfrm>
                <a:off x="5394625" y="3928793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7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625" y="3928793"/>
                <a:ext cx="458813" cy="43882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62"/>
          <p:cNvSpPr>
            <a:spLocks noChangeArrowheads="1"/>
          </p:cNvSpPr>
          <p:nvPr/>
        </p:nvSpPr>
        <p:spPr bwMode="auto">
          <a:xfrm>
            <a:off x="840920" y="4961541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63"/>
              <p:cNvSpPr>
                <a:spLocks noChangeArrowheads="1"/>
              </p:cNvSpPr>
              <p:nvPr/>
            </p:nvSpPr>
            <p:spPr bwMode="auto">
              <a:xfrm>
                <a:off x="1751661" y="4961541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1661" y="4961541"/>
                <a:ext cx="458813" cy="43882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64"/>
          <p:cNvSpPr>
            <a:spLocks noChangeArrowheads="1"/>
          </p:cNvSpPr>
          <p:nvPr/>
        </p:nvSpPr>
        <p:spPr bwMode="auto">
          <a:xfrm>
            <a:off x="2662402" y="4961541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3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65"/>
              <p:cNvSpPr>
                <a:spLocks noChangeArrowheads="1"/>
              </p:cNvSpPr>
              <p:nvPr/>
            </p:nvSpPr>
            <p:spPr bwMode="auto">
              <a:xfrm>
                <a:off x="3573143" y="4961541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1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3143" y="4961541"/>
                <a:ext cx="458813" cy="43882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66"/>
          <p:cNvSpPr>
            <a:spLocks noChangeArrowheads="1"/>
          </p:cNvSpPr>
          <p:nvPr/>
        </p:nvSpPr>
        <p:spPr bwMode="auto">
          <a:xfrm>
            <a:off x="4483884" y="4961541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5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67"/>
              <p:cNvSpPr>
                <a:spLocks noChangeArrowheads="1"/>
              </p:cNvSpPr>
              <p:nvPr/>
            </p:nvSpPr>
            <p:spPr bwMode="auto">
              <a:xfrm>
                <a:off x="5394625" y="4961541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9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625" y="4961541"/>
                <a:ext cx="458813" cy="43882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21"/>
          <p:cNvSpPr>
            <a:spLocks noChangeArrowheads="1"/>
          </p:cNvSpPr>
          <p:nvPr/>
        </p:nvSpPr>
        <p:spPr bwMode="auto">
          <a:xfrm>
            <a:off x="6305366" y="1869748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7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9" name="Oval 39"/>
          <p:cNvSpPr>
            <a:spLocks noChangeArrowheads="1"/>
          </p:cNvSpPr>
          <p:nvPr/>
        </p:nvSpPr>
        <p:spPr bwMode="auto">
          <a:xfrm>
            <a:off x="6305366" y="289604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7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1" name="Oval 51"/>
          <p:cNvSpPr>
            <a:spLocks noChangeArrowheads="1"/>
          </p:cNvSpPr>
          <p:nvPr/>
        </p:nvSpPr>
        <p:spPr bwMode="auto">
          <a:xfrm>
            <a:off x="6305366" y="3928793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7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3" name="Oval 67"/>
          <p:cNvSpPr>
            <a:spLocks noChangeArrowheads="1"/>
          </p:cNvSpPr>
          <p:nvPr/>
        </p:nvSpPr>
        <p:spPr bwMode="auto">
          <a:xfrm>
            <a:off x="6305366" y="4961541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7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7445513" y="2308568"/>
            <a:ext cx="0" cy="58747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Oval 21"/>
          <p:cNvSpPr>
            <a:spLocks noChangeArrowheads="1"/>
          </p:cNvSpPr>
          <p:nvPr/>
        </p:nvSpPr>
        <p:spPr bwMode="auto">
          <a:xfrm>
            <a:off x="7216107" y="1869748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8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8" name="Line 40"/>
          <p:cNvSpPr>
            <a:spLocks noChangeShapeType="1"/>
          </p:cNvSpPr>
          <p:nvPr/>
        </p:nvSpPr>
        <p:spPr bwMode="auto">
          <a:xfrm>
            <a:off x="7445513" y="3319238"/>
            <a:ext cx="0" cy="61951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39"/>
              <p:cNvSpPr>
                <a:spLocks noChangeArrowheads="1"/>
              </p:cNvSpPr>
              <p:nvPr/>
            </p:nvSpPr>
            <p:spPr bwMode="auto">
              <a:xfrm>
                <a:off x="7216107" y="2896044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9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6107" y="2896044"/>
                <a:ext cx="458813" cy="43882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ine 52"/>
          <p:cNvSpPr>
            <a:spLocks noChangeShapeType="1"/>
          </p:cNvSpPr>
          <p:nvPr/>
        </p:nvSpPr>
        <p:spPr bwMode="auto">
          <a:xfrm>
            <a:off x="7445513" y="4351181"/>
            <a:ext cx="0" cy="61035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51"/>
              <p:cNvSpPr>
                <a:spLocks noChangeArrowheads="1"/>
              </p:cNvSpPr>
              <p:nvPr/>
            </p:nvSpPr>
            <p:spPr bwMode="auto">
              <a:xfrm>
                <a:off x="7216107" y="3928793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1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6107" y="3928793"/>
                <a:ext cx="458813" cy="43882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67"/>
              <p:cNvSpPr>
                <a:spLocks noChangeArrowheads="1"/>
              </p:cNvSpPr>
              <p:nvPr/>
            </p:nvSpPr>
            <p:spPr bwMode="auto">
              <a:xfrm>
                <a:off x="7216107" y="4961541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3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6107" y="4961541"/>
                <a:ext cx="458813" cy="43882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57"/>
          <p:cNvSpPr>
            <a:spLocks noChangeShapeType="1"/>
          </p:cNvSpPr>
          <p:nvPr/>
        </p:nvSpPr>
        <p:spPr bwMode="auto">
          <a:xfrm>
            <a:off x="6704783" y="2244035"/>
            <a:ext cx="575148" cy="77158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6" name="Line 52"/>
          <p:cNvSpPr>
            <a:spLocks noChangeShapeType="1"/>
          </p:cNvSpPr>
          <p:nvPr/>
        </p:nvSpPr>
        <p:spPr bwMode="auto">
          <a:xfrm>
            <a:off x="3967561" y="4311760"/>
            <a:ext cx="3312369" cy="72008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b="1" dirty="0"/>
          </a:p>
        </p:txBody>
      </p:sp>
      <p:sp>
        <p:nvSpPr>
          <p:cNvPr id="97" name="Line 44"/>
          <p:cNvSpPr>
            <a:spLocks noChangeShapeType="1"/>
          </p:cNvSpPr>
          <p:nvPr/>
        </p:nvSpPr>
        <p:spPr bwMode="auto">
          <a:xfrm>
            <a:off x="8181594" y="1520762"/>
            <a:ext cx="0" cy="4572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 rot="5400000">
            <a:off x="7967952" y="3361912"/>
            <a:ext cx="897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b="1" dirty="0"/>
              <a:t>Tim</a:t>
            </a:r>
            <a:r>
              <a:rPr lang="ro-RO" b="1" dirty="0"/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979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0" grpId="0" animBg="1"/>
      <p:bldP spid="71" grpId="0" animBg="1"/>
      <p:bldP spid="69" grpId="0" animBg="1"/>
      <p:bldP spid="66" grpId="0" animBg="1"/>
      <p:bldP spid="67" grpId="0" animBg="1"/>
      <p:bldP spid="65" grpId="0" animBg="1"/>
      <p:bldP spid="62" grpId="0" animBg="1"/>
      <p:bldP spid="63" grpId="0" animBg="1"/>
      <p:bldP spid="61" grpId="0" animBg="1"/>
      <p:bldP spid="59" grpId="0" animBg="1"/>
      <p:bldP spid="59" grpId="1" animBg="1"/>
      <p:bldP spid="57" grpId="0" animBg="1"/>
      <p:bldP spid="54" grpId="0" animBg="1"/>
      <p:bldP spid="55" grpId="0" animBg="1"/>
      <p:bldP spid="55" grpId="1" animBg="1"/>
      <p:bldP spid="53" grpId="0" animBg="1"/>
      <p:bldP spid="51" grpId="0" animBg="1"/>
      <p:bldP spid="51" grpId="1" animBg="1"/>
      <p:bldP spid="18" grpId="0" animBg="1"/>
      <p:bldP spid="20" grpId="0" animBg="1"/>
      <p:bldP spid="22" grpId="0" animBg="1"/>
      <p:bldP spid="24" grpId="0" animBg="1"/>
      <p:bldP spid="24" grpId="1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76" grpId="0" animBg="1"/>
      <p:bldP spid="79" grpId="0" animBg="1"/>
      <p:bldP spid="81" grpId="0" animBg="1"/>
      <p:bldP spid="83" grpId="0" animBg="1"/>
      <p:bldP spid="85" grpId="0" animBg="1"/>
      <p:bldP spid="86" grpId="0" animBg="1"/>
      <p:bldP spid="88" grpId="0" animBg="1"/>
      <p:bldP spid="89" grpId="0" animBg="1"/>
      <p:bldP spid="89" grpId="1" animBg="1"/>
      <p:bldP spid="90" grpId="0" animBg="1"/>
      <p:bldP spid="91" grpId="0" animBg="1"/>
      <p:bldP spid="91" grpId="1" animBg="1"/>
      <p:bldP spid="93" grpId="0" animBg="1"/>
      <p:bldP spid="93" grpId="1" animBg="1"/>
      <p:bldP spid="94" grpId="0" animBg="1"/>
      <p:bldP spid="9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258F-5A54-45E4-ACFD-F49FB696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719324"/>
            <a:ext cx="8515350" cy="458788"/>
          </a:xfrm>
        </p:spPr>
        <p:txBody>
          <a:bodyPr/>
          <a:lstStyle/>
          <a:p>
            <a:r>
              <a:rPr lang="fr-FR" dirty="0" err="1"/>
              <a:t>Opera</a:t>
            </a:r>
            <a:r>
              <a:rPr lang="ro-RO" dirty="0"/>
              <a:t>ț</a:t>
            </a:r>
            <a:r>
              <a:rPr lang="fr-FR" dirty="0"/>
              <a:t>ii </a:t>
            </a:r>
            <a:r>
              <a:rPr lang="fr-FR" dirty="0" err="1"/>
              <a:t>cu</a:t>
            </a:r>
            <a:r>
              <a:rPr lang="fr-FR" dirty="0"/>
              <a:t> liste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8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0670" y="362851"/>
            <a:ext cx="8515350" cy="399341"/>
          </a:xfrm>
        </p:spPr>
        <p:txBody>
          <a:bodyPr/>
          <a:lstStyle/>
          <a:p>
            <a:r>
              <a:rPr lang="fr-FR" sz="2800" dirty="0" err="1"/>
              <a:t>Opera</a:t>
            </a:r>
            <a:r>
              <a:rPr lang="ro-RO" sz="2800" dirty="0"/>
              <a:t>ț</a:t>
            </a:r>
            <a:r>
              <a:rPr lang="fr-FR" sz="2800" dirty="0"/>
              <a:t>ii </a:t>
            </a:r>
            <a:r>
              <a:rPr lang="fr-FR" sz="2800" dirty="0" err="1"/>
              <a:t>cu</a:t>
            </a:r>
            <a:r>
              <a:rPr lang="fr-FR" sz="2800" dirty="0"/>
              <a:t> liste</a:t>
            </a: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582" y="986848"/>
            <a:ext cx="8382000" cy="53079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List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elemente: </a:t>
            </a:r>
            <a:r>
              <a:rPr lang="en-US" sz="2800" dirty="0">
                <a:latin typeface="Courier New" pitchFamily="49" charset="0"/>
              </a:rPr>
              <a:t>data[1:n]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Leg</a:t>
            </a:r>
            <a:r>
              <a:rPr lang="ro-RO" sz="2800" dirty="0"/>
              <a:t>ă</a:t>
            </a:r>
            <a:r>
              <a:rPr lang="en-US" sz="2800" dirty="0"/>
              <a:t>turile </a:t>
            </a:r>
            <a:r>
              <a:rPr lang="ro-RO" sz="2800" dirty="0"/>
              <a:t>î</a:t>
            </a:r>
            <a:r>
              <a:rPr lang="en-US" sz="2800" dirty="0"/>
              <a:t>ntre elemente: </a:t>
            </a:r>
            <a:r>
              <a:rPr lang="en-US" sz="2800" dirty="0">
                <a:latin typeface="Courier New" pitchFamily="49" charset="0"/>
              </a:rPr>
              <a:t>leg[1:n]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Capul listei: </a:t>
            </a:r>
            <a:r>
              <a:rPr lang="en-US" sz="2800" dirty="0">
                <a:latin typeface="Courier New" pitchFamily="49" charset="0"/>
              </a:rPr>
              <a:t>cap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Elementul </a:t>
            </a:r>
            <a:r>
              <a:rPr lang="en-US" sz="2800" dirty="0">
                <a:latin typeface="Courier New" pitchFamily="49" charset="0"/>
              </a:rPr>
              <a:t>i</a:t>
            </a:r>
            <a:r>
              <a:rPr lang="en-US" sz="2800" dirty="0"/>
              <a:t> face parte din list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 fie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pitchFamily="49" charset="0"/>
              </a:rPr>
              <a:t>cap = i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exist</a:t>
            </a:r>
            <a:r>
              <a:rPr lang="ro-RO" sz="2400" dirty="0"/>
              <a:t>ă</a:t>
            </a:r>
            <a:r>
              <a:rPr lang="en-US" sz="2400" dirty="0"/>
              <a:t> un element</a:t>
            </a:r>
            <a:r>
              <a:rPr lang="en-US" sz="2400" dirty="0">
                <a:latin typeface="Courier New" pitchFamily="49" charset="0"/>
              </a:rPr>
              <a:t> j</a:t>
            </a:r>
            <a:r>
              <a:rPr lang="en-US" sz="2400" dirty="0"/>
              <a:t>, </a:t>
            </a:r>
            <a:r>
              <a:rPr lang="ro-RO" sz="2400" dirty="0"/>
              <a:t>î</a:t>
            </a:r>
            <a:r>
              <a:rPr lang="en-US" sz="2400" dirty="0"/>
              <a:t>ntre </a:t>
            </a:r>
            <a:r>
              <a:rPr lang="en-US" sz="2400" dirty="0">
                <a:latin typeface="Courier New" pitchFamily="49" charset="0"/>
              </a:rPr>
              <a:t>1</a:t>
            </a:r>
            <a:r>
              <a:rPr lang="en-US" sz="2400" dirty="0"/>
              <a:t> </a:t>
            </a:r>
            <a:r>
              <a:rPr lang="ro-RO" sz="2400" dirty="0"/>
              <a:t>ș</a:t>
            </a:r>
            <a:r>
              <a:rPr lang="en-US" sz="2400" dirty="0"/>
              <a:t>i </a:t>
            </a:r>
            <a:r>
              <a:rPr lang="en-US" sz="2400" dirty="0">
                <a:latin typeface="Courier New" pitchFamily="49" charset="0"/>
              </a:rPr>
              <a:t>n</a:t>
            </a:r>
            <a:r>
              <a:rPr lang="en-US" sz="2400" dirty="0"/>
              <a:t>, a.</a:t>
            </a:r>
            <a:r>
              <a:rPr lang="ro-RO" sz="2400" dirty="0"/>
              <a:t>î</a:t>
            </a:r>
            <a:r>
              <a:rPr lang="en-US" sz="2400" dirty="0"/>
              <a:t>. </a:t>
            </a:r>
            <a:r>
              <a:rPr lang="en-US" sz="2400" dirty="0">
                <a:latin typeface="Courier New" pitchFamily="49" charset="0"/>
              </a:rPr>
              <a:t>leg[j]=i</a:t>
            </a:r>
            <a:endParaRPr lang="ro-RO" sz="24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ro-RO" sz="24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ro-RO" sz="2400" dirty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Clr>
                <a:srgbClr val="3568C7"/>
              </a:buClr>
            </a:pPr>
            <a:endParaRPr lang="ro-RO" sz="2800" dirty="0"/>
          </a:p>
          <a:p>
            <a:pPr>
              <a:lnSpc>
                <a:spcPct val="90000"/>
              </a:lnSpc>
              <a:buClr>
                <a:srgbClr val="3568C7"/>
              </a:buClr>
            </a:pPr>
            <a:r>
              <a:rPr lang="ro-RO" sz="2800" dirty="0"/>
              <a:t>Problemă: vrem ca fiecare procesor să afle capătul listei</a:t>
            </a:r>
            <a:endParaRPr lang="en-US" sz="2800" dirty="0"/>
          </a:p>
          <a:p>
            <a:pPr lvl="0">
              <a:lnSpc>
                <a:spcPct val="90000"/>
              </a:lnSpc>
              <a:buClr>
                <a:srgbClr val="3568C7"/>
              </a:buClr>
            </a:pPr>
            <a:endParaRPr lang="en-US" sz="2800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>
              <a:latin typeface="Courier New" pitchFamily="49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47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4839816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dirty="0"/>
              <a:t>cap</a:t>
            </a:r>
            <a:endParaRPr lang="en-US" sz="20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19672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9" idx="1"/>
            <a:endCxn id="9" idx="3"/>
          </p:cNvCxnSpPr>
          <p:nvPr/>
        </p:nvCxnSpPr>
        <p:spPr bwMode="auto">
          <a:xfrm>
            <a:off x="1619672" y="5305524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15816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915816" y="5301208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11960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14" idx="1"/>
            <a:endCxn id="14" idx="3"/>
          </p:cNvCxnSpPr>
          <p:nvPr/>
        </p:nvCxnSpPr>
        <p:spPr bwMode="auto">
          <a:xfrm>
            <a:off x="4211960" y="5305524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08104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 bwMode="auto">
          <a:xfrm>
            <a:off x="5508104" y="5305524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04248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 bwMode="auto">
          <a:xfrm>
            <a:off x="6804248" y="5305524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7704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1</a:t>
            </a:r>
            <a:endParaRPr lang="en-US" sz="1200" b="1" i="1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3848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2</a:t>
            </a:r>
            <a:endParaRPr lang="en-US" sz="1200" b="1" i="1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9992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3</a:t>
            </a:r>
            <a:endParaRPr lang="en-US" sz="1200" b="1" i="1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6136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4</a:t>
            </a:r>
            <a:endParaRPr lang="en-US" sz="1200" b="1" i="1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5</a:t>
            </a:r>
            <a:endParaRPr lang="en-US" sz="1200" b="1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7824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6256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1700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3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7844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4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63988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2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60132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5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56276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0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6319664" y="5085184"/>
            <a:ext cx="48458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 flipH="1">
            <a:off x="3727376" y="5085184"/>
            <a:ext cx="48458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 rot="10800000" flipH="1">
            <a:off x="2030065" y="4581128"/>
            <a:ext cx="2587675" cy="216022"/>
            <a:chOff x="1295400" y="5085184"/>
            <a:chExt cx="972344" cy="288032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10800000" flipH="1">
            <a:off x="3278162" y="4437112"/>
            <a:ext cx="2587675" cy="360038"/>
            <a:chOff x="1295400" y="5085184"/>
            <a:chExt cx="972344" cy="288032"/>
          </a:xfrm>
        </p:grpSpPr>
        <p:cxnSp>
          <p:nvCxnSpPr>
            <p:cNvPr id="67" name="Straight Connector 66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 bwMode="auto">
          <a:xfrm>
            <a:off x="1149152" y="5062418"/>
            <a:ext cx="47052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05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442912"/>
            <a:ext cx="8515350" cy="458788"/>
          </a:xfrm>
        </p:spPr>
        <p:txBody>
          <a:bodyPr/>
          <a:lstStyle/>
          <a:p>
            <a:r>
              <a:rPr lang="fr-FR" sz="2800" dirty="0"/>
              <a:t>Opera</a:t>
            </a:r>
            <a:r>
              <a:rPr lang="ro-RO" sz="2800" dirty="0"/>
              <a:t>ț</a:t>
            </a:r>
            <a:r>
              <a:rPr lang="fr-FR" sz="2800" dirty="0"/>
              <a:t>ii cu liste</a:t>
            </a:r>
            <a:endParaRPr lang="en-US" sz="2800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1694"/>
            <a:ext cx="83820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400" b="1" dirty="0">
              <a:solidFill>
                <a:srgbClr val="12199A"/>
              </a:solidFill>
              <a:latin typeface="Times Ro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leg[1:n], end[1:n];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Afl</a:t>
            </a:r>
            <a:r>
              <a:rPr lang="ro-RO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ă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=1 to n]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, d=1;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end[i] = leg[i];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while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(d&lt;n) 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(end[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]&lt;&gt;0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end[end[i]]&lt;&gt;0)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=end[end[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]]</a:t>
            </a:r>
            <a:endParaRPr lang="en-US" sz="24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&lt;&gt;0) end[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]=</a:t>
            </a:r>
            <a:r>
              <a:rPr lang="en-US" sz="2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sz="24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d = 2*d;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400" dirty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4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rgbClr val="1219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0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8610"/>
            <a:ext cx="8915400" cy="634390"/>
          </a:xfrm>
        </p:spPr>
        <p:txBody>
          <a:bodyPr/>
          <a:lstStyle/>
          <a:p>
            <a:r>
              <a:rPr lang="fr-FR" sz="2800" dirty="0"/>
              <a:t>Opera</a:t>
            </a:r>
            <a:r>
              <a:rPr lang="ro-RO" sz="2800" dirty="0"/>
              <a:t>ț</a:t>
            </a:r>
            <a:r>
              <a:rPr lang="fr-FR" sz="2800" dirty="0"/>
              <a:t>ii cu liste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03648" y="1700808"/>
            <a:ext cx="6072944" cy="1153859"/>
            <a:chOff x="755576" y="1700808"/>
            <a:chExt cx="7200800" cy="136815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55576" y="2103512"/>
              <a:ext cx="6096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ro-RO" sz="2000" dirty="0"/>
                <a:t>cap</a:t>
              </a:r>
              <a:endParaRPr lang="en-US" sz="20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35696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>
              <a:stCxn id="6" idx="1"/>
              <a:endCxn id="6" idx="3"/>
            </p:cNvCxnSpPr>
            <p:nvPr/>
          </p:nvCxnSpPr>
          <p:spPr bwMode="auto">
            <a:xfrm>
              <a:off x="1835696" y="2569220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31840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131840" y="2564904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427984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>
              <a:stCxn id="10" idx="1"/>
              <a:endCxn id="10" idx="3"/>
            </p:cNvCxnSpPr>
            <p:nvPr/>
          </p:nvCxnSpPr>
          <p:spPr bwMode="auto">
            <a:xfrm>
              <a:off x="4427984" y="2569220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724128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 bwMode="auto">
            <a:xfrm>
              <a:off x="5724128" y="2569220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020272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4" idx="3"/>
            </p:cNvCxnSpPr>
            <p:nvPr/>
          </p:nvCxnSpPr>
          <p:spPr bwMode="auto">
            <a:xfrm>
              <a:off x="7020272" y="2569220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07704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3848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9992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6136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92280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87724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83868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0012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6156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2300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0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6535688" y="2348880"/>
              <a:ext cx="48458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 flipH="1">
              <a:off x="3943400" y="2348880"/>
              <a:ext cx="48458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rot="10800000" flipH="1">
              <a:off x="2246089" y="1844824"/>
              <a:ext cx="2587675" cy="216022"/>
              <a:chOff x="1295400" y="5085184"/>
              <a:chExt cx="972344" cy="288032"/>
            </a:xfrm>
          </p:grpSpPr>
          <p:cxnSp>
            <p:nvCxnSpPr>
              <p:cNvPr id="29" name="Straight Connector 28"/>
              <p:cNvCxnSpPr/>
              <p:nvPr/>
            </p:nvCxnSpPr>
            <p:spPr bwMode="auto">
              <a:xfrm>
                <a:off x="1298480" y="5373216"/>
                <a:ext cx="96926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 bwMode="auto">
              <a:xfrm flipV="1">
                <a:off x="2267744" y="5085184"/>
                <a:ext cx="0" cy="28803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1295400" y="5085184"/>
                <a:ext cx="0" cy="2880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10800000" flipH="1">
              <a:off x="3494186" y="1700808"/>
              <a:ext cx="2587675" cy="360038"/>
              <a:chOff x="1295400" y="5085184"/>
              <a:chExt cx="972344" cy="288032"/>
            </a:xfrm>
          </p:grpSpPr>
          <p:cxnSp>
            <p:nvCxnSpPr>
              <p:cNvPr id="33" name="Straight Connector 32"/>
              <p:cNvCxnSpPr/>
              <p:nvPr/>
            </p:nvCxnSpPr>
            <p:spPr bwMode="auto">
              <a:xfrm>
                <a:off x="1298480" y="5373216"/>
                <a:ext cx="96926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 bwMode="auto">
              <a:xfrm flipV="1">
                <a:off x="2267744" y="5085184"/>
                <a:ext cx="0" cy="28803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1295400" y="5085184"/>
                <a:ext cx="0" cy="2880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 bwMode="auto">
            <a:xfrm>
              <a:off x="1365176" y="2326114"/>
              <a:ext cx="47052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713402" y="3222684"/>
            <a:ext cx="52136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leg, end[1:n];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Afl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ă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=1 to n]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, d=1;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end[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 = leg[i];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n) 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(end[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]&lt;&gt;0 </a:t>
            </a: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end[end[i]]&lt;&gt;0)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end[end[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]]</a:t>
            </a:r>
            <a:endParaRPr lang="en-US" sz="14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f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&lt;&gt;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0)</a:t>
            </a:r>
            <a:endParaRPr lang="ro-RO" sz="1400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end[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sz="14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d = 2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*</a:t>
            </a: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d;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ro-RO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o</a:t>
            </a: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d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oc</a:t>
            </a:r>
            <a:r>
              <a:rPr lang="en-US" sz="1400" dirty="0">
                <a:solidFill>
                  <a:srgbClr val="12199A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14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rgbClr val="12199A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4" y="3940264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/>
                        <a:t>Procesor</a:t>
                      </a:r>
                      <a:endParaRPr lang="en-US" sz="9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83768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1</a:t>
            </a:r>
            <a:endParaRPr lang="en-US" sz="1200" b="1" i="1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9892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2</a:t>
            </a:r>
            <a:endParaRPr lang="en-US" sz="1200" b="1" i="1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6016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3</a:t>
            </a:r>
            <a:endParaRPr lang="en-US" sz="1200" b="1" i="1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32140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4</a:t>
            </a:r>
            <a:endParaRPr lang="en-US" sz="1200" b="1" i="1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48264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5</a:t>
            </a:r>
            <a:endParaRPr lang="en-US" sz="1200" b="1" i="1" dirty="0">
              <a:latin typeface="+mn-l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971600" y="3940264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/>
                        <a:t>End[i]</a:t>
                      </a:r>
                      <a:endParaRPr lang="en-US" sz="9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835696" y="3933056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/>
                        <a:t>End[i]</a:t>
                      </a:r>
                      <a:endParaRPr lang="en-US" sz="9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699792" y="3933056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/>
                        <a:t>End[i]</a:t>
                      </a:r>
                      <a:endParaRPr lang="en-US" sz="9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563888" y="3933056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/>
                        <a:t>End[i]</a:t>
                      </a:r>
                      <a:endParaRPr lang="en-US" sz="9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15616" y="5949280"/>
            <a:ext cx="54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b="1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init</a:t>
            </a:r>
          </a:p>
          <a:p>
            <a:endParaRPr lang="en-US" sz="1000" b="1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79712" y="594928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b="1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 = 1</a:t>
            </a:r>
          </a:p>
          <a:p>
            <a:r>
              <a:rPr lang="ro-RO" sz="1000" b="1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 &lt; 5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43808" y="594928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b="1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 = 2</a:t>
            </a:r>
          </a:p>
          <a:p>
            <a:r>
              <a:rPr lang="ro-RO" sz="1000" b="1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 &lt; 5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7904" y="594928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b="1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 = 4</a:t>
            </a:r>
          </a:p>
          <a:p>
            <a:r>
              <a:rPr lang="ro-RO" sz="1000" b="1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 &lt; 5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41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9349"/>
            <a:ext cx="8229600" cy="487363"/>
          </a:xfrm>
        </p:spPr>
        <p:txBody>
          <a:bodyPr/>
          <a:lstStyle/>
          <a:p>
            <a:r>
              <a:rPr lang="en-US" sz="2800"/>
              <a:t>Suma elementelor unui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9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50400" y="949930"/>
                <a:ext cx="9144000" cy="2743200"/>
              </a:xfrm>
              <a:solidFill>
                <a:srgbClr val="FFFFFF"/>
              </a:solidFill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 err="1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int</a:t>
                </a: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a[1:n];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b="1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process</a:t>
                </a: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suma</a:t>
                </a: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[k=1 to n] { </a:t>
                </a:r>
                <a:r>
                  <a:rPr lang="en-US" sz="20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// </a:t>
                </a:r>
                <a:r>
                  <a:rPr lang="en-US" sz="2000" dirty="0" err="1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suma</a:t>
                </a:r>
                <a:r>
                  <a:rPr lang="en-US" sz="20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proceselor</a:t>
                </a:r>
                <a:r>
                  <a:rPr lang="en-US" sz="20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p din </a:t>
                </a:r>
                <a:r>
                  <a:rPr lang="en-US" sz="2000" dirty="0" err="1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figura</a:t>
                </a:r>
                <a:endParaRPr lang="en-US" sz="2200" dirty="0">
                  <a:solidFill>
                    <a:srgbClr val="12199A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    </a:t>
                </a:r>
                <a:r>
                  <a:rPr lang="en-US" sz="2200" b="1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for</a:t>
                </a: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[j = 1 </a:t>
                </a:r>
                <a:r>
                  <a:rPr lang="en-US" sz="2200" b="1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to</a:t>
                </a: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sup(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solidFill>
                              <a:srgbClr val="12199A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12199A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solidFill>
                                  <a:srgbClr val="12199A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o-RO" sz="2200" b="0" i="1" smtClean="0">
                                <a:solidFill>
                                  <a:srgbClr val="12199A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o-RO" sz="2200" b="0" i="1" smtClean="0">
                            <a:solidFill>
                              <a:srgbClr val="12199A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)] {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         </a:t>
                </a:r>
                <a:r>
                  <a:rPr lang="en-US" sz="2200" b="1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if</a:t>
                </a: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(k mod 2</a:t>
                </a:r>
                <a:r>
                  <a:rPr lang="en-US" sz="2200" baseline="300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j</a:t>
                </a: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== 0) 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				a[k] = a[k-2</a:t>
                </a:r>
                <a:r>
                  <a:rPr lang="en-US" sz="2200" baseline="300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j-1</a:t>
                </a: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] + a[k];</a:t>
                </a:r>
                <a:endParaRPr lang="en-US" sz="2200" b="1" dirty="0">
                  <a:solidFill>
                    <a:srgbClr val="12199A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         </a:t>
                </a:r>
                <a:r>
                  <a:rPr lang="en-US" sz="2200" b="1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barrier;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    </a:t>
                </a:r>
                <a:r>
                  <a:rPr lang="en-US" sz="2200" b="1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}</a:t>
                </a: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b="1" dirty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}</a:t>
                </a:r>
                <a:endParaRPr lang="en-US" sz="2200" dirty="0">
                  <a:solidFill>
                    <a:srgbClr val="12199A"/>
                  </a:solidFill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211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50400" y="949930"/>
                <a:ext cx="9144000" cy="2743200"/>
              </a:xfrm>
              <a:blipFill>
                <a:blip r:embed="rId3"/>
                <a:stretch>
                  <a:fillRect l="-1803" t="-5069" b="-138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384889" y="3246068"/>
            <a:ext cx="6408711" cy="3262583"/>
            <a:chOff x="755576" y="1862138"/>
            <a:chExt cx="7918394" cy="4031141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755576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881753" y="2637038"/>
              <a:ext cx="0" cy="60038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66317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a</a:t>
              </a:r>
              <a:r>
                <a:rPr lang="en-US" sz="1600" b="1" baseline="-25000">
                  <a:solidFill>
                    <a:srgbClr val="FFFFFF"/>
                  </a:solidFill>
                </a:rPr>
                <a:t>2</a:t>
              </a: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577058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a</a:t>
              </a:r>
              <a:r>
                <a:rPr lang="en-US" sz="1600" b="1" baseline="-25000">
                  <a:solidFill>
                    <a:srgbClr val="FFFFFF"/>
                  </a:solidFill>
                </a:rPr>
                <a:t>3</a:t>
              </a: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714104" y="2637038"/>
              <a:ext cx="0" cy="61951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87799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a</a:t>
              </a:r>
              <a:r>
                <a:rPr lang="en-US" sz="1600" b="1" baseline="-25000">
                  <a:solidFill>
                    <a:srgbClr val="FFFFFF"/>
                  </a:solidFill>
                </a:rPr>
                <a:t>4</a:t>
              </a: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4398540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>
                  <a:solidFill>
                    <a:srgbClr val="FFFFFF"/>
                  </a:solidFill>
                </a:rPr>
                <a:t>5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5538687" y="2649944"/>
              <a:ext cx="0" cy="60660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5309281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a</a:t>
              </a:r>
              <a:r>
                <a:rPr lang="en-US" sz="1600" b="1" baseline="-25000">
                  <a:solidFill>
                    <a:srgbClr val="FFFFFF"/>
                  </a:solidFill>
                </a:rPr>
                <a:t>6</a:t>
              </a: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755576" y="3237420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27"/>
                <p:cNvSpPr>
                  <a:spLocks noChangeArrowheads="1"/>
                </p:cNvSpPr>
                <p:nvPr/>
              </p:nvSpPr>
              <p:spPr bwMode="auto">
                <a:xfrm>
                  <a:off x="1666317" y="3237420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6317" y="3237420"/>
                  <a:ext cx="458813" cy="438821"/>
                </a:xfrm>
                <a:prstGeom prst="ellipse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577058" y="3237420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3715677" y="3689931"/>
              <a:ext cx="1527" cy="5802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33"/>
                <p:cNvSpPr>
                  <a:spLocks noChangeArrowheads="1"/>
                </p:cNvSpPr>
                <p:nvPr/>
              </p:nvSpPr>
              <p:spPr bwMode="auto">
                <a:xfrm>
                  <a:off x="3487799" y="3237420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87799" y="3237420"/>
                  <a:ext cx="458813" cy="438821"/>
                </a:xfrm>
                <a:prstGeom prst="ellipse">
                  <a:avLst/>
                </a:prstGeom>
                <a:blipFill rotWithShape="1">
                  <a:blip r:embed="rId5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4398540" y="3237420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5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39"/>
                <p:cNvSpPr>
                  <a:spLocks noChangeArrowheads="1"/>
                </p:cNvSpPr>
                <p:nvPr/>
              </p:nvSpPr>
              <p:spPr bwMode="auto">
                <a:xfrm>
                  <a:off x="5309281" y="3237420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9281" y="3237420"/>
                  <a:ext cx="458813" cy="438821"/>
                </a:xfrm>
                <a:prstGeom prst="ellipse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41"/>
            <p:cNvSpPr>
              <a:spLocks noChangeArrowheads="1"/>
            </p:cNvSpPr>
            <p:nvPr/>
          </p:nvSpPr>
          <p:spPr bwMode="auto">
            <a:xfrm>
              <a:off x="755576" y="4270169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auto">
                <a:xfrm>
                  <a:off x="1666317" y="4270169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6317" y="4270169"/>
                  <a:ext cx="458813" cy="438821"/>
                </a:xfrm>
                <a:prstGeom prst="ellipse">
                  <a:avLst/>
                </a:prstGeom>
                <a:blipFill rotWithShape="1">
                  <a:blip r:embed="rId7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577058" y="4270169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47"/>
                <p:cNvSpPr>
                  <a:spLocks noChangeArrowheads="1"/>
                </p:cNvSpPr>
                <p:nvPr/>
              </p:nvSpPr>
              <p:spPr bwMode="auto">
                <a:xfrm>
                  <a:off x="3487799" y="4270169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87799" y="4270169"/>
                  <a:ext cx="458813" cy="438821"/>
                </a:xfrm>
                <a:prstGeom prst="ellipse">
                  <a:avLst/>
                </a:prstGeom>
                <a:blipFill rotWithShape="1">
                  <a:blip r:embed="rId8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49"/>
            <p:cNvSpPr>
              <a:spLocks noChangeArrowheads="1"/>
            </p:cNvSpPr>
            <p:nvPr/>
          </p:nvSpPr>
          <p:spPr bwMode="auto">
            <a:xfrm>
              <a:off x="4398540" y="4270169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5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>
              <a:off x="1130969" y="2585412"/>
              <a:ext cx="591009" cy="77158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2946114" y="2585412"/>
              <a:ext cx="576064" cy="77158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>
              <a:off x="4818321" y="2559599"/>
              <a:ext cx="576065" cy="79739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59"/>
            <p:cNvSpPr>
              <a:spLocks noChangeShapeType="1"/>
            </p:cNvSpPr>
            <p:nvPr/>
          </p:nvSpPr>
          <p:spPr bwMode="auto">
            <a:xfrm>
              <a:off x="2082019" y="3566306"/>
              <a:ext cx="1440159" cy="7987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>
              <a:off x="5715165" y="3566306"/>
              <a:ext cx="1479422" cy="7987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51"/>
                <p:cNvSpPr>
                  <a:spLocks noChangeArrowheads="1"/>
                </p:cNvSpPr>
                <p:nvPr/>
              </p:nvSpPr>
              <p:spPr bwMode="auto">
                <a:xfrm>
                  <a:off x="5309281" y="4270169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9281" y="4270169"/>
                  <a:ext cx="458813" cy="438821"/>
                </a:xfrm>
                <a:prstGeom prst="ellipse">
                  <a:avLst/>
                </a:prstGeom>
                <a:blipFill rotWithShape="1">
                  <a:blip r:embed="rId9" cstate="print"/>
                  <a:stretch>
                    <a:fillRect b="-1613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62"/>
            <p:cNvSpPr>
              <a:spLocks noChangeArrowheads="1"/>
            </p:cNvSpPr>
            <p:nvPr/>
          </p:nvSpPr>
          <p:spPr bwMode="auto">
            <a:xfrm>
              <a:off x="755576" y="5302917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63"/>
                <p:cNvSpPr>
                  <a:spLocks noChangeArrowheads="1"/>
                </p:cNvSpPr>
                <p:nvPr/>
              </p:nvSpPr>
              <p:spPr bwMode="auto">
                <a:xfrm>
                  <a:off x="1666317" y="5302917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6317" y="5302917"/>
                  <a:ext cx="458813" cy="438821"/>
                </a:xfrm>
                <a:prstGeom prst="ellipse">
                  <a:avLst/>
                </a:prstGeom>
                <a:blipFill rotWithShape="1">
                  <a:blip r:embed="rId10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64"/>
            <p:cNvSpPr>
              <a:spLocks noChangeArrowheads="1"/>
            </p:cNvSpPr>
            <p:nvPr/>
          </p:nvSpPr>
          <p:spPr bwMode="auto">
            <a:xfrm>
              <a:off x="2577058" y="5302917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65"/>
                <p:cNvSpPr>
                  <a:spLocks noChangeArrowheads="1"/>
                </p:cNvSpPr>
                <p:nvPr/>
              </p:nvSpPr>
              <p:spPr bwMode="auto">
                <a:xfrm>
                  <a:off x="3487799" y="5302917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87799" y="5302917"/>
                  <a:ext cx="458813" cy="438821"/>
                </a:xfrm>
                <a:prstGeom prst="ellipse">
                  <a:avLst/>
                </a:prstGeom>
                <a:blipFill rotWithShape="1">
                  <a:blip r:embed="rId11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66"/>
            <p:cNvSpPr>
              <a:spLocks noChangeArrowheads="1"/>
            </p:cNvSpPr>
            <p:nvPr/>
          </p:nvSpPr>
          <p:spPr bwMode="auto">
            <a:xfrm>
              <a:off x="4398540" y="5302917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5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67"/>
                <p:cNvSpPr>
                  <a:spLocks noChangeArrowheads="1"/>
                </p:cNvSpPr>
                <p:nvPr/>
              </p:nvSpPr>
              <p:spPr bwMode="auto">
                <a:xfrm>
                  <a:off x="5309281" y="5302917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9281" y="5302917"/>
                  <a:ext cx="458813" cy="438821"/>
                </a:xfrm>
                <a:prstGeom prst="ellipse">
                  <a:avLst/>
                </a:prstGeom>
                <a:blipFill rotWithShape="1">
                  <a:blip r:embed="rId12" cstate="print"/>
                  <a:stretch>
                    <a:fillRect b="-1613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6220022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7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6220022" y="3237420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7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4" name="Oval 51"/>
            <p:cNvSpPr>
              <a:spLocks noChangeArrowheads="1"/>
            </p:cNvSpPr>
            <p:nvPr/>
          </p:nvSpPr>
          <p:spPr bwMode="auto">
            <a:xfrm>
              <a:off x="6220022" y="4270169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7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67"/>
            <p:cNvSpPr>
              <a:spLocks noChangeArrowheads="1"/>
            </p:cNvSpPr>
            <p:nvPr/>
          </p:nvSpPr>
          <p:spPr bwMode="auto">
            <a:xfrm>
              <a:off x="6220022" y="5302917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7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7360169" y="2649944"/>
              <a:ext cx="0" cy="58747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7130763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8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7360169" y="3660614"/>
              <a:ext cx="0" cy="61951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39"/>
                <p:cNvSpPr>
                  <a:spLocks noChangeArrowheads="1"/>
                </p:cNvSpPr>
                <p:nvPr/>
              </p:nvSpPr>
              <p:spPr bwMode="auto">
                <a:xfrm>
                  <a:off x="7130763" y="3237420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𝟖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0763" y="3237420"/>
                  <a:ext cx="458813" cy="438821"/>
                </a:xfrm>
                <a:prstGeom prst="ellipse">
                  <a:avLst/>
                </a:prstGeom>
                <a:blipFill rotWithShape="1">
                  <a:blip r:embed="rId13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7360169" y="4692557"/>
              <a:ext cx="0" cy="61035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1"/>
                <p:cNvSpPr>
                  <a:spLocks noChangeArrowheads="1"/>
                </p:cNvSpPr>
                <p:nvPr/>
              </p:nvSpPr>
              <p:spPr bwMode="auto">
                <a:xfrm>
                  <a:off x="7130763" y="4270169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𝟖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0763" y="4270169"/>
                  <a:ext cx="458813" cy="438821"/>
                </a:xfrm>
                <a:prstGeom prst="ellipse">
                  <a:avLst/>
                </a:prstGeom>
                <a:blipFill rotWithShape="1">
                  <a:blip r:embed="rId14" cstate="print"/>
                  <a:stretch>
                    <a:fillRect b="-1613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67"/>
                <p:cNvSpPr>
                  <a:spLocks noChangeArrowheads="1"/>
                </p:cNvSpPr>
                <p:nvPr/>
              </p:nvSpPr>
              <p:spPr bwMode="auto">
                <a:xfrm>
                  <a:off x="7130763" y="5302917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𝟖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0763" y="5302917"/>
                  <a:ext cx="458813" cy="438821"/>
                </a:xfrm>
                <a:prstGeom prst="ellipse">
                  <a:avLst/>
                </a:prstGeom>
                <a:blipFill rotWithShape="1">
                  <a:blip r:embed="rId15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6619439" y="2585411"/>
              <a:ext cx="575148" cy="77158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3882217" y="4653136"/>
              <a:ext cx="3312369" cy="72008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 dirty="0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8096250" y="1862138"/>
              <a:ext cx="0" cy="403114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 rot="5400000">
              <a:off x="7994521" y="3703287"/>
              <a:ext cx="8972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b="1" dirty="0"/>
                <a:t>Tim</a:t>
              </a:r>
              <a:r>
                <a:rPr lang="ro-RO" b="1" dirty="0"/>
                <a:t>p</a:t>
              </a:r>
              <a:endParaRPr lang="en-US" b="1" dirty="0"/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2318530" y="3052267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1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3044326" y="3052267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2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3789203" y="3052267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3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4527330" y="3052267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4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5266944" y="3052267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5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003816" y="3052267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6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732567" y="3052267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7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7478254" y="3052267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1415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Sume prefix</a:t>
            </a:r>
            <a:r>
              <a:rPr lang="ro-RO" sz="2800" dirty="0"/>
              <a:t> (varianta 1)</a:t>
            </a:r>
            <a:endParaRPr lang="en-US" sz="2800" dirty="0"/>
          </a:p>
        </p:txBody>
      </p:sp>
      <p:sp>
        <p:nvSpPr>
          <p:cNvPr id="101" name="Line 7"/>
          <p:cNvSpPr>
            <a:spLocks noChangeShapeType="1"/>
          </p:cNvSpPr>
          <p:nvPr/>
        </p:nvSpPr>
        <p:spPr bwMode="auto">
          <a:xfrm>
            <a:off x="1353357" y="2524417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1107180" y="2006426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99" name="Line 10"/>
          <p:cNvSpPr>
            <a:spLocks noChangeShapeType="1"/>
          </p:cNvSpPr>
          <p:nvPr/>
        </p:nvSpPr>
        <p:spPr bwMode="auto">
          <a:xfrm>
            <a:off x="2436538" y="2524417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Oval 9"/>
          <p:cNvSpPr>
            <a:spLocks noChangeArrowheads="1"/>
          </p:cNvSpPr>
          <p:nvPr/>
        </p:nvSpPr>
        <p:spPr bwMode="auto">
          <a:xfrm>
            <a:off x="2190361" y="2006426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2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>
            <a:off x="3519718" y="2524417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8" name="Oval 12"/>
          <p:cNvSpPr>
            <a:spLocks noChangeArrowheads="1"/>
          </p:cNvSpPr>
          <p:nvPr/>
        </p:nvSpPr>
        <p:spPr bwMode="auto">
          <a:xfrm>
            <a:off x="3273541" y="2006426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3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95" name="Line 16"/>
          <p:cNvSpPr>
            <a:spLocks noChangeShapeType="1"/>
          </p:cNvSpPr>
          <p:nvPr/>
        </p:nvSpPr>
        <p:spPr bwMode="auto">
          <a:xfrm>
            <a:off x="4652134" y="2524417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4405957" y="2006426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4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>
            <a:off x="5735315" y="2554887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Oval 18"/>
          <p:cNvSpPr>
            <a:spLocks noChangeArrowheads="1"/>
          </p:cNvSpPr>
          <p:nvPr/>
        </p:nvSpPr>
        <p:spPr bwMode="auto">
          <a:xfrm>
            <a:off x="5489138" y="2036896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5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91" name="Line 22"/>
          <p:cNvSpPr>
            <a:spLocks noChangeShapeType="1"/>
          </p:cNvSpPr>
          <p:nvPr/>
        </p:nvSpPr>
        <p:spPr bwMode="auto">
          <a:xfrm>
            <a:off x="6867731" y="2554887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Oval 21"/>
          <p:cNvSpPr>
            <a:spLocks noChangeArrowheads="1"/>
          </p:cNvSpPr>
          <p:nvPr/>
        </p:nvSpPr>
        <p:spPr bwMode="auto">
          <a:xfrm>
            <a:off x="6621554" y="2036896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6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>
            <a:off x="1353357" y="3590870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24"/>
              <p:cNvSpPr>
                <a:spLocks noChangeArrowheads="1"/>
              </p:cNvSpPr>
              <p:nvPr/>
            </p:nvSpPr>
            <p:spPr bwMode="auto">
              <a:xfrm>
                <a:off x="1107180" y="3072879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0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7180" y="3072879"/>
                <a:ext cx="541590" cy="51799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Line 28"/>
          <p:cNvSpPr>
            <a:spLocks noChangeShapeType="1"/>
          </p:cNvSpPr>
          <p:nvPr/>
        </p:nvSpPr>
        <p:spPr bwMode="auto">
          <a:xfrm>
            <a:off x="2436538" y="3590870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27"/>
              <p:cNvSpPr>
                <a:spLocks noChangeArrowheads="1"/>
              </p:cNvSpPr>
              <p:nvPr/>
            </p:nvSpPr>
            <p:spPr bwMode="auto">
              <a:xfrm>
                <a:off x="2190361" y="3072879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0361" y="3072879"/>
                <a:ext cx="541590" cy="5179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Line 31"/>
          <p:cNvSpPr>
            <a:spLocks noChangeShapeType="1"/>
          </p:cNvSpPr>
          <p:nvPr/>
        </p:nvSpPr>
        <p:spPr bwMode="auto">
          <a:xfrm>
            <a:off x="3519718" y="3590870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30"/>
              <p:cNvSpPr>
                <a:spLocks noChangeArrowheads="1"/>
              </p:cNvSpPr>
              <p:nvPr/>
            </p:nvSpPr>
            <p:spPr bwMode="auto">
              <a:xfrm>
                <a:off x="3273541" y="3072879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6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3541" y="3072879"/>
                <a:ext cx="541590" cy="51799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Line 34"/>
          <p:cNvSpPr>
            <a:spLocks noChangeShapeType="1"/>
          </p:cNvSpPr>
          <p:nvPr/>
        </p:nvSpPr>
        <p:spPr bwMode="auto">
          <a:xfrm>
            <a:off x="4652134" y="3590870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33"/>
              <p:cNvSpPr>
                <a:spLocks noChangeArrowheads="1"/>
              </p:cNvSpPr>
              <p:nvPr/>
            </p:nvSpPr>
            <p:spPr bwMode="auto">
              <a:xfrm>
                <a:off x="4405957" y="3072879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5957" y="3072879"/>
                <a:ext cx="541590" cy="51799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ine 37"/>
          <p:cNvSpPr>
            <a:spLocks noChangeShapeType="1"/>
          </p:cNvSpPr>
          <p:nvPr/>
        </p:nvSpPr>
        <p:spPr bwMode="auto">
          <a:xfrm>
            <a:off x="5735315" y="3621340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36"/>
              <p:cNvSpPr>
                <a:spLocks noChangeArrowheads="1"/>
              </p:cNvSpPr>
              <p:nvPr/>
            </p:nvSpPr>
            <p:spPr bwMode="auto">
              <a:xfrm>
                <a:off x="5489138" y="3103349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2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9138" y="3103349"/>
                <a:ext cx="541590" cy="51799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Line 40"/>
          <p:cNvSpPr>
            <a:spLocks noChangeShapeType="1"/>
          </p:cNvSpPr>
          <p:nvPr/>
        </p:nvSpPr>
        <p:spPr bwMode="auto">
          <a:xfrm>
            <a:off x="6867731" y="3621340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39"/>
              <p:cNvSpPr>
                <a:spLocks noChangeArrowheads="1"/>
              </p:cNvSpPr>
              <p:nvPr/>
            </p:nvSpPr>
            <p:spPr bwMode="auto">
              <a:xfrm>
                <a:off x="6621554" y="3103349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1554" y="3103349"/>
                <a:ext cx="541590" cy="51799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1304122" y="4657324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1"/>
              <p:cNvSpPr>
                <a:spLocks noChangeArrowheads="1"/>
              </p:cNvSpPr>
              <p:nvPr/>
            </p:nvSpPr>
            <p:spPr bwMode="auto">
              <a:xfrm>
                <a:off x="1057945" y="4139332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7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945" y="4139332"/>
                <a:ext cx="541590" cy="51799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2387303" y="4657324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3"/>
              <p:cNvSpPr>
                <a:spLocks noChangeArrowheads="1"/>
              </p:cNvSpPr>
              <p:nvPr/>
            </p:nvSpPr>
            <p:spPr bwMode="auto">
              <a:xfrm>
                <a:off x="2141125" y="4139332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9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1125" y="4139332"/>
                <a:ext cx="541590" cy="51799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3470483" y="4657324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45"/>
              <p:cNvSpPr>
                <a:spLocks noChangeArrowheads="1"/>
              </p:cNvSpPr>
              <p:nvPr/>
            </p:nvSpPr>
            <p:spPr bwMode="auto">
              <a:xfrm>
                <a:off x="3224306" y="4139332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1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4306" y="4139332"/>
                <a:ext cx="541590" cy="51799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4602899" y="4657324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4356722" y="4139332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3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722" y="4139332"/>
                <a:ext cx="541590" cy="51799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5686080" y="4687794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49"/>
              <p:cNvSpPr>
                <a:spLocks noChangeArrowheads="1"/>
              </p:cNvSpPr>
              <p:nvPr/>
            </p:nvSpPr>
            <p:spPr bwMode="auto">
              <a:xfrm>
                <a:off x="5439902" y="4169802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5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9902" y="4169802"/>
                <a:ext cx="541590" cy="51799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6818496" y="4687794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1550300" y="2463477"/>
            <a:ext cx="716300" cy="73128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2682715" y="2366466"/>
            <a:ext cx="640063" cy="82829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3765896" y="2366466"/>
            <a:ext cx="732952" cy="82829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>
            <a:off x="4898311" y="2366466"/>
            <a:ext cx="689297" cy="88923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6030727" y="2366466"/>
            <a:ext cx="689297" cy="88923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1550300" y="3529930"/>
            <a:ext cx="1723242" cy="73128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2682716" y="3499460"/>
            <a:ext cx="1723242" cy="73128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>
            <a:off x="3765896" y="3446586"/>
            <a:ext cx="1723241" cy="81462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>
            <a:off x="4898312" y="3499460"/>
            <a:ext cx="1760776" cy="76175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51"/>
              <p:cNvSpPr>
                <a:spLocks noChangeArrowheads="1"/>
              </p:cNvSpPr>
              <p:nvPr/>
            </p:nvSpPr>
            <p:spPr bwMode="auto">
              <a:xfrm>
                <a:off x="6572318" y="4169802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6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2318" y="4169802"/>
                <a:ext cx="541590" cy="51799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1057945" y="5205785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7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945" y="5205785"/>
                <a:ext cx="541590" cy="51799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3"/>
              <p:cNvSpPr>
                <a:spLocks noChangeArrowheads="1"/>
              </p:cNvSpPr>
              <p:nvPr/>
            </p:nvSpPr>
            <p:spPr bwMode="auto">
              <a:xfrm>
                <a:off x="2141125" y="5205785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8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1125" y="5205785"/>
                <a:ext cx="541590" cy="51799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4"/>
              <p:cNvSpPr>
                <a:spLocks noChangeArrowheads="1"/>
              </p:cNvSpPr>
              <p:nvPr/>
            </p:nvSpPr>
            <p:spPr bwMode="auto">
              <a:xfrm>
                <a:off x="3224306" y="5205785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9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4306" y="5205785"/>
                <a:ext cx="541590" cy="51799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5"/>
              <p:cNvSpPr>
                <a:spLocks noChangeArrowheads="1"/>
              </p:cNvSpPr>
              <p:nvPr/>
            </p:nvSpPr>
            <p:spPr bwMode="auto">
              <a:xfrm>
                <a:off x="4356722" y="5205785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0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722" y="5205785"/>
                <a:ext cx="541590" cy="51799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66"/>
              <p:cNvSpPr>
                <a:spLocks noChangeArrowheads="1"/>
              </p:cNvSpPr>
              <p:nvPr/>
            </p:nvSpPr>
            <p:spPr bwMode="auto">
              <a:xfrm>
                <a:off x="5439902" y="5236255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1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9902" y="5236255"/>
                <a:ext cx="541590" cy="517992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1501064" y="4596384"/>
            <a:ext cx="344648" cy="4265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1845713" y="5022965"/>
            <a:ext cx="364342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5489138" y="5022965"/>
            <a:ext cx="98471" cy="21329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2554633" y="4626854"/>
            <a:ext cx="325026" cy="30470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>
            <a:off x="2879658" y="4931555"/>
            <a:ext cx="364342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>
            <a:off x="6523083" y="4931555"/>
            <a:ext cx="196942" cy="36564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67"/>
              <p:cNvSpPr>
                <a:spLocks noChangeArrowheads="1"/>
              </p:cNvSpPr>
              <p:nvPr/>
            </p:nvSpPr>
            <p:spPr bwMode="auto">
              <a:xfrm>
                <a:off x="6572318" y="5236255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2318" y="5236255"/>
                <a:ext cx="541590" cy="51799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ine 44"/>
          <p:cNvSpPr>
            <a:spLocks noChangeShapeType="1"/>
          </p:cNvSpPr>
          <p:nvPr/>
        </p:nvSpPr>
        <p:spPr bwMode="auto">
          <a:xfrm>
            <a:off x="8023098" y="1663700"/>
            <a:ext cx="0" cy="4572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Text Box 45"/>
          <p:cNvSpPr txBox="1">
            <a:spLocks noChangeArrowheads="1"/>
          </p:cNvSpPr>
          <p:nvPr/>
        </p:nvSpPr>
        <p:spPr bwMode="auto">
          <a:xfrm rot="5400000">
            <a:off x="7809456" y="3504850"/>
            <a:ext cx="897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b="1" dirty="0"/>
              <a:t>Tim</a:t>
            </a:r>
            <a:r>
              <a:rPr lang="ro-RO" b="1" dirty="0"/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41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99" grpId="0" animBg="1"/>
      <p:bldP spid="100" grpId="0" animBg="1"/>
      <p:bldP spid="97" grpId="0" animBg="1"/>
      <p:bldP spid="98" grpId="0" animBg="1"/>
      <p:bldP spid="95" grpId="0" animBg="1"/>
      <p:bldP spid="96" grpId="0" animBg="1"/>
      <p:bldP spid="93" grpId="0" animBg="1"/>
      <p:bldP spid="94" grpId="0" animBg="1"/>
      <p:bldP spid="91" grpId="0" animBg="1"/>
      <p:bldP spid="92" grpId="0" animBg="1"/>
      <p:bldP spid="89" grpId="0" animBg="1"/>
      <p:bldP spid="90" grpId="0" animBg="1"/>
      <p:bldP spid="87" grpId="0" animBg="1"/>
      <p:bldP spid="88" grpId="0" animBg="1"/>
      <p:bldP spid="88" grpId="1" animBg="1"/>
      <p:bldP spid="85" grpId="0" animBg="1"/>
      <p:bldP spid="86" grpId="0" animBg="1"/>
      <p:bldP spid="86" grpId="1" animBg="1"/>
      <p:bldP spid="83" grpId="0" animBg="1"/>
      <p:bldP spid="84" grpId="0" animBg="1"/>
      <p:bldP spid="84" grpId="1" animBg="1"/>
      <p:bldP spid="81" grpId="0" animBg="1"/>
      <p:bldP spid="82" grpId="0" animBg="1"/>
      <p:bldP spid="82" grpId="1" animBg="1"/>
      <p:bldP spid="79" grpId="0" animBg="1"/>
      <p:bldP spid="80" grpId="0" animBg="1"/>
      <p:bldP spid="80" grpId="1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1" grpId="1" animBg="1"/>
      <p:bldP spid="52" grpId="0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Sume prefix – varianta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0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1479" y="1410188"/>
                <a:ext cx="9144000" cy="2466975"/>
              </a:xfrm>
              <a:noFill/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 err="1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int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a[1:n];</a:t>
                </a: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process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suma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[k=1 to n] {</a:t>
                </a: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   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for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[j = 1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to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sup(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o-RO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)] {</a:t>
                </a: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        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if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(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k</a:t>
                </a: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-</a:t>
                </a: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j-1</a:t>
                </a:r>
                <a:r>
                  <a:rPr lang="ro-RO" sz="2000" baseline="30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&gt;=</a:t>
                </a:r>
                <a:r>
                  <a:rPr lang="ro-RO" sz="2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1)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				a[k] = a[k-2</a:t>
                </a:r>
                <a:r>
                  <a:rPr lang="en-US" sz="2000" baseline="30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j-1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] + a[k];</a:t>
                </a:r>
                <a:endParaRPr lang="en-US" sz="2000" b="1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        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barrier;</a:t>
                </a: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   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}</a:t>
                </a: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}</a:t>
                </a:r>
                <a:endParaRPr lang="en-US" sz="2000" dirty="0"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214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1479" y="1410188"/>
                <a:ext cx="9144000" cy="2466975"/>
              </a:xfrm>
              <a:blipFill>
                <a:blip r:embed="rId3"/>
                <a:stretch>
                  <a:fillRect l="-1664" t="-2051" b="-3128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3810000" y="3638377"/>
            <a:ext cx="5172072" cy="3174999"/>
            <a:chOff x="1296" y="1968"/>
            <a:chExt cx="8804" cy="5904"/>
          </a:xfrm>
        </p:grpSpPr>
        <p:grpSp>
          <p:nvGrpSpPr>
            <p:cNvPr id="40966" name="Group 5"/>
            <p:cNvGrpSpPr>
              <a:grpSpLocks/>
            </p:cNvGrpSpPr>
            <p:nvPr/>
          </p:nvGrpSpPr>
          <p:grpSpPr bwMode="auto">
            <a:xfrm>
              <a:off x="1367" y="1968"/>
              <a:ext cx="781" cy="1680"/>
              <a:chOff x="1367" y="1968"/>
              <a:chExt cx="781" cy="1680"/>
            </a:xfrm>
          </p:grpSpPr>
          <p:sp>
            <p:nvSpPr>
              <p:cNvPr id="41034" name="Line 7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33" name="Oval 6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 dirty="0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67" name="Group 8"/>
            <p:cNvGrpSpPr>
              <a:grpSpLocks/>
            </p:cNvGrpSpPr>
            <p:nvPr/>
          </p:nvGrpSpPr>
          <p:grpSpPr bwMode="auto">
            <a:xfrm>
              <a:off x="2929" y="1968"/>
              <a:ext cx="781" cy="1680"/>
              <a:chOff x="1367" y="1968"/>
              <a:chExt cx="781" cy="1680"/>
            </a:xfrm>
          </p:grpSpPr>
          <p:sp>
            <p:nvSpPr>
              <p:cNvPr id="41032" name="Line 10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31" name="Oval 9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2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68" name="Group 11"/>
            <p:cNvGrpSpPr>
              <a:grpSpLocks/>
            </p:cNvGrpSpPr>
            <p:nvPr/>
          </p:nvGrpSpPr>
          <p:grpSpPr bwMode="auto">
            <a:xfrm>
              <a:off x="4491" y="1968"/>
              <a:ext cx="781" cy="1680"/>
              <a:chOff x="1367" y="1968"/>
              <a:chExt cx="781" cy="1680"/>
            </a:xfrm>
          </p:grpSpPr>
          <p:sp>
            <p:nvSpPr>
              <p:cNvPr id="41030" name="Line 13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29" name="Oval 12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3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69" name="Group 14"/>
            <p:cNvGrpSpPr>
              <a:grpSpLocks/>
            </p:cNvGrpSpPr>
            <p:nvPr/>
          </p:nvGrpSpPr>
          <p:grpSpPr bwMode="auto">
            <a:xfrm>
              <a:off x="6124" y="1968"/>
              <a:ext cx="781" cy="1680"/>
              <a:chOff x="1367" y="1968"/>
              <a:chExt cx="781" cy="1680"/>
            </a:xfrm>
          </p:grpSpPr>
          <p:sp>
            <p:nvSpPr>
              <p:cNvPr id="41028" name="Line 16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27" name="Oval 15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4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70" name="Group 17"/>
            <p:cNvGrpSpPr>
              <a:grpSpLocks/>
            </p:cNvGrpSpPr>
            <p:nvPr/>
          </p:nvGrpSpPr>
          <p:grpSpPr bwMode="auto">
            <a:xfrm>
              <a:off x="7686" y="2016"/>
              <a:ext cx="781" cy="1680"/>
              <a:chOff x="1367" y="1968"/>
              <a:chExt cx="781" cy="1680"/>
            </a:xfrm>
          </p:grpSpPr>
          <p:sp>
            <p:nvSpPr>
              <p:cNvPr id="41026" name="Line 19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25" name="Oval 18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5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71" name="Group 20"/>
            <p:cNvGrpSpPr>
              <a:grpSpLocks/>
            </p:cNvGrpSpPr>
            <p:nvPr/>
          </p:nvGrpSpPr>
          <p:grpSpPr bwMode="auto">
            <a:xfrm>
              <a:off x="9319" y="2016"/>
              <a:ext cx="781" cy="1680"/>
              <a:chOff x="1367" y="1968"/>
              <a:chExt cx="781" cy="1680"/>
            </a:xfrm>
          </p:grpSpPr>
          <p:sp>
            <p:nvSpPr>
              <p:cNvPr id="41024" name="Line 22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23" name="Oval 21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6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72" name="Group 23"/>
            <p:cNvGrpSpPr>
              <a:grpSpLocks/>
            </p:cNvGrpSpPr>
            <p:nvPr/>
          </p:nvGrpSpPr>
          <p:grpSpPr bwMode="auto">
            <a:xfrm>
              <a:off x="1367" y="3648"/>
              <a:ext cx="781" cy="1680"/>
              <a:chOff x="1367" y="1968"/>
              <a:chExt cx="781" cy="1680"/>
            </a:xfrm>
          </p:grpSpPr>
          <p:sp>
            <p:nvSpPr>
              <p:cNvPr id="41022" name="Line 25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2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21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3" name="Group 26"/>
            <p:cNvGrpSpPr>
              <a:grpSpLocks/>
            </p:cNvGrpSpPr>
            <p:nvPr/>
          </p:nvGrpSpPr>
          <p:grpSpPr bwMode="auto">
            <a:xfrm>
              <a:off x="2929" y="3648"/>
              <a:ext cx="781" cy="1680"/>
              <a:chOff x="1367" y="1968"/>
              <a:chExt cx="781" cy="1680"/>
            </a:xfrm>
          </p:grpSpPr>
          <p:sp>
            <p:nvSpPr>
              <p:cNvPr id="41020" name="Line 28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9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4" name="Group 29"/>
            <p:cNvGrpSpPr>
              <a:grpSpLocks/>
            </p:cNvGrpSpPr>
            <p:nvPr/>
          </p:nvGrpSpPr>
          <p:grpSpPr bwMode="auto">
            <a:xfrm>
              <a:off x="4491" y="3648"/>
              <a:ext cx="781" cy="1680"/>
              <a:chOff x="1367" y="1968"/>
              <a:chExt cx="781" cy="1680"/>
            </a:xfrm>
          </p:grpSpPr>
          <p:sp>
            <p:nvSpPr>
              <p:cNvPr id="41018" name="Line 31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7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7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6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5" name="Group 32"/>
            <p:cNvGrpSpPr>
              <a:grpSpLocks/>
            </p:cNvGrpSpPr>
            <p:nvPr/>
          </p:nvGrpSpPr>
          <p:grpSpPr bwMode="auto">
            <a:xfrm>
              <a:off x="6124" y="3648"/>
              <a:ext cx="781" cy="1680"/>
              <a:chOff x="1367" y="1968"/>
              <a:chExt cx="781" cy="1680"/>
            </a:xfrm>
          </p:grpSpPr>
          <p:sp>
            <p:nvSpPr>
              <p:cNvPr id="41016" name="Line 34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5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7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6" name="Group 35"/>
            <p:cNvGrpSpPr>
              <a:grpSpLocks/>
            </p:cNvGrpSpPr>
            <p:nvPr/>
          </p:nvGrpSpPr>
          <p:grpSpPr bwMode="auto">
            <a:xfrm>
              <a:off x="7686" y="3696"/>
              <a:ext cx="781" cy="1680"/>
              <a:chOff x="1367" y="1968"/>
              <a:chExt cx="781" cy="1680"/>
            </a:xfrm>
          </p:grpSpPr>
          <p:sp>
            <p:nvSpPr>
              <p:cNvPr id="41014" name="Line 37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3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3" name="Oval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8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7" name="Group 38"/>
            <p:cNvGrpSpPr>
              <a:grpSpLocks/>
            </p:cNvGrpSpPr>
            <p:nvPr/>
          </p:nvGrpSpPr>
          <p:grpSpPr bwMode="auto">
            <a:xfrm>
              <a:off x="9319" y="3696"/>
              <a:ext cx="781" cy="1680"/>
              <a:chOff x="1367" y="1968"/>
              <a:chExt cx="781" cy="1680"/>
            </a:xfrm>
          </p:grpSpPr>
          <p:sp>
            <p:nvSpPr>
              <p:cNvPr id="41012" name="Line 40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1" name="Oval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9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979" name="Line 42"/>
            <p:cNvSpPr>
              <a:spLocks noChangeShapeType="1"/>
            </p:cNvSpPr>
            <p:nvPr/>
          </p:nvSpPr>
          <p:spPr bwMode="auto">
            <a:xfrm>
              <a:off x="1651" y="6144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8" name="Oval 41"/>
                <p:cNvSpPr>
                  <a:spLocks noChangeArrowheads="1"/>
                </p:cNvSpPr>
                <p:nvPr/>
              </p:nvSpPr>
              <p:spPr bwMode="auto">
                <a:xfrm>
                  <a:off x="1296" y="532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78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5328"/>
                  <a:ext cx="781" cy="816"/>
                </a:xfrm>
                <a:prstGeom prst="ellipse">
                  <a:avLst/>
                </a:prstGeom>
                <a:blipFill rotWithShape="1">
                  <a:blip r:embed="rId10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1" name="Line 44"/>
            <p:cNvSpPr>
              <a:spLocks noChangeShapeType="1"/>
            </p:cNvSpPr>
            <p:nvPr/>
          </p:nvSpPr>
          <p:spPr bwMode="auto">
            <a:xfrm>
              <a:off x="3213" y="6144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0" name="Oval 43"/>
                <p:cNvSpPr>
                  <a:spLocks noChangeArrowheads="1"/>
                </p:cNvSpPr>
                <p:nvPr/>
              </p:nvSpPr>
              <p:spPr bwMode="auto">
                <a:xfrm>
                  <a:off x="2858" y="532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0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8" y="5328"/>
                  <a:ext cx="781" cy="816"/>
                </a:xfrm>
                <a:prstGeom prst="ellipse">
                  <a:avLst/>
                </a:prstGeom>
                <a:blipFill rotWithShape="1">
                  <a:blip r:embed="rId11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3" name="Line 46"/>
            <p:cNvSpPr>
              <a:spLocks noChangeShapeType="1"/>
            </p:cNvSpPr>
            <p:nvPr/>
          </p:nvSpPr>
          <p:spPr bwMode="auto">
            <a:xfrm>
              <a:off x="4775" y="6144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2" name="Oval 45"/>
                <p:cNvSpPr>
                  <a:spLocks noChangeArrowheads="1"/>
                </p:cNvSpPr>
                <p:nvPr/>
              </p:nvSpPr>
              <p:spPr bwMode="auto">
                <a:xfrm>
                  <a:off x="4420" y="532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2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0" y="5328"/>
                  <a:ext cx="781" cy="816"/>
                </a:xfrm>
                <a:prstGeom prst="ellipse">
                  <a:avLst/>
                </a:prstGeom>
                <a:blipFill rotWithShape="1">
                  <a:blip r:embed="rId12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5" name="Line 48"/>
            <p:cNvSpPr>
              <a:spLocks noChangeShapeType="1"/>
            </p:cNvSpPr>
            <p:nvPr/>
          </p:nvSpPr>
          <p:spPr bwMode="auto">
            <a:xfrm>
              <a:off x="6408" y="6144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4" name="Oval 47"/>
                <p:cNvSpPr>
                  <a:spLocks noChangeArrowheads="1"/>
                </p:cNvSpPr>
                <p:nvPr/>
              </p:nvSpPr>
              <p:spPr bwMode="auto">
                <a:xfrm>
                  <a:off x="6053" y="532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4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53" y="5328"/>
                  <a:ext cx="781" cy="816"/>
                </a:xfrm>
                <a:prstGeom prst="ellipse">
                  <a:avLst/>
                </a:prstGeom>
                <a:blipFill rotWithShape="1">
                  <a:blip r:embed="rId13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7" name="Line 50"/>
            <p:cNvSpPr>
              <a:spLocks noChangeShapeType="1"/>
            </p:cNvSpPr>
            <p:nvPr/>
          </p:nvSpPr>
          <p:spPr bwMode="auto">
            <a:xfrm>
              <a:off x="7970" y="6192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6" name="Oval 49"/>
                <p:cNvSpPr>
                  <a:spLocks noChangeArrowheads="1"/>
                </p:cNvSpPr>
                <p:nvPr/>
              </p:nvSpPr>
              <p:spPr bwMode="auto">
                <a:xfrm>
                  <a:off x="7615" y="5376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6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15" y="5376"/>
                  <a:ext cx="781" cy="816"/>
                </a:xfrm>
                <a:prstGeom prst="ellipse">
                  <a:avLst/>
                </a:prstGeom>
                <a:blipFill rotWithShape="1">
                  <a:blip r:embed="rId14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9" name="Line 52"/>
            <p:cNvSpPr>
              <a:spLocks noChangeShapeType="1"/>
            </p:cNvSpPr>
            <p:nvPr/>
          </p:nvSpPr>
          <p:spPr bwMode="auto">
            <a:xfrm>
              <a:off x="9603" y="6192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0" name="Line 53"/>
            <p:cNvSpPr>
              <a:spLocks noChangeShapeType="1"/>
            </p:cNvSpPr>
            <p:nvPr/>
          </p:nvSpPr>
          <p:spPr bwMode="auto">
            <a:xfrm>
              <a:off x="2006" y="2688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1" name="Line 54"/>
            <p:cNvSpPr>
              <a:spLocks noChangeShapeType="1"/>
            </p:cNvSpPr>
            <p:nvPr/>
          </p:nvSpPr>
          <p:spPr bwMode="auto">
            <a:xfrm>
              <a:off x="3639" y="2688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2" name="Line 55"/>
            <p:cNvSpPr>
              <a:spLocks noChangeShapeType="1"/>
            </p:cNvSpPr>
            <p:nvPr/>
          </p:nvSpPr>
          <p:spPr bwMode="auto">
            <a:xfrm>
              <a:off x="5201" y="2688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3" name="Line 56"/>
            <p:cNvSpPr>
              <a:spLocks noChangeShapeType="1"/>
            </p:cNvSpPr>
            <p:nvPr/>
          </p:nvSpPr>
          <p:spPr bwMode="auto">
            <a:xfrm>
              <a:off x="6763" y="2784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4" name="Line 57"/>
            <p:cNvSpPr>
              <a:spLocks noChangeShapeType="1"/>
            </p:cNvSpPr>
            <p:nvPr/>
          </p:nvSpPr>
          <p:spPr bwMode="auto">
            <a:xfrm>
              <a:off x="8396" y="2784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5" name="Line 58"/>
            <p:cNvSpPr>
              <a:spLocks noChangeShapeType="1"/>
            </p:cNvSpPr>
            <p:nvPr/>
          </p:nvSpPr>
          <p:spPr bwMode="auto">
            <a:xfrm>
              <a:off x="2006" y="4368"/>
              <a:ext cx="2485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6" name="Line 59"/>
            <p:cNvSpPr>
              <a:spLocks noChangeShapeType="1"/>
            </p:cNvSpPr>
            <p:nvPr/>
          </p:nvSpPr>
          <p:spPr bwMode="auto">
            <a:xfrm>
              <a:off x="3639" y="4320"/>
              <a:ext cx="2485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7" name="Line 60"/>
            <p:cNvSpPr>
              <a:spLocks noChangeShapeType="1"/>
            </p:cNvSpPr>
            <p:nvPr/>
          </p:nvSpPr>
          <p:spPr bwMode="auto">
            <a:xfrm>
              <a:off x="5201" y="4368"/>
              <a:ext cx="2485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8" name="Line 61"/>
            <p:cNvSpPr>
              <a:spLocks noChangeShapeType="1"/>
            </p:cNvSpPr>
            <p:nvPr/>
          </p:nvSpPr>
          <p:spPr bwMode="auto">
            <a:xfrm>
              <a:off x="6834" y="4320"/>
              <a:ext cx="2485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8" name="Oval 51"/>
                <p:cNvSpPr>
                  <a:spLocks noChangeArrowheads="1"/>
                </p:cNvSpPr>
                <p:nvPr/>
              </p:nvSpPr>
              <p:spPr bwMode="auto">
                <a:xfrm>
                  <a:off x="9248" y="5376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8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48" y="5376"/>
                  <a:ext cx="781" cy="816"/>
                </a:xfrm>
                <a:prstGeom prst="ellipse">
                  <a:avLst/>
                </a:prstGeom>
                <a:blipFill rotWithShape="1">
                  <a:blip r:embed="rId15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99" name="Oval 62"/>
                <p:cNvSpPr>
                  <a:spLocks noChangeArrowheads="1"/>
                </p:cNvSpPr>
                <p:nvPr/>
              </p:nvSpPr>
              <p:spPr bwMode="auto">
                <a:xfrm>
                  <a:off x="1296" y="700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99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7008"/>
                  <a:ext cx="781" cy="816"/>
                </a:xfrm>
                <a:prstGeom prst="ellipse">
                  <a:avLst/>
                </a:prstGeom>
                <a:blipFill rotWithShape="1">
                  <a:blip r:embed="rId16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0" name="Oval 63"/>
                <p:cNvSpPr>
                  <a:spLocks noChangeArrowheads="1"/>
                </p:cNvSpPr>
                <p:nvPr/>
              </p:nvSpPr>
              <p:spPr bwMode="auto">
                <a:xfrm>
                  <a:off x="2858" y="700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0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8" y="7008"/>
                  <a:ext cx="781" cy="816"/>
                </a:xfrm>
                <a:prstGeom prst="ellipse">
                  <a:avLst/>
                </a:prstGeom>
                <a:blipFill rotWithShape="1">
                  <a:blip r:embed="rId17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1" name="Oval 64"/>
                <p:cNvSpPr>
                  <a:spLocks noChangeArrowheads="1"/>
                </p:cNvSpPr>
                <p:nvPr/>
              </p:nvSpPr>
              <p:spPr bwMode="auto">
                <a:xfrm>
                  <a:off x="4420" y="700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1" name="Oval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0" y="7008"/>
                  <a:ext cx="781" cy="816"/>
                </a:xfrm>
                <a:prstGeom prst="ellipse">
                  <a:avLst/>
                </a:prstGeom>
                <a:blipFill rotWithShape="1">
                  <a:blip r:embed="rId18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2" name="Oval 65"/>
                <p:cNvSpPr>
                  <a:spLocks noChangeArrowheads="1"/>
                </p:cNvSpPr>
                <p:nvPr/>
              </p:nvSpPr>
              <p:spPr bwMode="auto">
                <a:xfrm>
                  <a:off x="6053" y="700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2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53" y="7008"/>
                  <a:ext cx="781" cy="816"/>
                </a:xfrm>
                <a:prstGeom prst="ellipse">
                  <a:avLst/>
                </a:prstGeom>
                <a:blipFill rotWithShape="1">
                  <a:blip r:embed="rId19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3" name="Oval 66"/>
                <p:cNvSpPr>
                  <a:spLocks noChangeArrowheads="1"/>
                </p:cNvSpPr>
                <p:nvPr/>
              </p:nvSpPr>
              <p:spPr bwMode="auto">
                <a:xfrm>
                  <a:off x="7615" y="7056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3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15" y="7056"/>
                  <a:ext cx="781" cy="816"/>
                </a:xfrm>
                <a:prstGeom prst="ellipse">
                  <a:avLst/>
                </a:prstGeom>
                <a:blipFill rotWithShape="1">
                  <a:blip r:embed="rId20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05" name="Line 68"/>
            <p:cNvSpPr>
              <a:spLocks noChangeShapeType="1"/>
            </p:cNvSpPr>
            <p:nvPr/>
          </p:nvSpPr>
          <p:spPr bwMode="auto">
            <a:xfrm>
              <a:off x="1935" y="6048"/>
              <a:ext cx="497" cy="67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06" name="Line 69"/>
            <p:cNvSpPr>
              <a:spLocks noChangeShapeType="1"/>
            </p:cNvSpPr>
            <p:nvPr/>
          </p:nvSpPr>
          <p:spPr bwMode="auto">
            <a:xfrm>
              <a:off x="2432" y="6720"/>
              <a:ext cx="525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07" name="Line 70"/>
            <p:cNvSpPr>
              <a:spLocks noChangeShapeType="1"/>
            </p:cNvSpPr>
            <p:nvPr/>
          </p:nvSpPr>
          <p:spPr bwMode="auto">
            <a:xfrm>
              <a:off x="7686" y="6720"/>
              <a:ext cx="142" cy="33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08" name="Line 71"/>
            <p:cNvSpPr>
              <a:spLocks noChangeShapeType="1"/>
            </p:cNvSpPr>
            <p:nvPr/>
          </p:nvSpPr>
          <p:spPr bwMode="auto">
            <a:xfrm>
              <a:off x="3497" y="6096"/>
              <a:ext cx="426" cy="48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09" name="Line 72"/>
            <p:cNvSpPr>
              <a:spLocks noChangeShapeType="1"/>
            </p:cNvSpPr>
            <p:nvPr/>
          </p:nvSpPr>
          <p:spPr bwMode="auto">
            <a:xfrm>
              <a:off x="3923" y="6576"/>
              <a:ext cx="525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10" name="Line 73"/>
            <p:cNvSpPr>
              <a:spLocks noChangeShapeType="1"/>
            </p:cNvSpPr>
            <p:nvPr/>
          </p:nvSpPr>
          <p:spPr bwMode="auto">
            <a:xfrm>
              <a:off x="9177" y="6576"/>
              <a:ext cx="284" cy="57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4" name="Oval 67"/>
                <p:cNvSpPr>
                  <a:spLocks noChangeArrowheads="1"/>
                </p:cNvSpPr>
                <p:nvPr/>
              </p:nvSpPr>
              <p:spPr bwMode="auto">
                <a:xfrm>
                  <a:off x="9248" y="7056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4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48" y="7056"/>
                  <a:ext cx="781" cy="816"/>
                </a:xfrm>
                <a:prstGeom prst="ellipse">
                  <a:avLst/>
                </a:prstGeom>
                <a:blipFill rotWithShape="1">
                  <a:blip r:embed="rId21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4090" name="Rectangle 74"/>
          <p:cNvSpPr>
            <a:spLocks noChangeArrowheads="1"/>
          </p:cNvSpPr>
          <p:nvPr/>
        </p:nvSpPr>
        <p:spPr bwMode="auto">
          <a:xfrm>
            <a:off x="251520" y="5445125"/>
            <a:ext cx="3384550" cy="609600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tx2"/>
            </a:solidFill>
            <a:prstDash val="dash"/>
            <a:miter lim="800000"/>
            <a:headEnd/>
            <a:tailEnd/>
          </a:ln>
          <a:effectLst>
            <a:outerShdw dist="12700" dir="54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000" b="1" i="1" dirty="0">
                <a:solidFill>
                  <a:srgbClr val="FF0000"/>
                </a:solidFill>
                <a:latin typeface="+mn-lt"/>
              </a:rPr>
              <a:t>Eroare de sincronizare…</a:t>
            </a:r>
          </a:p>
        </p:txBody>
      </p:sp>
    </p:spTree>
    <p:extLst>
      <p:ext uri="{BB962C8B-B14F-4D97-AF65-F5344CB8AC3E}">
        <p14:creationId xmlns:p14="http://schemas.microsoft.com/office/powerpoint/2010/main" val="24250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Sume prefix – varianta 1</a:t>
            </a:r>
            <a:r>
              <a:rPr lang="ro-RO" sz="2800" dirty="0"/>
              <a:t> – probleme</a:t>
            </a:r>
            <a:endParaRPr lang="en-US" sz="2800" dirty="0"/>
          </a:p>
        </p:txBody>
      </p:sp>
      <p:sp>
        <p:nvSpPr>
          <p:cNvPr id="66" name="Oval 6"/>
          <p:cNvSpPr>
            <a:spLocks noChangeArrowheads="1"/>
          </p:cNvSpPr>
          <p:nvPr/>
        </p:nvSpPr>
        <p:spPr bwMode="auto">
          <a:xfrm>
            <a:off x="1180332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2509690" y="3586951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Oval 9"/>
          <p:cNvSpPr>
            <a:spLocks noChangeArrowheads="1"/>
          </p:cNvSpPr>
          <p:nvPr/>
        </p:nvSpPr>
        <p:spPr bwMode="auto">
          <a:xfrm>
            <a:off x="2263513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2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>
            <a:off x="3592870" y="3586951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Oval 12"/>
          <p:cNvSpPr>
            <a:spLocks noChangeArrowheads="1"/>
          </p:cNvSpPr>
          <p:nvPr/>
        </p:nvSpPr>
        <p:spPr bwMode="auto">
          <a:xfrm>
            <a:off x="3346693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3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4725286" y="3586951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Oval 15"/>
          <p:cNvSpPr>
            <a:spLocks noChangeArrowheads="1"/>
          </p:cNvSpPr>
          <p:nvPr/>
        </p:nvSpPr>
        <p:spPr bwMode="auto">
          <a:xfrm>
            <a:off x="4479109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4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808467" y="3617421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Oval 18"/>
          <p:cNvSpPr>
            <a:spLocks noChangeArrowheads="1"/>
          </p:cNvSpPr>
          <p:nvPr/>
        </p:nvSpPr>
        <p:spPr bwMode="auto">
          <a:xfrm>
            <a:off x="5562290" y="309943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5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6940883" y="3617421"/>
            <a:ext cx="0" cy="5484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21"/>
          <p:cNvSpPr>
            <a:spLocks noChangeArrowheads="1"/>
          </p:cNvSpPr>
          <p:nvPr/>
        </p:nvSpPr>
        <p:spPr bwMode="auto">
          <a:xfrm>
            <a:off x="6694706" y="309943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6</a:t>
            </a:r>
            <a:endParaRPr lang="en-US" sz="1600" b="1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27"/>
              <p:cNvSpPr>
                <a:spLocks noChangeArrowheads="1"/>
              </p:cNvSpPr>
              <p:nvPr/>
            </p:nvSpPr>
            <p:spPr bwMode="auto">
              <a:xfrm>
                <a:off x="2263513" y="413541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0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513" y="4135413"/>
                <a:ext cx="541590" cy="517991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30"/>
              <p:cNvSpPr>
                <a:spLocks noChangeArrowheads="1"/>
              </p:cNvSpPr>
              <p:nvPr/>
            </p:nvSpPr>
            <p:spPr bwMode="auto">
              <a:xfrm>
                <a:off x="3346693" y="413541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2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6693" y="4135413"/>
                <a:ext cx="541590" cy="517991"/>
              </a:xfrm>
              <a:prstGeom prst="ellipse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33"/>
              <p:cNvSpPr>
                <a:spLocks noChangeArrowheads="1"/>
              </p:cNvSpPr>
              <p:nvPr/>
            </p:nvSpPr>
            <p:spPr bwMode="auto">
              <a:xfrm>
                <a:off x="4479109" y="413541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9109" y="4135413"/>
                <a:ext cx="541590" cy="517991"/>
              </a:xfrm>
              <a:prstGeom prst="ellipse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36"/>
              <p:cNvSpPr>
                <a:spLocks noChangeArrowheads="1"/>
              </p:cNvSpPr>
              <p:nvPr/>
            </p:nvSpPr>
            <p:spPr bwMode="auto">
              <a:xfrm>
                <a:off x="5562290" y="416588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6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290" y="4165883"/>
                <a:ext cx="541590" cy="517991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39"/>
              <p:cNvSpPr>
                <a:spLocks noChangeArrowheads="1"/>
              </p:cNvSpPr>
              <p:nvPr/>
            </p:nvSpPr>
            <p:spPr bwMode="auto">
              <a:xfrm>
                <a:off x="6694706" y="416588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8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4706" y="4165883"/>
                <a:ext cx="541590" cy="517991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ine 53"/>
          <p:cNvSpPr>
            <a:spLocks noChangeShapeType="1"/>
          </p:cNvSpPr>
          <p:nvPr/>
        </p:nvSpPr>
        <p:spPr bwMode="auto">
          <a:xfrm>
            <a:off x="1623452" y="3526011"/>
            <a:ext cx="716300" cy="73128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Line 54"/>
          <p:cNvSpPr>
            <a:spLocks noChangeShapeType="1"/>
          </p:cNvSpPr>
          <p:nvPr/>
        </p:nvSpPr>
        <p:spPr bwMode="auto">
          <a:xfrm>
            <a:off x="2755867" y="3429000"/>
            <a:ext cx="640063" cy="82829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Line 55"/>
          <p:cNvSpPr>
            <a:spLocks noChangeShapeType="1"/>
          </p:cNvSpPr>
          <p:nvPr/>
        </p:nvSpPr>
        <p:spPr bwMode="auto">
          <a:xfrm>
            <a:off x="3839048" y="3429000"/>
            <a:ext cx="732952" cy="82829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3" name="Line 56"/>
          <p:cNvSpPr>
            <a:spLocks noChangeShapeType="1"/>
          </p:cNvSpPr>
          <p:nvPr/>
        </p:nvSpPr>
        <p:spPr bwMode="auto">
          <a:xfrm>
            <a:off x="4971463" y="3429000"/>
            <a:ext cx="689297" cy="88923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Line 57"/>
          <p:cNvSpPr>
            <a:spLocks noChangeShapeType="1"/>
          </p:cNvSpPr>
          <p:nvPr/>
        </p:nvSpPr>
        <p:spPr bwMode="auto">
          <a:xfrm>
            <a:off x="6103879" y="3429000"/>
            <a:ext cx="689297" cy="88923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308139" y="1693178"/>
            <a:ext cx="8341940" cy="5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o-RO" sz="2000" dirty="0"/>
              <a:t>Presupunem că procesorul numărul 3 este mai lent decât restul.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dirty="0" err="1"/>
              <a:t>Suprascriere</a:t>
            </a:r>
            <a:r>
              <a:rPr lang="en-US" sz="2000" dirty="0"/>
              <a:t> a </a:t>
            </a:r>
            <a:r>
              <a:rPr lang="en-US" sz="2000" dirty="0" err="1"/>
              <a:t>loca</a:t>
            </a:r>
            <a:r>
              <a:rPr lang="ro-RO" sz="2000" dirty="0"/>
              <a:t>ț</a:t>
            </a:r>
            <a:r>
              <a:rPr lang="en-US" sz="2000" dirty="0" err="1"/>
              <a:t>iei</a:t>
            </a:r>
            <a:r>
              <a:rPr lang="en-US" sz="2000" dirty="0"/>
              <a:t> de </a:t>
            </a:r>
            <a:r>
              <a:rPr lang="en-US" sz="2000" dirty="0" err="1"/>
              <a:t>memorie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27"/>
              <p:cNvSpPr>
                <a:spLocks noChangeArrowheads="1"/>
              </p:cNvSpPr>
              <p:nvPr/>
            </p:nvSpPr>
            <p:spPr bwMode="auto">
              <a:xfrm>
                <a:off x="2267744" y="3068960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4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3068960"/>
                <a:ext cx="541590" cy="517991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6"/>
          <p:cNvSpPr>
            <a:spLocks noChangeArrowheads="1"/>
          </p:cNvSpPr>
          <p:nvPr/>
        </p:nvSpPr>
        <p:spPr bwMode="auto">
          <a:xfrm>
            <a:off x="2267744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2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3383868" y="5173999"/>
                <a:ext cx="2376264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  <m:r>
                        <a:rPr lang="ro-RO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ro-RO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ro-RO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8" y="5173999"/>
                <a:ext cx="2376264" cy="487249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7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1" grpId="0" animBg="1"/>
      <p:bldP spid="73" grpId="0" animBg="1"/>
      <p:bldP spid="75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25" grpId="0" animBg="1"/>
      <p:bldP spid="1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7050</TotalTime>
  <Words>2839</Words>
  <Application>Microsoft Macintosh PowerPoint</Application>
  <PresentationFormat>On-screen Show (4:3)</PresentationFormat>
  <Paragraphs>1403</Paragraphs>
  <Slides>53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 Math</vt:lpstr>
      <vt:lpstr>Courier New</vt:lpstr>
      <vt:lpstr>Symbol</vt:lpstr>
      <vt:lpstr>Times</vt:lpstr>
      <vt:lpstr>Times Ro</vt:lpstr>
      <vt:lpstr>Wingdings</vt:lpstr>
      <vt:lpstr>Standarddesign</vt:lpstr>
      <vt:lpstr>Arhitecturi Paralele Abordări probleme paralele log(N)</vt:lpstr>
      <vt:lpstr>Sume prefix</vt:lpstr>
      <vt:lpstr>Aplicații folosind paralelismul de date Calculul sumelor prefix</vt:lpstr>
      <vt:lpstr>Suma elementelor unui vector</vt:lpstr>
      <vt:lpstr>Suma elementelor unui vector</vt:lpstr>
      <vt:lpstr>Suma elementelor unui vector</vt:lpstr>
      <vt:lpstr>Sume prefix (varianta 1)</vt:lpstr>
      <vt:lpstr>Sume prefix – varianta 1</vt:lpstr>
      <vt:lpstr>Sume prefix – varianta 1 – probleme</vt:lpstr>
      <vt:lpstr>Sume prefix – varianta 2</vt:lpstr>
      <vt:lpstr>Sume prefix – varianta 3</vt:lpstr>
      <vt:lpstr>Parallel Scan</vt:lpstr>
      <vt:lpstr>Parallel Scan</vt:lpstr>
      <vt:lpstr>Prefixe paralele - to the rescue</vt:lpstr>
      <vt:lpstr>Generic: Scan</vt:lpstr>
      <vt:lpstr>Scan - sum</vt:lpstr>
      <vt:lpstr>Scan - sum</vt:lpstr>
      <vt:lpstr>Scan - sum</vt:lpstr>
      <vt:lpstr>Scan - sum</vt:lpstr>
      <vt:lpstr>Scan – Cum funcționează?</vt:lpstr>
      <vt:lpstr>Scan – Cum funcționează</vt:lpstr>
      <vt:lpstr>Scan – Cum funcționează?</vt:lpstr>
      <vt:lpstr>Scan – Cum funcționează?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Difuzarea unei valori</vt:lpstr>
      <vt:lpstr>Difuzarea unei valori – justificare O(log P)</vt:lpstr>
      <vt:lpstr>Difuzarea unei valori</vt:lpstr>
      <vt:lpstr>Operații cu vectori – broadcast</vt:lpstr>
      <vt:lpstr>Value Broadcast</vt:lpstr>
      <vt:lpstr>Value Broadcast</vt:lpstr>
      <vt:lpstr>Inefficient Value Broadcast</vt:lpstr>
      <vt:lpstr>Efficient Value Broadcast</vt:lpstr>
      <vt:lpstr>Efficient Value Broadcast</vt:lpstr>
      <vt:lpstr>Efficient Value Broadcast</vt:lpstr>
      <vt:lpstr>Efficient Value Broadcast</vt:lpstr>
      <vt:lpstr>Efficient Value Broadcast</vt:lpstr>
      <vt:lpstr>Efficient Value Broadcast</vt:lpstr>
      <vt:lpstr>Efficient Value Broadcast</vt:lpstr>
      <vt:lpstr>Operații cu liste</vt:lpstr>
      <vt:lpstr>Operații cu liste</vt:lpstr>
      <vt:lpstr>Operații cu liste</vt:lpstr>
      <vt:lpstr>Operații cu liste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Ciprian Mihai DOBRE (24408)</cp:lastModifiedBy>
  <cp:revision>808</cp:revision>
  <cp:lastPrinted>2005-03-15T07:48:11Z</cp:lastPrinted>
  <dcterms:created xsi:type="dcterms:W3CDTF">2004-11-16T16:03:16Z</dcterms:created>
  <dcterms:modified xsi:type="dcterms:W3CDTF">2020-01-02T09:15:28Z</dcterms:modified>
</cp:coreProperties>
</file>