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e9dc232b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e9dc232b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e9dc232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e9dc232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e4aae35c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e4aae35c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4aae35c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4aae35c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e4aae35c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e4aae35c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e4aae35c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e4aae35c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e4aae35c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e4aae35c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e9dc232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e9dc232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e4aae35c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e4aae35c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e4aae35c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e4aae35c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e85b33fc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e85b33fc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e85b33fc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e85b33fc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e4aae35c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e4aae35c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e85b33fc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e85b33fc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e9dc232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e9dc232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9dc23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9dc23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e9dc232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e9dc232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OjsA6EE6b2A"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mPsyWVXFRU8"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www.youtube.com/watch?v=KNft4RFsK28" TargetMode="Externa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cs.cornell.edu/~asaxena/learningdepth/ijcv_monocular3dreconstruction.pdf" TargetMode="External"/><Relationship Id="rId4" Type="http://schemas.openxmlformats.org/officeDocument/2006/relationships/hyperlink" Target="http://www.youtube.com" TargetMode="External"/><Relationship Id="rId5" Type="http://schemas.openxmlformats.org/officeDocument/2006/relationships/hyperlink" Target="https://en.wikipedia.org/wiki/Depth_ma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Metode de reconstructie 3D </a:t>
            </a:r>
            <a:r>
              <a:rPr lang="ro"/>
              <a:t>plecând</a:t>
            </a:r>
            <a:r>
              <a:rPr lang="ro"/>
              <a:t> de la imagini de adancime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Lucian Grigore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Reconstruction guidelines</a:t>
            </a:r>
            <a:endParaRPr/>
          </a:p>
        </p:txBody>
      </p:sp>
      <p:sp>
        <p:nvSpPr>
          <p:cNvPr id="122" name="Google Shape;122;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Impartirea imaginii in bucatele mici.</a:t>
            </a:r>
            <a:endParaRPr/>
          </a:p>
          <a:p>
            <a:pPr indent="0" lvl="0" marL="0" rtl="0" algn="l">
              <a:spcBef>
                <a:spcPts val="1200"/>
              </a:spcBef>
              <a:spcAft>
                <a:spcPts val="0"/>
              </a:spcAft>
              <a:buNone/>
            </a:pPr>
            <a:r>
              <a:rPr lang="ro"/>
              <a:t>Estimarea unei valori de adancime pentru fiecare bucata.</a:t>
            </a:r>
            <a:endParaRPr/>
          </a:p>
          <a:p>
            <a:pPr indent="0" lvl="0" marL="0" rtl="0" algn="l">
              <a:spcBef>
                <a:spcPts val="1200"/>
              </a:spcBef>
              <a:spcAft>
                <a:spcPts val="0"/>
              </a:spcAft>
              <a:buNone/>
            </a:pPr>
            <a:r>
              <a:rPr lang="ro"/>
              <a:t>Se pot folosi doua tipuri de caracteristici: absolute si relative.</a:t>
            </a:r>
            <a:endParaRPr/>
          </a:p>
          <a:p>
            <a:pPr indent="0" lvl="0" marL="0" rtl="0" algn="l">
              <a:spcBef>
                <a:spcPts val="1200"/>
              </a:spcBef>
              <a:spcAft>
                <a:spcPts val="1200"/>
              </a:spcAft>
              <a:buNone/>
            </a:pPr>
            <a:r>
              <a:rPr lang="ro"/>
              <a:t>Se memoreaza distanta calculata intr-un feature vector.</a:t>
            </a:r>
            <a:endParaRPr/>
          </a:p>
        </p:txBody>
      </p:sp>
      <p:sp>
        <p:nvSpPr>
          <p:cNvPr id="123" name="Google Shape;123;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De la vectorul calculat se ajunge la un model probabilistic pentru estimarea cat mai corecta a adancimilor.</a:t>
            </a:r>
            <a:endParaRPr/>
          </a:p>
          <a:p>
            <a:pPr indent="0" lvl="0" marL="0" rtl="0" algn="l">
              <a:spcBef>
                <a:spcPts val="1200"/>
              </a:spcBef>
              <a:spcAft>
                <a:spcPts val="0"/>
              </a:spcAft>
              <a:buNone/>
            </a:pPr>
            <a:r>
              <a:rPr lang="ro"/>
              <a:t>Gauss / Laplace pentru calculul probabilistic.</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4738625" y="2862801"/>
            <a:ext cx="4187451" cy="2057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580075" y="152400"/>
            <a:ext cx="7983853"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Exemple de reconstructii</a:t>
            </a:r>
            <a:endParaRPr/>
          </a:p>
        </p:txBody>
      </p:sp>
      <p:sp>
        <p:nvSpPr>
          <p:cNvPr id="135" name="Google Shape;135;p2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536490" y="523763"/>
            <a:ext cx="6071025" cy="409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https://github.com/iwatake2222/opencv_sample/tree/master/01_article/01_3d_reconstruction" id="145" name="Google Shape;145;p26" title="3D Reconstruction using Depth Map(MiDaS v2.1) with OpenCV">
            <a:hlinkClick r:id="rId3"/>
          </p:cNvPr>
          <p:cNvPicPr preferRelativeResize="0"/>
          <p:nvPr/>
        </p:nvPicPr>
        <p:blipFill>
          <a:blip r:embed="rId4">
            <a:alphaModFix/>
          </a:blip>
          <a:stretch>
            <a:fillRect/>
          </a:stretch>
        </p:blipFill>
        <p:spPr>
          <a:xfrm>
            <a:off x="1530925" y="290938"/>
            <a:ext cx="6082150" cy="456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This paper contributes a real time method for recovering facial shape and expression from a single depth image. The method also estimates an accurate and dense correspondence field between the input depth image and a generic face model. Both outputs are a result of minimizing the error in reconstructing the depth image, achieved by applying a set of identity and expression blend shapes to the model. Traditionally, such a generative approach has shown to be computationally expensive and non-robust because of the non-linear nature of the reconstruction error. To overcome this problem, we use a discriminatively trained prediction pipeline that employs random forests to generate an initial dense but noisy correspondence field. Our method then exploits a fast ICP-like approximation to update these correspondences, allowing us to quickly obtain a robust initial fit of our model. The model parameters are then fine tuned to minimize the true reconstruction error using a stochastic optimization technique. The correspondence field resulting from our hybrid generative-discriminative pipeline is accurate and useful for a variety of applications such as mesh deformation and retexturing. Our method works in real-time on a single depth image i.e. without temporal tracking, is free from per-user calibration, and works in low-light conditions." id="150" name="Google Shape;150;p27" title="Real-time Face Reconstruction from a Single Depth Image">
            <a:hlinkClick r:id="rId3"/>
          </p:cNvPr>
          <p:cNvPicPr preferRelativeResize="0"/>
          <p:nvPr/>
        </p:nvPicPr>
        <p:blipFill>
          <a:blip r:embed="rId4">
            <a:alphaModFix/>
          </a:blip>
          <a:stretch>
            <a:fillRect/>
          </a:stretch>
        </p:blipFill>
        <p:spPr>
          <a:xfrm>
            <a:off x="1414025" y="203263"/>
            <a:ext cx="6315950" cy="473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Most cameras just record colour but now the 3D shapes of objects, captured through only a single lens, can be accurately estimated using new software developed by UCL computer scientists. The method, published at CVPR 2017, gives state-of-the-art results and works with existing photos, allowing any camera to map the depth for every pixel it captures. The technology has a wide variety of applications, from augmented reality in computer games and apps, to robot interaction, and self-driving cars. Historical images and videos can also be analysed by the software, which is useful for reconstruction of incidents or to automatically convert 2D films into immersive 3D.&#10;&#10;Inferring object-range from a simple image by using real-time software has a whole host of potential uses. Depth mapping is critical for self-driving cars to avoid collisions, for example. Currently, car manufacturers use a combination of laser-scanners and/or radar sensors, which have limitations. They all use cameras too, but the individual cameras couldn’t provide meaningful depth information.&#10;&#10;The new software was developed using machine learning methods and has been trained and tested in outdoor and urban environments. It successfully estimates depths for thin structures such as street signs and poles, as well as people and cars, and quickly predicts a dense depth map for each 512 x 256 pixel image, running at over 25 frames per second.&#10;&#10;Currently, depth mapping systems rely on bulky binocular stereo rigs or a single camera paired with a laser or light-pattern projector that don’t work well outdoors because objects move too fast and sunlight dwarfs the projected patterns.&#10;&#10;There are other machine-learning based systems also seeking to get depth from single photographs, but those are trained in different ways, with some needing elusive high-quality depth information. The new technology doesn’t need real-life depth datasets, and outperforms all the other systems. Once trained, it runs in the field by processing one normal single-lens photo after another.&#10;&#10;Understanding the shape of a scene from a single image is a fundamental problem. A 360 degree depth map would be fantastically useful – it could drive wearable tech to assist disabled people with navigation, or to map real-life locations for virtual reality gaming, for example.&#10;&#10;At the moment, the software requires a desktop computer to process individual images, but they plan on miniaturising it, so it can be run on hand-held devices such as phones and tablets, making it more accessible to app developers. It has also optimised only for outdoor use, so the next step is to train it on indoor environments.&#10;&#10;The team has patented the technology for commercial use through UCL Business, but has made the code free for academic use. Funding for the research was kindly provided by the Engineering and Physical Sciences Research Council." id="155" name="Google Shape;155;p28" title="Turning 2D into depth images">
            <a:hlinkClick r:id="rId3"/>
          </p:cNvPr>
          <p:cNvPicPr preferRelativeResize="0"/>
          <p:nvPr/>
        </p:nvPicPr>
        <p:blipFill>
          <a:blip r:embed="rId4">
            <a:alphaModFix/>
          </a:blip>
          <a:stretch>
            <a:fillRect/>
          </a:stretch>
        </p:blipFill>
        <p:spPr>
          <a:xfrm>
            <a:off x="1412013" y="201763"/>
            <a:ext cx="6319975" cy="473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o"/>
              <a:t>Bibliografie</a:t>
            </a:r>
            <a:endParaRPr/>
          </a:p>
        </p:txBody>
      </p:sp>
      <p:sp>
        <p:nvSpPr>
          <p:cNvPr id="161" name="Google Shape;161;p29"/>
          <p:cNvSpPr txBox="1"/>
          <p:nvPr/>
        </p:nvSpPr>
        <p:spPr>
          <a:xfrm>
            <a:off x="311700" y="233825"/>
            <a:ext cx="858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u="sng">
                <a:solidFill>
                  <a:schemeClr val="hlink"/>
                </a:solidFill>
                <a:latin typeface="Roboto"/>
                <a:ea typeface="Roboto"/>
                <a:cs typeface="Roboto"/>
                <a:sym typeface="Roboto"/>
                <a:hlinkClick r:id="rId3"/>
              </a:rPr>
              <a:t>https://www.cs.cornell.edu/~asaxena/learningdepth/ijcv_monocular3dreconstruction.pdf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o" u="sng">
                <a:solidFill>
                  <a:schemeClr val="hlink"/>
                </a:solidFill>
                <a:latin typeface="Roboto"/>
                <a:ea typeface="Roboto"/>
                <a:cs typeface="Roboto"/>
                <a:sym typeface="Roboto"/>
                <a:hlinkClick r:id="rId4"/>
              </a:rPr>
              <a:t>www.youtube.com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o" u="sng">
                <a:solidFill>
                  <a:schemeClr val="hlink"/>
                </a:solidFill>
                <a:latin typeface="Roboto"/>
                <a:ea typeface="Roboto"/>
                <a:cs typeface="Roboto"/>
                <a:sym typeface="Roboto"/>
                <a:hlinkClick r:id="rId5"/>
              </a:rPr>
              <a:t>https://en.wikipedia.org/wiki/Depth_map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Multumesc!</a:t>
            </a:r>
            <a:endParaRPr/>
          </a:p>
        </p:txBody>
      </p:sp>
      <p:sp>
        <p:nvSpPr>
          <p:cNvPr id="167" name="Google Shape;167;p30"/>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Intrebari?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Ce sunt imaginile de adancime?</a:t>
            </a:r>
            <a:endParaRPr/>
          </a:p>
          <a:p>
            <a:pPr indent="0" lvl="0" marL="0" rtl="0" algn="l">
              <a:spcBef>
                <a:spcPts val="0"/>
              </a:spcBef>
              <a:spcAft>
                <a:spcPts val="0"/>
              </a:spcAft>
              <a:buNone/>
            </a:pPr>
            <a:r>
              <a:t/>
            </a:r>
            <a:endParaRPr/>
          </a:p>
        </p:txBody>
      </p:sp>
      <p:sp>
        <p:nvSpPr>
          <p:cNvPr id="71" name="Google Shape;71;p14"/>
          <p:cNvSpPr txBox="1"/>
          <p:nvPr>
            <p:ph idx="1" type="body"/>
          </p:nvPr>
        </p:nvSpPr>
        <p:spPr>
          <a:xfrm>
            <a:off x="4471775" y="863550"/>
            <a:ext cx="44709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ro" sz="1400">
                <a:latin typeface="Roboto"/>
                <a:ea typeface="Roboto"/>
                <a:cs typeface="Roboto"/>
                <a:sym typeface="Roboto"/>
              </a:rPr>
              <a:t>= “o imagine de adancime sau un canal de imagine de adancime contine informatii despre distanta la suprafetele unei scene, calculate din pozitia unui observator”</a:t>
            </a:r>
            <a:endParaRPr sz="1400">
              <a:latin typeface="Roboto"/>
              <a:ea typeface="Roboto"/>
              <a:cs typeface="Roboto"/>
              <a:sym typeface="Roboto"/>
            </a:endParaRPr>
          </a:p>
          <a:p>
            <a:pPr indent="0" lvl="0" marL="0" rtl="0" algn="l">
              <a:spcBef>
                <a:spcPts val="1200"/>
              </a:spcBef>
              <a:spcAft>
                <a:spcPts val="0"/>
              </a:spcAft>
              <a:buNone/>
            </a:pPr>
            <a:r>
              <a:t/>
            </a:r>
            <a:endParaRPr sz="1400"/>
          </a:p>
          <a:p>
            <a:pPr indent="0" lvl="0" marL="0" rtl="0" algn="l">
              <a:spcBef>
                <a:spcPts val="1200"/>
              </a:spcBef>
              <a:spcAft>
                <a:spcPts val="0"/>
              </a:spcAft>
              <a:buNone/>
            </a:pPr>
            <a:r>
              <a:rPr lang="ro" sz="1400">
                <a:latin typeface="Roboto"/>
                <a:ea typeface="Roboto"/>
                <a:cs typeface="Roboto"/>
                <a:sym typeface="Roboto"/>
              </a:rPr>
              <a:t>Termeni analogi:</a:t>
            </a:r>
            <a:endParaRPr sz="1400">
              <a:latin typeface="Roboto"/>
              <a:ea typeface="Roboto"/>
              <a:cs typeface="Roboto"/>
              <a:sym typeface="Roboto"/>
            </a:endParaRPr>
          </a:p>
          <a:p>
            <a:pPr indent="-317500" lvl="0" marL="457200" rtl="0" algn="l">
              <a:spcBef>
                <a:spcPts val="1200"/>
              </a:spcBef>
              <a:spcAft>
                <a:spcPts val="0"/>
              </a:spcAft>
              <a:buSzPts val="1400"/>
              <a:buFont typeface="Roboto"/>
              <a:buChar char="●"/>
            </a:pPr>
            <a:r>
              <a:rPr lang="ro" sz="1400">
                <a:latin typeface="Roboto"/>
                <a:ea typeface="Roboto"/>
                <a:cs typeface="Roboto"/>
                <a:sym typeface="Roboto"/>
              </a:rPr>
              <a:t>“depth buffer”</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ro" sz="1400">
                <a:latin typeface="Roboto"/>
                <a:ea typeface="Roboto"/>
                <a:cs typeface="Roboto"/>
                <a:sym typeface="Roboto"/>
              </a:rPr>
              <a:t>“Z-buffer”</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ro" sz="1400">
                <a:latin typeface="Roboto"/>
                <a:ea typeface="Roboto"/>
                <a:cs typeface="Roboto"/>
                <a:sym typeface="Roboto"/>
              </a:rPr>
              <a:t>“Z-buffering”</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ro" sz="1400">
                <a:latin typeface="Roboto"/>
                <a:ea typeface="Roboto"/>
                <a:cs typeface="Roboto"/>
                <a:sym typeface="Roboto"/>
              </a:rPr>
              <a:t>“Z-depth”</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Avantaje</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Autonomous driving</a:t>
            </a:r>
            <a:endParaRPr/>
          </a:p>
          <a:p>
            <a:pPr indent="0" lvl="0" marL="0" rtl="0" algn="l">
              <a:spcBef>
                <a:spcPts val="1200"/>
              </a:spcBef>
              <a:spcAft>
                <a:spcPts val="0"/>
              </a:spcAft>
              <a:buNone/>
            </a:pPr>
            <a:r>
              <a:rPr lang="ro"/>
              <a:t>Shadow mapping</a:t>
            </a:r>
            <a:endParaRPr/>
          </a:p>
          <a:p>
            <a:pPr indent="0" lvl="0" marL="0" rtl="0" algn="l">
              <a:spcBef>
                <a:spcPts val="1200"/>
              </a:spcBef>
              <a:spcAft>
                <a:spcPts val="0"/>
              </a:spcAft>
              <a:buNone/>
            </a:pPr>
            <a:r>
              <a:rPr lang="ro"/>
              <a:t>Depth of field</a:t>
            </a:r>
            <a:endParaRPr/>
          </a:p>
          <a:p>
            <a:pPr indent="0" lvl="0" marL="0" rtl="0" algn="l">
              <a:spcBef>
                <a:spcPts val="1200"/>
              </a:spcBef>
              <a:spcAft>
                <a:spcPts val="0"/>
              </a:spcAft>
              <a:buNone/>
            </a:pPr>
            <a:r>
              <a:rPr lang="ro"/>
              <a:t>Autostereograme</a:t>
            </a:r>
            <a:endParaRPr/>
          </a:p>
          <a:p>
            <a:pPr indent="0" lvl="0" marL="0" rtl="0" algn="l">
              <a:spcBef>
                <a:spcPts val="1200"/>
              </a:spcBef>
              <a:spcAft>
                <a:spcPts val="0"/>
              </a:spcAft>
              <a:buNone/>
            </a:pPr>
            <a:r>
              <a:rPr lang="ro"/>
              <a:t>Subsurface scaterring</a:t>
            </a:r>
            <a:endParaRPr/>
          </a:p>
          <a:p>
            <a:pPr indent="0" lvl="0" marL="0" rtl="0" algn="l">
              <a:spcBef>
                <a:spcPts val="1200"/>
              </a:spcBef>
              <a:spcAft>
                <a:spcPts val="0"/>
              </a:spcAft>
              <a:buNone/>
            </a:pPr>
            <a:r>
              <a:rPr lang="ro"/>
              <a:t>Transformarea imaginilor 2D in imagini 3D</a:t>
            </a:r>
            <a:endParaRPr/>
          </a:p>
          <a:p>
            <a:pPr indent="0" lvl="0" marL="0" rtl="0" algn="l">
              <a:spcBef>
                <a:spcPts val="1200"/>
              </a:spcBef>
              <a:spcAft>
                <a:spcPts val="1200"/>
              </a:spcAft>
              <a:buNone/>
            </a:pPr>
            <a:r>
              <a:rPr lang="ro"/>
              <a:t>Simularea efectelor semi-transparente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Limitari</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Nu pot oferi informatii despre ce se intampla in spatele unor suprafete semi-transparente.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o"/>
              <a:t>Imaginile de adancime nu pot memora diferite adancimi intalnite in acelasi pixel.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o"/>
              <a:t>Conteaza dimensiunea canalelor de adancime.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o"/>
              <a:t>Unele modele de adancime iau in considerare planul camerei pentru calculul distantei.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Exemplu de imagini de adancime</a:t>
            </a:r>
            <a:endParaRPr/>
          </a:p>
        </p:txBody>
      </p:sp>
      <p:pic>
        <p:nvPicPr>
          <p:cNvPr id="89" name="Google Shape;89;p17"/>
          <p:cNvPicPr preferRelativeResize="0"/>
          <p:nvPr/>
        </p:nvPicPr>
        <p:blipFill>
          <a:blip r:embed="rId3">
            <a:alphaModFix/>
          </a:blip>
          <a:stretch>
            <a:fillRect/>
          </a:stretch>
        </p:blipFill>
        <p:spPr>
          <a:xfrm>
            <a:off x="4437474" y="1569011"/>
            <a:ext cx="4607950" cy="200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Tehnici pentru reconstructie</a:t>
            </a:r>
            <a:endParaRPr/>
          </a:p>
        </p:txBody>
      </p:sp>
      <p:sp>
        <p:nvSpPr>
          <p:cNvPr id="95" name="Google Shape;95;p18"/>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Variatii de textura</a:t>
            </a:r>
            <a:endParaRPr/>
          </a:p>
          <a:p>
            <a:pPr indent="0" lvl="0" marL="0" rtl="0" algn="l">
              <a:spcBef>
                <a:spcPts val="1200"/>
              </a:spcBef>
              <a:spcAft>
                <a:spcPts val="0"/>
              </a:spcAft>
              <a:buNone/>
            </a:pPr>
            <a:r>
              <a:rPr lang="ro"/>
              <a:t>Interpolarea</a:t>
            </a:r>
            <a:endParaRPr/>
          </a:p>
          <a:p>
            <a:pPr indent="0" lvl="0" marL="0" rtl="0" algn="l">
              <a:spcBef>
                <a:spcPts val="1200"/>
              </a:spcBef>
              <a:spcAft>
                <a:spcPts val="0"/>
              </a:spcAft>
              <a:buNone/>
            </a:pPr>
            <a:r>
              <a:rPr lang="ro"/>
              <a:t>Ocluzie</a:t>
            </a:r>
            <a:endParaRPr/>
          </a:p>
          <a:p>
            <a:pPr indent="0" lvl="0" marL="0" rtl="0" algn="l">
              <a:spcBef>
                <a:spcPts val="1200"/>
              </a:spcBef>
              <a:spcAft>
                <a:spcPts val="0"/>
              </a:spcAft>
              <a:buNone/>
            </a:pPr>
            <a:r>
              <a:rPr lang="ro"/>
              <a:t>Blur</a:t>
            </a:r>
            <a:endParaRPr/>
          </a:p>
          <a:p>
            <a:pPr indent="0" lvl="0" marL="0" rtl="0" algn="l">
              <a:spcBef>
                <a:spcPts val="1200"/>
              </a:spcBef>
              <a:spcAft>
                <a:spcPts val="0"/>
              </a:spcAft>
              <a:buNone/>
            </a:pPr>
            <a:r>
              <a:rPr lang="ro"/>
              <a:t>Perspectiva liniara</a:t>
            </a:r>
            <a:endParaRPr/>
          </a:p>
          <a:p>
            <a:pPr indent="0" lvl="0" marL="0" rtl="0" algn="l">
              <a:spcBef>
                <a:spcPts val="1200"/>
              </a:spcBef>
              <a:spcAft>
                <a:spcPts val="0"/>
              </a:spcAft>
              <a:buNone/>
            </a:pPr>
            <a:r>
              <a:rPr lang="ro"/>
              <a:t>Iluminare si umbrire</a:t>
            </a:r>
            <a:endParaRPr/>
          </a:p>
          <a:p>
            <a:pPr indent="0" lvl="0" marL="0" rtl="0" algn="l">
              <a:spcBef>
                <a:spcPts val="1200"/>
              </a:spcBef>
              <a:spcAft>
                <a:spcPts val="1200"/>
              </a:spcAft>
              <a:buNone/>
            </a:pPr>
            <a:r>
              <a:rPr lang="ro"/>
              <a:t>Relativitate in dimensiune</a:t>
            </a:r>
            <a:endParaRPr/>
          </a:p>
        </p:txBody>
      </p:sp>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Monocular cues</a:t>
            </a:r>
            <a:endParaRPr/>
          </a:p>
        </p:txBody>
      </p:sp>
      <p:pic>
        <p:nvPicPr>
          <p:cNvPr id="102" name="Google Shape;102;p19"/>
          <p:cNvPicPr preferRelativeResize="0"/>
          <p:nvPr/>
        </p:nvPicPr>
        <p:blipFill>
          <a:blip r:embed="rId3">
            <a:alphaModFix/>
          </a:blip>
          <a:stretch>
            <a:fillRect/>
          </a:stretch>
        </p:blipFill>
        <p:spPr>
          <a:xfrm>
            <a:off x="4734749" y="1505700"/>
            <a:ext cx="4097575" cy="343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Stereo cues</a:t>
            </a:r>
            <a:endParaRPr/>
          </a:p>
        </p:txBody>
      </p:sp>
      <p:sp>
        <p:nvSpPr>
          <p:cNvPr id="108" name="Google Shape;108;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Un obiect este proiectat pe doua camere diferite.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o"/>
              <a:t>Disparitatea retinala (stereo) variaza cu distanta obiectului si este invers proportionala cu aceasta.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o"/>
              <a:t>Aceasta disparitate nu este tocmai eficienta pentru variatii mici de adancime intre obiecte departate.</a:t>
            </a:r>
            <a:endParaRPr/>
          </a:p>
        </p:txBody>
      </p:sp>
      <p:pic>
        <p:nvPicPr>
          <p:cNvPr id="109" name="Google Shape;109;p20"/>
          <p:cNvPicPr preferRelativeResize="0"/>
          <p:nvPr/>
        </p:nvPicPr>
        <p:blipFill>
          <a:blip r:embed="rId3">
            <a:alphaModFix/>
          </a:blip>
          <a:stretch>
            <a:fillRect/>
          </a:stretch>
        </p:blipFill>
        <p:spPr>
          <a:xfrm>
            <a:off x="4479950" y="1505700"/>
            <a:ext cx="4527599" cy="339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Paralaxa miscarii si puncte de focus</a:t>
            </a:r>
            <a:endParaRPr/>
          </a:p>
        </p:txBody>
      </p:sp>
      <p:sp>
        <p:nvSpPr>
          <p:cNvPr id="115" name="Google Shape;115;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Cand un observator se misca, obiectele apropiate par ca se misca mai mult decat cele indepartate.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o"/>
              <a:t>Prin modificarea focalizarii si verificarea obiectelor care se afla in blur sau nu, se poate estima distanta pana la anumite suprafete din scena. Acest lucru este realizat prin ajutorul unor configuratii cunoscute pentru lentile.</a:t>
            </a:r>
            <a:endParaRPr/>
          </a:p>
        </p:txBody>
      </p:sp>
      <p:pic>
        <p:nvPicPr>
          <p:cNvPr id="116" name="Google Shape;116;p21"/>
          <p:cNvPicPr preferRelativeResize="0"/>
          <p:nvPr/>
        </p:nvPicPr>
        <p:blipFill>
          <a:blip r:embed="rId3">
            <a:alphaModFix/>
          </a:blip>
          <a:stretch>
            <a:fillRect/>
          </a:stretch>
        </p:blipFill>
        <p:spPr>
          <a:xfrm>
            <a:off x="4647400" y="1391213"/>
            <a:ext cx="4343400" cy="330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