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0" r:id="rId6"/>
    <p:sldId id="313" r:id="rId7"/>
    <p:sldId id="342" r:id="rId8"/>
    <p:sldId id="340" r:id="rId9"/>
    <p:sldId id="343" r:id="rId10"/>
    <p:sldId id="315" r:id="rId11"/>
    <p:sldId id="344" r:id="rId12"/>
    <p:sldId id="351" r:id="rId13"/>
    <p:sldId id="282" r:id="rId14"/>
    <p:sldId id="347" r:id="rId15"/>
    <p:sldId id="339" r:id="rId16"/>
    <p:sldId id="345" r:id="rId17"/>
    <p:sldId id="356" r:id="rId18"/>
    <p:sldId id="358" r:id="rId19"/>
    <p:sldId id="359" r:id="rId20"/>
    <p:sldId id="362" r:id="rId21"/>
    <p:sldId id="361" r:id="rId22"/>
    <p:sldId id="353" r:id="rId23"/>
    <p:sldId id="346" r:id="rId24"/>
    <p:sldId id="349" r:id="rId25"/>
    <p:sldId id="348" r:id="rId26"/>
    <p:sldId id="350" r:id="rId27"/>
    <p:sldId id="354" r:id="rId28"/>
    <p:sldId id="276" r:id="rId29"/>
    <p:sldId id="352" r:id="rId30"/>
    <p:sldId id="35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6614"/>
    <a:srgbClr val="1D2CA0"/>
    <a:srgbClr val="D3D3D3"/>
    <a:srgbClr val="FF00FF"/>
    <a:srgbClr val="00FFFF"/>
    <a:srgbClr val="FD9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51083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390024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36287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137675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15425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415006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326941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429038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95996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283240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1F2644-8E94-403D-8532-889B2C9E3997}"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6442F-4571-43CC-85C6-B7035AA4C44F}" type="slidenum">
              <a:rPr lang="en-US" smtClean="0"/>
              <a:t>‹#›</a:t>
            </a:fld>
            <a:endParaRPr lang="en-US" dirty="0"/>
          </a:p>
        </p:txBody>
      </p:sp>
    </p:spTree>
    <p:extLst>
      <p:ext uri="{BB962C8B-B14F-4D97-AF65-F5344CB8AC3E}">
        <p14:creationId xmlns:p14="http://schemas.microsoft.com/office/powerpoint/2010/main" val="54981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F2644-8E94-403D-8532-889B2C9E3997}" type="datetimeFigureOut">
              <a:rPr lang="en-US" smtClean="0"/>
              <a:t>8/29/2022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442F-4571-43CC-85C6-B7035AA4C44F}" type="slidenum">
              <a:rPr lang="en-US" smtClean="0"/>
              <a:t>‹#›</a:t>
            </a:fld>
            <a:endParaRPr lang="en-US" dirty="0"/>
          </a:p>
        </p:txBody>
      </p:sp>
    </p:spTree>
    <p:extLst>
      <p:ext uri="{BB962C8B-B14F-4D97-AF65-F5344CB8AC3E}">
        <p14:creationId xmlns:p14="http://schemas.microsoft.com/office/powerpoint/2010/main" val="349732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73576"/>
            <a:ext cx="10515600" cy="5974823"/>
          </a:xfrm>
        </p:spPr>
        <p:txBody>
          <a:bodyPr>
            <a:noAutofit/>
          </a:bodyPr>
          <a:lstStyle/>
          <a:p>
            <a:pPr marL="0" indent="0" algn="ctr">
              <a:buNone/>
            </a:pPr>
            <a:endParaRPr lang="en-US" sz="2000" dirty="0">
              <a:latin typeface="Arial Rounded MT Bold" panose="020F0704030504030204" pitchFamily="34" charset="0"/>
            </a:endParaRPr>
          </a:p>
          <a:p>
            <a:pPr marL="0" indent="0" algn="ctr">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Welcome to our study!</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In the next few minutes, we will explain the study and your task.</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We kindly ask you to follow these instructions carefully. You cannot return to previous pages. If you have any questions, please invite the experimenter.</a:t>
            </a:r>
          </a:p>
          <a:p>
            <a:pPr marL="0" indent="0" algn="ctr">
              <a:buNone/>
            </a:pPr>
            <a:endParaRPr lang="en-US" sz="2000" dirty="0">
              <a:latin typeface="Arial Rounded MT Bold" panose="020F0704030504030204" pitchFamily="34" charset="0"/>
            </a:endParaRPr>
          </a:p>
          <a:p>
            <a:pPr marL="0" indent="0" algn="ctr">
              <a:buNone/>
            </a:pPr>
            <a:endParaRPr lang="en-US" sz="2000" dirty="0">
              <a:latin typeface="Arial Rounded MT Bold" panose="020F0704030504030204" pitchFamily="34" charset="0"/>
            </a:endParaRPr>
          </a:p>
          <a:p>
            <a:pPr marL="0" indent="0" algn="ctr">
              <a:buNone/>
            </a:pPr>
            <a:endParaRPr lang="en-US" sz="2000" dirty="0">
              <a:latin typeface="Arial Rounded MT Bold" panose="020F0704030504030204" pitchFamily="34" charset="0"/>
            </a:endParaRPr>
          </a:p>
          <a:p>
            <a:pPr marL="0" indent="0" algn="ctr">
              <a:lnSpc>
                <a:spcPct val="200000"/>
              </a:lnSpc>
              <a:buNone/>
            </a:pPr>
            <a:endParaRPr lang="en-US" sz="2000" dirty="0">
              <a:latin typeface="Arial Rounded MT Bold" panose="020F0704030504030204" pitchFamily="34" charset="0"/>
            </a:endParaRPr>
          </a:p>
          <a:p>
            <a:pPr marL="0" indent="0" algn="ctr">
              <a:buNone/>
            </a:pPr>
            <a:endParaRPr lang="en-US" sz="2000" dirty="0">
              <a:latin typeface="Arial Rounded MT Bold" panose="020F0704030504030204" pitchFamily="34" charset="0"/>
            </a:endParaRPr>
          </a:p>
          <a:p>
            <a:pPr marL="0" indent="0" algn="ctr">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251506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6054634"/>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Therefore, each trial proceeds as follows:</a:t>
            </a:r>
          </a:p>
          <a:p>
            <a:pPr marL="0" indent="0" algn="ctr">
              <a:lnSpc>
                <a:spcPct val="100000"/>
              </a:lnSpc>
              <a:spcBef>
                <a:spcPts val="0"/>
              </a:spcBef>
              <a:buNone/>
            </a:pPr>
            <a:endParaRPr lang="en-US" sz="2000" dirty="0">
              <a:latin typeface="Arial Rounded MT Bold" panose="020F0704030504030204" pitchFamily="34" charset="0"/>
            </a:endParaRPr>
          </a:p>
          <a:p>
            <a:pPr marL="457200" indent="-457200">
              <a:lnSpc>
                <a:spcPct val="150000"/>
              </a:lnSpc>
              <a:spcBef>
                <a:spcPts val="0"/>
              </a:spcBef>
              <a:buFont typeface="+mj-lt"/>
              <a:buAutoNum type="arabicPeriod"/>
            </a:pPr>
            <a:r>
              <a:rPr lang="en-US" sz="2000" dirty="0">
                <a:latin typeface="Arial Rounded MT Bold" panose="020F0704030504030204" pitchFamily="34" charset="0"/>
              </a:rPr>
              <a:t>A fixation symbol ‘ +’ appears in the middle of the screen.</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A decision made by the artificial intelligence or the student assistant is presented through the headphones.</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A square of </a:t>
            </a:r>
            <a:r>
              <a:rPr lang="en-US" sz="2000" dirty="0">
                <a:solidFill>
                  <a:srgbClr val="C56614"/>
                </a:solidFill>
                <a:latin typeface="Arial Rounded MT Bold" panose="020F0704030504030204" pitchFamily="34" charset="0"/>
              </a:rPr>
              <a:t>orange </a:t>
            </a:r>
            <a:r>
              <a:rPr lang="en-US" sz="2000" dirty="0">
                <a:latin typeface="Arial Rounded MT Bold" panose="020F0704030504030204" pitchFamily="34" charset="0"/>
              </a:rPr>
              <a:t>and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pixels is presented for a maximum of 1.5 seconds. During this time, you need to decide if the square is mostly orange or blue by pressing the appropriate key (</a:t>
            </a:r>
            <a:r>
              <a:rPr lang="en-US" sz="2000" dirty="0">
                <a:solidFill>
                  <a:srgbClr val="C56614"/>
                </a:solidFill>
                <a:latin typeface="Arial Rounded MT Bold" panose="020F0704030504030204" pitchFamily="34" charset="0"/>
              </a:rPr>
              <a:t>ORANGE</a:t>
            </a:r>
            <a:r>
              <a:rPr lang="en-US" sz="2000" dirty="0">
                <a:solidFill>
                  <a:srgbClr val="FFC000"/>
                </a:solidFill>
                <a:latin typeface="Arial Rounded MT Bold" panose="020F0704030504030204" pitchFamily="34" charset="0"/>
              </a:rPr>
              <a:t> </a:t>
            </a:r>
            <a:r>
              <a:rPr lang="en-US" sz="2000" dirty="0">
                <a:latin typeface="Arial Rounded MT Bold" panose="020F0704030504030204" pitchFamily="34" charset="0"/>
              </a:rPr>
              <a:t>= S, </a:t>
            </a:r>
            <a:r>
              <a:rPr lang="en-US" sz="2000" dirty="0">
                <a:solidFill>
                  <a:srgbClr val="1D2CA0"/>
                </a:solidFill>
                <a:latin typeface="Arial Rounded MT Bold" panose="020F0704030504030204" pitchFamily="34" charset="0"/>
              </a:rPr>
              <a:t>BLUE</a:t>
            </a:r>
            <a:r>
              <a:rPr lang="en-US" sz="2000" dirty="0">
                <a:solidFill>
                  <a:schemeClr val="accent1"/>
                </a:solidFill>
                <a:latin typeface="Arial Rounded MT Bold" panose="020F0704030504030204" pitchFamily="34" charset="0"/>
              </a:rPr>
              <a:t> </a:t>
            </a:r>
            <a:r>
              <a:rPr lang="en-US" sz="2000" dirty="0">
                <a:latin typeface="Arial Rounded MT Bold" panose="020F0704030504030204" pitchFamily="34" charset="0"/>
              </a:rPr>
              <a:t>= D). You need to respond as quickly as possible without making mistakes. Not making a judgment is considered a mistake.</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You are asked how certain you are in your decision. You need to respond by mouse click on the right position on the rating scale, using your right hand.</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The following trial begins.</a:t>
            </a:r>
            <a:endParaRPr lang="nl-NL"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92572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6054634"/>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Therefore, each trial proceeds as follows:</a:t>
            </a:r>
          </a:p>
          <a:p>
            <a:pPr marL="0" indent="0" algn="ctr">
              <a:lnSpc>
                <a:spcPct val="100000"/>
              </a:lnSpc>
              <a:spcBef>
                <a:spcPts val="0"/>
              </a:spcBef>
              <a:buNone/>
            </a:pPr>
            <a:endParaRPr lang="en-US" sz="2000" dirty="0">
              <a:latin typeface="Arial Rounded MT Bold" panose="020F0704030504030204" pitchFamily="34" charset="0"/>
            </a:endParaRPr>
          </a:p>
          <a:p>
            <a:pPr marL="457200" indent="-457200">
              <a:lnSpc>
                <a:spcPct val="150000"/>
              </a:lnSpc>
              <a:spcBef>
                <a:spcPts val="0"/>
              </a:spcBef>
              <a:buFont typeface="+mj-lt"/>
              <a:buAutoNum type="arabicPeriod"/>
            </a:pPr>
            <a:r>
              <a:rPr lang="en-US" sz="2000" dirty="0">
                <a:latin typeface="Arial Rounded MT Bold" panose="020F0704030504030204" pitchFamily="34" charset="0"/>
              </a:rPr>
              <a:t>A fixation symbol ‘ +’ appears in the middle of the screen.</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A decision made by the artificial intelligence or the student assistant is presented through the headphones.</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A square of </a:t>
            </a:r>
            <a:r>
              <a:rPr lang="en-US" sz="2000" dirty="0">
                <a:solidFill>
                  <a:srgbClr val="1D2CA0"/>
                </a:solidFill>
                <a:latin typeface="Arial Rounded MT Bold" panose="020F0704030504030204" pitchFamily="34" charset="0"/>
              </a:rPr>
              <a:t>blue</a:t>
            </a:r>
            <a:r>
              <a:rPr lang="en-US" sz="2000" dirty="0">
                <a:solidFill>
                  <a:schemeClr val="accent1"/>
                </a:solidFill>
                <a:latin typeface="Arial Rounded MT Bold" panose="020F0704030504030204" pitchFamily="34" charset="0"/>
              </a:rPr>
              <a:t> </a:t>
            </a:r>
            <a:r>
              <a:rPr lang="en-US" sz="2000" dirty="0">
                <a:latin typeface="Arial Rounded MT Bold" panose="020F0704030504030204" pitchFamily="34" charset="0"/>
              </a:rPr>
              <a:t>and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pixels is presented for a maximum of 1.5 seconds. During this time, you need to decide if the square is mostly orange or blue by pressing the appropriate button (</a:t>
            </a:r>
            <a:r>
              <a:rPr lang="en-US" sz="2000" dirty="0">
                <a:solidFill>
                  <a:srgbClr val="1D2CA0"/>
                </a:solidFill>
                <a:latin typeface="Arial Rounded MT Bold" panose="020F0704030504030204" pitchFamily="34" charset="0"/>
              </a:rPr>
              <a:t>BLUE</a:t>
            </a:r>
            <a:r>
              <a:rPr lang="en-US" sz="2000" dirty="0">
                <a:solidFill>
                  <a:srgbClr val="FFC000"/>
                </a:solidFill>
                <a:latin typeface="Arial Rounded MT Bold" panose="020F0704030504030204" pitchFamily="34" charset="0"/>
              </a:rPr>
              <a:t> </a:t>
            </a:r>
            <a:r>
              <a:rPr lang="en-US" sz="2000" dirty="0">
                <a:latin typeface="Arial Rounded MT Bold" panose="020F0704030504030204" pitchFamily="34" charset="0"/>
              </a:rPr>
              <a:t>= S, </a:t>
            </a:r>
            <a:r>
              <a:rPr lang="en-US" sz="2000" dirty="0">
                <a:solidFill>
                  <a:srgbClr val="C56614"/>
                </a:solidFill>
                <a:latin typeface="Arial Rounded MT Bold" panose="020F0704030504030204" pitchFamily="34" charset="0"/>
              </a:rPr>
              <a:t>ORANGE</a:t>
            </a:r>
            <a:r>
              <a:rPr lang="en-US" sz="2000" dirty="0">
                <a:solidFill>
                  <a:srgbClr val="FFC000"/>
                </a:solidFill>
                <a:latin typeface="Arial Rounded MT Bold" panose="020F0704030504030204" pitchFamily="34" charset="0"/>
              </a:rPr>
              <a:t> </a:t>
            </a:r>
            <a:r>
              <a:rPr lang="en-US" sz="2000" dirty="0">
                <a:latin typeface="Arial Rounded MT Bold" panose="020F0704030504030204" pitchFamily="34" charset="0"/>
              </a:rPr>
              <a:t>= D). You need to respond as quickly as possible without making mistakes. Not making a judgment is considered a mistake.</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You are asked how certain you are in your decision. You need to respond by mouse click on the right position on the rating scale, using your right hand.</a:t>
            </a:r>
          </a:p>
          <a:p>
            <a:pPr marL="457200" indent="-457200">
              <a:lnSpc>
                <a:spcPct val="100000"/>
              </a:lnSpc>
              <a:spcBef>
                <a:spcPts val="0"/>
              </a:spcBef>
              <a:buFont typeface="+mj-lt"/>
              <a:buAutoNum type="arabicPeriod"/>
            </a:pPr>
            <a:r>
              <a:rPr lang="en-US" sz="2000" dirty="0">
                <a:latin typeface="Arial Rounded MT Bold" panose="020F0704030504030204" pitchFamily="34" charset="0"/>
              </a:rPr>
              <a:t>The following trial begins. </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34665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34455"/>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If you have any questions regarding the procedure, please invite the experimenter.</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Please place your left middle finger on the ‘S’ key and your left index finger on the ‘D’ key. Also, place your right hand on the mouse.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‘D’. You need to respond as quickly as possible without making mistakes.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the instructions.</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246469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If you have any questions regarding the procedure, please invite the experimenter.</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Please place your left middle finger on the ‘S’ key and your left index finger on the ‘D’ key. Also, place your right hand on the mouse.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‘D’. You need to respond as quickly as possible without making mistakes.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the instructions.</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269733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will first go through a practice session to familiarize yourself with the task.</a:t>
            </a:r>
          </a:p>
          <a:p>
            <a:pPr marL="0" indent="0">
              <a:lnSpc>
                <a:spcPct val="100000"/>
              </a:lnSpc>
              <a:spcBef>
                <a:spcPts val="0"/>
              </a:spcBef>
              <a:buNone/>
            </a:pPr>
            <a:endParaRPr lang="en-US" sz="2400" dirty="0">
              <a:latin typeface="Arial Rounded MT Bold" panose="020F0704030504030204" pitchFamily="34" charset="0"/>
            </a:endParaRPr>
          </a:p>
          <a:p>
            <a:pPr marL="0" indent="0">
              <a:lnSpc>
                <a:spcPct val="100000"/>
              </a:lnSpc>
              <a:spcBef>
                <a:spcPts val="0"/>
              </a:spcBef>
              <a:buNone/>
            </a:pPr>
            <a:br>
              <a:rPr lang="en-US" sz="2400" dirty="0">
                <a:latin typeface="Arial Rounded MT Bold" panose="020F0704030504030204" pitchFamily="34" charset="0"/>
              </a:rPr>
            </a:br>
            <a:r>
              <a:rPr lang="en-US" sz="2400" dirty="0">
                <a:latin typeface="Arial Rounded MT Bold" panose="020F0704030504030204" pitchFamily="34" charset="0"/>
              </a:rPr>
              <a:t>Once you made it here, invite the experimenter. </a:t>
            </a: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38480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start the practice session. </a:t>
            </a:r>
            <a:endParaRPr lang="en-US" sz="24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592539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just saw what one part of the experiment will look like.</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Now you are going to practice the second part of the experiment.</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 the practice session. </a:t>
            </a:r>
            <a:endParaRPr lang="en-US" sz="24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40086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the first practice session.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Now you will have another practice session.</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21650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this practice session, you will see what the actual experiment will look like.</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u="sng" dirty="0">
                <a:latin typeface="Arial Rounded MT Bold" panose="020F0704030504030204" pitchFamily="34" charset="0"/>
              </a:rPr>
              <a:t>Now you have limited time to respond.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Make sure to accurately respond before the square disappears from the screen.</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419474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2DAE1-2AAA-4F66-8448-0A03E279EC67}"/>
              </a:ext>
            </a:extLst>
          </p:cNvPr>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the practice session. If you have any questions, please invite the experimenter.</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 experiment is about to start.</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r>
              <a:rPr lang="en-US" sz="2400" u="sng" dirty="0">
                <a:solidFill>
                  <a:srgbClr val="C00000"/>
                </a:solidFill>
                <a:latin typeface="Arial Rounded MT Bold" panose="020F0704030504030204" pitchFamily="34" charset="0"/>
              </a:rPr>
              <a:t>Press SPACE to start the experiment.</a:t>
            </a: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88024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In this study, we examine perceptual decisions. For this, you will work on a </a:t>
            </a:r>
            <a:r>
              <a:rPr lang="en-US" sz="2000" dirty="0" err="1">
                <a:latin typeface="Arial Rounded MT Bold" panose="020F0704030504030204" pitchFamily="34" charset="0"/>
              </a:rPr>
              <a:t>colour</a:t>
            </a:r>
            <a:r>
              <a:rPr lang="en-US" sz="2000" dirty="0">
                <a:latin typeface="Arial Rounded MT Bold" panose="020F0704030504030204" pitchFamily="34" charset="0"/>
              </a:rPr>
              <a:t> perception task. The study will last around 45 minutes. You will be able to take breaks.</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Your task is to judge different squares according to their </a:t>
            </a:r>
            <a:r>
              <a:rPr lang="en-US" sz="2000" dirty="0" err="1">
                <a:latin typeface="Arial Rounded MT Bold" panose="020F0704030504030204" pitchFamily="34" charset="0"/>
              </a:rPr>
              <a:t>colour</a:t>
            </a:r>
            <a:r>
              <a:rPr lang="en-US" sz="2000" dirty="0">
                <a:latin typeface="Arial Rounded MT Bold" panose="020F0704030504030204" pitchFamily="34" charset="0"/>
              </a:rPr>
              <a:t>. The squares consist of </a:t>
            </a:r>
            <a:r>
              <a:rPr lang="en-US" sz="2000" dirty="0">
                <a:solidFill>
                  <a:srgbClr val="1D2CA0"/>
                </a:solidFill>
                <a:latin typeface="Arial Rounded MT Bold" panose="020F0704030504030204" pitchFamily="34" charset="0"/>
              </a:rPr>
              <a:t>blue</a:t>
            </a:r>
            <a:r>
              <a:rPr lang="en-US" sz="2000" dirty="0">
                <a:solidFill>
                  <a:schemeClr val="accent1"/>
                </a:solidFill>
                <a:latin typeface="Arial Rounded MT Bold" panose="020F0704030504030204" pitchFamily="34" charset="0"/>
              </a:rPr>
              <a:t> </a:t>
            </a:r>
            <a:r>
              <a:rPr lang="en-US" sz="2000" dirty="0">
                <a:latin typeface="Arial Rounded MT Bold" panose="020F0704030504030204" pitchFamily="34" charset="0"/>
              </a:rPr>
              <a:t>and </a:t>
            </a:r>
            <a:r>
              <a:rPr lang="en-US" sz="2000" dirty="0">
                <a:solidFill>
                  <a:srgbClr val="C56614"/>
                </a:solidFill>
                <a:latin typeface="Arial Rounded MT Bold" panose="020F0704030504030204" pitchFamily="34" charset="0"/>
              </a:rPr>
              <a:t>orange </a:t>
            </a:r>
            <a:r>
              <a:rPr lang="en-US" sz="2000" dirty="0">
                <a:latin typeface="Arial Rounded MT Bold" panose="020F0704030504030204" pitchFamily="34" charset="0"/>
              </a:rPr>
              <a:t>picture elements (pixels). Each square has a different ratio of blue to orange pixels. So, the squares are either mostly blue or orange. </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Your task is to decide quickly and correctly whether the square presented is mainly blue or orange. </a:t>
            </a:r>
          </a:p>
          <a:p>
            <a:pPr marL="0" indent="0" algn="ctr">
              <a:lnSpc>
                <a:spcPct val="100000"/>
              </a:lnSpc>
              <a:buNone/>
            </a:pPr>
            <a:endParaRPr lang="en-US" sz="2000" dirty="0">
              <a:latin typeface="Arial Rounded MT Bold" panose="020F0704030504030204" pitchFamily="34" charset="0"/>
            </a:endParaRPr>
          </a:p>
          <a:p>
            <a:pPr marL="0" indent="0" algn="ctr">
              <a:lnSpc>
                <a:spcPct val="100000"/>
              </a:lnSpc>
              <a:buNone/>
            </a:pPr>
            <a:endParaRPr lang="en-US" sz="2000" dirty="0">
              <a:latin typeface="Arial Rounded MT Bold" panose="020F0704030504030204" pitchFamily="34" charset="0"/>
            </a:endParaRPr>
          </a:p>
          <a:p>
            <a:pPr marL="0" indent="0" algn="ctr">
              <a:lnSpc>
                <a:spcPct val="100000"/>
              </a:lnSpc>
              <a:buNone/>
            </a:pPr>
            <a:endParaRPr lang="en-US" sz="2000" dirty="0">
              <a:latin typeface="Arial Rounded MT Bold" panose="020F0704030504030204" pitchFamily="34" charset="0"/>
            </a:endParaRPr>
          </a:p>
          <a:p>
            <a:pPr marL="0" indent="0" algn="ctr">
              <a:lnSpc>
                <a:spcPct val="100000"/>
              </a:lnSpc>
              <a:buNone/>
            </a:pPr>
            <a:endParaRPr lang="en-US" sz="2000" dirty="0">
              <a:latin typeface="Arial Rounded MT Bold" panose="020F0704030504030204" pitchFamily="34" charset="0"/>
            </a:endParaRPr>
          </a:p>
          <a:p>
            <a:pPr marL="0" indent="0" algn="ctr">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328760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Part 1.</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can take a break before starting Part 2.</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before each square with </a:t>
            </a:r>
            <a:r>
              <a:rPr lang="en-US" sz="2000" dirty="0">
                <a:solidFill>
                  <a:srgbClr val="C56614"/>
                </a:solidFill>
                <a:latin typeface="Arial Rounded MT Bold" panose="020F0704030504030204" pitchFamily="34" charset="0"/>
              </a:rPr>
              <a:t>orange </a:t>
            </a:r>
            <a:r>
              <a:rPr lang="en-US" sz="2000" dirty="0">
                <a:latin typeface="Arial Rounded MT Bold" panose="020F0704030504030204" pitchFamily="34" charset="0"/>
              </a:rPr>
              <a:t>and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pixels is presented, you will hear the voice indicating the decision made by the student assistant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‘D’. You need to respond as quickly as possible without making mistakes. </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46764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Part 1.</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can take a break before starting Part 2.</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before each square with </a:t>
            </a:r>
            <a:r>
              <a:rPr lang="en-US" sz="2000" dirty="0">
                <a:solidFill>
                  <a:srgbClr val="1D2CA0"/>
                </a:solidFill>
                <a:latin typeface="Arial Rounded MT Bold" panose="020F0704030504030204" pitchFamily="34" charset="0"/>
              </a:rPr>
              <a:t>blue</a:t>
            </a:r>
            <a:r>
              <a:rPr lang="en-US" sz="2000" dirty="0">
                <a:solidFill>
                  <a:srgbClr val="FFC000"/>
                </a:solidFill>
                <a:latin typeface="Arial Rounded MT Bold" panose="020F0704030504030204" pitchFamily="34" charset="0"/>
              </a:rPr>
              <a:t> </a:t>
            </a:r>
            <a:r>
              <a:rPr lang="en-US" sz="2000" dirty="0">
                <a:latin typeface="Arial Rounded MT Bold" panose="020F0704030504030204" pitchFamily="34" charset="0"/>
              </a:rPr>
              <a:t>and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pixels is presented, you will hear the voice indicating the decision made by the student assistant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‘D’. You need to respond as quickly as possible without making mistakes. </a:t>
            </a:r>
          </a:p>
          <a:p>
            <a:pPr marL="0" indent="0">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367235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Part 1.</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can take a break before starting Part 2.</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before each square with </a:t>
            </a:r>
            <a:r>
              <a:rPr lang="en-US" sz="2000" dirty="0">
                <a:solidFill>
                  <a:srgbClr val="C56614"/>
                </a:solidFill>
                <a:latin typeface="Arial Rounded MT Bold" panose="020F0704030504030204" pitchFamily="34" charset="0"/>
              </a:rPr>
              <a:t>orange </a:t>
            </a:r>
            <a:r>
              <a:rPr lang="en-US" sz="2000" dirty="0">
                <a:latin typeface="Arial Rounded MT Bold" panose="020F0704030504030204" pitchFamily="34" charset="0"/>
              </a:rPr>
              <a:t>and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pixels is presented, you will hear the voice indicating the decision made by the artificial intelligence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‘D’. You need to respond as quickly as possible without making mistakes. </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382195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This is the end of Part 1.</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can take a break before starting Part 2.</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before each square with </a:t>
            </a:r>
            <a:r>
              <a:rPr lang="en-US" sz="2000" dirty="0">
                <a:solidFill>
                  <a:srgbClr val="1D2CA0"/>
                </a:solidFill>
                <a:latin typeface="Arial Rounded MT Bold" panose="020F0704030504030204" pitchFamily="34" charset="0"/>
              </a:rPr>
              <a:t>blue</a:t>
            </a:r>
            <a:r>
              <a:rPr lang="en-US" sz="2000" dirty="0">
                <a:solidFill>
                  <a:srgbClr val="FFC000"/>
                </a:solidFill>
                <a:latin typeface="Arial Rounded MT Bold" panose="020F0704030504030204" pitchFamily="34" charset="0"/>
              </a:rPr>
              <a:t> </a:t>
            </a:r>
            <a:r>
              <a:rPr lang="en-US" sz="2000" dirty="0">
                <a:latin typeface="Arial Rounded MT Bold" panose="020F0704030504030204" pitchFamily="34" charset="0"/>
              </a:rPr>
              <a:t>and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pixels is presented, you will hear the voice indicating the decision made by the artificial intelligence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Remember,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‘S'. 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a:t>
            </a:r>
            <a:r>
              <a:rPr lang="en-US" sz="2000" dirty="0">
                <a:solidFill>
                  <a:srgbClr val="C56614"/>
                </a:solidFill>
                <a:latin typeface="Arial Rounded MT Bold" panose="020F0704030504030204" pitchFamily="34" charset="0"/>
              </a:rPr>
              <a:t> </a:t>
            </a:r>
            <a:r>
              <a:rPr lang="en-US" sz="2000" dirty="0">
                <a:latin typeface="Arial Rounded MT Bold" panose="020F0704030504030204" pitchFamily="34" charset="0"/>
              </a:rPr>
              <a:t>press ‘D’. You need to respond as quickly as possible without making mistakes. </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p:txBody>
      </p:sp>
    </p:spTree>
    <p:extLst>
      <p:ext uri="{BB962C8B-B14F-4D97-AF65-F5344CB8AC3E}">
        <p14:creationId xmlns:p14="http://schemas.microsoft.com/office/powerpoint/2010/main" val="90247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endParaRPr lang="en-US" sz="18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Part 2 is about to start.</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400" u="sng" dirty="0">
                <a:solidFill>
                  <a:srgbClr val="C00000"/>
                </a:solidFill>
                <a:latin typeface="Arial Rounded MT Bold" panose="020F0704030504030204" pitchFamily="34" charset="0"/>
              </a:rPr>
              <a:t>Press SPACE to start Part 2.</a:t>
            </a:r>
          </a:p>
        </p:txBody>
      </p:sp>
    </p:spTree>
    <p:extLst>
      <p:ext uri="{BB962C8B-B14F-4D97-AF65-F5344CB8AC3E}">
        <p14:creationId xmlns:p14="http://schemas.microsoft.com/office/powerpoint/2010/main" val="438770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This is the end of the experiment.</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Thank you for participating in our study!</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end the experiment.</a:t>
            </a:r>
          </a:p>
        </p:txBody>
      </p:sp>
    </p:spTree>
    <p:extLst>
      <p:ext uri="{BB962C8B-B14F-4D97-AF65-F5344CB8AC3E}">
        <p14:creationId xmlns:p14="http://schemas.microsoft.com/office/powerpoint/2010/main" val="177715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You can take a break now.</a:t>
            </a:r>
          </a:p>
          <a:p>
            <a:pPr marL="0" indent="0" algn="ctr">
              <a:lnSpc>
                <a:spcPct val="100000"/>
              </a:lnSpc>
              <a:spcBef>
                <a:spcPts val="0"/>
              </a:spcBef>
              <a:buNone/>
            </a:pPr>
            <a:br>
              <a:rPr lang="en-US" sz="2000" dirty="0">
                <a:latin typeface="Arial Rounded MT Bold" panose="020F0704030504030204" pitchFamily="34" charset="0"/>
              </a:rPr>
            </a:br>
            <a:r>
              <a:rPr lang="en-US" sz="2000" dirty="0">
                <a:latin typeface="Arial Rounded MT Bold" panose="020F0704030504030204" pitchFamily="34" charset="0"/>
              </a:rPr>
              <a:t>The experiment will continue automatically in 30 seconds.</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992781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dirty="0">
                <a:solidFill>
                  <a:srgbClr val="C00000"/>
                </a:solidFill>
                <a:latin typeface="Arial Rounded MT Bold" panose="020F0704030504030204" pitchFamily="34" charset="0"/>
              </a:rPr>
              <a:t>Attention!</a:t>
            </a:r>
          </a:p>
          <a:p>
            <a:pPr marL="0" indent="0" algn="ctr">
              <a:lnSpc>
                <a:spcPct val="100000"/>
              </a:lnSpc>
              <a:spcBef>
                <a:spcPts val="0"/>
              </a:spcBef>
              <a:buNone/>
            </a:pPr>
            <a:endParaRPr lang="en-US" sz="2400" dirty="0">
              <a:latin typeface="Arial Rounded MT Bold" panose="020F0704030504030204" pitchFamily="34" charset="0"/>
            </a:endParaRPr>
          </a:p>
          <a:p>
            <a:pPr marL="0" indent="0" algn="ctr">
              <a:lnSpc>
                <a:spcPct val="100000"/>
              </a:lnSpc>
              <a:spcBef>
                <a:spcPts val="0"/>
              </a:spcBef>
              <a:buNone/>
            </a:pPr>
            <a:r>
              <a:rPr lang="en-US" sz="2400" dirty="0">
                <a:latin typeface="Arial Rounded MT Bold" panose="020F0704030504030204" pitchFamily="34" charset="0"/>
              </a:rPr>
              <a:t>The experiment will continue now.</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73298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088"/>
            <a:ext cx="10515600" cy="5906997"/>
          </a:xfrm>
        </p:spPr>
        <p:txBody>
          <a:bodyPr>
            <a:noAutofit/>
          </a:bodyPr>
          <a:lstStyle/>
          <a:p>
            <a:pPr marL="0" indent="0" algn="ctr">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The response is made with the keyboard press. For this, you should place your left middle finger on the ‘S’ key on the keyboard and your left index finger on the ‘D’ key on the keyboard before the start of the experiment.</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‘S’ with your left middle finger.</a:t>
            </a:r>
          </a:p>
          <a:p>
            <a:pPr marL="0" indent="0">
              <a:buNone/>
            </a:pPr>
            <a:r>
              <a:rPr lang="en-US" sz="2000" dirty="0">
                <a:latin typeface="Arial Rounded MT Bold" panose="020F0704030504030204" pitchFamily="34" charset="0"/>
              </a:rPr>
              <a:t>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‘D' with your left index finger.</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You have a maximum of 1.5 seconds to respond. You should respond as quickly as possible without making mistakes. Not making a judgment is considered a mistake.</a:t>
            </a:r>
          </a:p>
          <a:p>
            <a:pPr marL="0" indent="0">
              <a:lnSpc>
                <a:spcPct val="150000"/>
              </a:lnSpc>
              <a:buNone/>
            </a:pPr>
            <a:endParaRPr lang="en-US" sz="2000" dirty="0">
              <a:latin typeface="Arial Rounded MT Bold" panose="020F0704030504030204" pitchFamily="34" charset="0"/>
            </a:endParaRPr>
          </a:p>
          <a:p>
            <a:pPr marL="0" indent="0">
              <a:lnSpc>
                <a:spcPct val="200000"/>
              </a:lnSpc>
              <a:buNone/>
            </a:pPr>
            <a:endParaRPr lang="en-US" sz="2000" dirty="0">
              <a:latin typeface="Arial Rounded MT Bold" panose="020F0704030504030204" pitchFamily="34" charset="0"/>
            </a:endParaRPr>
          </a:p>
          <a:p>
            <a:pPr marL="0" indent="0">
              <a:lnSpc>
                <a:spcPct val="150000"/>
              </a:lnSpc>
              <a:buNone/>
            </a:pPr>
            <a:endParaRPr lang="en-US" sz="2000" dirty="0">
              <a:latin typeface="Arial Rounded MT Bold" panose="020F0704030504030204" pitchFamily="34" charset="0"/>
            </a:endParaRPr>
          </a:p>
          <a:p>
            <a:pPr marL="0" indent="0" algn="ctr">
              <a:buNone/>
            </a:pPr>
            <a:r>
              <a:rPr lang="en-US" sz="2000" dirty="0">
                <a:latin typeface="Arial Rounded MT Bold" panose="020F0704030504030204" pitchFamily="34" charset="0"/>
              </a:rPr>
              <a:t>Press SPACE to continue.</a:t>
            </a:r>
          </a:p>
          <a:p>
            <a:pPr marL="0" indent="0" algn="ctr">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80440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088"/>
            <a:ext cx="10515600" cy="5906997"/>
          </a:xfrm>
        </p:spPr>
        <p:txBody>
          <a:bodyPr>
            <a:noAutofit/>
          </a:bodyPr>
          <a:lstStyle/>
          <a:p>
            <a:pPr marL="0" indent="0" algn="ctr">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The response is made with the keyboard press. For this, you should place your left middle finger on the ‘S’ key on the keyboard and your left index finger on the ‘D’ key on the keyboard before the start of the experiment.</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press ‘S' with your left middle finger.</a:t>
            </a:r>
          </a:p>
          <a:p>
            <a:pPr marL="0" indent="0">
              <a:buNone/>
            </a:pPr>
            <a:r>
              <a:rPr lang="en-US" sz="2000" dirty="0">
                <a:latin typeface="Arial Rounded MT Bold" panose="020F0704030504030204" pitchFamily="34" charset="0"/>
              </a:rPr>
              <a:t>If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press ‘D' with your left index finger.</a:t>
            </a:r>
          </a:p>
          <a:p>
            <a:pPr marL="0" indent="0">
              <a:buNone/>
            </a:pP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You have a maximum of 1.5 seconds to respond. You should respond as quickly as possible without making mistakes. Not making a judgment is considered a mistake.</a:t>
            </a:r>
          </a:p>
          <a:p>
            <a:pPr marL="0" indent="0" algn="ctr">
              <a:buNone/>
            </a:pPr>
            <a:endParaRPr lang="en-US" sz="2000" dirty="0">
              <a:latin typeface="Arial Rounded MT Bold" panose="020F0704030504030204" pitchFamily="34" charset="0"/>
            </a:endParaRPr>
          </a:p>
          <a:p>
            <a:pPr marL="0" indent="0" algn="ctr">
              <a:lnSpc>
                <a:spcPct val="150000"/>
              </a:lnSpc>
              <a:buNone/>
            </a:pPr>
            <a:endParaRPr lang="en-US" sz="2000" dirty="0">
              <a:latin typeface="Arial Rounded MT Bold" panose="020F0704030504030204" pitchFamily="34" charset="0"/>
            </a:endParaRPr>
          </a:p>
          <a:p>
            <a:pPr marL="0" indent="0" algn="ctr">
              <a:lnSpc>
                <a:spcPct val="150000"/>
              </a:lnSpc>
              <a:buNone/>
            </a:pPr>
            <a:endParaRPr lang="en-US" sz="2000" dirty="0">
              <a:latin typeface="Arial Rounded MT Bold" panose="020F0704030504030204" pitchFamily="34" charset="0"/>
            </a:endParaRPr>
          </a:p>
          <a:p>
            <a:pPr marL="0" indent="0" algn="ctr">
              <a:buNone/>
            </a:pPr>
            <a:endParaRPr lang="en-US" sz="2000" dirty="0">
              <a:latin typeface="Arial Rounded MT Bold" panose="020F0704030504030204" pitchFamily="34" charset="0"/>
            </a:endParaRPr>
          </a:p>
          <a:p>
            <a:pPr marL="0" indent="0" algn="ctr">
              <a:buNone/>
            </a:pPr>
            <a:r>
              <a:rPr lang="en-US" sz="2000" dirty="0">
                <a:latin typeface="Arial Rounded MT Bold" panose="020F0704030504030204" pitchFamily="34" charset="0"/>
              </a:rPr>
              <a:t>Press SPACE to continue.</a:t>
            </a:r>
          </a:p>
          <a:p>
            <a:pPr marL="0" indent="0" algn="ctr">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07661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445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 experiment has two parts. In both parts, the stimuli and your task remain the same.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 squares have previously been rated for their dominant </a:t>
            </a:r>
            <a:r>
              <a:rPr lang="en-US" sz="2000" dirty="0" err="1">
                <a:latin typeface="Arial Rounded MT Bold" panose="020F0704030504030204" pitchFamily="34" charset="0"/>
              </a:rPr>
              <a:t>colour</a:t>
            </a:r>
            <a:r>
              <a:rPr lang="en-US" sz="2000" dirty="0">
                <a:latin typeface="Arial Rounded MT Bold" panose="020F0704030504030204" pitchFamily="34" charset="0"/>
              </a:rPr>
              <a:t> by another person (the student assistant) and by a </a:t>
            </a:r>
            <a:r>
              <a:rPr lang="en-US" sz="2000" dirty="0" err="1">
                <a:latin typeface="Arial Rounded MT Bold" panose="020F0704030504030204" pitchFamily="34" charset="0"/>
              </a:rPr>
              <a:t>colour</a:t>
            </a:r>
            <a:r>
              <a:rPr lang="en-US" sz="2000" dirty="0">
                <a:latin typeface="Arial Rounded MT Bold" panose="020F0704030504030204" pitchFamily="34" charset="0"/>
              </a:rPr>
              <a:t> perception artificial intelligence. Before each square with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and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pixels is presented, you will hear the voice indicating the decision that the student assistant or artificial intelligence made while performing the same task as you.</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1, you will hear decisions made by the artificial intelligence performing the same task.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you will hear decisions made by the student assistant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 </a:t>
            </a:r>
          </a:p>
        </p:txBody>
      </p:sp>
    </p:spTree>
    <p:extLst>
      <p:ext uri="{BB962C8B-B14F-4D97-AF65-F5344CB8AC3E}">
        <p14:creationId xmlns:p14="http://schemas.microsoft.com/office/powerpoint/2010/main" val="268642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 experiment has two parts. In both parts, the stimuli and your task remain the same.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The squares have previously been rated for their dominant </a:t>
            </a:r>
            <a:r>
              <a:rPr lang="en-US" sz="2000" dirty="0" err="1">
                <a:latin typeface="Arial Rounded MT Bold" panose="020F0704030504030204" pitchFamily="34" charset="0"/>
              </a:rPr>
              <a:t>colour</a:t>
            </a:r>
            <a:r>
              <a:rPr lang="en-US" sz="2000" dirty="0">
                <a:latin typeface="Arial Rounded MT Bold" panose="020F0704030504030204" pitchFamily="34" charset="0"/>
              </a:rPr>
              <a:t> by another person (the student assistant) and by a </a:t>
            </a:r>
            <a:r>
              <a:rPr lang="en-US" sz="2000" dirty="0" err="1">
                <a:latin typeface="Arial Rounded MT Bold" panose="020F0704030504030204" pitchFamily="34" charset="0"/>
              </a:rPr>
              <a:t>colour</a:t>
            </a:r>
            <a:r>
              <a:rPr lang="en-US" sz="2000" dirty="0">
                <a:latin typeface="Arial Rounded MT Bold" panose="020F0704030504030204" pitchFamily="34" charset="0"/>
              </a:rPr>
              <a:t> perception artificial intelligence. Before each square with </a:t>
            </a:r>
            <a:r>
              <a:rPr lang="en-US" sz="2000" dirty="0">
                <a:solidFill>
                  <a:srgbClr val="C56614"/>
                </a:solidFill>
                <a:latin typeface="Arial Rounded MT Bold" panose="020F0704030504030204" pitchFamily="34" charset="0"/>
              </a:rPr>
              <a:t>orange</a:t>
            </a:r>
            <a:r>
              <a:rPr lang="en-US" sz="2000" dirty="0">
                <a:latin typeface="Arial Rounded MT Bold" panose="020F0704030504030204" pitchFamily="34" charset="0"/>
              </a:rPr>
              <a:t> and </a:t>
            </a:r>
            <a:r>
              <a:rPr lang="en-US" sz="2000" dirty="0">
                <a:solidFill>
                  <a:srgbClr val="1D2CA0"/>
                </a:solidFill>
                <a:latin typeface="Arial Rounded MT Bold" panose="020F0704030504030204" pitchFamily="34" charset="0"/>
              </a:rPr>
              <a:t>blue</a:t>
            </a:r>
            <a:r>
              <a:rPr lang="en-US" sz="2000" dirty="0">
                <a:latin typeface="Arial Rounded MT Bold" panose="020F0704030504030204" pitchFamily="34" charset="0"/>
              </a:rPr>
              <a:t> pixels is presented, you will hear the voice indicating the decision that the artificial intelligence or the student assistant made while performing the same task as you.</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1, you will hear decisions made by the student assistant performing the same task.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In Part 2, you will hear decisions made by the artificial intelligence performing the same task.</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r>
              <a:rPr lang="en-US" sz="2000" dirty="0">
                <a:latin typeface="Arial Rounded MT Bold" panose="020F0704030504030204" pitchFamily="34" charset="0"/>
              </a:rPr>
              <a:t> </a:t>
            </a:r>
          </a:p>
        </p:txBody>
      </p:sp>
    </p:spTree>
    <p:extLst>
      <p:ext uri="{BB962C8B-B14F-4D97-AF65-F5344CB8AC3E}">
        <p14:creationId xmlns:p14="http://schemas.microsoft.com/office/powerpoint/2010/main" val="214792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will hear ‘</a:t>
            </a:r>
            <a:r>
              <a:rPr lang="en-US" sz="2000" i="1" dirty="0">
                <a:latin typeface="Arial Rounded MT Bold" panose="020F0704030504030204" pitchFamily="34" charset="0"/>
              </a:rPr>
              <a:t>Orange.’  </a:t>
            </a:r>
            <a:r>
              <a:rPr lang="en-US" sz="2000" dirty="0">
                <a:latin typeface="Arial Rounded MT Bold" panose="020F0704030504030204" pitchFamily="34" charset="0"/>
              </a:rPr>
              <a:t>when the artificial intelligence or the student assistant have decided that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orange.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will hear </a:t>
            </a:r>
            <a:r>
              <a:rPr lang="en-US" sz="2000" i="1" dirty="0">
                <a:latin typeface="Arial Rounded MT Bold" panose="020F0704030504030204" pitchFamily="34" charset="0"/>
              </a:rPr>
              <a:t>‘Blue.’  </a:t>
            </a:r>
            <a:r>
              <a:rPr lang="en-US" sz="2000" dirty="0">
                <a:latin typeface="Arial Rounded MT Bold" panose="020F0704030504030204" pitchFamily="34" charset="0"/>
              </a:rPr>
              <a:t>when the artificial intelligence or the student assistant have decided that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blue.</a:t>
            </a:r>
            <a:endParaRPr lang="en-US" sz="2000" i="1"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r>
              <a:rPr lang="en-US" sz="2000" dirty="0">
                <a:latin typeface="Arial Rounded MT Bold" panose="020F0704030504030204" pitchFamily="34" charset="0"/>
              </a:rPr>
              <a:t> </a:t>
            </a:r>
          </a:p>
        </p:txBody>
      </p:sp>
    </p:spTree>
    <p:extLst>
      <p:ext uri="{BB962C8B-B14F-4D97-AF65-F5344CB8AC3E}">
        <p14:creationId xmlns:p14="http://schemas.microsoft.com/office/powerpoint/2010/main" val="387827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will hear ‘</a:t>
            </a:r>
            <a:r>
              <a:rPr lang="en-US" sz="2000" i="1" dirty="0">
                <a:latin typeface="Arial Rounded MT Bold" panose="020F0704030504030204" pitchFamily="34" charset="0"/>
              </a:rPr>
              <a:t>Orange.’  </a:t>
            </a:r>
            <a:r>
              <a:rPr lang="en-US" sz="2000" dirty="0">
                <a:latin typeface="Arial Rounded MT Bold" panose="020F0704030504030204" pitchFamily="34" charset="0"/>
              </a:rPr>
              <a:t>when the student assistant or the artificial intelligence have decided that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orange. </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You will hear </a:t>
            </a:r>
            <a:r>
              <a:rPr lang="en-US" sz="2000" i="1" dirty="0">
                <a:latin typeface="Arial Rounded MT Bold" panose="020F0704030504030204" pitchFamily="34" charset="0"/>
              </a:rPr>
              <a:t>‘Blue.’  </a:t>
            </a:r>
            <a:r>
              <a:rPr lang="en-US" sz="2000" dirty="0">
                <a:latin typeface="Arial Rounded MT Bold" panose="020F0704030504030204" pitchFamily="34" charset="0"/>
              </a:rPr>
              <a:t>when the student assistant or the artificial intelligence have decided that the main </a:t>
            </a:r>
            <a:r>
              <a:rPr lang="en-US" sz="2000" dirty="0" err="1">
                <a:latin typeface="Arial Rounded MT Bold" panose="020F0704030504030204" pitchFamily="34" charset="0"/>
              </a:rPr>
              <a:t>colour</a:t>
            </a:r>
            <a:r>
              <a:rPr lang="en-US" sz="2000" dirty="0">
                <a:latin typeface="Arial Rounded MT Bold" panose="020F0704030504030204" pitchFamily="34" charset="0"/>
              </a:rPr>
              <a:t> of the square is blue.</a:t>
            </a:r>
            <a:endParaRPr lang="en-US" sz="2000" i="1"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r>
              <a:rPr lang="en-US" sz="2000" dirty="0">
                <a:latin typeface="Arial Rounded MT Bold" panose="020F0704030504030204" pitchFamily="34" charset="0"/>
              </a:rPr>
              <a:t> </a:t>
            </a:r>
          </a:p>
        </p:txBody>
      </p:sp>
    </p:spTree>
    <p:extLst>
      <p:ext uri="{BB962C8B-B14F-4D97-AF65-F5344CB8AC3E}">
        <p14:creationId xmlns:p14="http://schemas.microsoft.com/office/powerpoint/2010/main" val="312893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9966"/>
            <a:ext cx="10515600" cy="5906997"/>
          </a:xfrm>
        </p:spPr>
        <p:txBody>
          <a:bodyPr>
            <a:noAutofit/>
          </a:bodyPr>
          <a:lstStyle/>
          <a:p>
            <a:pPr marL="0" indent="0" algn="ctr">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After you indicate your choice, we will ask you to rate from 1 to 4 how certain you are in your answer.</a:t>
            </a:r>
          </a:p>
          <a:p>
            <a:pPr marL="0" indent="0">
              <a:lnSpc>
                <a:spcPct val="100000"/>
              </a:lnSpc>
              <a:spcBef>
                <a:spcPts val="0"/>
              </a:spcBef>
              <a:buNone/>
            </a:pPr>
            <a:endParaRPr lang="en-US" sz="2000" i="1"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1 refers to </a:t>
            </a:r>
            <a:r>
              <a:rPr lang="en-US" sz="2000" u="sng" dirty="0">
                <a:latin typeface="Arial Rounded MT Bold" panose="020F0704030504030204" pitchFamily="34" charset="0"/>
              </a:rPr>
              <a:t>very uncertain</a:t>
            </a:r>
            <a:r>
              <a:rPr lang="en-US" sz="2000" dirty="0">
                <a:latin typeface="Arial Rounded MT Bold" panose="020F0704030504030204" pitchFamily="34" charset="0"/>
              </a:rPr>
              <a:t>, 2 refers to </a:t>
            </a:r>
            <a:r>
              <a:rPr lang="en-US" sz="2000" u="sng" dirty="0">
                <a:latin typeface="Arial Rounded MT Bold" panose="020F0704030504030204" pitchFamily="34" charset="0"/>
              </a:rPr>
              <a:t>rather uncertain</a:t>
            </a:r>
            <a:r>
              <a:rPr lang="en-US" sz="2000" dirty="0">
                <a:latin typeface="Arial Rounded MT Bold" panose="020F0704030504030204" pitchFamily="34" charset="0"/>
              </a:rPr>
              <a:t>, 3 refers to </a:t>
            </a:r>
            <a:r>
              <a:rPr lang="en-US" sz="2000" u="sng" dirty="0">
                <a:latin typeface="Arial Rounded MT Bold" panose="020F0704030504030204" pitchFamily="34" charset="0"/>
              </a:rPr>
              <a:t>rather certain</a:t>
            </a:r>
            <a:r>
              <a:rPr lang="en-US" sz="2000" dirty="0">
                <a:latin typeface="Arial Rounded MT Bold" panose="020F0704030504030204" pitchFamily="34" charset="0"/>
              </a:rPr>
              <a:t>, and 4 refers to </a:t>
            </a:r>
            <a:r>
              <a:rPr lang="en-US" sz="2000" u="sng" dirty="0">
                <a:latin typeface="Arial Rounded MT Bold" panose="020F0704030504030204" pitchFamily="34" charset="0"/>
              </a:rPr>
              <a:t>very certain</a:t>
            </a:r>
            <a:r>
              <a:rPr lang="en-US" sz="2000" dirty="0">
                <a:latin typeface="Arial Rounded MT Bold" panose="020F0704030504030204" pitchFamily="34" charset="0"/>
              </a:rPr>
              <a:t>.</a:t>
            </a:r>
          </a:p>
          <a:p>
            <a:pPr marL="0" indent="0">
              <a:lnSpc>
                <a:spcPct val="100000"/>
              </a:lnSpc>
              <a:spcBef>
                <a:spcPts val="0"/>
              </a:spcBef>
              <a:buNone/>
            </a:pPr>
            <a:endParaRPr lang="en-US" sz="2000" dirty="0">
              <a:latin typeface="Arial Rounded MT Bold" panose="020F0704030504030204" pitchFamily="34" charset="0"/>
            </a:endParaRPr>
          </a:p>
          <a:p>
            <a:pPr marL="0" indent="0">
              <a:lnSpc>
                <a:spcPct val="100000"/>
              </a:lnSpc>
              <a:spcBef>
                <a:spcPts val="0"/>
              </a:spcBef>
              <a:buNone/>
            </a:pPr>
            <a:r>
              <a:rPr lang="en-US" sz="2000" dirty="0">
                <a:latin typeface="Arial Rounded MT Bold" panose="020F0704030504030204" pitchFamily="34" charset="0"/>
              </a:rPr>
              <a:t>Each answer is assigned to a specific position on a rating scale. For responding you should use a mouse with your right hand. You should click on the position that refers to your certainty. You can only click once.</a:t>
            </a:r>
          </a:p>
          <a:p>
            <a:pPr marL="0" indent="0">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endParaRPr lang="en-US" sz="2000" dirty="0">
              <a:latin typeface="Arial Rounded MT Bold" panose="020F0704030504030204" pitchFamily="34" charset="0"/>
            </a:endParaRPr>
          </a:p>
          <a:p>
            <a:pPr marL="0" indent="0" algn="ctr">
              <a:lnSpc>
                <a:spcPct val="100000"/>
              </a:lnSpc>
              <a:spcBef>
                <a:spcPts val="0"/>
              </a:spcBef>
              <a:buNone/>
            </a:pPr>
            <a:r>
              <a:rPr lang="en-US" sz="2000" dirty="0">
                <a:latin typeface="Arial Rounded MT Bold" panose="020F0704030504030204" pitchFamily="34" charset="0"/>
              </a:rPr>
              <a:t>Press SPACE to continue.</a:t>
            </a:r>
          </a:p>
          <a:p>
            <a:pPr marL="0" indent="0" algn="ctr">
              <a:lnSpc>
                <a:spcPct val="100000"/>
              </a:lnSpc>
              <a:spcBef>
                <a:spcPts val="0"/>
              </a:spcBef>
              <a:buNone/>
            </a:pPr>
            <a:r>
              <a:rPr lang="en-US" sz="2000" dirty="0">
                <a:latin typeface="Arial Rounded MT Bold" panose="020F0704030504030204" pitchFamily="34" charset="0"/>
              </a:rPr>
              <a:t> </a:t>
            </a:r>
          </a:p>
        </p:txBody>
      </p:sp>
    </p:spTree>
    <p:extLst>
      <p:ext uri="{BB962C8B-B14F-4D97-AF65-F5344CB8AC3E}">
        <p14:creationId xmlns:p14="http://schemas.microsoft.com/office/powerpoint/2010/main" val="3643411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A00F2618A4474EB292B8B7C44F51E8" ma:contentTypeVersion="0" ma:contentTypeDescription="Een nieuw document maken." ma:contentTypeScope="" ma:versionID="19f909a74e65b40f1ffd35667d747f21">
  <xsd:schema xmlns:xsd="http://www.w3.org/2001/XMLSchema" xmlns:xs="http://www.w3.org/2001/XMLSchema" xmlns:p="http://schemas.microsoft.com/office/2006/metadata/properties" targetNamespace="http://schemas.microsoft.com/office/2006/metadata/properties" ma:root="true" ma:fieldsID="b0b8e89b7327bd28fa0a4c5fa6d662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BCCA4A-F6E1-4E0A-9AAD-EFF6B655AE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641E116-8AAD-4E1E-8DA8-7743F195D8A2}">
  <ds:schemaRefs>
    <ds:schemaRef ds:uri="http://purl.org/dc/dcmitype/"/>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D8E21A3D-DBAD-45CE-AA0A-6F8E3A2BA0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10108</TotalTime>
  <Words>1993</Words>
  <Application>Microsoft Office PowerPoint</Application>
  <PresentationFormat>Widescreen</PresentationFormat>
  <Paragraphs>408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Ergo</dc:creator>
  <cp:lastModifiedBy>Lucija Blaževski</cp:lastModifiedBy>
  <cp:revision>223</cp:revision>
  <dcterms:created xsi:type="dcterms:W3CDTF">2018-05-30T21:01:17Z</dcterms:created>
  <dcterms:modified xsi:type="dcterms:W3CDTF">2022-08-29T10:12:55Z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0x010100A3A00F2618A4474EB292B8B7C44F51E8</vt:lpwstr>
  </property>
</Properties>
</file>