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zZflOQuFwPik5KjcxajPeq5v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my name is Lucile, I will be presenting to you my most recent findings on Workplace Age Diversity, what it is, why it’s so relevant to many growing companies.</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Here is the under-represented to represented employee ratio grouped by recruitment sources.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Right off the bat, we see that both On-line Web applications and Other recruitment sources yield a </a:t>
            </a:r>
            <a:r>
              <a:rPr lang="en-US"/>
              <a:t>0.00</a:t>
            </a:r>
            <a:r>
              <a:rPr b="0" i="0" lang="en-US" sz="1200">
                <a:solidFill>
                  <a:schemeClr val="dk1"/>
                </a:solidFill>
                <a:latin typeface="Calibri"/>
                <a:ea typeface="Calibri"/>
                <a:cs typeface="Calibri"/>
                <a:sym typeface="Calibri"/>
              </a:rPr>
              <a:t> Under-represented-to-Represented ratio. The two sources are not efficient in increasing Workplace Age Diversity.</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We see thaat the </a:t>
            </a:r>
            <a:r>
              <a:rPr lang="en-US"/>
              <a:t>Diversity Job Fair</a:t>
            </a:r>
            <a:r>
              <a:rPr b="0" i="0" lang="en-US" sz="1200">
                <a:solidFill>
                  <a:schemeClr val="dk1"/>
                </a:solidFill>
                <a:latin typeface="Calibri"/>
                <a:ea typeface="Calibri"/>
                <a:cs typeface="Calibri"/>
                <a:sym typeface="Calibri"/>
              </a:rPr>
              <a:t> hires the highest Under-represented-to-Represented employee ratio than any other source at </a:t>
            </a:r>
            <a:r>
              <a:rPr lang="en-US"/>
              <a:t>0.34</a:t>
            </a:r>
            <a:r>
              <a:rPr b="0" i="0" lang="en-US" sz="1200">
                <a:solidFill>
                  <a:schemeClr val="dk1"/>
                </a:solidFill>
                <a:latin typeface="Calibri"/>
                <a:ea typeface="Calibri"/>
                <a:cs typeface="Calibri"/>
                <a:sym typeface="Calibri"/>
              </a:rPr>
              <a:t>. Although social-networking sites are great for increasing headcount, </a:t>
            </a:r>
            <a:r>
              <a:rPr lang="en-US"/>
              <a:t>Diversity Job Fair</a:t>
            </a:r>
            <a:r>
              <a:rPr b="0" i="0" lang="en-US" sz="1200">
                <a:solidFill>
                  <a:schemeClr val="dk1"/>
                </a:solidFill>
                <a:latin typeface="Calibri"/>
                <a:ea typeface="Calibri"/>
                <a:cs typeface="Calibri"/>
                <a:sym typeface="Calibri"/>
              </a:rPr>
              <a:t> and </a:t>
            </a:r>
            <a:r>
              <a:rPr lang="en-US"/>
              <a:t>Employee Referral</a:t>
            </a:r>
            <a:r>
              <a:rPr b="0" i="0" lang="en-US" sz="1200">
                <a:solidFill>
                  <a:schemeClr val="dk1"/>
                </a:solidFill>
                <a:latin typeface="Calibri"/>
                <a:ea typeface="Calibri"/>
                <a:cs typeface="Calibri"/>
                <a:sym typeface="Calibri"/>
              </a:rPr>
              <a:t> proved to be better sourced in making the company more diverse. They should be encouraged and expanded to improve the company's age diversity profile. Given none of the available sources yield an under-represented ratio of </a:t>
            </a:r>
            <a:r>
              <a:rPr lang="en-US"/>
              <a:t>0.35</a:t>
            </a:r>
            <a:r>
              <a:rPr b="0" i="0" lang="en-US" sz="1200">
                <a:solidFill>
                  <a:schemeClr val="dk1"/>
                </a:solidFill>
                <a:latin typeface="Calibri"/>
                <a:ea typeface="Calibri"/>
                <a:cs typeface="Calibri"/>
                <a:sym typeface="Calibri"/>
              </a:rPr>
              <a:t>, the organization seems far behind when it comes to age diversity, and no recruitment source is distinctly efficient. Much more robust programs for promoting Workplace Age Diversity is needed.</a:t>
            </a:r>
            <a:endParaRPr/>
          </a:p>
        </p:txBody>
      </p:sp>
      <p:sp>
        <p:nvSpPr>
          <p:cNvPr id="191" name="Google Shape;19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We were able to boil down to a couple of recruitment sources that contribute to more inclusive age representations, but why should the company care? One might argue that the Represented age group is the most qualified in terms of their work abilities, thus dismissing the need to re-evaluate current recruiting practices.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Similar negative ageist attitudes are widely held across societies and not confined to one social or ethnic group. These assume an inevitable decline in work abilities from both young and old workers, thus justify using age as a “proxy” for inferior job performance. These assumptions are invalid. There are wide variations in the rate and amount of decline—if any—in different types of workers and jobs. I wanted to test and prove that Age is a poor proxy for these deficiencies.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 ran three hypothesis testing  to prove that there was no statistical difference in means of performance between the two age groups. </a:t>
            </a:r>
            <a:endParaRPr/>
          </a:p>
        </p:txBody>
      </p:sp>
      <p:sp>
        <p:nvSpPr>
          <p:cNvPr id="200" name="Google Shape;20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On A Final Note</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Workplace Age Diversity creates opportunities for the organization to leverage the unique backgrounds and characteristics of all employees to contribute to its success. some key findings we covered my analysis in regards to Workplace Age Diversity include, one,</a:t>
            </a:r>
            <a:endParaRPr/>
          </a:p>
          <a:p>
            <a:pPr indent="0" lvl="0" marL="0" rtl="0" algn="l">
              <a:spcBef>
                <a:spcPts val="0"/>
              </a:spcBef>
              <a:spcAft>
                <a:spcPts val="0"/>
              </a:spcAft>
              <a:buNone/>
            </a:pPr>
            <a:r>
              <a:t/>
            </a:r>
            <a:endParaRPr/>
          </a:p>
        </p:txBody>
      </p:sp>
      <p:sp>
        <p:nvSpPr>
          <p:cNvPr id="208" name="Google Shape;20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And lastly, Future studies on mixed-age work teams should focus on demonstrating how age diversity climate within an organization could have the potential to improve performance and lower employee turnover.</a:t>
            </a:r>
            <a:endParaRPr/>
          </a:p>
          <a:p>
            <a:pPr indent="0" lvl="0" marL="0" rtl="0" algn="l">
              <a:spcBef>
                <a:spcPts val="0"/>
              </a:spcBef>
              <a:spcAft>
                <a:spcPts val="0"/>
              </a:spcAft>
              <a:buNone/>
            </a:pPr>
            <a:r>
              <a:t/>
            </a:r>
            <a:endParaRPr/>
          </a:p>
        </p:txBody>
      </p:sp>
      <p:sp>
        <p:nvSpPr>
          <p:cNvPr id="225" name="Google Shape;22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In today’s presentation, I uncover the best and worst source of talent acquisition for ensuring Age Diversity. I also test if there is a meaningful statistical difference in the means of job performance between commonly represented and under-represented age groups. </a:t>
            </a:r>
            <a:endParaRPr/>
          </a:p>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As you can see I will start with a brief introduction to why it’s necessary for today’s HR professionals to be wary of fairly representation of both young and old employees, walk you thorugh some research questions I derived from running basic exploratory data analysis using Python, list Hypotheses I used to frame my statistical testing  and report its results. I will wrap up today’s presentation on a few key take aways and directions for future studies on the topic as well.</a:t>
            </a:r>
            <a:endParaRPr/>
          </a:p>
          <a:p>
            <a:pPr indent="0" lvl="0" marL="0" marR="0" rtl="0" algn="l">
              <a:lnSpc>
                <a:spcPct val="100000"/>
              </a:lnSpc>
              <a:spcBef>
                <a:spcPts val="0"/>
              </a:spcBef>
              <a:spcAft>
                <a:spcPts val="0"/>
              </a:spcAft>
              <a:buClr>
                <a:schemeClr val="dk1"/>
              </a:buClr>
              <a:buSzPts val="1200"/>
              <a:buFont typeface="Calibri"/>
              <a:buNone/>
            </a:pPr>
            <a:r>
              <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Although the data set I used is synthetic, with similar information available, the following analysis can be repeated and applied to companies looking to improve their age diversity profiles.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data set I looked at for this study covered HR data </a:t>
            </a:r>
            <a:endParaRPr/>
          </a:p>
          <a:p>
            <a:pPr indent="0" lvl="0" marL="0" rtl="0" algn="l">
              <a:spcBef>
                <a:spcPts val="0"/>
              </a:spcBef>
              <a:spcAft>
                <a:spcPts val="0"/>
              </a:spcAft>
              <a:buNone/>
            </a:pPr>
            <a:r>
              <a:t/>
            </a:r>
            <a:endParaRPr/>
          </a:p>
        </p:txBody>
      </p:sp>
      <p:sp>
        <p:nvSpPr>
          <p:cNvPr id="116" name="Google Shape;11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Of 311 employees</a:t>
            </a:r>
            <a:endParaRPr/>
          </a:p>
        </p:txBody>
      </p:sp>
      <p:sp>
        <p:nvSpPr>
          <p:cNvPr id="126" name="Google Shape;12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And featured 36 different key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Included gender, DOB, Salary, AGE, Performance scores, manger ID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To help me frame my research question I decided to assume that the company I am looking at discovered a recently growing demand for a diversified workforce in terms of age. For instance, there could have been external demand from the stakeholders that the organization appeal to a much broader—old and young—customer demographic. First, we begin by analyzing the current diversity profile.</a:t>
            </a:r>
            <a:endParaRPr/>
          </a:p>
        </p:txBody>
      </p:sp>
      <p:sp>
        <p:nvSpPr>
          <p:cNvPr id="138" name="Google Shape;13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9628fcaf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79628fcaf3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This is what the profile looked like age distribution for this particular company was heavily skewed. </a:t>
            </a:r>
            <a:endParaRPr/>
          </a:p>
          <a:p>
            <a:pPr indent="0" lvl="0" marL="0" rtl="0" algn="l">
              <a:spcBef>
                <a:spcPts val="0"/>
              </a:spcBef>
              <a:spcAft>
                <a:spcPts val="0"/>
              </a:spcAft>
              <a:buNone/>
            </a:pPr>
            <a:r>
              <a:t/>
            </a:r>
            <a:endParaRPr/>
          </a:p>
        </p:txBody>
      </p:sp>
      <p:sp>
        <p:nvSpPr>
          <p:cNvPr id="152" name="Google Shape;152;g79628fcaf3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fact I found that the employees falling into the </a:t>
            </a:r>
            <a:r>
              <a:rPr lang="en-US"/>
              <a:t>30 - 40</a:t>
            </a:r>
            <a:r>
              <a:rPr b="0" i="0" lang="en-US" sz="1200">
                <a:solidFill>
                  <a:schemeClr val="dk1"/>
                </a:solidFill>
                <a:latin typeface="Calibri"/>
                <a:ea typeface="Calibri"/>
                <a:cs typeface="Calibri"/>
                <a:sym typeface="Calibri"/>
              </a:rPr>
              <a:t> and </a:t>
            </a:r>
            <a:r>
              <a:rPr lang="en-US"/>
              <a:t>40 - 50</a:t>
            </a:r>
            <a:r>
              <a:rPr b="0" i="0" lang="en-US" sz="1200">
                <a:solidFill>
                  <a:schemeClr val="dk1"/>
                </a:solidFill>
                <a:latin typeface="Calibri"/>
                <a:ea typeface="Calibri"/>
                <a:cs typeface="Calibri"/>
                <a:sym typeface="Calibri"/>
              </a:rPr>
              <a:t> age groups make up roughly 80% of total employees.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It's now clear to us that the age distribution is heavily skewed to the left, and that there is room for systematic improvement.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NTURALLY MY NEXT STEP WAS TO examine how age diversity is influenced by current recruiting practices. Which recruitment sources are we currently sourcing and hiring from?</a:t>
            </a:r>
            <a:endParaRPr/>
          </a:p>
        </p:txBody>
      </p:sp>
      <p:sp>
        <p:nvSpPr>
          <p:cNvPr id="160" name="Google Shape;16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Here is a histogram of headcount grouped by recruitment sources. As you can see there are nine available sources for talent acquisiton.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From this chart,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We see that </a:t>
            </a:r>
            <a:r>
              <a:rPr lang="en-US"/>
              <a:t>Indeed</a:t>
            </a:r>
            <a:r>
              <a:rPr b="0" i="0" lang="en-US" sz="1200">
                <a:solidFill>
                  <a:schemeClr val="dk1"/>
                </a:solidFill>
                <a:latin typeface="Calibri"/>
                <a:ea typeface="Calibri"/>
                <a:cs typeface="Calibri"/>
                <a:sym typeface="Calibri"/>
              </a:rPr>
              <a:t>, </a:t>
            </a:r>
            <a:r>
              <a:rPr lang="en-US"/>
              <a:t>LinkedIn</a:t>
            </a:r>
            <a:r>
              <a:rPr b="0" i="0" lang="en-US" sz="1200">
                <a:solidFill>
                  <a:schemeClr val="dk1"/>
                </a:solidFill>
                <a:latin typeface="Calibri"/>
                <a:ea typeface="Calibri"/>
                <a:cs typeface="Calibri"/>
                <a:sym typeface="Calibri"/>
              </a:rPr>
              <a:t>, and </a:t>
            </a:r>
            <a:r>
              <a:rPr lang="en-US"/>
              <a:t>Google Search</a:t>
            </a:r>
            <a:r>
              <a:rPr b="0" i="0" lang="en-US" sz="1200">
                <a:solidFill>
                  <a:schemeClr val="dk1"/>
                </a:solidFill>
                <a:latin typeface="Calibri"/>
                <a:ea typeface="Calibri"/>
                <a:cs typeface="Calibri"/>
                <a:sym typeface="Calibri"/>
              </a:rPr>
              <a:t> are the top 3 sources of recruitment for the company in terms of headcount. In other words, The three social networking sites source the highest volume of employees in the company. </a:t>
            </a:r>
            <a:r>
              <a:rPr lang="en-US"/>
              <a:t>Company Website</a:t>
            </a:r>
            <a:r>
              <a:rPr b="0" i="0" lang="en-US" sz="1200">
                <a:solidFill>
                  <a:schemeClr val="dk1"/>
                </a:solidFill>
                <a:latin typeface="Calibri"/>
                <a:ea typeface="Calibri"/>
                <a:cs typeface="Calibri"/>
                <a:sym typeface="Calibri"/>
              </a:rPr>
              <a:t>, </a:t>
            </a:r>
            <a:r>
              <a:rPr lang="en-US"/>
              <a:t>Other</a:t>
            </a:r>
            <a:r>
              <a:rPr b="0" i="0" lang="en-US" sz="1200">
                <a:solidFill>
                  <a:schemeClr val="dk1"/>
                </a:solidFill>
                <a:latin typeface="Calibri"/>
                <a:ea typeface="Calibri"/>
                <a:cs typeface="Calibri"/>
                <a:sym typeface="Calibri"/>
              </a:rPr>
              <a:t>, and </a:t>
            </a:r>
            <a:r>
              <a:rPr lang="en-US"/>
              <a:t>On-line Web applications</a:t>
            </a:r>
            <a:r>
              <a:rPr b="0" i="0" lang="en-US" sz="1200">
                <a:solidFill>
                  <a:schemeClr val="dk1"/>
                </a:solidFill>
                <a:latin typeface="Calibri"/>
                <a:ea typeface="Calibri"/>
                <a:cs typeface="Calibri"/>
                <a:sym typeface="Calibri"/>
              </a:rPr>
              <a:t> are the bottom 3. Our next question is: Besides the headcounts, </a:t>
            </a:r>
            <a:r>
              <a:rPr b="1" i="0" lang="en-US" sz="1200">
                <a:solidFill>
                  <a:schemeClr val="dk1"/>
                </a:solidFill>
                <a:latin typeface="Calibri"/>
                <a:ea typeface="Calibri"/>
                <a:cs typeface="Calibri"/>
                <a:sym typeface="Calibri"/>
              </a:rPr>
              <a:t>which recruitment source hires the highest ratio of under-represented employees</a:t>
            </a:r>
            <a:endParaRPr/>
          </a:p>
          <a:p>
            <a:pPr indent="0" lvl="0" marL="0" rtl="0" algn="l">
              <a:spcBef>
                <a:spcPts val="0"/>
              </a:spcBef>
              <a:spcAft>
                <a:spcPts val="0"/>
              </a:spcAft>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Which recruitment source hires the highest ratio of under-represented candidates? In other words, which of the nine recruitment sources should the company focus its talent sourcing from if it were to improve its age diversity profile? Which source should the company avoid?</a:t>
            </a:r>
            <a:endParaRPr/>
          </a:p>
        </p:txBody>
      </p:sp>
      <p:sp>
        <p:nvSpPr>
          <p:cNvPr id="174" name="Google Shape;17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which recruitment source hires the highest ratio of under-represented employees</a:t>
            </a:r>
            <a:endParaRPr/>
          </a:p>
          <a:p>
            <a:pPr indent="0" lvl="0" marL="0" rtl="0" algn="l">
              <a:spcBef>
                <a:spcPts val="0"/>
              </a:spcBef>
              <a:spcAft>
                <a:spcPts val="0"/>
              </a:spcAft>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 other words, which of the nine recruitment sources should the company focus its talent sourcing from if it were to improve its age diversity profile? Which source should the company avoid?</a:t>
            </a:r>
            <a:endParaRPr/>
          </a:p>
        </p:txBody>
      </p:sp>
      <p:sp>
        <p:nvSpPr>
          <p:cNvPr id="182" name="Google Shape;18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5" name="Shape 15"/>
        <p:cNvGrpSpPr/>
        <p:nvPr/>
      </p:nvGrpSpPr>
      <p:grpSpPr>
        <a:xfrm>
          <a:off x="0" y="0"/>
          <a:ext cx="0" cy="0"/>
          <a:chOff x="0" y="0"/>
          <a:chExt cx="0" cy="0"/>
        </a:xfrm>
      </p:grpSpPr>
      <p:sp>
        <p:nvSpPr>
          <p:cNvPr id="16" name="Google Shape;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1" name="Shape 21"/>
        <p:cNvGrpSpPr/>
        <p:nvPr/>
      </p:nvGrpSpPr>
      <p:grpSpPr>
        <a:xfrm>
          <a:off x="0" y="0"/>
          <a:ext cx="0" cy="0"/>
          <a:chOff x="0" y="0"/>
          <a:chExt cx="0" cy="0"/>
        </a:xfrm>
      </p:grpSpPr>
      <p:sp>
        <p:nvSpPr>
          <p:cNvPr id="22" name="Google Shape;2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None/>
              <a:defRPr i="0" sz="4400" u="none" cap="none" strike="noStrike">
                <a:solidFill>
                  <a:schemeClr val="dk1"/>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Char char="•"/>
              <a:defRPr i="0" sz="2800" u="none" cap="none" strike="noStrike">
                <a:solidFill>
                  <a:schemeClr val="dk1"/>
                </a:solidFill>
              </a:defRPr>
            </a:lvl1pPr>
            <a:lvl2pPr indent="-381000" lvl="1" marL="914400" marR="0" rtl="0" algn="l">
              <a:lnSpc>
                <a:spcPct val="90000"/>
              </a:lnSpc>
              <a:spcBef>
                <a:spcPts val="500"/>
              </a:spcBef>
              <a:spcAft>
                <a:spcPts val="0"/>
              </a:spcAft>
              <a:buClr>
                <a:schemeClr val="dk1"/>
              </a:buClr>
              <a:buSzPts val="2400"/>
              <a:buChar char="•"/>
              <a:defRPr i="0" sz="2400" u="none" cap="none" strike="noStrike">
                <a:solidFill>
                  <a:schemeClr val="dk1"/>
                </a:solidFill>
              </a:defRPr>
            </a:lvl2pPr>
            <a:lvl3pPr indent="-355600" lvl="2" marL="1371600" marR="0" rtl="0" algn="l">
              <a:lnSpc>
                <a:spcPct val="90000"/>
              </a:lnSpc>
              <a:spcBef>
                <a:spcPts val="500"/>
              </a:spcBef>
              <a:spcAft>
                <a:spcPts val="0"/>
              </a:spcAft>
              <a:buClr>
                <a:schemeClr val="dk1"/>
              </a:buClr>
              <a:buSzPts val="2000"/>
              <a:buChar char="•"/>
              <a:defRPr i="0" sz="2000" u="none" cap="none" strike="noStrike">
                <a:solidFill>
                  <a:schemeClr val="dk1"/>
                </a:solidFill>
              </a:defRPr>
            </a:lvl3pPr>
            <a:lvl4pPr indent="-342900" lvl="3" marL="1828800" marR="0" rtl="0" algn="l">
              <a:lnSpc>
                <a:spcPct val="90000"/>
              </a:lnSpc>
              <a:spcBef>
                <a:spcPts val="500"/>
              </a:spcBef>
              <a:spcAft>
                <a:spcPts val="0"/>
              </a:spcAft>
              <a:buClr>
                <a:schemeClr val="dk1"/>
              </a:buClr>
              <a:buSzPts val="1800"/>
              <a:buChar char="•"/>
              <a:defRPr i="0" sz="1800" u="none" cap="none" strike="noStrike">
                <a:solidFill>
                  <a:schemeClr val="dk1"/>
                </a:solidFill>
              </a:defRPr>
            </a:lvl4pPr>
            <a:lvl5pPr indent="-342900" lvl="4" marL="2286000" marR="0" rtl="0" algn="l">
              <a:lnSpc>
                <a:spcPct val="90000"/>
              </a:lnSpc>
              <a:spcBef>
                <a:spcPts val="500"/>
              </a:spcBef>
              <a:spcAft>
                <a:spcPts val="0"/>
              </a:spcAft>
              <a:buClr>
                <a:schemeClr val="dk1"/>
              </a:buClr>
              <a:buSzPts val="1800"/>
              <a:buChar char="•"/>
              <a:defRPr i="0" sz="18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5461627" y="2693158"/>
            <a:ext cx="5518159" cy="73584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US" sz="2400" u="none" cap="none" strike="noStrike">
                <a:solidFill>
                  <a:srgbClr val="323F4F"/>
                </a:solidFill>
              </a:rPr>
              <a:t>WORKPLACE </a:t>
            </a:r>
            <a:r>
              <a:rPr b="1" i="0" lang="en-US" sz="3200" u="none" cap="none" strike="noStrike">
                <a:solidFill>
                  <a:srgbClr val="323F4F"/>
                </a:solidFill>
              </a:rPr>
              <a:t>AGE DIVERSITY</a:t>
            </a:r>
            <a:endParaRPr/>
          </a:p>
        </p:txBody>
      </p:sp>
      <p:sp>
        <p:nvSpPr>
          <p:cNvPr id="90" name="Google Shape;90;p1"/>
          <p:cNvSpPr/>
          <p:nvPr/>
        </p:nvSpPr>
        <p:spPr>
          <a:xfrm>
            <a:off x="5201734" y="2967621"/>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10"/>
          <p:cNvSpPr/>
          <p:nvPr/>
        </p:nvSpPr>
        <p:spPr>
          <a:xfrm>
            <a:off x="259893" y="198273"/>
            <a:ext cx="8658084"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UNDER-REPRESENTED RATIO BY </a:t>
            </a:r>
            <a:r>
              <a:rPr lang="en-US" sz="2800">
                <a:solidFill>
                  <a:srgbClr val="323F4F"/>
                </a:solidFill>
              </a:rPr>
              <a:t>RECRUITMENT SOURCE </a:t>
            </a:r>
            <a:endParaRPr/>
          </a:p>
        </p:txBody>
      </p:sp>
      <p:sp>
        <p:nvSpPr>
          <p:cNvPr id="194" name="Google Shape;194;p10"/>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pic>
        <p:nvPicPr>
          <p:cNvPr descr="Table&#10;&#10;Description automatically generated" id="195" name="Google Shape;195;p10"/>
          <p:cNvPicPr preferRelativeResize="0"/>
          <p:nvPr/>
        </p:nvPicPr>
        <p:blipFill rotWithShape="1">
          <a:blip r:embed="rId3">
            <a:alphaModFix/>
          </a:blip>
          <a:srcRect b="0" l="0" r="0" t="0"/>
          <a:stretch/>
        </p:blipFill>
        <p:spPr>
          <a:xfrm>
            <a:off x="1244325" y="1956863"/>
            <a:ext cx="4104275" cy="3428737"/>
          </a:xfrm>
          <a:prstGeom prst="rect">
            <a:avLst/>
          </a:prstGeom>
          <a:noFill/>
          <a:ln>
            <a:noFill/>
          </a:ln>
        </p:spPr>
      </p:pic>
      <p:pic>
        <p:nvPicPr>
          <p:cNvPr descr="Chart, bar chart, funnel chart&#10;&#10;Description automatically generated" id="196" name="Google Shape;196;p10"/>
          <p:cNvPicPr preferRelativeResize="0"/>
          <p:nvPr/>
        </p:nvPicPr>
        <p:blipFill rotWithShape="1">
          <a:blip r:embed="rId4">
            <a:alphaModFix/>
          </a:blip>
          <a:srcRect b="0" l="0" r="0" t="0"/>
          <a:stretch/>
        </p:blipFill>
        <p:spPr>
          <a:xfrm>
            <a:off x="5348596" y="1752133"/>
            <a:ext cx="5599073" cy="40610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11"/>
          <p:cNvSpPr/>
          <p:nvPr/>
        </p:nvSpPr>
        <p:spPr>
          <a:xfrm>
            <a:off x="259893" y="198273"/>
            <a:ext cx="5518159"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HYPOTHESIS </a:t>
            </a:r>
            <a:r>
              <a:rPr lang="en-US" sz="2800">
                <a:solidFill>
                  <a:srgbClr val="323F4F"/>
                </a:solidFill>
              </a:rPr>
              <a:t>TESTING</a:t>
            </a:r>
            <a:endParaRPr/>
          </a:p>
        </p:txBody>
      </p:sp>
      <p:sp>
        <p:nvSpPr>
          <p:cNvPr id="203" name="Google Shape;203;p11"/>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pic>
        <p:nvPicPr>
          <p:cNvPr descr="Graphical user interface, text, application, email&#10;&#10;Description automatically generated" id="204" name="Google Shape;204;p11"/>
          <p:cNvPicPr preferRelativeResize="0"/>
          <p:nvPr/>
        </p:nvPicPr>
        <p:blipFill rotWithShape="1">
          <a:blip r:embed="rId3">
            <a:alphaModFix/>
          </a:blip>
          <a:srcRect b="0" l="0" r="0" t="0"/>
          <a:stretch/>
        </p:blipFill>
        <p:spPr>
          <a:xfrm>
            <a:off x="2221662" y="1120725"/>
            <a:ext cx="7748675" cy="5077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12"/>
          <p:cNvSpPr/>
          <p:nvPr/>
        </p:nvSpPr>
        <p:spPr>
          <a:xfrm>
            <a:off x="259893" y="198273"/>
            <a:ext cx="5518159"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KEY </a:t>
            </a:r>
            <a:r>
              <a:rPr lang="en-US" sz="2800">
                <a:solidFill>
                  <a:srgbClr val="323F4F"/>
                </a:solidFill>
              </a:rPr>
              <a:t>TAKE AWAY</a:t>
            </a:r>
            <a:endParaRPr/>
          </a:p>
        </p:txBody>
      </p:sp>
      <p:sp>
        <p:nvSpPr>
          <p:cNvPr id="211" name="Google Shape;211;p12"/>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12" name="Google Shape;212;p12"/>
          <p:cNvSpPr txBox="1"/>
          <p:nvPr/>
        </p:nvSpPr>
        <p:spPr>
          <a:xfrm>
            <a:off x="1313645" y="1700011"/>
            <a:ext cx="8229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1. </a:t>
            </a:r>
            <a:r>
              <a:rPr b="1" lang="en-US" sz="1800">
                <a:solidFill>
                  <a:schemeClr val="dk1"/>
                </a:solidFill>
              </a:rPr>
              <a:t>Diversity Job Fair </a:t>
            </a:r>
            <a:r>
              <a:rPr lang="en-US" sz="1800">
                <a:solidFill>
                  <a:schemeClr val="dk1"/>
                </a:solidFill>
              </a:rPr>
              <a:t>and </a:t>
            </a:r>
            <a:r>
              <a:rPr b="1" lang="en-US" sz="1800">
                <a:solidFill>
                  <a:schemeClr val="dk1"/>
                </a:solidFill>
              </a:rPr>
              <a:t>Employee Referrals</a:t>
            </a:r>
            <a:r>
              <a:rPr lang="en-US" sz="1800">
                <a:solidFill>
                  <a:schemeClr val="dk1"/>
                </a:solidFill>
              </a:rPr>
              <a:t> are the best available sources of recruitment from a workplace Age Diversity standpoint.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13"/>
          <p:cNvSpPr/>
          <p:nvPr/>
        </p:nvSpPr>
        <p:spPr>
          <a:xfrm>
            <a:off x="259893" y="198273"/>
            <a:ext cx="5518159"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KEY </a:t>
            </a:r>
            <a:r>
              <a:rPr lang="en-US" sz="2800">
                <a:solidFill>
                  <a:srgbClr val="323F4F"/>
                </a:solidFill>
              </a:rPr>
              <a:t>TAKE AWAY</a:t>
            </a:r>
            <a:endParaRPr/>
          </a:p>
        </p:txBody>
      </p:sp>
      <p:sp>
        <p:nvSpPr>
          <p:cNvPr id="219" name="Google Shape;219;p13"/>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0" name="Google Shape;220;p13"/>
          <p:cNvSpPr txBox="1"/>
          <p:nvPr/>
        </p:nvSpPr>
        <p:spPr>
          <a:xfrm>
            <a:off x="1313645" y="1700011"/>
            <a:ext cx="8229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1. </a:t>
            </a:r>
            <a:r>
              <a:rPr b="1" lang="en-US" sz="1800">
                <a:solidFill>
                  <a:schemeClr val="dk1"/>
                </a:solidFill>
              </a:rPr>
              <a:t>Diversity Job Fair</a:t>
            </a:r>
            <a:r>
              <a:rPr lang="en-US" sz="1800">
                <a:solidFill>
                  <a:schemeClr val="dk1"/>
                </a:solidFill>
              </a:rPr>
              <a:t> and </a:t>
            </a:r>
            <a:r>
              <a:rPr b="1" lang="en-US" sz="1800">
                <a:solidFill>
                  <a:schemeClr val="dk1"/>
                </a:solidFill>
              </a:rPr>
              <a:t>Employee Referrals</a:t>
            </a:r>
            <a:r>
              <a:rPr lang="en-US" sz="1800">
                <a:solidFill>
                  <a:schemeClr val="dk1"/>
                </a:solidFill>
              </a:rPr>
              <a:t> are the best available sources of recruitment from a workplace Age Diversity standpoint. </a:t>
            </a:r>
            <a:endParaRPr/>
          </a:p>
        </p:txBody>
      </p:sp>
      <p:sp>
        <p:nvSpPr>
          <p:cNvPr id="221" name="Google Shape;221;p13"/>
          <p:cNvSpPr txBox="1"/>
          <p:nvPr/>
        </p:nvSpPr>
        <p:spPr>
          <a:xfrm>
            <a:off x="1313645" y="2967335"/>
            <a:ext cx="84871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2. We should </a:t>
            </a:r>
            <a:r>
              <a:rPr b="1" lang="en-US" sz="1800">
                <a:solidFill>
                  <a:schemeClr val="dk1"/>
                </a:solidFill>
              </a:rPr>
              <a:t>digress</a:t>
            </a:r>
            <a:r>
              <a:rPr lang="en-US" sz="1800">
                <a:solidFill>
                  <a:schemeClr val="dk1"/>
                </a:solidFill>
              </a:rPr>
              <a:t> from the current social network-centric approach to talent acquisition to a more diversity-centric, age-friendly approach to recruitment.</a:t>
            </a:r>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14"/>
          <p:cNvSpPr/>
          <p:nvPr/>
        </p:nvSpPr>
        <p:spPr>
          <a:xfrm>
            <a:off x="259893" y="198273"/>
            <a:ext cx="5518159"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KEY </a:t>
            </a:r>
            <a:r>
              <a:rPr lang="en-US" sz="2800">
                <a:solidFill>
                  <a:srgbClr val="323F4F"/>
                </a:solidFill>
              </a:rPr>
              <a:t>TAKE AWAY</a:t>
            </a:r>
            <a:endParaRPr/>
          </a:p>
        </p:txBody>
      </p:sp>
      <p:sp>
        <p:nvSpPr>
          <p:cNvPr id="228" name="Google Shape;228;p14"/>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229" name="Google Shape;229;p14"/>
          <p:cNvSpPr txBox="1"/>
          <p:nvPr/>
        </p:nvSpPr>
        <p:spPr>
          <a:xfrm>
            <a:off x="1313645" y="1700011"/>
            <a:ext cx="8229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1. </a:t>
            </a:r>
            <a:r>
              <a:rPr b="1" lang="en-US" sz="1800">
                <a:solidFill>
                  <a:schemeClr val="dk1"/>
                </a:solidFill>
              </a:rPr>
              <a:t>Diversity Job Fair</a:t>
            </a:r>
            <a:r>
              <a:rPr lang="en-US" sz="1800">
                <a:solidFill>
                  <a:schemeClr val="dk1"/>
                </a:solidFill>
              </a:rPr>
              <a:t> and </a:t>
            </a:r>
            <a:r>
              <a:rPr b="1" lang="en-US" sz="1800">
                <a:solidFill>
                  <a:schemeClr val="dk1"/>
                </a:solidFill>
              </a:rPr>
              <a:t>Employee Referrals</a:t>
            </a:r>
            <a:r>
              <a:rPr lang="en-US" sz="1800">
                <a:solidFill>
                  <a:schemeClr val="dk1"/>
                </a:solidFill>
              </a:rPr>
              <a:t> are the best available sources of recruitment from a workplace Age Diversity standpoint. </a:t>
            </a:r>
            <a:endParaRPr/>
          </a:p>
        </p:txBody>
      </p:sp>
      <p:sp>
        <p:nvSpPr>
          <p:cNvPr id="230" name="Google Shape;230;p14"/>
          <p:cNvSpPr txBox="1"/>
          <p:nvPr/>
        </p:nvSpPr>
        <p:spPr>
          <a:xfrm>
            <a:off x="1313645" y="2967335"/>
            <a:ext cx="857733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2. We should </a:t>
            </a:r>
            <a:r>
              <a:rPr b="1" lang="en-US" sz="1800">
                <a:solidFill>
                  <a:schemeClr val="dk1"/>
                </a:solidFill>
              </a:rPr>
              <a:t>digress</a:t>
            </a:r>
            <a:r>
              <a:rPr lang="en-US" sz="1800">
                <a:solidFill>
                  <a:schemeClr val="dk1"/>
                </a:solidFill>
              </a:rPr>
              <a:t> from the current social network-centric approach to talent acquisition to a more diversity-centric, age-friendly approach to recruitment.</a:t>
            </a:r>
            <a:endParaRPr/>
          </a:p>
          <a:p>
            <a:pPr indent="0" lvl="0" marL="0" marR="0" rtl="0" algn="l">
              <a:spcBef>
                <a:spcPts val="0"/>
              </a:spcBef>
              <a:spcAft>
                <a:spcPts val="0"/>
              </a:spcAft>
              <a:buNone/>
            </a:pPr>
            <a:r>
              <a:t/>
            </a:r>
            <a:endParaRPr sz="1800">
              <a:solidFill>
                <a:schemeClr val="dk1"/>
              </a:solidFill>
            </a:endParaRPr>
          </a:p>
        </p:txBody>
      </p:sp>
      <p:sp>
        <p:nvSpPr>
          <p:cNvPr id="231" name="Google Shape;231;p14"/>
          <p:cNvSpPr txBox="1"/>
          <p:nvPr/>
        </p:nvSpPr>
        <p:spPr>
          <a:xfrm>
            <a:off x="1313645" y="4234659"/>
            <a:ext cx="89121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3. There are no statistically significant differences in the means of </a:t>
            </a:r>
            <a:r>
              <a:rPr b="1" lang="en-US" sz="1800">
                <a:solidFill>
                  <a:schemeClr val="dk1"/>
                </a:solidFill>
              </a:rPr>
              <a:t>PerfScore, </a:t>
            </a:r>
            <a:endParaRPr b="1"/>
          </a:p>
          <a:p>
            <a:pPr indent="0" lvl="0" marL="0" marR="0" rtl="0" algn="l">
              <a:spcBef>
                <a:spcPts val="0"/>
              </a:spcBef>
              <a:spcAft>
                <a:spcPts val="0"/>
              </a:spcAft>
              <a:buNone/>
            </a:pPr>
            <a:r>
              <a:rPr b="1" lang="en-US" sz="1800">
                <a:solidFill>
                  <a:schemeClr val="dk1"/>
                </a:solidFill>
              </a:rPr>
              <a:t>DaysLateLast30, and Absences</a:t>
            </a:r>
            <a:r>
              <a:rPr lang="en-US" sz="1800">
                <a:solidFill>
                  <a:schemeClr val="dk1"/>
                </a:solidFill>
              </a:rPr>
              <a:t> between the commonly represented and under-</a:t>
            </a:r>
            <a:endParaRPr/>
          </a:p>
          <a:p>
            <a:pPr indent="0" lvl="0" marL="0" marR="0" rtl="0" algn="l">
              <a:spcBef>
                <a:spcPts val="0"/>
              </a:spcBef>
              <a:spcAft>
                <a:spcPts val="0"/>
              </a:spcAft>
              <a:buNone/>
            </a:pPr>
            <a:r>
              <a:rPr lang="en-US" sz="1800">
                <a:solidFill>
                  <a:schemeClr val="dk1"/>
                </a:solidFill>
              </a:rPr>
              <a:t>represented age groups, thus invalidating the argument that the under-represented are 'unqualified.'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grpSp>
        <p:nvGrpSpPr>
          <p:cNvPr id="96" name="Google Shape;96;p2"/>
          <p:cNvGrpSpPr/>
          <p:nvPr/>
        </p:nvGrpSpPr>
        <p:grpSpPr>
          <a:xfrm>
            <a:off x="2223809" y="931098"/>
            <a:ext cx="5590992" cy="4995804"/>
            <a:chOff x="2566380" y="270692"/>
            <a:chExt cx="6916674" cy="6180361"/>
          </a:xfrm>
        </p:grpSpPr>
        <p:sp>
          <p:nvSpPr>
            <p:cNvPr id="97" name="Google Shape;97;p2"/>
            <p:cNvSpPr/>
            <p:nvPr/>
          </p:nvSpPr>
          <p:spPr>
            <a:xfrm>
              <a:off x="4466808" y="270692"/>
              <a:ext cx="3115818" cy="2686050"/>
            </a:xfrm>
            <a:custGeom>
              <a:rect b="b" l="l" r="r" t="t"/>
              <a:pathLst>
                <a:path extrusionOk="0" h="2686050" w="3115818">
                  <a:moveTo>
                    <a:pt x="1557909" y="0"/>
                  </a:moveTo>
                  <a:lnTo>
                    <a:pt x="3115818" y="2686050"/>
                  </a:lnTo>
                  <a:lnTo>
                    <a:pt x="0" y="2686050"/>
                  </a:lnTo>
                  <a:lnTo>
                    <a:pt x="1557909" y="0"/>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8" name="Google Shape;98;p2"/>
            <p:cNvSpPr/>
            <p:nvPr/>
          </p:nvSpPr>
          <p:spPr>
            <a:xfrm>
              <a:off x="3833332" y="3400788"/>
              <a:ext cx="4382770" cy="720725"/>
            </a:xfrm>
            <a:custGeom>
              <a:rect b="b" l="l" r="r" t="t"/>
              <a:pathLst>
                <a:path extrusionOk="0" h="720725" w="4382770">
                  <a:moveTo>
                    <a:pt x="418021" y="0"/>
                  </a:moveTo>
                  <a:lnTo>
                    <a:pt x="3964750" y="0"/>
                  </a:lnTo>
                  <a:lnTo>
                    <a:pt x="4382770" y="720725"/>
                  </a:lnTo>
                  <a:lnTo>
                    <a:pt x="0" y="720725"/>
                  </a:lnTo>
                  <a:lnTo>
                    <a:pt x="418021" y="0"/>
                  </a:lnTo>
                  <a:close/>
                </a:path>
              </a:pathLst>
            </a:cu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99" name="Google Shape;99;p2"/>
            <p:cNvSpPr/>
            <p:nvPr/>
          </p:nvSpPr>
          <p:spPr>
            <a:xfrm>
              <a:off x="3199856" y="4565558"/>
              <a:ext cx="5649722" cy="720725"/>
            </a:xfrm>
            <a:custGeom>
              <a:rect b="b" l="l" r="r" t="t"/>
              <a:pathLst>
                <a:path extrusionOk="0" h="720725" w="5649722">
                  <a:moveTo>
                    <a:pt x="418021" y="0"/>
                  </a:moveTo>
                  <a:lnTo>
                    <a:pt x="5231702" y="0"/>
                  </a:lnTo>
                  <a:lnTo>
                    <a:pt x="5649722" y="720725"/>
                  </a:lnTo>
                  <a:lnTo>
                    <a:pt x="0" y="720725"/>
                  </a:lnTo>
                  <a:lnTo>
                    <a:pt x="418021" y="0"/>
                  </a:lnTo>
                  <a:close/>
                </a:path>
              </a:pathLst>
            </a:cu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0" name="Google Shape;100;p2"/>
            <p:cNvSpPr/>
            <p:nvPr/>
          </p:nvSpPr>
          <p:spPr>
            <a:xfrm>
              <a:off x="2566380" y="5730328"/>
              <a:ext cx="6916674" cy="720725"/>
            </a:xfrm>
            <a:custGeom>
              <a:rect b="b" l="l" r="r" t="t"/>
              <a:pathLst>
                <a:path extrusionOk="0" h="720725" w="6916674">
                  <a:moveTo>
                    <a:pt x="418021" y="0"/>
                  </a:moveTo>
                  <a:lnTo>
                    <a:pt x="6498654" y="0"/>
                  </a:lnTo>
                  <a:lnTo>
                    <a:pt x="6916674" y="720725"/>
                  </a:lnTo>
                  <a:lnTo>
                    <a:pt x="0" y="720725"/>
                  </a:lnTo>
                  <a:lnTo>
                    <a:pt x="418021" y="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1" name="Google Shape;101;p2"/>
            <p:cNvSpPr/>
            <p:nvPr/>
          </p:nvSpPr>
          <p:spPr>
            <a:xfrm>
              <a:off x="3038058" y="5286283"/>
              <a:ext cx="5811520" cy="444045"/>
            </a:xfrm>
            <a:prstGeom prst="parallelogram">
              <a:avLst>
                <a:gd fmla="val 642776" name="adj"/>
              </a:avLst>
            </a:prstGeom>
            <a:solidFill>
              <a:srgbClr val="090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2" name="Google Shape;102;p2"/>
            <p:cNvSpPr/>
            <p:nvPr/>
          </p:nvSpPr>
          <p:spPr>
            <a:xfrm>
              <a:off x="3671534" y="4121513"/>
              <a:ext cx="4544568" cy="444045"/>
            </a:xfrm>
            <a:prstGeom prst="parallelogram">
              <a:avLst>
                <a:gd fmla="val 512030" name="adj"/>
              </a:avLst>
            </a:prstGeom>
            <a:solidFill>
              <a:srgbClr val="090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3" name="Google Shape;103;p2"/>
            <p:cNvSpPr/>
            <p:nvPr/>
          </p:nvSpPr>
          <p:spPr>
            <a:xfrm>
              <a:off x="4305010" y="2956742"/>
              <a:ext cx="3277616" cy="444045"/>
            </a:xfrm>
            <a:prstGeom prst="parallelogram">
              <a:avLst>
                <a:gd fmla="val 342060" name="adj"/>
              </a:avLst>
            </a:prstGeom>
            <a:solidFill>
              <a:srgbClr val="090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04" name="Google Shape;104;p2"/>
          <p:cNvSpPr/>
          <p:nvPr/>
        </p:nvSpPr>
        <p:spPr>
          <a:xfrm>
            <a:off x="8122264" y="4820434"/>
            <a:ext cx="3090000" cy="65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323F4F"/>
                </a:solidFill>
              </a:rPr>
              <a:t>EXPLORATORY DATA ANALYSIS</a:t>
            </a:r>
            <a:endParaRPr/>
          </a:p>
          <a:p>
            <a:pPr indent="0" lvl="0" marL="0" marR="0" rtl="0" algn="l">
              <a:lnSpc>
                <a:spcPct val="100000"/>
              </a:lnSpc>
              <a:spcBef>
                <a:spcPts val="0"/>
              </a:spcBef>
              <a:spcAft>
                <a:spcPts val="0"/>
              </a:spcAft>
              <a:buNone/>
            </a:pPr>
            <a:r>
              <a:rPr i="0" lang="en-US" sz="1200" u="none" cap="none" strike="noStrike">
                <a:solidFill>
                  <a:srgbClr val="7F7F7F"/>
                </a:solidFill>
              </a:rPr>
              <a:t>Python &amp; Google CoLab</a:t>
            </a:r>
            <a:endParaRPr i="0" sz="800" u="none" cap="none" strike="noStrike">
              <a:solidFill>
                <a:srgbClr val="BFBFBF"/>
              </a:solidFill>
            </a:endParaRPr>
          </a:p>
        </p:txBody>
      </p:sp>
      <p:sp>
        <p:nvSpPr>
          <p:cNvPr id="105" name="Google Shape;105;p2"/>
          <p:cNvSpPr/>
          <p:nvPr/>
        </p:nvSpPr>
        <p:spPr>
          <a:xfrm>
            <a:off x="7549872" y="3437860"/>
            <a:ext cx="1661100" cy="65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323F4F"/>
                </a:solidFill>
              </a:rPr>
              <a:t>HYPOTHESIS</a:t>
            </a:r>
            <a:endParaRPr/>
          </a:p>
          <a:p>
            <a:pPr indent="0" lvl="0" marL="0" marR="0" rtl="0" algn="l">
              <a:lnSpc>
                <a:spcPct val="100000"/>
              </a:lnSpc>
              <a:spcBef>
                <a:spcPts val="0"/>
              </a:spcBef>
              <a:spcAft>
                <a:spcPts val="0"/>
              </a:spcAft>
              <a:buNone/>
            </a:pPr>
            <a:r>
              <a:rPr i="0" lang="en-US" sz="1200" u="none" cap="none" strike="noStrike">
                <a:solidFill>
                  <a:srgbClr val="7F7F7F"/>
                </a:solidFill>
              </a:rPr>
              <a:t>Independent t-test</a:t>
            </a:r>
            <a:r>
              <a:rPr b="0" i="0" lang="en-US" sz="1200" u="none" cap="none" strike="noStrike">
                <a:solidFill>
                  <a:srgbClr val="7F7F7F"/>
                </a:solidFill>
                <a:latin typeface="Malgun Gothic"/>
                <a:ea typeface="Malgun Gothic"/>
                <a:cs typeface="Malgun Gothic"/>
                <a:sym typeface="Malgun Gothic"/>
              </a:rPr>
              <a:t> </a:t>
            </a:r>
            <a:endParaRPr b="0" i="0" sz="800" u="none" cap="none" strike="noStrike">
              <a:solidFill>
                <a:srgbClr val="BFBFBF"/>
              </a:solidFill>
              <a:latin typeface="Malgun Gothic"/>
              <a:ea typeface="Malgun Gothic"/>
              <a:cs typeface="Malgun Gothic"/>
              <a:sym typeface="Malgun Gothic"/>
            </a:endParaRPr>
          </a:p>
        </p:txBody>
      </p:sp>
      <p:sp>
        <p:nvSpPr>
          <p:cNvPr id="106" name="Google Shape;106;p2"/>
          <p:cNvSpPr txBox="1"/>
          <p:nvPr/>
        </p:nvSpPr>
        <p:spPr>
          <a:xfrm>
            <a:off x="4366603" y="2211072"/>
            <a:ext cx="1305405" cy="276999"/>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200" u="none" cap="none" strike="noStrike">
                <a:solidFill>
                  <a:schemeClr val="lt2"/>
                </a:solidFill>
              </a:rPr>
              <a:t>RESULTS</a:t>
            </a:r>
            <a:endParaRPr/>
          </a:p>
        </p:txBody>
      </p:sp>
      <p:sp>
        <p:nvSpPr>
          <p:cNvPr id="107" name="Google Shape;107;p2"/>
          <p:cNvSpPr txBox="1"/>
          <p:nvPr/>
        </p:nvSpPr>
        <p:spPr>
          <a:xfrm>
            <a:off x="4366403" y="3627793"/>
            <a:ext cx="13053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200" u="none" cap="none" strike="noStrike">
                <a:solidFill>
                  <a:schemeClr val="lt2"/>
                </a:solidFill>
              </a:rPr>
              <a:t>ANALYSIS</a:t>
            </a:r>
            <a:endParaRPr/>
          </a:p>
        </p:txBody>
      </p:sp>
      <p:sp>
        <p:nvSpPr>
          <p:cNvPr id="108" name="Google Shape;108;p2"/>
          <p:cNvSpPr txBox="1"/>
          <p:nvPr/>
        </p:nvSpPr>
        <p:spPr>
          <a:xfrm>
            <a:off x="4366353" y="4587431"/>
            <a:ext cx="13053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200" u="none" cap="none" strike="noStrike">
                <a:solidFill>
                  <a:schemeClr val="lt2"/>
                </a:solidFill>
              </a:rPr>
              <a:t>QUESTION</a:t>
            </a:r>
            <a:endParaRPr/>
          </a:p>
        </p:txBody>
      </p:sp>
      <p:sp>
        <p:nvSpPr>
          <p:cNvPr id="109" name="Google Shape;109;p2"/>
          <p:cNvSpPr txBox="1"/>
          <p:nvPr/>
        </p:nvSpPr>
        <p:spPr>
          <a:xfrm>
            <a:off x="4366599" y="5477225"/>
            <a:ext cx="15120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200" u="none" cap="none" strike="noStrike">
                <a:solidFill>
                  <a:schemeClr val="lt2"/>
                </a:solidFill>
              </a:rPr>
              <a:t>INTRODUCTION</a:t>
            </a:r>
            <a:endParaRPr/>
          </a:p>
        </p:txBody>
      </p:sp>
      <p:sp>
        <p:nvSpPr>
          <p:cNvPr id="110" name="Google Shape;110;p2"/>
          <p:cNvSpPr/>
          <p:nvPr/>
        </p:nvSpPr>
        <p:spPr>
          <a:xfrm>
            <a:off x="259893" y="198273"/>
            <a:ext cx="5518159"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US" sz="2000" u="none" cap="none" strike="noStrike">
                <a:solidFill>
                  <a:srgbClr val="323F4F"/>
                </a:solidFill>
              </a:rPr>
              <a:t>TODAY’S </a:t>
            </a:r>
            <a:r>
              <a:rPr i="0" lang="en-US" sz="2800" u="none" cap="none" strike="noStrike">
                <a:solidFill>
                  <a:srgbClr val="323F4F"/>
                </a:solidFill>
              </a:rPr>
              <a:t>PRESENTATION</a:t>
            </a:r>
            <a:endParaRPr/>
          </a:p>
        </p:txBody>
      </p:sp>
      <p:sp>
        <p:nvSpPr>
          <p:cNvPr id="111" name="Google Shape;111;p2"/>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12" name="Google Shape;112;p2"/>
          <p:cNvSpPr/>
          <p:nvPr/>
        </p:nvSpPr>
        <p:spPr>
          <a:xfrm>
            <a:off x="6409405" y="2021189"/>
            <a:ext cx="3090000" cy="65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323F4F"/>
                </a:solidFill>
              </a:rPr>
              <a:t>KEY TAKE AWAY</a:t>
            </a:r>
            <a:endParaRPr/>
          </a:p>
          <a:p>
            <a:pPr indent="0" lvl="0" marL="0" marR="0" rtl="0" algn="l">
              <a:lnSpc>
                <a:spcPct val="100000"/>
              </a:lnSpc>
              <a:spcBef>
                <a:spcPts val="0"/>
              </a:spcBef>
              <a:spcAft>
                <a:spcPts val="0"/>
              </a:spcAft>
              <a:buNone/>
            </a:pPr>
            <a:r>
              <a:rPr i="0" lang="en-US" sz="1200" u="none" cap="none" strike="noStrike">
                <a:solidFill>
                  <a:srgbClr val="7F7F7F"/>
                </a:solidFill>
              </a:rPr>
              <a:t>Implication &amp; Future Studies</a:t>
            </a:r>
            <a:endParaRPr i="0" sz="800" u="none" cap="none" strike="noStrike">
              <a:solidFill>
                <a:srgbClr val="BFBFB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3"/>
          <p:cNvSpPr/>
          <p:nvPr/>
        </p:nvSpPr>
        <p:spPr>
          <a:xfrm>
            <a:off x="259893" y="198273"/>
            <a:ext cx="5518159"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US" sz="2000" u="none" cap="none" strike="noStrike">
                <a:solidFill>
                  <a:srgbClr val="323F4F"/>
                </a:solidFill>
              </a:rPr>
              <a:t>INTRODUCING </a:t>
            </a:r>
            <a:r>
              <a:rPr i="0" lang="en-US" sz="2800" u="none" cap="none" strike="noStrike">
                <a:solidFill>
                  <a:srgbClr val="323F4F"/>
                </a:solidFill>
              </a:rPr>
              <a:t>“AGE DIVERSITY”</a:t>
            </a:r>
            <a:endParaRPr/>
          </a:p>
        </p:txBody>
      </p:sp>
      <p:sp>
        <p:nvSpPr>
          <p:cNvPr id="119" name="Google Shape;119;p3"/>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20" name="Google Shape;120;p3"/>
          <p:cNvSpPr/>
          <p:nvPr/>
        </p:nvSpPr>
        <p:spPr>
          <a:xfrm>
            <a:off x="2359176" y="3308407"/>
            <a:ext cx="13195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323F4F"/>
                </a:solidFill>
              </a:rPr>
              <a:t>HR</a:t>
            </a:r>
            <a:r>
              <a:rPr i="0" lang="en-US" sz="1800" u="none" cap="none" strike="noStrike">
                <a:solidFill>
                  <a:srgbClr val="323F4F"/>
                </a:solidFill>
              </a:rPr>
              <a:t> </a:t>
            </a:r>
            <a:r>
              <a:rPr i="0" lang="en-US" sz="1400" u="none" cap="none" strike="noStrike">
                <a:solidFill>
                  <a:srgbClr val="323F4F"/>
                </a:solidFill>
              </a:rPr>
              <a:t>Dataset</a:t>
            </a:r>
            <a:endParaRPr sz="1800">
              <a:solidFill>
                <a:srgbClr val="323F4F"/>
              </a:solidFill>
            </a:endParaRPr>
          </a:p>
        </p:txBody>
      </p:sp>
      <p:pic>
        <p:nvPicPr>
          <p:cNvPr descr="City" id="121" name="Google Shape;121;p3"/>
          <p:cNvPicPr preferRelativeResize="0"/>
          <p:nvPr/>
        </p:nvPicPr>
        <p:blipFill rotWithShape="1">
          <a:blip r:embed="rId3">
            <a:alphaModFix/>
          </a:blip>
          <a:srcRect b="0" l="0" r="0" t="0"/>
          <a:stretch/>
        </p:blipFill>
        <p:spPr>
          <a:xfrm>
            <a:off x="2689074" y="3797002"/>
            <a:ext cx="659796" cy="659796"/>
          </a:xfrm>
          <a:prstGeom prst="rect">
            <a:avLst/>
          </a:prstGeom>
          <a:noFill/>
          <a:ln>
            <a:noFill/>
          </a:ln>
        </p:spPr>
      </p:pic>
      <p:sp>
        <p:nvSpPr>
          <p:cNvPr id="122" name="Google Shape;122;p3"/>
          <p:cNvSpPr txBox="1"/>
          <p:nvPr/>
        </p:nvSpPr>
        <p:spPr>
          <a:xfrm>
            <a:off x="3833722" y="2293719"/>
            <a:ext cx="40673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23F4F"/>
                </a:solidFill>
              </a:rPr>
              <a:t>Exploratory Data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4"/>
          <p:cNvSpPr/>
          <p:nvPr/>
        </p:nvSpPr>
        <p:spPr>
          <a:xfrm>
            <a:off x="259893" y="198273"/>
            <a:ext cx="5518159"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INTRODUCING </a:t>
            </a:r>
            <a:r>
              <a:rPr lang="en-US" sz="2800">
                <a:solidFill>
                  <a:srgbClr val="323F4F"/>
                </a:solidFill>
              </a:rPr>
              <a:t>“AGE DIVERSITY”</a:t>
            </a:r>
            <a:endParaRPr/>
          </a:p>
        </p:txBody>
      </p:sp>
      <p:sp>
        <p:nvSpPr>
          <p:cNvPr id="129" name="Google Shape;129;p4"/>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30" name="Google Shape;130;p4"/>
          <p:cNvSpPr/>
          <p:nvPr/>
        </p:nvSpPr>
        <p:spPr>
          <a:xfrm>
            <a:off x="5032556" y="3308406"/>
            <a:ext cx="16696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23F4F"/>
                </a:solidFill>
              </a:rPr>
              <a:t>311</a:t>
            </a:r>
            <a:r>
              <a:rPr lang="en-US" sz="1800">
                <a:solidFill>
                  <a:srgbClr val="323F4F"/>
                </a:solidFill>
              </a:rPr>
              <a:t> </a:t>
            </a:r>
            <a:r>
              <a:rPr lang="en-US" sz="1400">
                <a:solidFill>
                  <a:srgbClr val="323F4F"/>
                </a:solidFill>
              </a:rPr>
              <a:t>Employees</a:t>
            </a:r>
            <a:endParaRPr sz="1800">
              <a:solidFill>
                <a:srgbClr val="323F4F"/>
              </a:solidFill>
            </a:endParaRPr>
          </a:p>
        </p:txBody>
      </p:sp>
      <p:sp>
        <p:nvSpPr>
          <p:cNvPr id="131" name="Google Shape;131;p4"/>
          <p:cNvSpPr/>
          <p:nvPr/>
        </p:nvSpPr>
        <p:spPr>
          <a:xfrm>
            <a:off x="2359176" y="3308407"/>
            <a:ext cx="13195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23F4F"/>
                </a:solidFill>
              </a:rPr>
              <a:t>HR</a:t>
            </a:r>
            <a:r>
              <a:rPr lang="en-US" sz="1800">
                <a:solidFill>
                  <a:srgbClr val="323F4F"/>
                </a:solidFill>
              </a:rPr>
              <a:t> </a:t>
            </a:r>
            <a:r>
              <a:rPr lang="en-US" sz="1400">
                <a:solidFill>
                  <a:srgbClr val="323F4F"/>
                </a:solidFill>
              </a:rPr>
              <a:t>Dataset</a:t>
            </a:r>
            <a:endParaRPr sz="1800">
              <a:solidFill>
                <a:srgbClr val="323F4F"/>
              </a:solidFill>
            </a:endParaRPr>
          </a:p>
        </p:txBody>
      </p:sp>
      <p:pic>
        <p:nvPicPr>
          <p:cNvPr descr="City" id="132" name="Google Shape;132;p4"/>
          <p:cNvPicPr preferRelativeResize="0"/>
          <p:nvPr/>
        </p:nvPicPr>
        <p:blipFill rotWithShape="1">
          <a:blip r:embed="rId3">
            <a:alphaModFix/>
          </a:blip>
          <a:srcRect b="0" l="0" r="0" t="0"/>
          <a:stretch/>
        </p:blipFill>
        <p:spPr>
          <a:xfrm>
            <a:off x="2689074" y="3797002"/>
            <a:ext cx="659796" cy="659796"/>
          </a:xfrm>
          <a:prstGeom prst="rect">
            <a:avLst/>
          </a:prstGeom>
          <a:noFill/>
          <a:ln>
            <a:noFill/>
          </a:ln>
        </p:spPr>
      </p:pic>
      <p:pic>
        <p:nvPicPr>
          <p:cNvPr descr="Group of men" id="133" name="Google Shape;133;p4"/>
          <p:cNvPicPr preferRelativeResize="0"/>
          <p:nvPr/>
        </p:nvPicPr>
        <p:blipFill rotWithShape="1">
          <a:blip r:embed="rId4">
            <a:alphaModFix/>
          </a:blip>
          <a:srcRect b="0" l="0" r="0" t="0"/>
          <a:stretch/>
        </p:blipFill>
        <p:spPr>
          <a:xfrm>
            <a:off x="5593894" y="3797002"/>
            <a:ext cx="655372" cy="655372"/>
          </a:xfrm>
          <a:prstGeom prst="rect">
            <a:avLst/>
          </a:prstGeom>
          <a:noFill/>
          <a:ln>
            <a:noFill/>
          </a:ln>
        </p:spPr>
      </p:pic>
      <p:sp>
        <p:nvSpPr>
          <p:cNvPr id="134" name="Google Shape;134;p4"/>
          <p:cNvSpPr txBox="1"/>
          <p:nvPr/>
        </p:nvSpPr>
        <p:spPr>
          <a:xfrm>
            <a:off x="3833722" y="2293719"/>
            <a:ext cx="40673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23F4F"/>
                </a:solidFill>
              </a:rPr>
              <a:t>Exploratory Data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5"/>
          <p:cNvSpPr/>
          <p:nvPr/>
        </p:nvSpPr>
        <p:spPr>
          <a:xfrm>
            <a:off x="259893" y="198273"/>
            <a:ext cx="5518159"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INTRODUCING </a:t>
            </a:r>
            <a:r>
              <a:rPr lang="en-US" sz="2800">
                <a:solidFill>
                  <a:srgbClr val="323F4F"/>
                </a:solidFill>
              </a:rPr>
              <a:t>“AGE DIVERSITY”</a:t>
            </a:r>
            <a:endParaRPr/>
          </a:p>
        </p:txBody>
      </p:sp>
      <p:sp>
        <p:nvSpPr>
          <p:cNvPr id="141" name="Google Shape;141;p5"/>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sp>
        <p:nvSpPr>
          <p:cNvPr id="142" name="Google Shape;142;p5"/>
          <p:cNvSpPr/>
          <p:nvPr/>
        </p:nvSpPr>
        <p:spPr>
          <a:xfrm>
            <a:off x="5032556" y="3308406"/>
            <a:ext cx="16696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23F4F"/>
                </a:solidFill>
              </a:rPr>
              <a:t>311</a:t>
            </a:r>
            <a:r>
              <a:rPr lang="en-US" sz="1800">
                <a:solidFill>
                  <a:srgbClr val="323F4F"/>
                </a:solidFill>
              </a:rPr>
              <a:t> </a:t>
            </a:r>
            <a:r>
              <a:rPr lang="en-US" sz="1400">
                <a:solidFill>
                  <a:srgbClr val="323F4F"/>
                </a:solidFill>
              </a:rPr>
              <a:t>Employees</a:t>
            </a:r>
            <a:endParaRPr sz="1800">
              <a:solidFill>
                <a:srgbClr val="323F4F"/>
              </a:solidFill>
            </a:endParaRPr>
          </a:p>
        </p:txBody>
      </p:sp>
      <p:sp>
        <p:nvSpPr>
          <p:cNvPr id="143" name="Google Shape;143;p5"/>
          <p:cNvSpPr/>
          <p:nvPr/>
        </p:nvSpPr>
        <p:spPr>
          <a:xfrm>
            <a:off x="2359176" y="3308407"/>
            <a:ext cx="13195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23F4F"/>
                </a:solidFill>
              </a:rPr>
              <a:t>HR</a:t>
            </a:r>
            <a:r>
              <a:rPr lang="en-US" sz="1800">
                <a:solidFill>
                  <a:srgbClr val="323F4F"/>
                </a:solidFill>
              </a:rPr>
              <a:t> </a:t>
            </a:r>
            <a:r>
              <a:rPr lang="en-US" sz="1400">
                <a:solidFill>
                  <a:srgbClr val="323F4F"/>
                </a:solidFill>
              </a:rPr>
              <a:t>Dataset</a:t>
            </a:r>
            <a:endParaRPr sz="1800">
              <a:solidFill>
                <a:srgbClr val="323F4F"/>
              </a:solidFill>
            </a:endParaRPr>
          </a:p>
        </p:txBody>
      </p:sp>
      <p:sp>
        <p:nvSpPr>
          <p:cNvPr id="144" name="Google Shape;144;p5"/>
          <p:cNvSpPr/>
          <p:nvPr/>
        </p:nvSpPr>
        <p:spPr>
          <a:xfrm>
            <a:off x="7915456" y="3308406"/>
            <a:ext cx="17214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23F4F"/>
                </a:solidFill>
              </a:rPr>
              <a:t>36 </a:t>
            </a:r>
            <a:r>
              <a:rPr lang="en-US" sz="1400">
                <a:solidFill>
                  <a:srgbClr val="323F4F"/>
                </a:solidFill>
              </a:rPr>
              <a:t>Key Variables</a:t>
            </a:r>
            <a:endParaRPr sz="1400">
              <a:solidFill>
                <a:srgbClr val="323F4F"/>
              </a:solidFill>
            </a:endParaRPr>
          </a:p>
        </p:txBody>
      </p:sp>
      <p:pic>
        <p:nvPicPr>
          <p:cNvPr descr="City" id="145" name="Google Shape;145;p5"/>
          <p:cNvPicPr preferRelativeResize="0"/>
          <p:nvPr/>
        </p:nvPicPr>
        <p:blipFill rotWithShape="1">
          <a:blip r:embed="rId3">
            <a:alphaModFix/>
          </a:blip>
          <a:srcRect b="0" l="0" r="0" t="0"/>
          <a:stretch/>
        </p:blipFill>
        <p:spPr>
          <a:xfrm>
            <a:off x="2689074" y="3797002"/>
            <a:ext cx="659796" cy="659796"/>
          </a:xfrm>
          <a:prstGeom prst="rect">
            <a:avLst/>
          </a:prstGeom>
          <a:noFill/>
          <a:ln>
            <a:noFill/>
          </a:ln>
        </p:spPr>
      </p:pic>
      <p:pic>
        <p:nvPicPr>
          <p:cNvPr descr="Key" id="146" name="Google Shape;146;p5"/>
          <p:cNvPicPr preferRelativeResize="0"/>
          <p:nvPr/>
        </p:nvPicPr>
        <p:blipFill rotWithShape="1">
          <a:blip r:embed="rId4">
            <a:alphaModFix/>
          </a:blip>
          <a:srcRect b="0" l="0" r="0" t="0"/>
          <a:stretch/>
        </p:blipFill>
        <p:spPr>
          <a:xfrm>
            <a:off x="8639018" y="3797002"/>
            <a:ext cx="655372" cy="655372"/>
          </a:xfrm>
          <a:prstGeom prst="rect">
            <a:avLst/>
          </a:prstGeom>
          <a:noFill/>
          <a:ln>
            <a:noFill/>
          </a:ln>
        </p:spPr>
      </p:pic>
      <p:pic>
        <p:nvPicPr>
          <p:cNvPr descr="Group of men" id="147" name="Google Shape;147;p5"/>
          <p:cNvPicPr preferRelativeResize="0"/>
          <p:nvPr/>
        </p:nvPicPr>
        <p:blipFill rotWithShape="1">
          <a:blip r:embed="rId5">
            <a:alphaModFix/>
          </a:blip>
          <a:srcRect b="0" l="0" r="0" t="0"/>
          <a:stretch/>
        </p:blipFill>
        <p:spPr>
          <a:xfrm>
            <a:off x="5593894" y="3797002"/>
            <a:ext cx="655372" cy="655372"/>
          </a:xfrm>
          <a:prstGeom prst="rect">
            <a:avLst/>
          </a:prstGeom>
          <a:noFill/>
          <a:ln>
            <a:noFill/>
          </a:ln>
        </p:spPr>
      </p:pic>
      <p:sp>
        <p:nvSpPr>
          <p:cNvPr id="148" name="Google Shape;148;p5"/>
          <p:cNvSpPr txBox="1"/>
          <p:nvPr/>
        </p:nvSpPr>
        <p:spPr>
          <a:xfrm>
            <a:off x="3833722" y="2293719"/>
            <a:ext cx="40673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23F4F"/>
                </a:solidFill>
              </a:rPr>
              <a:t>Exploratory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g79628fcaf3_0_31"/>
          <p:cNvSpPr/>
          <p:nvPr/>
        </p:nvSpPr>
        <p:spPr>
          <a:xfrm>
            <a:off x="259893" y="198273"/>
            <a:ext cx="5518200" cy="65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000">
                <a:solidFill>
                  <a:srgbClr val="323F4F"/>
                </a:solidFill>
              </a:rPr>
              <a:t>COMPANY </a:t>
            </a:r>
            <a:r>
              <a:rPr lang="en-US" sz="2800">
                <a:solidFill>
                  <a:srgbClr val="323F4F"/>
                </a:solidFill>
              </a:rPr>
              <a:t>AGE DISTRIBUTION</a:t>
            </a:r>
            <a:endParaRPr/>
          </a:p>
        </p:txBody>
      </p:sp>
      <p:sp>
        <p:nvSpPr>
          <p:cNvPr id="155" name="Google Shape;155;g79628fcaf3_0_31"/>
          <p:cNvSpPr/>
          <p:nvPr/>
        </p:nvSpPr>
        <p:spPr>
          <a:xfrm>
            <a:off x="0" y="472736"/>
            <a:ext cx="45600"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pic>
        <p:nvPicPr>
          <p:cNvPr descr="Chart, histogram&#10;&#10;Description automatically generated" id="156" name="Google Shape;156;g79628fcaf3_0_31"/>
          <p:cNvPicPr preferRelativeResize="0"/>
          <p:nvPr/>
        </p:nvPicPr>
        <p:blipFill rotWithShape="1">
          <a:blip r:embed="rId3">
            <a:alphaModFix/>
          </a:blip>
          <a:srcRect b="0" l="0" r="0" t="0"/>
          <a:stretch/>
        </p:blipFill>
        <p:spPr>
          <a:xfrm>
            <a:off x="684385" y="1721387"/>
            <a:ext cx="3926624" cy="36531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7"/>
          <p:cNvSpPr/>
          <p:nvPr/>
        </p:nvSpPr>
        <p:spPr>
          <a:xfrm>
            <a:off x="5406777" y="1721876"/>
            <a:ext cx="2523900" cy="2523900"/>
          </a:xfrm>
          <a:prstGeom prst="arc">
            <a:avLst>
              <a:gd fmla="val 19328009" name="adj1"/>
              <a:gd fmla="val 16308365" name="adj2"/>
            </a:avLst>
          </a:prstGeom>
          <a:noFill/>
          <a:ln cap="rnd" cmpd="sng" w="3492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rgbClr val="323F4F"/>
              </a:solidFill>
            </a:endParaRPr>
          </a:p>
        </p:txBody>
      </p:sp>
      <p:sp>
        <p:nvSpPr>
          <p:cNvPr id="163" name="Google Shape;163;p7"/>
          <p:cNvSpPr txBox="1"/>
          <p:nvPr/>
        </p:nvSpPr>
        <p:spPr>
          <a:xfrm>
            <a:off x="5567056" y="2599109"/>
            <a:ext cx="22032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2F5496"/>
                </a:solidFill>
              </a:rPr>
              <a:t>80</a:t>
            </a:r>
            <a:r>
              <a:rPr lang="en-US" sz="2800">
                <a:solidFill>
                  <a:srgbClr val="2F5496"/>
                </a:solidFill>
              </a:rPr>
              <a:t>%</a:t>
            </a:r>
            <a:endParaRPr>
              <a:solidFill>
                <a:srgbClr val="2F5496"/>
              </a:solidFill>
            </a:endParaRPr>
          </a:p>
        </p:txBody>
      </p:sp>
      <p:sp>
        <p:nvSpPr>
          <p:cNvPr id="164" name="Google Shape;164;p7"/>
          <p:cNvSpPr txBox="1"/>
          <p:nvPr/>
        </p:nvSpPr>
        <p:spPr>
          <a:xfrm>
            <a:off x="8861014" y="2599109"/>
            <a:ext cx="22032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E69138"/>
                </a:solidFill>
              </a:rPr>
              <a:t>20</a:t>
            </a:r>
            <a:r>
              <a:rPr lang="en-US" sz="2800">
                <a:solidFill>
                  <a:srgbClr val="E69138"/>
                </a:solidFill>
              </a:rPr>
              <a:t>%</a:t>
            </a:r>
            <a:endParaRPr>
              <a:solidFill>
                <a:srgbClr val="E69138"/>
              </a:solidFill>
            </a:endParaRPr>
          </a:p>
        </p:txBody>
      </p:sp>
      <p:sp>
        <p:nvSpPr>
          <p:cNvPr id="165" name="Google Shape;165;p7"/>
          <p:cNvSpPr/>
          <p:nvPr/>
        </p:nvSpPr>
        <p:spPr>
          <a:xfrm>
            <a:off x="8700735" y="1721876"/>
            <a:ext cx="2523900" cy="2523900"/>
          </a:xfrm>
          <a:prstGeom prst="arc">
            <a:avLst>
              <a:gd fmla="val 17547167" name="adj1"/>
              <a:gd fmla="val 19758691" name="adj2"/>
            </a:avLst>
          </a:prstGeom>
          <a:noFill/>
          <a:ln cap="rnd" cmpd="sng" w="349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rgbClr val="FFFFFF"/>
              </a:solidFill>
              <a:latin typeface="Malgun Gothic"/>
              <a:ea typeface="Malgun Gothic"/>
              <a:cs typeface="Malgun Gothic"/>
              <a:sym typeface="Malgun Gothic"/>
            </a:endParaRPr>
          </a:p>
        </p:txBody>
      </p:sp>
      <p:sp>
        <p:nvSpPr>
          <p:cNvPr id="166" name="Google Shape;166;p7"/>
          <p:cNvSpPr/>
          <p:nvPr/>
        </p:nvSpPr>
        <p:spPr>
          <a:xfrm>
            <a:off x="5123795" y="4798204"/>
            <a:ext cx="3090000" cy="57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500">
                <a:solidFill>
                  <a:srgbClr val="323F4F"/>
                </a:solidFill>
              </a:rPr>
              <a:t>‘Represented’</a:t>
            </a:r>
            <a:endParaRPr sz="1500"/>
          </a:p>
          <a:p>
            <a:pPr indent="0" lvl="0" marL="0" marR="0" rtl="0" algn="ctr">
              <a:lnSpc>
                <a:spcPct val="100000"/>
              </a:lnSpc>
              <a:spcBef>
                <a:spcPts val="0"/>
              </a:spcBef>
              <a:spcAft>
                <a:spcPts val="0"/>
              </a:spcAft>
              <a:buNone/>
            </a:pPr>
            <a:r>
              <a:rPr lang="en-US" sz="900">
                <a:solidFill>
                  <a:srgbClr val="7F7F7F"/>
                </a:solidFill>
              </a:rPr>
              <a:t>Employees in age groups 30-50</a:t>
            </a:r>
            <a:endParaRPr sz="900">
              <a:solidFill>
                <a:srgbClr val="7F7F7F"/>
              </a:solidFill>
            </a:endParaRPr>
          </a:p>
        </p:txBody>
      </p:sp>
      <p:sp>
        <p:nvSpPr>
          <p:cNvPr id="167" name="Google Shape;167;p7"/>
          <p:cNvSpPr/>
          <p:nvPr/>
        </p:nvSpPr>
        <p:spPr>
          <a:xfrm>
            <a:off x="8417753" y="4798203"/>
            <a:ext cx="3090000" cy="57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500">
                <a:solidFill>
                  <a:srgbClr val="323F4F"/>
                </a:solidFill>
              </a:rPr>
              <a:t>‘Under-represented’</a:t>
            </a:r>
            <a:endParaRPr sz="1500"/>
          </a:p>
          <a:p>
            <a:pPr indent="0" lvl="0" marL="0" marR="0" rtl="0" algn="ctr">
              <a:lnSpc>
                <a:spcPct val="100000"/>
              </a:lnSpc>
              <a:spcBef>
                <a:spcPts val="0"/>
              </a:spcBef>
              <a:spcAft>
                <a:spcPts val="0"/>
              </a:spcAft>
              <a:buNone/>
            </a:pPr>
            <a:r>
              <a:rPr lang="en-US" sz="900">
                <a:solidFill>
                  <a:srgbClr val="7F7F7F"/>
                </a:solidFill>
              </a:rPr>
              <a:t>Employees in all other age groups</a:t>
            </a:r>
            <a:endParaRPr sz="900">
              <a:solidFill>
                <a:srgbClr val="7F7F7F"/>
              </a:solidFill>
            </a:endParaRPr>
          </a:p>
        </p:txBody>
      </p:sp>
      <p:sp>
        <p:nvSpPr>
          <p:cNvPr id="168" name="Google Shape;168;p7"/>
          <p:cNvSpPr/>
          <p:nvPr/>
        </p:nvSpPr>
        <p:spPr>
          <a:xfrm>
            <a:off x="259893" y="198273"/>
            <a:ext cx="5518159" cy="655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COMPANY </a:t>
            </a:r>
            <a:r>
              <a:rPr lang="en-US" sz="2800">
                <a:solidFill>
                  <a:srgbClr val="323F4F"/>
                </a:solidFill>
              </a:rPr>
              <a:t>AGE DISTRIBUTION</a:t>
            </a:r>
            <a:endParaRPr/>
          </a:p>
        </p:txBody>
      </p:sp>
      <p:sp>
        <p:nvSpPr>
          <p:cNvPr id="169" name="Google Shape;169;p7"/>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pic>
        <p:nvPicPr>
          <p:cNvPr descr="Chart, histogram&#10;&#10;Description automatically generated" id="170" name="Google Shape;170;p7"/>
          <p:cNvPicPr preferRelativeResize="0"/>
          <p:nvPr/>
        </p:nvPicPr>
        <p:blipFill rotWithShape="1">
          <a:blip r:embed="rId3">
            <a:alphaModFix/>
          </a:blip>
          <a:srcRect b="0" l="0" r="0" t="0"/>
          <a:stretch/>
        </p:blipFill>
        <p:spPr>
          <a:xfrm>
            <a:off x="684385" y="1721387"/>
            <a:ext cx="3926624" cy="36531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8"/>
          <p:cNvSpPr/>
          <p:nvPr/>
        </p:nvSpPr>
        <p:spPr>
          <a:xfrm>
            <a:off x="259900" y="198275"/>
            <a:ext cx="6681600" cy="655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HEADCOUNT BY</a:t>
            </a:r>
            <a:r>
              <a:rPr lang="en-US" sz="2800">
                <a:solidFill>
                  <a:srgbClr val="323F4F"/>
                </a:solidFill>
              </a:rPr>
              <a:t> RECRUITMENT SOURCE</a:t>
            </a:r>
            <a:endParaRPr/>
          </a:p>
        </p:txBody>
      </p:sp>
      <p:sp>
        <p:nvSpPr>
          <p:cNvPr id="177" name="Google Shape;177;p8"/>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pic>
        <p:nvPicPr>
          <p:cNvPr descr="Chart, bar chart, funnel chart&#10;&#10;Description automatically generated" id="178" name="Google Shape;178;p8"/>
          <p:cNvPicPr preferRelativeResize="0"/>
          <p:nvPr/>
        </p:nvPicPr>
        <p:blipFill rotWithShape="1">
          <a:blip r:embed="rId3">
            <a:alphaModFix/>
          </a:blip>
          <a:srcRect b="0" l="0" r="0" t="0"/>
          <a:stretch/>
        </p:blipFill>
        <p:spPr>
          <a:xfrm>
            <a:off x="3135917" y="1391549"/>
            <a:ext cx="6175510" cy="40749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9"/>
          <p:cNvSpPr/>
          <p:nvPr/>
        </p:nvSpPr>
        <p:spPr>
          <a:xfrm>
            <a:off x="259900" y="198275"/>
            <a:ext cx="6622500" cy="655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23F4F"/>
                </a:solidFill>
              </a:rPr>
              <a:t>HEADCOUNT BY</a:t>
            </a:r>
            <a:r>
              <a:rPr lang="en-US" sz="2800">
                <a:solidFill>
                  <a:srgbClr val="323F4F"/>
                </a:solidFill>
              </a:rPr>
              <a:t> RECRUITMENT SOURCE</a:t>
            </a:r>
            <a:endParaRPr/>
          </a:p>
        </p:txBody>
      </p:sp>
      <p:sp>
        <p:nvSpPr>
          <p:cNvPr id="185" name="Google Shape;185;p9"/>
          <p:cNvSpPr/>
          <p:nvPr/>
        </p:nvSpPr>
        <p:spPr>
          <a:xfrm>
            <a:off x="0" y="472736"/>
            <a:ext cx="45719" cy="648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algun Gothic"/>
              <a:ea typeface="Malgun Gothic"/>
              <a:cs typeface="Malgun Gothic"/>
              <a:sym typeface="Malgun Gothic"/>
            </a:endParaRPr>
          </a:p>
        </p:txBody>
      </p:sp>
      <p:pic>
        <p:nvPicPr>
          <p:cNvPr descr="Chart, bar chart, funnel chart&#10;&#10;Description automatically generated" id="186" name="Google Shape;186;p9"/>
          <p:cNvPicPr preferRelativeResize="0"/>
          <p:nvPr/>
        </p:nvPicPr>
        <p:blipFill rotWithShape="1">
          <a:blip r:embed="rId3">
            <a:alphaModFix/>
          </a:blip>
          <a:srcRect b="0" l="0" r="0" t="0"/>
          <a:stretch/>
        </p:blipFill>
        <p:spPr>
          <a:xfrm>
            <a:off x="3135917" y="1391549"/>
            <a:ext cx="6175510" cy="4074902"/>
          </a:xfrm>
          <a:prstGeom prst="rect">
            <a:avLst/>
          </a:prstGeom>
          <a:noFill/>
          <a:ln>
            <a:noFill/>
          </a:ln>
        </p:spPr>
      </p:pic>
      <p:sp>
        <p:nvSpPr>
          <p:cNvPr id="187" name="Google Shape;187;p9"/>
          <p:cNvSpPr txBox="1"/>
          <p:nvPr/>
        </p:nvSpPr>
        <p:spPr>
          <a:xfrm>
            <a:off x="1081825" y="5821251"/>
            <a:ext cx="992961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rPr>
              <a:t>Which recruitment source hires the highest ratio of under-represented employees?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2019-04-30T07:08:39Z</dcterms:created>
  <dc:creator>조땡</dc:creator>
</cp:coreProperties>
</file>