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93" r:id="rId3"/>
    <p:sldId id="294" r:id="rId4"/>
    <p:sldId id="327" r:id="rId5"/>
    <p:sldId id="326" r:id="rId6"/>
    <p:sldId id="328" r:id="rId7"/>
    <p:sldId id="339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7" r:id="rId16"/>
    <p:sldId id="336" r:id="rId17"/>
    <p:sldId id="338" r:id="rId18"/>
    <p:sldId id="325" r:id="rId19"/>
    <p:sldId id="324" r:id="rId20"/>
    <p:sldId id="32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orient="horz" pos="908">
          <p15:clr>
            <a:srgbClr val="A4A3A4"/>
          </p15:clr>
        </p15:guide>
        <p15:guide id="3" orient="horz" pos="2405">
          <p15:clr>
            <a:srgbClr val="A4A3A4"/>
          </p15:clr>
        </p15:guide>
        <p15:guide id="4" pos="5532">
          <p15:clr>
            <a:srgbClr val="A4A3A4"/>
          </p15:clr>
        </p15:guide>
        <p15:guide id="5" pos="227">
          <p15:clr>
            <a:srgbClr val="A4A3A4"/>
          </p15:clr>
        </p15:guide>
        <p15:guide id="6" pos="30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E6E6E"/>
    <a:srgbClr val="757575"/>
    <a:srgbClr val="A00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7" autoAdjust="0"/>
    <p:restoredTop sz="88966" autoAdjust="0"/>
  </p:normalViewPr>
  <p:slideViewPr>
    <p:cSldViewPr snapToObjects="1">
      <p:cViewPr varScale="1">
        <p:scale>
          <a:sx n="66" d="100"/>
          <a:sy n="66" d="100"/>
        </p:scale>
        <p:origin x="1554" y="72"/>
      </p:cViewPr>
      <p:guideLst>
        <p:guide orient="horz" pos="4173"/>
        <p:guide orient="horz" pos="908"/>
        <p:guide orient="horz" pos="2405"/>
        <p:guide pos="5532"/>
        <p:guide pos="227"/>
        <p:guide pos="30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1" d="100"/>
          <a:sy n="111" d="100"/>
        </p:scale>
        <p:origin x="-512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7BD1-53AE-834B-B104-0827DF1011F5}" type="datetime1">
              <a:rPr lang="de-DE" smtClean="0"/>
              <a:pPr/>
              <a:t>16.07.2017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C1C61-926C-4948-A152-BEE29D1BD44C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895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2622-B03D-D34E-8A31-FA36E806157D}" type="datetime1">
              <a:rPr lang="de-DE" smtClean="0"/>
              <a:pPr/>
              <a:t>16.07.2017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EEC86-48E4-48D4-ACF6-088BCB31D5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340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EEC86-48E4-48D4-ACF6-088BCB31D51D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9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328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63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06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35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42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4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296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12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518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err="1" smtClean="0"/>
              <a:t>Moving</a:t>
            </a:r>
            <a:r>
              <a:rPr lang="pt-BR" dirty="0" smtClean="0"/>
              <a:t> </a:t>
            </a:r>
            <a:r>
              <a:rPr lang="pt-BR" dirty="0" err="1" smtClean="0"/>
              <a:t>domain</a:t>
            </a:r>
            <a:r>
              <a:rPr lang="pt-BR" dirty="0" smtClean="0"/>
              <a:t> + </a:t>
            </a:r>
            <a:r>
              <a:rPr lang="pt-BR" dirty="0" err="1" smtClean="0"/>
              <a:t>stationary</a:t>
            </a:r>
            <a:r>
              <a:rPr lang="pt-BR" dirty="0" smtClean="0"/>
              <a:t> </a:t>
            </a:r>
            <a:r>
              <a:rPr lang="pt-BR" dirty="0" err="1" smtClean="0"/>
              <a:t>domain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mesh</a:t>
            </a:r>
            <a:r>
              <a:rPr lang="pt-BR" dirty="0" smtClean="0"/>
              <a:t> interface</a:t>
            </a:r>
          </a:p>
          <a:p>
            <a:pPr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  <a:buNone/>
            </a:pPr>
            <a:r>
              <a:rPr lang="pt-BR" dirty="0" smtClean="0"/>
              <a:t>Use</a:t>
            </a:r>
            <a:r>
              <a:rPr lang="pt-BR" baseline="0" dirty="0" smtClean="0"/>
              <a:t> parcel </a:t>
            </a:r>
            <a:r>
              <a:rPr lang="pt-BR" baseline="0" dirty="0" err="1" smtClean="0"/>
              <a:t>concept</a:t>
            </a:r>
            <a:r>
              <a:rPr lang="pt-BR" baseline="0" dirty="0" smtClean="0"/>
              <a:t>, in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en-US" dirty="0" smtClean="0"/>
              <a:t>a group of original particles is simulated using a large-sized particle, named a coarse grain particle, while</a:t>
            </a:r>
            <a:r>
              <a:rPr lang="en-US" baseline="0" dirty="0" smtClean="0"/>
              <a:t> the drag and non-drag forces are based on the original particle size</a:t>
            </a:r>
            <a:r>
              <a:rPr lang="en-US" dirty="0" smtClean="0"/>
              <a:t>, what makes it feasible to perform large scale DEM simulations by using a smaller number of particles than the actual number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14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54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12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82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63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80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51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630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6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4897438" y="4581128"/>
            <a:ext cx="3884612" cy="6480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 b="0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Corporate </a:t>
            </a:r>
            <a:br>
              <a:rPr lang="pt-BR" dirty="0" smtClean="0"/>
            </a:br>
            <a:r>
              <a:rPr lang="pt-BR" dirty="0" err="1" smtClean="0"/>
              <a:t>Presentation</a:t>
            </a:r>
            <a:endParaRPr lang="pt-BR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897438" y="5271350"/>
            <a:ext cx="3884612" cy="5040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 b="0" i="0" kern="1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NAME</a:t>
            </a:r>
          </a:p>
          <a:p>
            <a:r>
              <a:rPr lang="de-DE" dirty="0" smtClean="0"/>
              <a:t>E</a:t>
            </a:r>
            <a:r>
              <a:rPr lang="pt-BR" dirty="0" smtClean="0"/>
              <a:t>-</a:t>
            </a:r>
            <a:r>
              <a:rPr lang="pt-BR" dirty="0" err="1" smtClean="0"/>
              <a:t>mail@esss.com.br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 userDrawn="1"/>
        </p:nvSpPr>
        <p:spPr>
          <a:xfrm>
            <a:off x="4897438" y="6517083"/>
            <a:ext cx="1584176" cy="3409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b="0" i="0" dirty="0" err="1" smtClean="0">
                <a:solidFill>
                  <a:schemeClr val="tx1"/>
                </a:solidFill>
              </a:rPr>
              <a:t>www.rocky-dem.com</a:t>
            </a:r>
            <a:endParaRPr lang="pt-BR" sz="8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1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1651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77724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5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1651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76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74650" y="1651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52550"/>
            <a:ext cx="3810000" cy="2247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43400" y="1352550"/>
            <a:ext cx="3810000" cy="2247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752850"/>
            <a:ext cx="3810000" cy="2247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3752850"/>
            <a:ext cx="3810000" cy="2247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450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1651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5255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35255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846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1651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52550"/>
            <a:ext cx="3810000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352550"/>
            <a:ext cx="3810000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‹nº›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17083"/>
            <a:ext cx="4572000" cy="3429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1" hasCustomPrompt="1"/>
          </p:nvPr>
        </p:nvSpPr>
        <p:spPr>
          <a:xfrm>
            <a:off x="366297" y="1412776"/>
            <a:ext cx="8415753" cy="4713389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800"/>
              </a:spcBef>
              <a:buSzPct val="95000"/>
              <a:buFontTx/>
              <a:buBlip>
                <a:blip r:embed="rId3"/>
              </a:buBlip>
              <a:defRPr sz="1800" b="0" i="0" cap="none" baseline="0">
                <a:solidFill>
                  <a:schemeClr val="bg1"/>
                </a:solidFill>
              </a:defRPr>
            </a:lvl1pPr>
            <a:lvl2pPr marL="612000" indent="-288000">
              <a:spcBef>
                <a:spcPts val="800"/>
              </a:spcBef>
              <a:buSzPct val="80000"/>
              <a:buFontTx/>
              <a:buBlip>
                <a:blip r:embed="rId4"/>
              </a:buBlip>
              <a:defRPr sz="1600" baseline="0">
                <a:solidFill>
                  <a:schemeClr val="bg1"/>
                </a:solidFill>
              </a:defRPr>
            </a:lvl2pPr>
            <a:lvl3pPr marL="900000" indent="-285750">
              <a:spcBef>
                <a:spcPts val="800"/>
              </a:spcBef>
              <a:buSzPct val="80000"/>
              <a:buFontTx/>
              <a:buBlip>
                <a:blip r:embed="rId5"/>
              </a:buBlip>
              <a:defRPr sz="1400" b="0" i="0" cap="none" baseline="0">
                <a:solidFill>
                  <a:srgbClr val="6E6E6E"/>
                </a:solidFill>
              </a:defRPr>
            </a:lvl3pPr>
            <a:lvl4pPr marL="918000" indent="-180000">
              <a:spcBef>
                <a:spcPts val="50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8000" indent="-180000">
              <a:spcBef>
                <a:spcPts val="500"/>
              </a:spcBef>
              <a:buSzPct val="94000"/>
              <a:buFont typeface="Arial" panose="020B0604020202020204" pitchFamily="34" charset="0"/>
              <a:buChar char="•"/>
              <a:defRPr lang="pt-BR" sz="1400" kern="1200" dirty="0">
                <a:solidFill>
                  <a:srgbClr val="6E6E6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918000" indent="-180000">
              <a:spcBef>
                <a:spcPts val="500"/>
              </a:spcBef>
              <a:defRPr sz="1200">
                <a:solidFill>
                  <a:srgbClr val="6E6E6E"/>
                </a:solidFill>
                <a:latin typeface="+mn-lt"/>
              </a:defRPr>
            </a:lvl6pPr>
            <a:lvl7pPr marL="918000" indent="-180000">
              <a:spcBef>
                <a:spcPts val="500"/>
              </a:spcBef>
              <a:defRPr sz="1200">
                <a:solidFill>
                  <a:srgbClr val="6E6E6E"/>
                </a:solidFill>
              </a:defRPr>
            </a:lvl7pPr>
            <a:lvl8pPr marL="1211400" indent="0">
              <a:spcBef>
                <a:spcPts val="500"/>
              </a:spcBef>
              <a:buNone/>
              <a:defRPr sz="1000">
                <a:solidFill>
                  <a:srgbClr val="6E6E6E"/>
                </a:solidFill>
              </a:defRPr>
            </a:lvl8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 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  <a:p>
            <a:pPr lvl="5"/>
            <a:r>
              <a:rPr lang="de-DE" dirty="0" smtClean="0"/>
              <a:t>Six</a:t>
            </a:r>
          </a:p>
          <a:p>
            <a:pPr lvl="6"/>
            <a:r>
              <a:rPr lang="de-DE" dirty="0" smtClean="0"/>
              <a:t>Seven</a:t>
            </a:r>
          </a:p>
          <a:p>
            <a:pPr lvl="7"/>
            <a:r>
              <a:rPr lang="de-DE" dirty="0" smtClean="0"/>
              <a:t>Eight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9592" y="364066"/>
            <a:ext cx="7882458" cy="36982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000" b="0" i="0" kern="1200" cap="all" spc="60" dirty="0">
                <a:solidFill>
                  <a:srgbClr val="6E6E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Foliennummernplatzhalter 15"/>
          <p:cNvSpPr txBox="1">
            <a:spLocks/>
          </p:cNvSpPr>
          <p:nvPr userDrawn="1"/>
        </p:nvSpPr>
        <p:spPr>
          <a:xfrm>
            <a:off x="7596336" y="6517083"/>
            <a:ext cx="1185714" cy="340917"/>
          </a:xfrm>
          <a:prstGeom prst="rect">
            <a:avLst/>
          </a:prstGeom>
        </p:spPr>
        <p:txBody>
          <a:bodyPr vert="horz" lIns="0" tIns="45720" rIns="0" bIns="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3E2F2-0414-684E-BCCF-91CA8DA4B501}" type="slidenum">
              <a:rPr lang="de-DE" sz="900" smtClean="0">
                <a:solidFill>
                  <a:schemeClr val="tx1"/>
                </a:solidFill>
              </a:rPr>
              <a:pPr/>
              <a:t>‹nº›</a:t>
            </a:fld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0" name="Subtítulo 2"/>
          <p:cNvSpPr txBox="1">
            <a:spLocks/>
          </p:cNvSpPr>
          <p:nvPr userDrawn="1"/>
        </p:nvSpPr>
        <p:spPr>
          <a:xfrm>
            <a:off x="4897438" y="6517083"/>
            <a:ext cx="1584176" cy="3409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b="0" i="0" dirty="0" err="1" smtClean="0">
                <a:solidFill>
                  <a:schemeClr val="tx1"/>
                </a:solidFill>
              </a:rPr>
              <a:t>www.rocky-dem.com</a:t>
            </a:r>
            <a:endParaRPr lang="pt-BR" sz="800" b="0" i="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5868144" y="980728"/>
            <a:ext cx="2160240" cy="1656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576" cy="7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5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>
            <a:spLocks noGrp="1"/>
          </p:cNvSpPr>
          <p:nvPr>
            <p:ph idx="11" hasCustomPrompt="1"/>
          </p:nvPr>
        </p:nvSpPr>
        <p:spPr>
          <a:xfrm>
            <a:off x="366297" y="1412776"/>
            <a:ext cx="3917671" cy="4713389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800"/>
              </a:spcBef>
              <a:buSzPct val="95000"/>
              <a:buFontTx/>
              <a:buBlip>
                <a:blip r:embed="rId2"/>
              </a:buBlip>
              <a:defRPr sz="1800" b="0" i="0" cap="none" baseline="0">
                <a:solidFill>
                  <a:schemeClr val="bg1"/>
                </a:solidFill>
              </a:defRPr>
            </a:lvl1pPr>
            <a:lvl2pPr marL="612000" indent="-288000">
              <a:spcBef>
                <a:spcPts val="800"/>
              </a:spcBef>
              <a:buSzPct val="80000"/>
              <a:buFontTx/>
              <a:buBlip>
                <a:blip r:embed="rId3"/>
              </a:buBlip>
              <a:defRPr sz="1600" baseline="0">
                <a:solidFill>
                  <a:schemeClr val="bg1"/>
                </a:solidFill>
              </a:defRPr>
            </a:lvl2pPr>
            <a:lvl3pPr marL="900000" indent="-285750">
              <a:spcBef>
                <a:spcPts val="800"/>
              </a:spcBef>
              <a:buSzPct val="80000"/>
              <a:buFontTx/>
              <a:buBlip>
                <a:blip r:embed="rId4"/>
              </a:buBlip>
              <a:defRPr sz="1400" b="0" i="0" cap="none" baseline="0">
                <a:solidFill>
                  <a:srgbClr val="6E6E6E"/>
                </a:solidFill>
              </a:defRPr>
            </a:lvl3pPr>
            <a:lvl4pPr marL="918000" indent="-180000">
              <a:spcBef>
                <a:spcPts val="50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8000" indent="-180000">
              <a:spcBef>
                <a:spcPts val="500"/>
              </a:spcBef>
              <a:buSzPct val="94000"/>
              <a:buFont typeface="Arial" panose="020B0604020202020204" pitchFamily="34" charset="0"/>
              <a:buChar char="•"/>
              <a:defRPr lang="pt-BR" sz="1400" kern="1200" dirty="0">
                <a:solidFill>
                  <a:srgbClr val="6E6E6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918000" indent="-180000">
              <a:spcBef>
                <a:spcPts val="500"/>
              </a:spcBef>
              <a:defRPr sz="1200">
                <a:solidFill>
                  <a:srgbClr val="6E6E6E"/>
                </a:solidFill>
                <a:latin typeface="+mn-lt"/>
              </a:defRPr>
            </a:lvl6pPr>
            <a:lvl7pPr marL="918000" indent="-180000">
              <a:spcBef>
                <a:spcPts val="500"/>
              </a:spcBef>
              <a:defRPr sz="1200">
                <a:solidFill>
                  <a:srgbClr val="6E6E6E"/>
                </a:solidFill>
              </a:defRPr>
            </a:lvl7pPr>
            <a:lvl8pPr marL="1211400" indent="0">
              <a:spcBef>
                <a:spcPts val="500"/>
              </a:spcBef>
              <a:buNone/>
              <a:defRPr sz="1000">
                <a:solidFill>
                  <a:srgbClr val="6E6E6E"/>
                </a:solidFill>
              </a:defRPr>
            </a:lvl8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 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  <a:p>
            <a:pPr lvl="5"/>
            <a:r>
              <a:rPr lang="de-DE" dirty="0" smtClean="0"/>
              <a:t>Six</a:t>
            </a:r>
          </a:p>
          <a:p>
            <a:pPr lvl="6"/>
            <a:r>
              <a:rPr lang="de-DE" dirty="0" smtClean="0"/>
              <a:t>Seven</a:t>
            </a:r>
          </a:p>
          <a:p>
            <a:pPr lvl="7"/>
            <a:r>
              <a:rPr lang="de-DE" dirty="0" smtClean="0"/>
              <a:t>Eight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17083"/>
            <a:ext cx="4572000" cy="342900"/>
          </a:xfrm>
          <a:prstGeom prst="rect">
            <a:avLst/>
          </a:prstGeom>
        </p:spPr>
      </p:pic>
      <p:sp>
        <p:nvSpPr>
          <p:cNvPr id="14" name="Foliennummernplatzhalter 15"/>
          <p:cNvSpPr txBox="1">
            <a:spLocks/>
          </p:cNvSpPr>
          <p:nvPr userDrawn="1"/>
        </p:nvSpPr>
        <p:spPr>
          <a:xfrm>
            <a:off x="7596336" y="6517083"/>
            <a:ext cx="1185714" cy="340917"/>
          </a:xfrm>
          <a:prstGeom prst="rect">
            <a:avLst/>
          </a:prstGeom>
        </p:spPr>
        <p:txBody>
          <a:bodyPr vert="horz" lIns="0" tIns="45720" rIns="0" bIns="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3E2F2-0414-684E-BCCF-91CA8DA4B501}" type="slidenum">
              <a:rPr lang="de-DE" sz="900" smtClean="0">
                <a:solidFill>
                  <a:schemeClr val="tx1"/>
                </a:solidFill>
              </a:rPr>
              <a:pPr/>
              <a:t>‹nº›</a:t>
            </a:fld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 userDrawn="1"/>
        </p:nvSpPr>
        <p:spPr>
          <a:xfrm>
            <a:off x="4897438" y="6517083"/>
            <a:ext cx="1584176" cy="3409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b="0" i="0" dirty="0" err="1" smtClean="0">
                <a:solidFill>
                  <a:schemeClr val="tx1"/>
                </a:solidFill>
              </a:rPr>
              <a:t>www.rocky-dem.com</a:t>
            </a:r>
            <a:endParaRPr lang="pt-BR" sz="800" b="0" i="0" dirty="0">
              <a:solidFill>
                <a:schemeClr val="tx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9592" y="364066"/>
            <a:ext cx="7882458" cy="36982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000" b="0" i="0" kern="1200" cap="all" spc="60" dirty="0">
                <a:solidFill>
                  <a:srgbClr val="6E6E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576" cy="750824"/>
          </a:xfrm>
          <a:prstGeom prst="rect">
            <a:avLst/>
          </a:prstGeom>
        </p:spPr>
      </p:pic>
      <p:sp>
        <p:nvSpPr>
          <p:cNvPr id="13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4864379" y="1412776"/>
            <a:ext cx="3917671" cy="4713389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800"/>
              </a:spcBef>
              <a:buSzPct val="95000"/>
              <a:buFontTx/>
              <a:buBlip>
                <a:blip r:embed="rId2"/>
              </a:buBlip>
              <a:defRPr sz="1800" b="0" i="0" cap="none" baseline="0">
                <a:solidFill>
                  <a:schemeClr val="bg1"/>
                </a:solidFill>
              </a:defRPr>
            </a:lvl1pPr>
            <a:lvl2pPr marL="612000" indent="-288000">
              <a:spcBef>
                <a:spcPts val="800"/>
              </a:spcBef>
              <a:buSzPct val="80000"/>
              <a:buFontTx/>
              <a:buBlip>
                <a:blip r:embed="rId3"/>
              </a:buBlip>
              <a:defRPr sz="1600" baseline="0">
                <a:solidFill>
                  <a:schemeClr val="bg1"/>
                </a:solidFill>
              </a:defRPr>
            </a:lvl2pPr>
            <a:lvl3pPr marL="900000" indent="-285750">
              <a:spcBef>
                <a:spcPts val="800"/>
              </a:spcBef>
              <a:buSzPct val="80000"/>
              <a:buFontTx/>
              <a:buBlip>
                <a:blip r:embed="rId4"/>
              </a:buBlip>
              <a:defRPr sz="1400" b="0" i="0" cap="none" baseline="0">
                <a:solidFill>
                  <a:srgbClr val="6E6E6E"/>
                </a:solidFill>
              </a:defRPr>
            </a:lvl3pPr>
            <a:lvl4pPr marL="918000" indent="-180000">
              <a:spcBef>
                <a:spcPts val="50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8000" indent="-180000">
              <a:spcBef>
                <a:spcPts val="500"/>
              </a:spcBef>
              <a:buSzPct val="94000"/>
              <a:buFont typeface="Arial" panose="020B0604020202020204" pitchFamily="34" charset="0"/>
              <a:buChar char="•"/>
              <a:defRPr lang="pt-BR" sz="1400" kern="1200" dirty="0">
                <a:solidFill>
                  <a:srgbClr val="6E6E6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918000" indent="-180000">
              <a:spcBef>
                <a:spcPts val="500"/>
              </a:spcBef>
              <a:defRPr sz="1200">
                <a:solidFill>
                  <a:srgbClr val="6E6E6E"/>
                </a:solidFill>
                <a:latin typeface="+mn-lt"/>
              </a:defRPr>
            </a:lvl6pPr>
            <a:lvl7pPr marL="918000" indent="-180000">
              <a:spcBef>
                <a:spcPts val="500"/>
              </a:spcBef>
              <a:defRPr sz="1200">
                <a:solidFill>
                  <a:srgbClr val="6E6E6E"/>
                </a:solidFill>
              </a:defRPr>
            </a:lvl7pPr>
            <a:lvl8pPr marL="1211400" indent="0">
              <a:spcBef>
                <a:spcPts val="500"/>
              </a:spcBef>
              <a:buNone/>
              <a:defRPr sz="1000">
                <a:solidFill>
                  <a:srgbClr val="6E6E6E"/>
                </a:solidFill>
              </a:defRPr>
            </a:lvl8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 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  <a:p>
            <a:pPr lvl="5"/>
            <a:r>
              <a:rPr lang="de-DE" dirty="0" smtClean="0"/>
              <a:t>Six</a:t>
            </a:r>
          </a:p>
          <a:p>
            <a:pPr lvl="6"/>
            <a:r>
              <a:rPr lang="de-DE" dirty="0" smtClean="0"/>
              <a:t>Seven</a:t>
            </a:r>
          </a:p>
          <a:p>
            <a:pPr lvl="7"/>
            <a:r>
              <a:rPr lang="de-DE" dirty="0" smtClean="0"/>
              <a:t>Eight</a:t>
            </a:r>
          </a:p>
        </p:txBody>
      </p:sp>
    </p:spTree>
    <p:extLst>
      <p:ext uri="{BB962C8B-B14F-4D97-AF65-F5344CB8AC3E}">
        <p14:creationId xmlns:p14="http://schemas.microsoft.com/office/powerpoint/2010/main" val="255705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/>
          <p:cNvSpPr>
            <a:spLocks noGrp="1"/>
          </p:cNvSpPr>
          <p:nvPr>
            <p:ph type="pic" sz="quarter" idx="14" hasCustomPrompt="1"/>
          </p:nvPr>
        </p:nvSpPr>
        <p:spPr>
          <a:xfrm>
            <a:off x="4899025" y="1412875"/>
            <a:ext cx="3884613" cy="21256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="0" i="0" kern="1200" cap="all" spc="7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icon to add picture</a:t>
            </a:r>
          </a:p>
          <a:p>
            <a:endParaRPr lang="en-US" dirty="0"/>
          </a:p>
        </p:txBody>
      </p:sp>
      <p:sp>
        <p:nvSpPr>
          <p:cNvPr id="17" name="Espaço Reservado para Imagem 15"/>
          <p:cNvSpPr>
            <a:spLocks noGrp="1"/>
          </p:cNvSpPr>
          <p:nvPr>
            <p:ph type="pic" sz="quarter" idx="15" hasCustomPrompt="1"/>
          </p:nvPr>
        </p:nvSpPr>
        <p:spPr>
          <a:xfrm>
            <a:off x="4910537" y="4005732"/>
            <a:ext cx="3884613" cy="2125663"/>
          </a:xfrm>
          <a:prstGeom prst="rect">
            <a:avLst/>
          </a:prstGeom>
        </p:spPr>
        <p:txBody>
          <a:bodyPr/>
          <a:lstStyle>
            <a:lvl1pPr>
              <a:defRPr lang="en-US" sz="1200" b="0" i="0" kern="1200" cap="all" spc="7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icon to add picture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17083"/>
            <a:ext cx="4572000" cy="342900"/>
          </a:xfrm>
          <a:prstGeom prst="rect">
            <a:avLst/>
          </a:prstGeom>
        </p:spPr>
      </p:pic>
      <p:sp>
        <p:nvSpPr>
          <p:cNvPr id="14" name="Foliennummernplatzhalter 15"/>
          <p:cNvSpPr txBox="1">
            <a:spLocks/>
          </p:cNvSpPr>
          <p:nvPr userDrawn="1"/>
        </p:nvSpPr>
        <p:spPr>
          <a:xfrm>
            <a:off x="7596336" y="6517083"/>
            <a:ext cx="1185714" cy="340917"/>
          </a:xfrm>
          <a:prstGeom prst="rect">
            <a:avLst/>
          </a:prstGeom>
        </p:spPr>
        <p:txBody>
          <a:bodyPr vert="horz" lIns="0" tIns="45720" rIns="0" bIns="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3E2F2-0414-684E-BCCF-91CA8DA4B501}" type="slidenum">
              <a:rPr lang="de-DE" sz="900" smtClean="0">
                <a:solidFill>
                  <a:schemeClr val="tx1"/>
                </a:solidFill>
              </a:rPr>
              <a:pPr/>
              <a:t>‹nº›</a:t>
            </a:fld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 userDrawn="1"/>
        </p:nvSpPr>
        <p:spPr>
          <a:xfrm>
            <a:off x="4897438" y="6517083"/>
            <a:ext cx="1584176" cy="3409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b="0" i="0" dirty="0" err="1" smtClean="0">
                <a:solidFill>
                  <a:schemeClr val="tx1"/>
                </a:solidFill>
              </a:rPr>
              <a:t>www.rocky-dem.com</a:t>
            </a:r>
            <a:endParaRPr lang="pt-BR" sz="800" b="0" i="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99592" y="364066"/>
            <a:ext cx="7882458" cy="36982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000" b="0" i="0" kern="1200" cap="all" spc="60" dirty="0">
                <a:solidFill>
                  <a:srgbClr val="6E6E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576" cy="750824"/>
          </a:xfrm>
          <a:prstGeom prst="rect">
            <a:avLst/>
          </a:prstGeom>
        </p:spPr>
      </p:pic>
      <p:sp>
        <p:nvSpPr>
          <p:cNvPr id="13" name="Espaço Reservado para Conteúdo 2"/>
          <p:cNvSpPr>
            <a:spLocks noGrp="1"/>
          </p:cNvSpPr>
          <p:nvPr>
            <p:ph idx="11" hasCustomPrompt="1"/>
          </p:nvPr>
        </p:nvSpPr>
        <p:spPr>
          <a:xfrm>
            <a:off x="366297" y="1412776"/>
            <a:ext cx="3917671" cy="4713389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800"/>
              </a:spcBef>
              <a:buSzPct val="95000"/>
              <a:buFontTx/>
              <a:buBlip>
                <a:blip r:embed="rId4"/>
              </a:buBlip>
              <a:defRPr sz="1800" b="0" i="0" cap="none" baseline="0">
                <a:solidFill>
                  <a:schemeClr val="bg1"/>
                </a:solidFill>
              </a:defRPr>
            </a:lvl1pPr>
            <a:lvl2pPr marL="612000" indent="-288000">
              <a:spcBef>
                <a:spcPts val="800"/>
              </a:spcBef>
              <a:buSzPct val="80000"/>
              <a:buFontTx/>
              <a:buBlip>
                <a:blip r:embed="rId5"/>
              </a:buBlip>
              <a:defRPr sz="1600" baseline="0">
                <a:solidFill>
                  <a:schemeClr val="bg1"/>
                </a:solidFill>
              </a:defRPr>
            </a:lvl2pPr>
            <a:lvl3pPr marL="900000" indent="-285750">
              <a:spcBef>
                <a:spcPts val="800"/>
              </a:spcBef>
              <a:buSzPct val="80000"/>
              <a:buFontTx/>
              <a:buBlip>
                <a:blip r:embed="rId6"/>
              </a:buBlip>
              <a:defRPr sz="1400" b="0" i="0" cap="none" baseline="0">
                <a:solidFill>
                  <a:srgbClr val="6E6E6E"/>
                </a:solidFill>
              </a:defRPr>
            </a:lvl3pPr>
            <a:lvl4pPr marL="918000" indent="-180000">
              <a:spcBef>
                <a:spcPts val="500"/>
              </a:spcBef>
              <a:spcAft>
                <a:spcPts val="0"/>
              </a:spcAft>
              <a:buSzPct val="94000"/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8000" indent="-180000">
              <a:spcBef>
                <a:spcPts val="500"/>
              </a:spcBef>
              <a:buSzPct val="94000"/>
              <a:buFont typeface="Arial" panose="020B0604020202020204" pitchFamily="34" charset="0"/>
              <a:buChar char="•"/>
              <a:defRPr lang="pt-BR" sz="1400" kern="1200" dirty="0">
                <a:solidFill>
                  <a:srgbClr val="6E6E6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918000" indent="-180000">
              <a:spcBef>
                <a:spcPts val="500"/>
              </a:spcBef>
              <a:defRPr sz="1200">
                <a:solidFill>
                  <a:srgbClr val="6E6E6E"/>
                </a:solidFill>
                <a:latin typeface="+mn-lt"/>
              </a:defRPr>
            </a:lvl6pPr>
            <a:lvl7pPr marL="918000" indent="-180000">
              <a:spcBef>
                <a:spcPts val="500"/>
              </a:spcBef>
              <a:defRPr sz="1200">
                <a:solidFill>
                  <a:srgbClr val="6E6E6E"/>
                </a:solidFill>
              </a:defRPr>
            </a:lvl7pPr>
            <a:lvl8pPr marL="1211400" indent="0">
              <a:spcBef>
                <a:spcPts val="500"/>
              </a:spcBef>
              <a:buNone/>
              <a:defRPr sz="1000">
                <a:solidFill>
                  <a:srgbClr val="6E6E6E"/>
                </a:solidFill>
              </a:defRPr>
            </a:lvl8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 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  <a:p>
            <a:pPr lvl="5"/>
            <a:r>
              <a:rPr lang="de-DE" dirty="0" smtClean="0"/>
              <a:t>Six</a:t>
            </a:r>
          </a:p>
          <a:p>
            <a:pPr lvl="6"/>
            <a:r>
              <a:rPr lang="de-DE" dirty="0" smtClean="0"/>
              <a:t>Seven</a:t>
            </a:r>
          </a:p>
          <a:p>
            <a:pPr lvl="7"/>
            <a:r>
              <a:rPr lang="de-DE" dirty="0" smtClean="0"/>
              <a:t>Eight</a:t>
            </a:r>
          </a:p>
        </p:txBody>
      </p:sp>
    </p:spTree>
    <p:extLst>
      <p:ext uri="{BB962C8B-B14F-4D97-AF65-F5344CB8AC3E}">
        <p14:creationId xmlns:p14="http://schemas.microsoft.com/office/powerpoint/2010/main" val="220742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907657" y="1196752"/>
            <a:ext cx="3890673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54301" y="1196752"/>
            <a:ext cx="3890673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4301" y="3711352"/>
            <a:ext cx="3890673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54301" y="3254152"/>
            <a:ext cx="3890673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 sz="825"/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54301" y="5756052"/>
            <a:ext cx="3890673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 sz="825"/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4907657" y="3711352"/>
            <a:ext cx="3890673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4907657" y="3254152"/>
            <a:ext cx="3890673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 sz="825"/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4907657" y="5756052"/>
            <a:ext cx="3890673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 sz="825"/>
            </a:lvl2pPr>
            <a:lvl3pPr>
              <a:defRPr sz="825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17083"/>
            <a:ext cx="4572000" cy="342900"/>
          </a:xfrm>
          <a:prstGeom prst="rect">
            <a:avLst/>
          </a:prstGeom>
        </p:spPr>
      </p:pic>
      <p:sp>
        <p:nvSpPr>
          <p:cNvPr id="18" name="Foliennummernplatzhalter 15"/>
          <p:cNvSpPr txBox="1">
            <a:spLocks/>
          </p:cNvSpPr>
          <p:nvPr userDrawn="1"/>
        </p:nvSpPr>
        <p:spPr>
          <a:xfrm>
            <a:off x="7596336" y="6517083"/>
            <a:ext cx="1185714" cy="340917"/>
          </a:xfrm>
          <a:prstGeom prst="rect">
            <a:avLst/>
          </a:prstGeom>
        </p:spPr>
        <p:txBody>
          <a:bodyPr vert="horz" lIns="0" tIns="45720" rIns="0" bIns="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3E2F2-0414-684E-BCCF-91CA8DA4B501}" type="slidenum">
              <a:rPr lang="de-DE" sz="900" smtClean="0">
                <a:solidFill>
                  <a:schemeClr val="tx1"/>
                </a:solidFill>
              </a:rPr>
              <a:pPr/>
              <a:t>‹nº›</a:t>
            </a:fld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9" name="Subtítulo 2"/>
          <p:cNvSpPr txBox="1">
            <a:spLocks/>
          </p:cNvSpPr>
          <p:nvPr userDrawn="1"/>
        </p:nvSpPr>
        <p:spPr>
          <a:xfrm>
            <a:off x="4897438" y="6517083"/>
            <a:ext cx="1584176" cy="3409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800" b="0" i="0" dirty="0" err="1" smtClean="0">
                <a:solidFill>
                  <a:schemeClr val="tx1"/>
                </a:solidFill>
              </a:rPr>
              <a:t>www.rocky-dem.com</a:t>
            </a:r>
            <a:endParaRPr lang="pt-BR" sz="800" b="0" i="0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9592" y="364066"/>
            <a:ext cx="7882458" cy="36982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2000" b="0" i="0" kern="1200" cap="all" spc="60" dirty="0">
                <a:solidFill>
                  <a:srgbClr val="6E6E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576" cy="7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60">
          <p15:clr>
            <a:srgbClr val="FBAE40"/>
          </p15:clr>
        </p15:guide>
        <p15:guide id="2" pos="512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576">
          <p15:clr>
            <a:srgbClr val="FBAE40"/>
          </p15:clr>
        </p15:guide>
        <p15:guide id="6" orient="horz" pos="720">
          <p15:clr>
            <a:srgbClr val="FBAE40"/>
          </p15:clr>
        </p15:guide>
        <p15:guide id="7" orient="horz" pos="1968">
          <p15:clr>
            <a:srgbClr val="FBAE40"/>
          </p15:clr>
        </p15:guide>
        <p15:guide id="8" orient="horz" pos="3840">
          <p15:clr>
            <a:srgbClr val="FBAE40"/>
          </p15:clr>
        </p15:guide>
        <p15:guide id="9" pos="2816">
          <p15:clr>
            <a:srgbClr val="FBAE40"/>
          </p15:clr>
        </p15:guide>
        <p15:guide id="10" pos="4928">
          <p15:clr>
            <a:srgbClr val="FBAE40"/>
          </p15:clr>
        </p15:guide>
        <p15:guide id="11" orient="horz" pos="2304">
          <p15:clr>
            <a:srgbClr val="FBAE40"/>
          </p15:clr>
        </p15:guide>
        <p15:guide id="12" orient="horz" pos="3552">
          <p15:clr>
            <a:srgbClr val="FBAE40"/>
          </p15:clr>
        </p15:guide>
        <p15:guide id="13" orient="horz" pos="22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4969488" y="4581128"/>
            <a:ext cx="3805619" cy="6480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 b="0" i="0" cap="all" baseline="0">
                <a:solidFill>
                  <a:schemeClr val="bg1"/>
                </a:solidFill>
                <a:latin typeface="Whitney Light" pitchFamily="50" charset="0"/>
                <a:cs typeface="Arial" pitchFamily="34" charset="0"/>
              </a:defRPr>
            </a:lvl1pPr>
          </a:lstStyle>
          <a:p>
            <a:r>
              <a:rPr lang="pt-BR" dirty="0" smtClean="0"/>
              <a:t>Corporate </a:t>
            </a:r>
            <a:br>
              <a:rPr lang="pt-BR" dirty="0" smtClean="0"/>
            </a:br>
            <a:r>
              <a:rPr lang="pt-BR" dirty="0" err="1" smtClean="0"/>
              <a:t>Presentation</a:t>
            </a:r>
            <a:endParaRPr lang="pt-BR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969488" y="5271350"/>
            <a:ext cx="3805619" cy="5040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 b="0" i="0" kern="1300">
                <a:solidFill>
                  <a:schemeClr val="bg1"/>
                </a:solidFill>
                <a:latin typeface="Whitney Light" pitchFamily="50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</a:t>
            </a:r>
            <a:r>
              <a:rPr lang="pt-BR" dirty="0" err="1" smtClean="0"/>
              <a:t>Presentador</a:t>
            </a:r>
            <a:endParaRPr lang="pt-BR" dirty="0" smtClean="0"/>
          </a:p>
          <a:p>
            <a:r>
              <a:rPr lang="de-DE" dirty="0" smtClean="0"/>
              <a:t>E</a:t>
            </a:r>
            <a:r>
              <a:rPr lang="pt-BR" dirty="0" smtClean="0"/>
              <a:t>-</a:t>
            </a:r>
            <a:r>
              <a:rPr lang="pt-BR" dirty="0" err="1" smtClean="0"/>
              <a:t>mail@esss.com.br</a:t>
            </a:r>
            <a:endParaRPr lang="pt-BR" dirty="0"/>
          </a:p>
        </p:txBody>
      </p:sp>
      <p:sp>
        <p:nvSpPr>
          <p:cNvPr id="12" name="Subtítulo 2"/>
          <p:cNvSpPr txBox="1">
            <a:spLocks/>
          </p:cNvSpPr>
          <p:nvPr userDrawn="1"/>
        </p:nvSpPr>
        <p:spPr>
          <a:xfrm>
            <a:off x="4969488" y="6510581"/>
            <a:ext cx="1584176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0" dirty="0" err="1" smtClean="0">
                <a:solidFill>
                  <a:prstClr val="white"/>
                </a:solidFill>
                <a:latin typeface="Whitney Light" pitchFamily="50" charset="0"/>
              </a:rPr>
              <a:t>www.rocky-dem.com</a:t>
            </a:r>
            <a:endParaRPr lang="pt-BR" b="0" dirty="0">
              <a:solidFill>
                <a:prstClr val="white"/>
              </a:solidFill>
              <a:latin typeface="Whitne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2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61628" y="3789040"/>
            <a:ext cx="3850332" cy="2835598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Whitney Book" pitchFamily="50" charset="0"/>
              </a:defRPr>
            </a:lvl1pPr>
          </a:lstStyle>
          <a:p>
            <a:r>
              <a:rPr lang="pt-BR" dirty="0" smtClean="0"/>
              <a:t>Clique no ícone para adicionar uma imagem</a:t>
            </a:r>
            <a:endParaRPr lang="de-DE" dirty="0"/>
          </a:p>
        </p:txBody>
      </p:sp>
      <p:sp>
        <p:nvSpPr>
          <p:cNvPr id="13" name="Título 1"/>
          <p:cNvSpPr>
            <a:spLocks noGrp="1"/>
          </p:cNvSpPr>
          <p:nvPr>
            <p:ph type="ctrTitle" hasCustomPrompt="1"/>
          </p:nvPr>
        </p:nvSpPr>
        <p:spPr>
          <a:xfrm>
            <a:off x="4969488" y="4581128"/>
            <a:ext cx="3805619" cy="6480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 b="0" i="0" cap="all" baseline="0">
                <a:solidFill>
                  <a:schemeClr val="bg1"/>
                </a:solidFill>
                <a:latin typeface="Whitney Light" pitchFamily="50" charset="0"/>
                <a:cs typeface="Arial" pitchFamily="34" charset="0"/>
              </a:defRPr>
            </a:lvl1pPr>
          </a:lstStyle>
          <a:p>
            <a:r>
              <a:rPr lang="pt-BR" dirty="0" smtClean="0"/>
              <a:t>Corporate </a:t>
            </a:r>
            <a:br>
              <a:rPr lang="pt-BR" dirty="0" smtClean="0"/>
            </a:br>
            <a:r>
              <a:rPr lang="pt-BR" dirty="0" err="1" smtClean="0"/>
              <a:t>Presentation</a:t>
            </a:r>
            <a:endParaRPr lang="pt-BR" dirty="0"/>
          </a:p>
        </p:txBody>
      </p:sp>
      <p:sp>
        <p:nvSpPr>
          <p:cNvPr id="14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969488" y="5271350"/>
            <a:ext cx="3805619" cy="5040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 b="0" i="0" kern="1300">
                <a:solidFill>
                  <a:schemeClr val="bg1"/>
                </a:solidFill>
                <a:latin typeface="Whitney Light" pitchFamily="50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</a:t>
            </a:r>
            <a:r>
              <a:rPr lang="pt-BR" dirty="0" err="1" smtClean="0"/>
              <a:t>Presentador</a:t>
            </a:r>
            <a:endParaRPr lang="pt-BR" dirty="0" smtClean="0"/>
          </a:p>
          <a:p>
            <a:r>
              <a:rPr lang="de-DE" dirty="0" smtClean="0"/>
              <a:t>E</a:t>
            </a:r>
            <a:r>
              <a:rPr lang="pt-BR" dirty="0" smtClean="0"/>
              <a:t>-</a:t>
            </a:r>
            <a:r>
              <a:rPr lang="pt-BR" dirty="0" err="1" smtClean="0"/>
              <a:t>mail@esss.com.br</a:t>
            </a:r>
            <a:endParaRPr lang="pt-BR" dirty="0"/>
          </a:p>
        </p:txBody>
      </p:sp>
      <p:sp>
        <p:nvSpPr>
          <p:cNvPr id="15" name="Subtítulo 2"/>
          <p:cNvSpPr txBox="1">
            <a:spLocks/>
          </p:cNvSpPr>
          <p:nvPr userDrawn="1"/>
        </p:nvSpPr>
        <p:spPr>
          <a:xfrm>
            <a:off x="4969488" y="6510581"/>
            <a:ext cx="1584176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0" dirty="0" err="1" smtClean="0">
                <a:solidFill>
                  <a:prstClr val="white"/>
                </a:solidFill>
                <a:latin typeface="Whitney Light" pitchFamily="50" charset="0"/>
              </a:rPr>
              <a:t>www.rocky-dem.com</a:t>
            </a:r>
            <a:endParaRPr lang="pt-BR" b="0" dirty="0">
              <a:solidFill>
                <a:prstClr val="white"/>
              </a:solidFill>
              <a:latin typeface="Whitne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3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1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91680" y="1087200"/>
            <a:ext cx="6120680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600" b="0" i="0">
                <a:solidFill>
                  <a:srgbClr val="6E6E6E"/>
                </a:solidFill>
                <a:latin typeface="Whitney Light" pitchFamily="50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362" y="1772816"/>
            <a:ext cx="8421687" cy="43533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E6E6E"/>
                </a:solidFill>
                <a:latin typeface="Whitney Book" pitchFamily="50" charset="0"/>
              </a:defRPr>
            </a:lvl1pPr>
            <a:lvl2pPr>
              <a:defRPr>
                <a:solidFill>
                  <a:schemeClr val="tx1"/>
                </a:solidFill>
                <a:latin typeface="Whitney Book" pitchFamily="50" charset="0"/>
              </a:defRPr>
            </a:lvl2pPr>
            <a:lvl3pPr>
              <a:defRPr b="0" i="0">
                <a:solidFill>
                  <a:srgbClr val="6E6E6E"/>
                </a:solidFill>
                <a:latin typeface="Whitney Book" pitchFamily="50" charset="0"/>
              </a:defRPr>
            </a:lvl3pPr>
            <a:lvl4pPr marL="36000" indent="-324000">
              <a:spcBef>
                <a:spcPts val="288"/>
              </a:spcBef>
              <a:spcAft>
                <a:spcPts val="0"/>
              </a:spcAft>
              <a:buSzPct val="94000"/>
              <a:buFontTx/>
              <a:buBlip>
                <a:blip r:embed="rId3"/>
              </a:buBlip>
              <a:defRPr>
                <a:latin typeface="Whitney Book" pitchFamily="50" charset="0"/>
              </a:defRPr>
            </a:lvl4pPr>
            <a:lvl5pPr marL="388800" indent="-280800">
              <a:buSzPct val="94000"/>
              <a:buFontTx/>
              <a:buBlip>
                <a:blip r:embed="rId3"/>
              </a:buBlip>
              <a:defRPr>
                <a:latin typeface="Whitney Book" pitchFamily="50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Subtítulo 2"/>
          <p:cNvSpPr txBox="1">
            <a:spLocks/>
          </p:cNvSpPr>
          <p:nvPr userDrawn="1"/>
        </p:nvSpPr>
        <p:spPr>
          <a:xfrm>
            <a:off x="4969488" y="6510581"/>
            <a:ext cx="1584176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0" dirty="0" err="1" smtClean="0">
                <a:solidFill>
                  <a:prstClr val="white"/>
                </a:solidFill>
                <a:latin typeface="Whitney Light" pitchFamily="50" charset="0"/>
              </a:rPr>
              <a:t>www.rocky-dem.com</a:t>
            </a:r>
            <a:endParaRPr lang="pt-BR" b="0" dirty="0">
              <a:solidFill>
                <a:prstClr val="white"/>
              </a:solidFill>
              <a:latin typeface="Whitney Light" pitchFamily="50" charset="0"/>
            </a:endParaRPr>
          </a:p>
        </p:txBody>
      </p:sp>
      <p:sp>
        <p:nvSpPr>
          <p:cNvPr id="12" name="Foliennummernplatzhalter 15"/>
          <p:cNvSpPr txBox="1">
            <a:spLocks/>
          </p:cNvSpPr>
          <p:nvPr userDrawn="1"/>
        </p:nvSpPr>
        <p:spPr>
          <a:xfrm>
            <a:off x="7596336" y="6376243"/>
            <a:ext cx="1185714" cy="365125"/>
          </a:xfrm>
          <a:prstGeom prst="rect">
            <a:avLst/>
          </a:prstGeom>
        </p:spPr>
        <p:txBody>
          <a:bodyPr vert="horz" lIns="0" tIns="45720" rIns="0" bIns="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3E2F2-0414-684E-BCCF-91CA8DA4B501}" type="slidenum">
              <a:rPr lang="de-DE" smtClean="0">
                <a:solidFill>
                  <a:prstClr val="white"/>
                </a:solidFill>
                <a:latin typeface="Whitney Book" pitchFamily="50" charset="0"/>
              </a:rPr>
              <a:pPr/>
              <a:t>‹nº›</a:t>
            </a:fld>
            <a:endParaRPr lang="de-DE" dirty="0">
              <a:solidFill>
                <a:prstClr val="white"/>
              </a:solidFill>
              <a:latin typeface="Whitney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4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1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60362" y="1772816"/>
            <a:ext cx="4067621" cy="43533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E6E6E"/>
                </a:solidFill>
                <a:latin typeface="Whitney Book" pitchFamily="50" charset="0"/>
              </a:defRPr>
            </a:lvl1pPr>
            <a:lvl2pPr>
              <a:defRPr>
                <a:solidFill>
                  <a:schemeClr val="tx1"/>
                </a:solidFill>
                <a:latin typeface="Whitney Book" pitchFamily="50" charset="0"/>
              </a:defRPr>
            </a:lvl2pPr>
            <a:lvl3pPr>
              <a:defRPr b="0" i="0">
                <a:solidFill>
                  <a:srgbClr val="6E6E6E"/>
                </a:solidFill>
                <a:latin typeface="Whitney Book" pitchFamily="50" charset="0"/>
              </a:defRPr>
            </a:lvl3pPr>
            <a:lvl4pPr marL="36000" indent="-324000">
              <a:spcBef>
                <a:spcPts val="288"/>
              </a:spcBef>
              <a:spcAft>
                <a:spcPts val="0"/>
              </a:spcAft>
              <a:buSzPct val="94000"/>
              <a:buFontTx/>
              <a:buBlip>
                <a:blip r:embed="rId3"/>
              </a:buBlip>
              <a:defRPr>
                <a:latin typeface="Whitney Book" pitchFamily="50" charset="0"/>
              </a:defRPr>
            </a:lvl4pPr>
            <a:lvl5pPr marL="388800" indent="-280800">
              <a:buSzPct val="94000"/>
              <a:buFontTx/>
              <a:buBlip>
                <a:blip r:embed="rId3"/>
              </a:buBlip>
              <a:defRPr>
                <a:latin typeface="Whitney Book" pitchFamily="50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0"/>
          </p:nvPr>
        </p:nvSpPr>
        <p:spPr>
          <a:xfrm>
            <a:off x="4572000" y="1772816"/>
            <a:ext cx="4210050" cy="43533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E6E6E"/>
                </a:solidFill>
                <a:latin typeface="Whitney Book" pitchFamily="50" charset="0"/>
              </a:defRPr>
            </a:lvl1pPr>
            <a:lvl2pPr>
              <a:defRPr>
                <a:solidFill>
                  <a:schemeClr val="tx1"/>
                </a:solidFill>
                <a:latin typeface="Whitney Book" pitchFamily="50" charset="0"/>
              </a:defRPr>
            </a:lvl2pPr>
            <a:lvl3pPr>
              <a:defRPr b="0" i="0">
                <a:solidFill>
                  <a:srgbClr val="6E6E6E"/>
                </a:solidFill>
                <a:latin typeface="Whitney Book" pitchFamily="50" charset="0"/>
              </a:defRPr>
            </a:lvl3pPr>
            <a:lvl4pPr marL="36000" indent="-324000">
              <a:spcBef>
                <a:spcPts val="288"/>
              </a:spcBef>
              <a:spcAft>
                <a:spcPts val="0"/>
              </a:spcAft>
              <a:buSzPct val="94000"/>
              <a:buFontTx/>
              <a:buBlip>
                <a:blip r:embed="rId3"/>
              </a:buBlip>
              <a:defRPr>
                <a:latin typeface="Whitney Book" pitchFamily="50" charset="0"/>
              </a:defRPr>
            </a:lvl4pPr>
            <a:lvl5pPr marL="388800" indent="-280800">
              <a:buSzPct val="94000"/>
              <a:buFontTx/>
              <a:buBlip>
                <a:blip r:embed="rId3"/>
              </a:buBlip>
              <a:defRPr>
                <a:latin typeface="Whitney Book" pitchFamily="50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691680" y="1087200"/>
            <a:ext cx="6120680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600" b="0" i="0">
                <a:solidFill>
                  <a:srgbClr val="6E6E6E"/>
                </a:solidFill>
                <a:latin typeface="Whitney Light" pitchFamily="50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14" name="Subtítulo 2"/>
          <p:cNvSpPr txBox="1">
            <a:spLocks/>
          </p:cNvSpPr>
          <p:nvPr userDrawn="1"/>
        </p:nvSpPr>
        <p:spPr>
          <a:xfrm>
            <a:off x="4969488" y="6510581"/>
            <a:ext cx="1584176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Tx/>
              <a:buNone/>
              <a:defRPr sz="900" b="1" i="0" kern="1300" cap="none" spc="7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900"/>
              </a:spcBef>
              <a:buFontTx/>
              <a:buNone/>
              <a:defRPr sz="1200" b="1" i="0" kern="1200" cap="all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0" dirty="0" err="1" smtClean="0">
                <a:solidFill>
                  <a:prstClr val="white"/>
                </a:solidFill>
                <a:latin typeface="Whitney Light" pitchFamily="50" charset="0"/>
              </a:rPr>
              <a:t>www.rocky-dem.com</a:t>
            </a:r>
            <a:endParaRPr lang="pt-BR" b="0" dirty="0">
              <a:solidFill>
                <a:prstClr val="white"/>
              </a:solidFill>
              <a:latin typeface="Whitney Light" pitchFamily="50" charset="0"/>
            </a:endParaRPr>
          </a:p>
        </p:txBody>
      </p:sp>
      <p:sp>
        <p:nvSpPr>
          <p:cNvPr id="16" name="Foliennummernplatzhalter 15"/>
          <p:cNvSpPr txBox="1">
            <a:spLocks/>
          </p:cNvSpPr>
          <p:nvPr userDrawn="1"/>
        </p:nvSpPr>
        <p:spPr>
          <a:xfrm>
            <a:off x="7596336" y="6376243"/>
            <a:ext cx="1185714" cy="365125"/>
          </a:xfrm>
          <a:prstGeom prst="rect">
            <a:avLst/>
          </a:prstGeom>
        </p:spPr>
        <p:txBody>
          <a:bodyPr vert="horz" lIns="0" tIns="45720" rIns="0" bIns="0" rtlCol="0" anchor="ctr"/>
          <a:lstStyle>
            <a:defPPr>
              <a:defRPr lang="pt-BR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3E2F2-0414-684E-BCCF-91CA8DA4B501}" type="slidenum">
              <a:rPr lang="de-DE" smtClean="0">
                <a:solidFill>
                  <a:prstClr val="white"/>
                </a:solidFill>
                <a:latin typeface="Whitney Light" pitchFamily="50" charset="0"/>
              </a:rPr>
              <a:pPr/>
              <a:t>‹nº›</a:t>
            </a:fld>
            <a:endParaRPr lang="de-DE" dirty="0">
              <a:solidFill>
                <a:prstClr val="white"/>
              </a:solidFill>
              <a:latin typeface="Whitne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3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500" b="1" kern="1200" cap="all" spc="6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b="1" i="0" kern="1200" cap="all" spc="70">
          <a:solidFill>
            <a:schemeClr val="bg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b="0" i="0" kern="1200" cap="none" spc="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spcBef>
          <a:spcPts val="900"/>
        </a:spcBef>
        <a:buFontTx/>
        <a:buNone/>
        <a:defRPr sz="1200" b="1" i="0" kern="1200" cap="all" baseline="0">
          <a:solidFill>
            <a:schemeClr val="bg2"/>
          </a:solidFill>
          <a:latin typeface="Arial" pitchFamily="34" charset="0"/>
          <a:ea typeface="+mn-ea"/>
          <a:cs typeface="Arial" pitchFamily="34" charset="0"/>
        </a:defRPr>
      </a:lvl3pPr>
      <a:lvl4pPr marL="36000" indent="-108000" algn="l" defTabSz="9144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4800" indent="-100800" algn="l" defTabSz="9144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9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500" b="1" kern="1200" cap="all" spc="6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b="1" i="0" kern="1200" cap="all" spc="70">
          <a:solidFill>
            <a:schemeClr val="bg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b="0" i="0" kern="1200" cap="none" spc="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spcBef>
          <a:spcPts val="900"/>
        </a:spcBef>
        <a:buFontTx/>
        <a:buNone/>
        <a:defRPr sz="1200" b="1" i="0" kern="1200" cap="all" baseline="0">
          <a:solidFill>
            <a:schemeClr val="bg2"/>
          </a:solidFill>
          <a:latin typeface="Arial" pitchFamily="34" charset="0"/>
          <a:ea typeface="+mn-ea"/>
          <a:cs typeface="Arial" pitchFamily="34" charset="0"/>
        </a:defRPr>
      </a:lvl3pPr>
      <a:lvl4pPr marL="36000" indent="-108000" algn="l" defTabSz="9144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4800" indent="-100800" algn="l" defTabSz="9144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897438" y="4257092"/>
            <a:ext cx="3884612" cy="648072"/>
          </a:xfrm>
        </p:spPr>
        <p:txBody>
          <a:bodyPr>
            <a:normAutofit/>
          </a:bodyPr>
          <a:lstStyle/>
          <a:p>
            <a:pPr fontAlgn="base"/>
            <a:r>
              <a:rPr lang="pt-BR" sz="2100" dirty="0" smtClean="0"/>
              <a:t>FBNR</a:t>
            </a:r>
            <a:r>
              <a:rPr lang="pt-BR" sz="2100" dirty="0" smtClean="0"/>
              <a:t> </a:t>
            </a:r>
            <a:endParaRPr lang="pt-BR" sz="21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err="1" smtClean="0"/>
              <a:t>Lucilla</a:t>
            </a:r>
            <a:r>
              <a:rPr lang="pt-BR" sz="1400" dirty="0" smtClean="0"/>
              <a:t> Almeida</a:t>
            </a:r>
          </a:p>
        </p:txBody>
      </p:sp>
    </p:spTree>
    <p:extLst>
      <p:ext uri="{BB962C8B-B14F-4D97-AF65-F5344CB8AC3E}">
        <p14:creationId xmlns:p14="http://schemas.microsoft.com/office/powerpoint/2010/main" val="15124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5446"/>
            <a:ext cx="4176463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Um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limitador de altura do leito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usado para controlar a reatividade durante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a operação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 partida do reator.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Durante operação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, atua permitindo a entrada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de combustível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fresco no núcleo para compensar a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mudança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de reatividade a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longo prazo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devido ao esgotamento do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combustível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. </a:t>
            </a:r>
            <a:endParaRPr lang="pt-BR" sz="1400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No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momento de partida, a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reatividade do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reator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manipulada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através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do ajuste do limitador de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nível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, sem a necessidade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de um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grande número de barras de controle, como 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sz="1400" dirty="0">
                <a:solidFill>
                  <a:schemeClr val="dk1"/>
                </a:solidFill>
                <a:latin typeface="+mn-lt"/>
              </a:rPr>
              <a:t>comum em reatores convencionais</a:t>
            </a:r>
            <a:r>
              <a:rPr lang="pt-BR" sz="1400" dirty="0" smtClean="0">
                <a:solidFill>
                  <a:schemeClr val="dk1"/>
                </a:solidFill>
                <a:latin typeface="+mn-lt"/>
              </a:rPr>
              <a:t>.</a:t>
            </a:r>
            <a:endParaRPr lang="pt-BR"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projeto</a:t>
            </a:r>
            <a:endParaRPr lang="pt-BR" sz="2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11" y="2060848"/>
            <a:ext cx="4626700" cy="41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35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5446"/>
            <a:ext cx="8316416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característica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segurança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chave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que o núcleo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esvaziado e a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criticalidade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cessa na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ocorrência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qualquer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situação indesejada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sistema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controle 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concebido de forma a ter a bomba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não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operante, somente operando quando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todos 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sinais vindos dos detectores de controle simultaneamente indicam que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operação transcorre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forma segura.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Sob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qualquer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mal-funcionamento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 do reator,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energia 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desconectada da bomba e o escoamento de fluido refrigerante cessa, fazendo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 que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o leito fixo se desmanche e os elementos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combustíveis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retornem para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câmara de 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devido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à ação da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gravidade, onde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passivamente resfriados,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transferindo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calor por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convecçãoo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natural.</a:t>
            </a:r>
            <a:endParaRPr lang="pt-BR"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projeto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638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6" y="1988840"/>
            <a:ext cx="4176463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Uma bomba circula o fluido refrigerante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através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da câmara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de combustível,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onde segue verticalmente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até 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tubo perfurado interno 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então escoa horizontalmente através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dos elementos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até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 o tubo perfurado externo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, seguindo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verticalmente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até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o gerador de vapor e retornando à bomba pela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passagem anular concêntrica</a:t>
            </a:r>
            <a:endParaRPr lang="pt-BR"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operaçao</a:t>
            </a:r>
            <a:endParaRPr lang="pt-BR" sz="26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91" y="980728"/>
            <a:ext cx="3881877" cy="52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2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1637"/>
            <a:ext cx="4176463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Com 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fluido refrigerante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sob vazão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mássica de 141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kg/s (correspondendo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 uma velocidade de 1.64 m/s na câmara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reserva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, superior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à velocidade terminal das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partículas),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o fluido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refrigerante carrega 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elementos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combustíveis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da câmara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para 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núcleo</a:t>
            </a:r>
            <a:endParaRPr lang="pt-BR" dirty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Sob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vazão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operação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668 kg/s os elementos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combustíveis são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mantidos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firmemente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juntos por uma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pressão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10 bar, formando um leito fixo estável. </a:t>
            </a:r>
            <a:endParaRPr lang="pt-BR"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operaçao</a:t>
            </a:r>
            <a:endParaRPr lang="pt-BR" sz="26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91" y="980728"/>
            <a:ext cx="3881877" cy="52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7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9353"/>
            <a:ext cx="8892480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No caso de um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LOCA,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pressão no núcleo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do reator cai e consequentemente os elementos saem do núcleo e retornam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à câmara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mesmo acontece no caso de um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LOFA, visto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que a falta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circulação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do fluido refrigerante faz com que os elementos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combustíveis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retornem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à câmara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combustível 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 caso 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perda de energia provoca o desligamento da bomba e pode ser encarado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como equivalente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ao caso de LOFA.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A perda de carga na turbina ou a quebra do loop secundário provocariam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uma aumento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da temperatura na perna fria e o sistema de controle desligaria a bomba.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Além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disso, as bolhas formadas no núcleo diminuem a densidade do moderador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 devido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ao coeficiente de moderador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negativo, 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reator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torna-se subcrítico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.</a:t>
            </a:r>
            <a:endParaRPr lang="pt-BR"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operaçao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3054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1637"/>
            <a:ext cx="8748464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A temperatura de entrada do fluido refrigerante no núcleo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290⁰C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,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enquanto que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 temperatura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saída 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326⁰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Correspondendo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 uma entalpia na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entrada 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1283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kJ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/kg e na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saída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1489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kJ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/kg.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Com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o aumento de entalpia de 206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kJ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/kg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 vazão mássica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operação 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668 kg/s,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potência térmica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produzida pelo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reator 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 de 137 MW.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Considerando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uma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eficiência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33% no ciclo indireto,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potência elétrica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produzida pelo reator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cerca de 40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MWe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.</a:t>
            </a:r>
            <a:endParaRPr lang="pt-BR" sz="1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operaçao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146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operaçao</a:t>
            </a:r>
            <a:endParaRPr lang="pt-BR" sz="26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7486" t="17319" r="52300" b="11076"/>
          <a:stretch/>
        </p:blipFill>
        <p:spPr>
          <a:xfrm>
            <a:off x="0" y="1556792"/>
            <a:ext cx="680597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7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772816"/>
            <a:ext cx="5291757" cy="4353349"/>
          </a:xfrm>
        </p:spPr>
        <p:txBody>
          <a:bodyPr/>
          <a:lstStyle/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Tx/>
              <a:buChar char="●"/>
            </a:pPr>
            <a:r>
              <a:rPr lang="pt-BR" sz="2400" cap="none" dirty="0" smtClean="0">
                <a:solidFill>
                  <a:schemeClr val="dk1"/>
                </a:solidFill>
                <a:latin typeface="+mn-lt"/>
              </a:rPr>
              <a:t>2 Simulações sem acoplamento térmico 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Entrada dos elementos no núcleo do reator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Saída dos elementos do núcleo devido à parada da bomba </a:t>
            </a: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Tx/>
              <a:buChar char="●"/>
            </a:pPr>
            <a:r>
              <a:rPr lang="pt-BR" sz="2400" cap="none" dirty="0">
                <a:solidFill>
                  <a:schemeClr val="dk1"/>
                </a:solidFill>
                <a:latin typeface="+mn-lt"/>
              </a:rPr>
              <a:t>Simulações com acoplamento térmico 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dirty="0">
                <a:solidFill>
                  <a:schemeClr val="dk1"/>
                </a:solidFill>
                <a:latin typeface="+mn-lt"/>
              </a:rPr>
              <a:t>Geração de energia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 perda de carga durante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a operação normal 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endParaRPr lang="en-US" cap="none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2600" dirty="0" smtClean="0">
                <a:latin typeface="+mj-lt"/>
              </a:rPr>
              <a:t>Casos propostos</a:t>
            </a:r>
            <a:endParaRPr lang="pt-BR" sz="26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5352" t="10114" r="46066" b="7813"/>
          <a:stretch/>
        </p:blipFill>
        <p:spPr>
          <a:xfrm>
            <a:off x="5292080" y="116632"/>
            <a:ext cx="2624292" cy="5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1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4774" t="8460" r="14752" b="5185"/>
          <a:stretch/>
        </p:blipFill>
        <p:spPr>
          <a:xfrm>
            <a:off x="179512" y="1546253"/>
            <a:ext cx="8640960" cy="46085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46253"/>
            <a:ext cx="2987501" cy="648072"/>
          </a:xfrm>
        </p:spPr>
        <p:txBody>
          <a:bodyPr/>
          <a:lstStyle/>
          <a:p>
            <a:pPr marL="762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2400" cap="none" dirty="0" smtClean="0">
                <a:solidFill>
                  <a:srgbClr val="0070C0"/>
                </a:solidFill>
                <a:latin typeface="+mn-lt"/>
              </a:rPr>
              <a:t>Given dimensions</a:t>
            </a:r>
            <a:endParaRPr lang="en-US" sz="2400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524178"/>
            <a:ext cx="6120680" cy="288032"/>
          </a:xfrm>
        </p:spPr>
        <p:txBody>
          <a:bodyPr/>
          <a:lstStyle/>
          <a:p>
            <a:pPr lvl="0"/>
            <a:r>
              <a:rPr lang="en" sz="2600" dirty="0" smtClean="0">
                <a:latin typeface="+mj-lt"/>
              </a:rPr>
              <a:t>Dimensões</a:t>
            </a:r>
            <a:endParaRPr lang="pt-BR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0112" y="722530"/>
            <a:ext cx="3384376" cy="6480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b="0" i="0" kern="1200" cap="all" spc="70">
                <a:solidFill>
                  <a:srgbClr val="6E6E6E"/>
                </a:solidFill>
                <a:latin typeface="Whitney Book" pitchFamily="50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i="0" kern="1200" cap="none" spc="0" baseline="0">
                <a:solidFill>
                  <a:schemeClr val="tx1"/>
                </a:solidFill>
                <a:latin typeface="Whitney Book" pitchFamily="50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900"/>
              </a:spcBef>
              <a:buFontTx/>
              <a:buNone/>
              <a:defRPr sz="1200" b="0" i="0" kern="1200" cap="all" baseline="0">
                <a:solidFill>
                  <a:srgbClr val="6E6E6E"/>
                </a:solidFill>
                <a:latin typeface="Whitney Book" pitchFamily="50" charset="0"/>
                <a:ea typeface="+mn-ea"/>
                <a:cs typeface="Arial" pitchFamily="34" charset="0"/>
              </a:defRPr>
            </a:lvl3pPr>
            <a:lvl4pPr marL="36000" indent="-324000" algn="l" defTabSz="914400" rtl="0" eaLnBrk="1" latinLnBrk="0" hangingPunct="1">
              <a:spcBef>
                <a:spcPts val="288"/>
              </a:spcBef>
              <a:spcAft>
                <a:spcPts val="0"/>
              </a:spcAft>
              <a:buSzPct val="94000"/>
              <a:buFontTx/>
              <a:buBlip>
                <a:blip r:embed="rId4"/>
              </a:buBlip>
              <a:defRPr sz="1200" kern="1200">
                <a:solidFill>
                  <a:schemeClr val="tx1"/>
                </a:solidFill>
                <a:latin typeface="Whitney Book" pitchFamily="50" charset="0"/>
                <a:ea typeface="+mn-ea"/>
                <a:cs typeface="Arial" pitchFamily="34" charset="0"/>
              </a:defRPr>
            </a:lvl4pPr>
            <a:lvl5pPr marL="388800" indent="-280800" algn="l" defTabSz="914400" rtl="0" eaLnBrk="1" latinLnBrk="0" hangingPunct="1">
              <a:spcBef>
                <a:spcPct val="20000"/>
              </a:spcBef>
              <a:buSzPct val="94000"/>
              <a:buFontTx/>
              <a:buBlip>
                <a:blip r:embed="rId4"/>
              </a:buBlip>
              <a:defRPr sz="1000" kern="1200">
                <a:solidFill>
                  <a:schemeClr val="tx1"/>
                </a:solidFill>
                <a:latin typeface="Whitney Book" pitchFamily="50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2400" cap="none" dirty="0" smtClean="0">
                <a:solidFill>
                  <a:srgbClr val="C00000"/>
                </a:solidFill>
                <a:latin typeface="+mn-lt"/>
              </a:rPr>
              <a:t>Unknown dimensions</a:t>
            </a:r>
            <a:endParaRPr lang="en-US" sz="2400" cap="none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696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266400" y="915850"/>
            <a:ext cx="8611199" cy="57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440600" y="0"/>
            <a:ext cx="7627199" cy="60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000" dirty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087200"/>
            <a:ext cx="6912768" cy="288032"/>
          </a:xfrm>
        </p:spPr>
        <p:txBody>
          <a:bodyPr/>
          <a:lstStyle/>
          <a:p>
            <a:pPr lvl="0"/>
            <a:r>
              <a:rPr lang="en" sz="2600" dirty="0" smtClean="0">
                <a:latin typeface="+mj-lt"/>
              </a:rPr>
              <a:t>future </a:t>
            </a:r>
            <a:r>
              <a:rPr lang="en" sz="2600" dirty="0">
                <a:latin typeface="+mj-lt"/>
              </a:rPr>
              <a:t>developments</a:t>
            </a:r>
            <a:r>
              <a:rPr lang="en" sz="2600" dirty="0">
                <a:solidFill>
                  <a:schemeClr val="dk1"/>
                </a:solidFill>
                <a:latin typeface="+mj-lt"/>
              </a:rPr>
              <a:t/>
            </a:r>
            <a:br>
              <a:rPr lang="en" sz="2600" dirty="0">
                <a:solidFill>
                  <a:schemeClr val="dk1"/>
                </a:solidFill>
                <a:latin typeface="+mj-lt"/>
              </a:rPr>
            </a:br>
            <a:endParaRPr lang="pt-BR" sz="2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Particle scale-down model</a:t>
            </a: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○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Parcel concept</a:t>
            </a:r>
          </a:p>
          <a:p>
            <a:pPr marL="914400" lvl="1" indent="-3810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○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Particle bigger than mesh cell</a:t>
            </a:r>
          </a:p>
          <a:p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151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Tx/>
              <a:buChar char="●"/>
            </a:pPr>
            <a:r>
              <a:rPr lang="pt-BR" sz="2400" cap="none" dirty="0" smtClean="0">
                <a:solidFill>
                  <a:schemeClr val="dk1"/>
                </a:solidFill>
                <a:latin typeface="+mn-lt"/>
              </a:rPr>
              <a:t>O reator nuclear de leito fixo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Combustível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Características de projeto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Características de operação </a:t>
            </a:r>
            <a:endParaRPr lang="en-US" cap="none" dirty="0" smtClean="0">
              <a:solidFill>
                <a:schemeClr val="dk1"/>
              </a:solidFill>
              <a:latin typeface="+mn-lt"/>
            </a:endParaRPr>
          </a:p>
          <a:p>
            <a:pPr marL="457200" lvl="0" indent="-3810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pt-BR" sz="2400" cap="none" dirty="0" err="1" smtClean="0">
                <a:solidFill>
                  <a:schemeClr val="dk1"/>
                </a:solidFill>
                <a:latin typeface="+mn-lt"/>
              </a:rPr>
              <a:t>Geometry</a:t>
            </a:r>
            <a:endParaRPr lang="pt-BR" sz="2400" cap="none" dirty="0" smtClean="0">
              <a:solidFill>
                <a:schemeClr val="dk1"/>
              </a:solidFill>
              <a:latin typeface="+mn-lt"/>
            </a:endParaRPr>
          </a:p>
          <a:p>
            <a:pPr marL="457200" lvl="0" indent="-3810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pt-BR" sz="2400" cap="none" dirty="0" smtClean="0">
                <a:solidFill>
                  <a:schemeClr val="dk1"/>
                </a:solidFill>
                <a:latin typeface="+mn-lt"/>
              </a:rPr>
              <a:t>Cases</a:t>
            </a:r>
            <a:endParaRPr lang="en-US" sz="2400" cap="none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z="2600" dirty="0" smtClean="0">
                <a:latin typeface="+mj-lt"/>
              </a:rPr>
              <a:t>Outline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772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988840"/>
            <a:ext cx="8421687" cy="4353349"/>
          </a:xfrm>
        </p:spPr>
        <p:txBody>
          <a:bodyPr/>
          <a:lstStyle/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dirty="0">
                <a:solidFill>
                  <a:schemeClr val="dk1"/>
                </a:solidFill>
                <a:latin typeface="+mn-lt"/>
              </a:rPr>
              <a:t>O FBNR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uma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usina de energia nuclear terrestre para áreas urbanas ou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remotas</a:t>
            </a: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projetado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para produzir eletricidade sozinho ou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uma usina de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co-geração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produzindo eletricidade e água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dessalinizada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 ou vapor para fins industriais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Como outra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opção, pode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ser projetado para aquecimento urbano.</a:t>
            </a: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Se enquadra na classe de Reatores nucleares inovadores de pequeno porte sem a necessidade de reabastecimento no local (IAEA)</a:t>
            </a: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Pressurizado com água </a:t>
            </a:r>
            <a:r>
              <a:rPr lang="pt-BR" cap="none" dirty="0">
                <a:solidFill>
                  <a:schemeClr val="dk1"/>
                </a:solidFill>
                <a:latin typeface="+mn-lt"/>
              </a:rPr>
              <a:t>leve como fluido refrigerante </a:t>
            </a:r>
            <a:endParaRPr lang="pt-BR" cap="none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cap="none" dirty="0">
                <a:solidFill>
                  <a:schemeClr val="dk1"/>
                </a:solidFill>
                <a:latin typeface="+mn-lt"/>
              </a:rPr>
              <a:t>na </a:t>
            </a:r>
            <a:r>
              <a:rPr lang="pt-BR" cap="none" dirty="0" smtClean="0">
                <a:solidFill>
                  <a:schemeClr val="dk1"/>
                </a:solidFill>
                <a:latin typeface="+mn-lt"/>
              </a:rPr>
              <a:t>forma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pelotas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esféricas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 dirty="0">
                <a:latin typeface="+mj-lt"/>
              </a:rPr>
              <a:t>FBNR - Fixed Bed Nuclear Reactor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1279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O reator vem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sendo desenvolvido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há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anos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pela (UFRGS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) </a:t>
            </a: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Tx/>
              <a:buChar char="●"/>
            </a:pP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É uma versão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do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reator nuclear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de leito fluidizado (SEFIDVASH, 1980, 1985, 1996), na qual os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elementos combustíveis esféricos são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mantidos fixos no núcleo pela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pressão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imposta pelo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fluido que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escoa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através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do leito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(SAHIN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e SEFIDVASH (2008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)). </a:t>
            </a: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cap="none" spc="0" dirty="0" smtClean="0">
                <a:solidFill>
                  <a:schemeClr val="dk1"/>
                </a:solidFill>
                <a:latin typeface="+mn-lt"/>
              </a:rPr>
              <a:t>eliminar </a:t>
            </a:r>
            <a:r>
              <a:rPr lang="pt-BR" cap="none" spc="0" dirty="0">
                <a:solidFill>
                  <a:schemeClr val="dk1"/>
                </a:solidFill>
                <a:latin typeface="+mn-lt"/>
              </a:rPr>
              <a:t>a </a:t>
            </a:r>
            <a:r>
              <a:rPr lang="pt-BR" cap="none" spc="0" dirty="0" smtClean="0">
                <a:solidFill>
                  <a:schemeClr val="dk1"/>
                </a:solidFill>
                <a:latin typeface="+mn-lt"/>
              </a:rPr>
              <a:t>preocupação </a:t>
            </a:r>
            <a:r>
              <a:rPr lang="pt-BR" cap="none" spc="0" dirty="0">
                <a:solidFill>
                  <a:schemeClr val="dk1"/>
                </a:solidFill>
                <a:latin typeface="+mn-lt"/>
              </a:rPr>
              <a:t>com as </a:t>
            </a:r>
            <a:r>
              <a:rPr lang="pt-BR" cap="none" spc="0" dirty="0" smtClean="0">
                <a:solidFill>
                  <a:schemeClr val="dk1"/>
                </a:solidFill>
                <a:latin typeface="+mn-lt"/>
              </a:rPr>
              <a:t>consequências </a:t>
            </a:r>
            <a:r>
              <a:rPr lang="pt-BR" cap="none" spc="0" dirty="0">
                <a:solidFill>
                  <a:schemeClr val="dk1"/>
                </a:solidFill>
                <a:latin typeface="+mn-lt"/>
              </a:rPr>
              <a:t>do atrito entre </a:t>
            </a:r>
            <a:r>
              <a:rPr lang="pt-BR" cap="none" spc="0" dirty="0" smtClean="0">
                <a:solidFill>
                  <a:schemeClr val="dk1"/>
                </a:solidFill>
                <a:latin typeface="+mn-lt"/>
              </a:rPr>
              <a:t>os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elementos combustíveis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que existem no caso do leito fluidizado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Possui projeto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simples 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modular, é inerentemente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seguro 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possui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resfriamento passivo. </a:t>
            </a:r>
          </a:p>
          <a:p>
            <a:pPr marL="914400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No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caso de falha do bombeio do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fluido refrigerante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, os elementos de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retornam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à câmara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passivamente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resfriada devido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à ação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da gravidade, onde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são 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mantidos em uma </a:t>
            </a:r>
            <a:r>
              <a:rPr lang="pt-BR" sz="1600" cap="none" spc="0" dirty="0" smtClean="0">
                <a:solidFill>
                  <a:schemeClr val="dk1"/>
                </a:solidFill>
                <a:latin typeface="+mn-lt"/>
              </a:rPr>
              <a:t>condição subcrítica</a:t>
            </a:r>
            <a:r>
              <a:rPr lang="pt-BR" sz="1600" cap="none" spc="0" dirty="0">
                <a:solidFill>
                  <a:schemeClr val="dk1"/>
                </a:solidFill>
                <a:latin typeface="+mn-lt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 dirty="0">
                <a:latin typeface="+mj-lt"/>
              </a:rPr>
              <a:t>FBNR - Fixed Bed Nuclear Reactor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54067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772816"/>
            <a:ext cx="8172077" cy="4353349"/>
          </a:xfrm>
        </p:spPr>
        <p:txBody>
          <a:bodyPr/>
          <a:lstStyle/>
          <a:p>
            <a:pPr marL="457200" lvl="1" indent="-381000">
              <a:lnSpc>
                <a:spcPct val="150000"/>
              </a:lnSpc>
              <a:buClr>
                <a:schemeClr val="dk1"/>
              </a:buClr>
              <a:buSzPct val="100000"/>
              <a:buFontTx/>
              <a:buChar char="●"/>
            </a:pPr>
            <a:r>
              <a:rPr lang="pt-BR" dirty="0">
                <a:solidFill>
                  <a:schemeClr val="dk1"/>
                </a:solidFill>
                <a:latin typeface="+mn-lt"/>
              </a:rPr>
              <a:t>O ciclo do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é flexível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 depende do inventário e do enriquecimento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do combustível. </a:t>
            </a: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A troca da câmara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pode ser realizada em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qualquer intervalo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desejado.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Os elementos combustíveis vão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câmara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para o núcleo e vice-versa sem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necessidade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abrir o reator.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Não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existe a necessidade de armazenamento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de 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fresco no local do reator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(são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mantidos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selados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na câmara de combustível, onde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são transportados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da fábrica para o local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de instalação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 deste para a fábrica nos momentos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reabastecimento)</a:t>
            </a:r>
            <a:endParaRPr lang="pt-BR" dirty="0">
              <a:solidFill>
                <a:schemeClr val="dk1"/>
              </a:solidFill>
              <a:latin typeface="+mn-lt"/>
            </a:endParaRP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 dirty="0">
                <a:latin typeface="+mj-lt"/>
              </a:rPr>
              <a:t>FBNR - </a:t>
            </a:r>
            <a:r>
              <a:rPr lang="en-US" sz="2600" dirty="0" err="1" smtClean="0">
                <a:latin typeface="+mj-lt"/>
              </a:rPr>
              <a:t>Combustível</a:t>
            </a:r>
            <a:endParaRPr lang="pt-B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84194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78482"/>
            <a:ext cx="5405555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do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tipo CERMET, consistindo de microesferas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de UO2 recobertas por zircônio e distribuídas em uma matriz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zircônio, que por sua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vez 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revestida por uma camada externa de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Zircaloy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. 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Cada elemento tem 15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mm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diâmetro externo.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núcleo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comporta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uma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massa 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9.6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ton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</a:t>
            </a: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1.34E6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elementos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combustíveis </a:t>
            </a: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cada um contendo 165 microesferas </a:t>
            </a: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Fração volumétrica de UO2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em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de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19.3%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massa total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UO2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no núcleo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4.8 ton.</a:t>
            </a: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  <a:p>
            <a:pPr marL="9144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Combustível</a:t>
            </a:r>
            <a:r>
              <a:rPr lang="en-US" sz="2600" dirty="0" smtClean="0">
                <a:latin typeface="+mj-lt"/>
              </a:rPr>
              <a:t> – </a:t>
            </a:r>
            <a:r>
              <a:rPr lang="en-US" sz="2600" dirty="0" err="1" smtClean="0">
                <a:latin typeface="+mj-lt"/>
              </a:rPr>
              <a:t>Opção</a:t>
            </a:r>
            <a:r>
              <a:rPr lang="en-US" sz="2600" dirty="0" smtClean="0">
                <a:latin typeface="+mj-lt"/>
              </a:rPr>
              <a:t> 1</a:t>
            </a:r>
            <a:endParaRPr lang="pt-BR" sz="26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59" y="2780928"/>
            <a:ext cx="3517580" cy="22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352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793"/>
            <a:ext cx="4896543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Esferas de 15 mm compostas de microelementos do tipo TRISO dispersos em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SiC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. 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Cada micropartícula tem diâmetro externo de 2 mm e consiste de um núcleo de UO2 de  1.5-1.64 mm recoberto por 3 camadas cerâmicas.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 camada interna (buffer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layer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) é composta de 0.09 mm de grafite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pirolítico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poroso (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PyC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)  e provê espaço para gases provenientes da fissão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 segunda camada é de 0.02 mm de grafite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pirolítico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denso 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 camada externa é de 0.07–0.1 mm de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carbeto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de silício denso e resistente à colisão (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SiC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). </a:t>
            </a: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Combustível</a:t>
            </a:r>
            <a:r>
              <a:rPr lang="en-US" sz="2600" dirty="0" smtClean="0">
                <a:latin typeface="+mj-lt"/>
              </a:rPr>
              <a:t> – </a:t>
            </a:r>
            <a:r>
              <a:rPr lang="en-US" sz="2600" dirty="0" err="1" smtClean="0">
                <a:latin typeface="+mj-lt"/>
              </a:rPr>
              <a:t>Opção</a:t>
            </a:r>
            <a:r>
              <a:rPr lang="en-US" sz="2600" dirty="0" smtClean="0">
                <a:latin typeface="+mj-lt"/>
              </a:rPr>
              <a:t> 2</a:t>
            </a:r>
            <a:endParaRPr lang="pt-BR" sz="2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7400" t="45639" r="38582" b="28192"/>
          <a:stretch/>
        </p:blipFill>
        <p:spPr>
          <a:xfrm>
            <a:off x="5076056" y="2750246"/>
            <a:ext cx="4068452" cy="24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75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8482"/>
            <a:ext cx="3960439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Na parte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superior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fica 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núcleo e um gerador de vapor do tipo casco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e tubo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Na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parte inferior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câmara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</a:t>
            </a:r>
            <a:endParaRPr lang="pt-BR" dirty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 núcleo é composto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por dois tubos de </a:t>
            </a:r>
            <a:r>
              <a:rPr lang="pt-BR" dirty="0" err="1">
                <a:solidFill>
                  <a:schemeClr val="dk1"/>
                </a:solidFill>
                <a:latin typeface="+mn-lt"/>
              </a:rPr>
              <a:t>zircaloy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concêntricos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perfurados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elementos s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ão mantidos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suspensos em uma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configuração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leito fixo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durante 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operação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do reator devido a passagem do fluido refrigerante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.</a:t>
            </a:r>
            <a:endParaRPr lang="pt-BR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projeto</a:t>
            </a:r>
            <a:endParaRPr lang="pt-BR" sz="2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468" y="1844824"/>
            <a:ext cx="4870243" cy="43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3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7454"/>
            <a:ext cx="4248471" cy="4353349"/>
          </a:xfrm>
        </p:spPr>
        <p:txBody>
          <a:bodyPr/>
          <a:lstStyle/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câmara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reserva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composta de uma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liga metálica com alta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absorção de nêutrons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, diretamente conectada ao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tubo que compõe o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núcleo.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câmara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consiste de um tubo helicoidal </a:t>
            </a:r>
            <a:r>
              <a:rPr lang="pt-BR" dirty="0" err="1" smtClean="0">
                <a:solidFill>
                  <a:schemeClr val="dk1"/>
                </a:solidFill>
                <a:latin typeface="+mn-lt"/>
              </a:rPr>
              <a:t>flangeada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 à câmara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reserva, que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é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selada pelas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autoridades internacionais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. </a:t>
            </a:r>
            <a:endParaRPr lang="pt-BR" dirty="0" smtClean="0">
              <a:solidFill>
                <a:schemeClr val="dk1"/>
              </a:solidFill>
              <a:latin typeface="+mn-lt"/>
            </a:endParaRP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  <a:latin typeface="+mn-lt"/>
              </a:rPr>
              <a:t>Uma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tela na parte inferior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mantém </a:t>
            </a:r>
            <a:r>
              <a:rPr lang="pt-BR" dirty="0">
                <a:solidFill>
                  <a:schemeClr val="dk1"/>
                </a:solidFill>
                <a:latin typeface="+mn-lt"/>
              </a:rPr>
              <a:t>os elementos de </a:t>
            </a:r>
            <a:r>
              <a:rPr lang="pt-BR" dirty="0" smtClean="0">
                <a:solidFill>
                  <a:schemeClr val="dk1"/>
                </a:solidFill>
                <a:latin typeface="+mn-lt"/>
              </a:rPr>
              <a:t>combustível na câmara.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  <a:latin typeface="+mn-lt"/>
              </a:rPr>
              <a:t>Barras de controle podem deslizar pelo centro do núcleo para controle fino do reator.</a:t>
            </a:r>
          </a:p>
          <a:p>
            <a:pPr marL="457200" lvl="1" indent="-381000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BR" sz="1600" cap="none" spc="0" dirty="0" smtClean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7128792" cy="288032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FBNR </a:t>
            </a:r>
            <a:r>
              <a:rPr lang="en-US" sz="2600" dirty="0" smtClean="0">
                <a:latin typeface="+mj-lt"/>
              </a:rPr>
              <a:t>– </a:t>
            </a:r>
            <a:r>
              <a:rPr lang="en-US" sz="2600" dirty="0" err="1" smtClean="0">
                <a:latin typeface="+mj-lt"/>
              </a:rPr>
              <a:t>Principais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características</a:t>
            </a:r>
            <a:r>
              <a:rPr lang="en-US" sz="2600" dirty="0" smtClean="0">
                <a:latin typeface="+mj-lt"/>
              </a:rPr>
              <a:t> de </a:t>
            </a:r>
            <a:r>
              <a:rPr lang="en-US" sz="2600" dirty="0" err="1" smtClean="0">
                <a:latin typeface="+mj-lt"/>
              </a:rPr>
              <a:t>projeto</a:t>
            </a:r>
            <a:endParaRPr lang="pt-BR" sz="26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11" y="2060848"/>
            <a:ext cx="4626700" cy="41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27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s_rocky_ppt">
  <a:themeElements>
    <a:clrScheme name="ESS">
      <a:dk1>
        <a:srgbClr val="FFFFFF"/>
      </a:dk1>
      <a:lt1>
        <a:srgbClr val="000000"/>
      </a:lt1>
      <a:dk2>
        <a:srgbClr val="E90006"/>
      </a:dk2>
      <a:lt2>
        <a:srgbClr val="BA0014"/>
      </a:lt2>
      <a:accent1>
        <a:srgbClr val="8D0010"/>
      </a:accent1>
      <a:accent2>
        <a:srgbClr val="50080D"/>
      </a:accent2>
      <a:accent3>
        <a:srgbClr val="92D050"/>
      </a:accent3>
      <a:accent4>
        <a:srgbClr val="8064A2"/>
      </a:accent4>
      <a:accent5>
        <a:srgbClr val="0070C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noAutofit/>
      </a:bodyPr>
      <a:lstStyle>
        <a:defPPr algn="l">
          <a:defRPr sz="1600" noProof="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ss_rocky_ppt">
  <a:themeElements>
    <a:clrScheme name="ESSS">
      <a:dk1>
        <a:srgbClr val="000000"/>
      </a:dk1>
      <a:lt1>
        <a:sysClr val="window" lastClr="FFFFFF"/>
      </a:lt1>
      <a:dk2>
        <a:srgbClr val="E90006"/>
      </a:dk2>
      <a:lt2>
        <a:srgbClr val="BA0014"/>
      </a:lt2>
      <a:accent1>
        <a:srgbClr val="8D0010"/>
      </a:accent1>
      <a:accent2>
        <a:srgbClr val="50080D"/>
      </a:accent2>
      <a:accent3>
        <a:srgbClr val="92D050"/>
      </a:accent3>
      <a:accent4>
        <a:srgbClr val="8064A2"/>
      </a:accent4>
      <a:accent5>
        <a:srgbClr val="0070C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>
        <a:norm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1385</Words>
  <Application>Microsoft Office PowerPoint</Application>
  <PresentationFormat>Apresentação na tela (4:3)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Whitney Book</vt:lpstr>
      <vt:lpstr>Whitney Light</vt:lpstr>
      <vt:lpstr>ess_rocky_ppt</vt:lpstr>
      <vt:lpstr>1_ess_rocky_ppt</vt:lpstr>
      <vt:lpstr>FBNR </vt:lpstr>
      <vt:lpstr>Outline</vt:lpstr>
      <vt:lpstr>FBNR - Fixed Bed Nuclear Reactor</vt:lpstr>
      <vt:lpstr>FBNR - Fixed Bed Nuclear Reactor</vt:lpstr>
      <vt:lpstr>FBNR - Combustível</vt:lpstr>
      <vt:lpstr>FBNR – Combustível – Opção 1</vt:lpstr>
      <vt:lpstr>FBNR – Combustível – Opção 2</vt:lpstr>
      <vt:lpstr>FBNR – Principais características de projeto</vt:lpstr>
      <vt:lpstr>FBNR – Principais características de projeto</vt:lpstr>
      <vt:lpstr>FBNR – Principais características de projeto</vt:lpstr>
      <vt:lpstr>FBNR – Principais características de projeto</vt:lpstr>
      <vt:lpstr>FBNR – Principais características de operaçao</vt:lpstr>
      <vt:lpstr>FBNR – Principais características de operaçao</vt:lpstr>
      <vt:lpstr>FBNR – Principais características de operaçao</vt:lpstr>
      <vt:lpstr>FBNR – Principais características de operaçao</vt:lpstr>
      <vt:lpstr>FBNR – Principais características de operaçao</vt:lpstr>
      <vt:lpstr>Casos propostos</vt:lpstr>
      <vt:lpstr>Dimensões</vt:lpstr>
      <vt:lpstr>future developments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Carina Firmino</dc:creator>
  <cp:lastModifiedBy>Lucilla Almeida</cp:lastModifiedBy>
  <cp:revision>373</cp:revision>
  <cp:lastPrinted>2015-01-12T13:33:34Z</cp:lastPrinted>
  <dcterms:created xsi:type="dcterms:W3CDTF">2016-02-12T12:57:56Z</dcterms:created>
  <dcterms:modified xsi:type="dcterms:W3CDTF">2017-07-17T13:55:25Z</dcterms:modified>
</cp:coreProperties>
</file>