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74" r:id="rId7"/>
    <p:sldId id="258" r:id="rId8"/>
    <p:sldId id="278" r:id="rId9"/>
    <p:sldId id="262" r:id="rId10"/>
    <p:sldId id="280" r:id="rId11"/>
    <p:sldId id="265" r:id="rId12"/>
    <p:sldId id="276" r:id="rId13"/>
    <p:sldId id="260" r:id="rId14"/>
    <p:sldId id="268" r:id="rId15"/>
    <p:sldId id="263" r:id="rId16"/>
    <p:sldId id="277" r:id="rId17"/>
    <p:sldId id="261" r:id="rId18"/>
    <p:sldId id="266" r:id="rId19"/>
    <p:sldId id="267" r:id="rId20"/>
    <p:sldId id="279" r:id="rId21"/>
    <p:sldId id="269" r:id="rId22"/>
  </p:sldIdLst>
  <p:sldSz cx="18288000" cy="10287000"/>
  <p:notesSz cx="6858000" cy="9144000"/>
  <p:embeddedFontLst>
    <p:embeddedFont>
      <p:font typeface="Abadi" panose="020B0604020104020204" pitchFamily="34" charset="0"/>
      <p:regular r:id="rId25"/>
    </p:embeddedFont>
    <p:embeddedFont>
      <p:font typeface="Josefin Sans" pitchFamily="2" charset="0"/>
      <p:regular r:id="rId26"/>
      <p:bold r:id="rId27"/>
    </p:embeddedFont>
    <p:embeddedFont>
      <p:font typeface="League Spartan" panose="020B0604020202020204" charset="0"/>
      <p:regular r:id="rId28"/>
      <p:bold r:id="rId29"/>
    </p:embeddedFont>
    <p:embeddedFont>
      <p:font typeface="Ubuntu Mono" panose="020B0509030602030204" pitchFamily="49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A1DB58"/>
    <a:srgbClr val="7ED957"/>
    <a:srgbClr val="F7BCBC"/>
    <a:srgbClr val="FCCFCF"/>
    <a:srgbClr val="F08080"/>
    <a:srgbClr val="0B6A06"/>
    <a:srgbClr val="FFA500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9231" autoAdjust="0"/>
  </p:normalViewPr>
  <p:slideViewPr>
    <p:cSldViewPr snapToGrid="0">
      <p:cViewPr>
        <p:scale>
          <a:sx n="30" d="100"/>
          <a:sy n="30" d="100"/>
        </p:scale>
        <p:origin x="1460" y="3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D46EA0-6DFE-A5A8-D59C-3521EA704B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E2AD4-D000-ED93-BBBC-D1DC1F6BB9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0F8B6-209A-5844-B417-53B11F15229F}" type="datetimeFigureOut">
              <a:rPr lang="en-FR" smtClean="0"/>
              <a:t>05/10/2024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BB358-4B1C-822C-05E8-6AB7A7159B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CB184-8FB5-487D-EFD4-3530D795A9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4B334-84C4-7947-A6B4-E8F4B59EF3C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09237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81E66-825B-4C4E-9500-575FE78433EB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111F8-53AF-40ED-A1ED-97930F96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18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111F8-53AF-40ED-A1ED-97930F9675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4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err="1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t.test</a:t>
            </a:r>
            <a:r>
              <a:rPr lang="en-US" sz="1800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(</a:t>
            </a:r>
            <a:r>
              <a:rPr lang="en-US" sz="1800" err="1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df$STREV</a:t>
            </a:r>
            <a:r>
              <a:rPr lang="en-US" sz="1800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, df$TRA05)</a:t>
            </a:r>
            <a:endParaRPr lang="en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result &lt;- </a:t>
            </a:r>
            <a:r>
              <a:rPr lang="en-US" sz="1800" err="1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t.test</a:t>
            </a:r>
            <a:r>
              <a:rPr lang="en-US" sz="1800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(df$TRA05, </a:t>
            </a:r>
            <a:r>
              <a:rPr lang="en-US" sz="1800" err="1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df$STREV</a:t>
            </a:r>
            <a:r>
              <a:rPr lang="en-US" sz="1800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)</a:t>
            </a:r>
            <a:endParaRPr lang="en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# Create box plot</a:t>
            </a:r>
            <a:endParaRPr lang="en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boxplot(df$TRA05, </a:t>
            </a:r>
            <a:r>
              <a:rPr lang="en-US" sz="1800" err="1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df$STREV</a:t>
            </a:r>
            <a:r>
              <a:rPr lang="en-US" sz="1800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, names = c("TRA05", "STREV"), main = "Box Plot of TRA05 and STREV", </a:t>
            </a:r>
            <a:r>
              <a:rPr lang="en-US" sz="1800" err="1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ylab</a:t>
            </a:r>
            <a:r>
              <a:rPr lang="en-US" sz="1800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 = "Values")</a:t>
            </a:r>
            <a:endParaRPr lang="en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# Create scatter plot</a:t>
            </a:r>
            <a:endParaRPr lang="en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plot(df$TRA05, </a:t>
            </a:r>
            <a:r>
              <a:rPr lang="en-US" sz="1800" err="1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df$STREV</a:t>
            </a:r>
            <a:r>
              <a:rPr lang="en-US" sz="1800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, main = "Scatter Plot of TRA05 and STREV", </a:t>
            </a:r>
            <a:r>
              <a:rPr lang="en-US" sz="1800" err="1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xlab</a:t>
            </a:r>
            <a:r>
              <a:rPr lang="en-US" sz="1800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 = "TRA05", </a:t>
            </a:r>
            <a:r>
              <a:rPr lang="en-US" sz="1800" err="1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ylab</a:t>
            </a:r>
            <a:r>
              <a:rPr lang="en-US" sz="1800">
                <a:solidFill>
                  <a:srgbClr val="AFABAB"/>
                </a:solidFill>
                <a:effectLst/>
                <a:latin typeface="Ubuntu Mono" panose="020B0509030602030204" pitchFamily="49" charset="0"/>
                <a:ea typeface="Ubuntu Mono" panose="020B0509030602030204" pitchFamily="49" charset="0"/>
                <a:cs typeface="Ubuntu Mono" panose="020B0509030602030204" pitchFamily="49" charset="0"/>
              </a:rPr>
              <a:t> = "STREV")</a:t>
            </a:r>
            <a:endParaRPr lang="en-FR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111F8-53AF-40ED-A1ED-97930F9675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6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#   * What is the context of the presentation?</a:t>
            </a:r>
          </a:p>
          <a:p>
            <a:r>
              <a:rPr lang="en-US"/>
              <a:t>    #   * What is the problematic of the presentation?</a:t>
            </a:r>
          </a:p>
          <a:p>
            <a:r>
              <a:rPr lang="en-US"/>
              <a:t>    #   * What are the main objectives of the presentation?</a:t>
            </a:r>
          </a:p>
          <a:p>
            <a:r>
              <a:rPr lang="en-US"/>
              <a:t>    #   * What are the main questions that we want to answer with this presentation?</a:t>
            </a:r>
          </a:p>
          <a:p>
            <a:r>
              <a:rPr lang="en-US"/>
              <a:t>    #   * Why ? / What is the relationship with real world problems?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111F8-53AF-40ED-A1ED-97930F9675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16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 Generic Data Exploration : </a:t>
            </a:r>
          </a:p>
          <a:p>
            <a:r>
              <a:rPr lang="en-US"/>
              <a:t>    #       * Summary of the dataset</a:t>
            </a:r>
          </a:p>
          <a:p>
            <a:r>
              <a:rPr lang="en-US"/>
              <a:t>    #       * Structure of the dataset</a:t>
            </a:r>
          </a:p>
          <a:p>
            <a:r>
              <a:rPr lang="en-US"/>
              <a:t>    #       * Missing values</a:t>
            </a:r>
          </a:p>
          <a:p>
            <a:r>
              <a:rPr lang="en-US"/>
              <a:t>    #       * Correlation between the variables</a:t>
            </a:r>
          </a:p>
          <a:p>
            <a:r>
              <a:rPr lang="en-US"/>
              <a:t>    #       * etc.</a:t>
            </a:r>
          </a:p>
          <a:p>
            <a:r>
              <a:rPr lang="en-US"/>
              <a:t>* What kind of data cleaning did you perform on the dataset?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111F8-53AF-40ED-A1ED-97930F9675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5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Creating an histogram to have an overview of the OTEXE variable</a:t>
            </a:r>
            <a:endParaRPr lang="fr-FR" dirty="0"/>
          </a:p>
          <a:p>
            <a:r>
              <a:rPr lang="en-US" dirty="0"/>
              <a:t>hist(</a:t>
            </a:r>
            <a:r>
              <a:rPr lang="en-US" dirty="0" err="1"/>
              <a:t>base$OTEXE</a:t>
            </a:r>
            <a:r>
              <a:rPr lang="en-US" dirty="0"/>
              <a:t>, </a:t>
            </a:r>
          </a:p>
          <a:p>
            <a:r>
              <a:rPr lang="en-US" dirty="0"/>
              <a:t>     main = "Histogram representing the OTEXE variable",</a:t>
            </a:r>
          </a:p>
          <a:p>
            <a:r>
              <a:rPr lang="en-US" dirty="0"/>
              <a:t>     </a:t>
            </a:r>
            <a:r>
              <a:rPr lang="en-US" dirty="0" err="1"/>
              <a:t>xlab</a:t>
            </a:r>
            <a:r>
              <a:rPr lang="en-US" dirty="0"/>
              <a:t> = "OTEXE",</a:t>
            </a:r>
          </a:p>
          <a:p>
            <a:r>
              <a:rPr lang="en-US" dirty="0"/>
              <a:t>     </a:t>
            </a:r>
            <a:r>
              <a:rPr lang="en-US" dirty="0" err="1"/>
              <a:t>ylab</a:t>
            </a:r>
            <a:r>
              <a:rPr lang="en-US" dirty="0"/>
              <a:t> = "Frequency")</a:t>
            </a:r>
          </a:p>
          <a:p>
            <a:endParaRPr lang="en-US" dirty="0"/>
          </a:p>
          <a:p>
            <a:r>
              <a:rPr lang="en-US" dirty="0"/>
              <a:t>pie(table(</a:t>
            </a:r>
            <a:r>
              <a:rPr lang="en-US" dirty="0" err="1"/>
              <a:t>base$SEXEP</a:t>
            </a:r>
            <a:r>
              <a:rPr lang="en-US" dirty="0"/>
              <a:t>),</a:t>
            </a:r>
          </a:p>
          <a:p>
            <a:r>
              <a:rPr lang="en-US" dirty="0"/>
              <a:t>    main = "Repartition of men and women farmers")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111F8-53AF-40ED-A1ED-97930F9675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0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base$CHAFF &lt;- as.numeric(as.character(base$CHAFF))</a:t>
            </a:r>
            <a:endParaRPr lang="en-US"/>
          </a:p>
          <a:p>
            <a:r>
              <a:rPr lang="fr-FR"/>
              <a:t>plot(base$UTATO, base$CHAFF, xlim = c(0,50), </a:t>
            </a:r>
            <a:endParaRPr lang="en-US"/>
          </a:p>
          <a:p>
            <a:r>
              <a:rPr lang="en-US"/>
              <a:t>     xlab = "UTATO", ylab = "CHAFF", </a:t>
            </a:r>
          </a:p>
          <a:p>
            <a:r>
              <a:rPr lang="fr-FR"/>
              <a:t>     main = "Graph linking annual revenues in function of AWU") </a:t>
            </a:r>
            <a:endParaRPr lang="en-US"/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111F8-53AF-40ED-A1ED-97930F9675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2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male pie chart</a:t>
            </a:r>
          </a:p>
          <a:p>
            <a:r>
              <a:rPr lang="en-US" dirty="0"/>
              <a:t>&gt; Male = subset(</a:t>
            </a:r>
            <a:r>
              <a:rPr lang="en-US" dirty="0" err="1"/>
              <a:t>df$OTEXE</a:t>
            </a:r>
            <a:r>
              <a:rPr lang="en-US" dirty="0"/>
              <a:t>, </a:t>
            </a:r>
            <a:r>
              <a:rPr lang="en-US" dirty="0" err="1"/>
              <a:t>df$SEXEP</a:t>
            </a:r>
            <a:r>
              <a:rPr lang="en-US" dirty="0"/>
              <a:t> == 1)</a:t>
            </a:r>
          </a:p>
          <a:p>
            <a:r>
              <a:rPr lang="en-US" dirty="0"/>
              <a:t>&gt; tab1(Male, </a:t>
            </a:r>
            <a:r>
              <a:rPr lang="en-US" dirty="0" err="1"/>
              <a:t>sort.group</a:t>
            </a:r>
            <a:r>
              <a:rPr lang="en-US" dirty="0"/>
              <a:t> = "decreasing", </a:t>
            </a:r>
            <a:r>
              <a:rPr lang="en-US" dirty="0" err="1"/>
              <a:t>cum.percent</a:t>
            </a:r>
            <a:r>
              <a:rPr lang="en-US" dirty="0"/>
              <a:t> = TRUE)</a:t>
            </a:r>
          </a:p>
          <a:p>
            <a:r>
              <a:rPr lang="en-US" dirty="0"/>
              <a:t>&gt; pie(c(13.2, 7.2, 3.4, 2.7, 13.7, 1.6, 5.1, 13.2, 9.9, 3.6, 5.9, 7.9, 1.5, 0.8, 1.6, 6.7, 2.1),</a:t>
            </a:r>
          </a:p>
          <a:p>
            <a:r>
              <a:rPr lang="en-US" dirty="0"/>
              <a:t>+ clockwise=TRUE, radius=1,</a:t>
            </a:r>
          </a:p>
          <a:p>
            <a:r>
              <a:rPr lang="en-US" dirty="0"/>
              <a:t>+ main="</a:t>
            </a:r>
            <a:r>
              <a:rPr lang="en-US" dirty="0" err="1"/>
              <a:t>Tecnico</a:t>
            </a:r>
            <a:r>
              <a:rPr lang="en-US" dirty="0"/>
              <a:t>-Economic orientation repartition for male",</a:t>
            </a:r>
          </a:p>
          <a:p>
            <a:r>
              <a:rPr lang="en-US" dirty="0"/>
              <a:t>+ col=c("blue","purple","pink","red","orange","yellow","green","brown","black","gray","lightcoral","darkmagenta","darkslateblue","forestgreen","tomato2", "salmon","darkorange1"), label=c("15", "16", "28", "29", "37", "38", "39", "45", "46", "47", "48", "50", "61", "73", "74", "83", "84"))</a:t>
            </a:r>
          </a:p>
          <a:p>
            <a:endParaRPr lang="en-US" dirty="0"/>
          </a:p>
          <a:p>
            <a:r>
              <a:rPr lang="en-US" dirty="0"/>
              <a:t># female pie chart</a:t>
            </a:r>
          </a:p>
          <a:p>
            <a:r>
              <a:rPr lang="en-US" dirty="0"/>
              <a:t>&gt; Female = subset(</a:t>
            </a:r>
            <a:r>
              <a:rPr lang="en-US" dirty="0" err="1"/>
              <a:t>df$OTEXE</a:t>
            </a:r>
            <a:r>
              <a:rPr lang="en-US" dirty="0"/>
              <a:t>, </a:t>
            </a:r>
            <a:r>
              <a:rPr lang="en-US" dirty="0" err="1"/>
              <a:t>df$SEXEP</a:t>
            </a:r>
            <a:r>
              <a:rPr lang="en-US" dirty="0"/>
              <a:t> == 2)</a:t>
            </a:r>
          </a:p>
          <a:p>
            <a:r>
              <a:rPr lang="en-US" dirty="0"/>
              <a:t>&gt; tab1(Female, </a:t>
            </a:r>
            <a:r>
              <a:rPr lang="en-US" dirty="0" err="1"/>
              <a:t>sort.group</a:t>
            </a:r>
            <a:r>
              <a:rPr lang="en-US" dirty="0"/>
              <a:t> = "decreasing", </a:t>
            </a:r>
            <a:r>
              <a:rPr lang="en-US" dirty="0" err="1"/>
              <a:t>cum.percent</a:t>
            </a:r>
            <a:r>
              <a:rPr lang="en-US" dirty="0"/>
              <a:t> = TRUE)</a:t>
            </a:r>
          </a:p>
          <a:p>
            <a:r>
              <a:rPr lang="en-US" dirty="0"/>
              <a:t>&gt; pie(c(12.3, 4.4, 3.1, 3.9, 22.3, 1.8, 5.4, 6.8, 8.9, 2.3, 11.0, 7.4, 1.1, 1.2, 1.7, 4.5, 2.0), clockwise=TRUE, radius=1,</a:t>
            </a:r>
          </a:p>
          <a:p>
            <a:r>
              <a:rPr lang="en-US" dirty="0"/>
              <a:t>+ main="</a:t>
            </a:r>
            <a:r>
              <a:rPr lang="en-US" dirty="0" err="1"/>
              <a:t>Tecnico</a:t>
            </a:r>
            <a:r>
              <a:rPr lang="en-US" dirty="0"/>
              <a:t>-Economic orientation repartition for Female",</a:t>
            </a:r>
          </a:p>
          <a:p>
            <a:r>
              <a:rPr lang="en-US" dirty="0"/>
              <a:t>+ col=c("blue","purple","pink","red","orange","yellow","green","brown","black","gray","lightcoral","darkmagenta","darkslateblue","forestgreen","tomato2", "salmon","darkorange1"), label=c("15", "16", "28", "29", "37", "38", "39", "45", "46", "47", "48", "50", "61", "73", "74", "83", "84"))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111F8-53AF-40ED-A1ED-97930F9675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8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type15 = subset(</a:t>
            </a:r>
            <a:r>
              <a:rPr lang="en-US" dirty="0" err="1"/>
              <a:t>df$standardized.revenue</a:t>
            </a:r>
            <a:r>
              <a:rPr lang="en-US" dirty="0"/>
              <a:t>, </a:t>
            </a:r>
            <a:r>
              <a:rPr lang="en-US" dirty="0" err="1"/>
              <a:t>df$OTEXE</a:t>
            </a:r>
            <a:r>
              <a:rPr lang="en-US" dirty="0"/>
              <a:t> == 15)</a:t>
            </a:r>
          </a:p>
          <a:p>
            <a:r>
              <a:rPr lang="en-US" dirty="0"/>
              <a:t>&gt; type45 = subset(</a:t>
            </a:r>
            <a:r>
              <a:rPr lang="en-US" dirty="0" err="1"/>
              <a:t>df$standardized.revenue</a:t>
            </a:r>
            <a:r>
              <a:rPr lang="en-US" dirty="0"/>
              <a:t>, </a:t>
            </a:r>
            <a:r>
              <a:rPr lang="en-US" dirty="0" err="1"/>
              <a:t>df$OTEXE</a:t>
            </a:r>
            <a:r>
              <a:rPr lang="en-US" dirty="0"/>
              <a:t> == 45)</a:t>
            </a:r>
          </a:p>
          <a:p>
            <a:r>
              <a:rPr lang="en-US" dirty="0"/>
              <a:t>&gt; type37 = subset(</a:t>
            </a:r>
            <a:r>
              <a:rPr lang="en-US" dirty="0" err="1"/>
              <a:t>df$standardized.revenue</a:t>
            </a:r>
            <a:r>
              <a:rPr lang="en-US" dirty="0"/>
              <a:t>, </a:t>
            </a:r>
            <a:r>
              <a:rPr lang="en-US" dirty="0" err="1"/>
              <a:t>df$OTEXE</a:t>
            </a:r>
            <a:r>
              <a:rPr lang="en-US" dirty="0"/>
              <a:t> == 37)</a:t>
            </a:r>
          </a:p>
          <a:p>
            <a:r>
              <a:rPr lang="en-US" dirty="0"/>
              <a:t>&gt; type48 = subset(</a:t>
            </a:r>
            <a:r>
              <a:rPr lang="en-US" dirty="0" err="1"/>
              <a:t>df$standardized.revenue</a:t>
            </a:r>
            <a:r>
              <a:rPr lang="en-US" dirty="0"/>
              <a:t>, </a:t>
            </a:r>
            <a:r>
              <a:rPr lang="en-US" dirty="0" err="1"/>
              <a:t>df$OTEXE</a:t>
            </a:r>
            <a:r>
              <a:rPr lang="en-US" dirty="0"/>
              <a:t> == 48)</a:t>
            </a:r>
          </a:p>
          <a:p>
            <a:r>
              <a:rPr lang="en-US" dirty="0"/>
              <a:t>&gt; type50 = subset(</a:t>
            </a:r>
            <a:r>
              <a:rPr lang="en-US" dirty="0" err="1"/>
              <a:t>df$standardized.revenue</a:t>
            </a:r>
            <a:r>
              <a:rPr lang="en-US" dirty="0"/>
              <a:t>, </a:t>
            </a:r>
            <a:r>
              <a:rPr lang="en-US" dirty="0" err="1"/>
              <a:t>df$OTEXE</a:t>
            </a:r>
            <a:r>
              <a:rPr lang="en-US" dirty="0"/>
              <a:t> == 50)</a:t>
            </a:r>
          </a:p>
          <a:p>
            <a:endParaRPr lang="en-US" dirty="0"/>
          </a:p>
          <a:p>
            <a:r>
              <a:rPr lang="en-US" dirty="0"/>
              <a:t>&gt; boxplot(type15,main="Revenue for cereal, oilseed &amp; protein crop farms",</a:t>
            </a:r>
            <a:r>
              <a:rPr lang="en-US" dirty="0" err="1"/>
              <a:t>ylab</a:t>
            </a:r>
            <a:r>
              <a:rPr lang="en-US" dirty="0"/>
              <a:t>="revenue (in euros/AWU)",col="</a:t>
            </a:r>
            <a:r>
              <a:rPr lang="en-US" dirty="0" err="1"/>
              <a:t>forestgreen</a:t>
            </a:r>
            <a:r>
              <a:rPr lang="en-US" dirty="0"/>
              <a:t>", </a:t>
            </a:r>
            <a:r>
              <a:rPr lang="en-US" dirty="0" err="1"/>
              <a:t>ylim</a:t>
            </a:r>
            <a:r>
              <a:rPr lang="en-US" dirty="0"/>
              <a:t>=c(0,500000))</a:t>
            </a:r>
          </a:p>
          <a:p>
            <a:r>
              <a:rPr lang="en-US" dirty="0"/>
              <a:t>&gt; boxplot(type37,main="Revenue for farms specializing in quality viticulture",</a:t>
            </a:r>
            <a:r>
              <a:rPr lang="en-US" dirty="0" err="1"/>
              <a:t>ylab</a:t>
            </a:r>
            <a:r>
              <a:rPr lang="en-US" dirty="0"/>
              <a:t>="revenue (in euros/AWU)",col="darkolivegreen1", </a:t>
            </a:r>
            <a:r>
              <a:rPr lang="en-US" dirty="0" err="1"/>
              <a:t>ylim</a:t>
            </a:r>
            <a:r>
              <a:rPr lang="en-US" dirty="0"/>
              <a:t>=c(0,500000))</a:t>
            </a:r>
          </a:p>
          <a:p>
            <a:r>
              <a:rPr lang="en-US" dirty="0"/>
              <a:t>&gt; boxplot(type45,main="Revenue for specialized dairy cattle farms",</a:t>
            </a:r>
            <a:r>
              <a:rPr lang="en-US" dirty="0" err="1"/>
              <a:t>ylab</a:t>
            </a:r>
            <a:r>
              <a:rPr lang="en-US" dirty="0"/>
              <a:t>="revenue (in euros/AWU)",col="chartreuse3", </a:t>
            </a:r>
            <a:r>
              <a:rPr lang="en-US" dirty="0" err="1"/>
              <a:t>ylim</a:t>
            </a:r>
            <a:r>
              <a:rPr lang="en-US" dirty="0"/>
              <a:t>=c(0,500000))</a:t>
            </a:r>
          </a:p>
          <a:p>
            <a:r>
              <a:rPr lang="en-US" dirty="0"/>
              <a:t>&gt; boxplot(type48,main="Revenue for farms with sheep, goats &amp; other herbivores",</a:t>
            </a:r>
            <a:r>
              <a:rPr lang="en-US" dirty="0" err="1"/>
              <a:t>ylab</a:t>
            </a:r>
            <a:r>
              <a:rPr lang="en-US" dirty="0"/>
              <a:t>="revenue (in euros/AWU)",col="gold", </a:t>
            </a:r>
            <a:r>
              <a:rPr lang="en-US" dirty="0" err="1"/>
              <a:t>ylim</a:t>
            </a:r>
            <a:r>
              <a:rPr lang="en-US" dirty="0"/>
              <a:t>=c(0,500000))</a:t>
            </a:r>
          </a:p>
          <a:p>
            <a:r>
              <a:rPr lang="en-US" dirty="0"/>
              <a:t>&gt; boxplot(type50,main="Revenue for granivore farms",</a:t>
            </a:r>
            <a:r>
              <a:rPr lang="en-US" dirty="0" err="1"/>
              <a:t>ylab</a:t>
            </a:r>
            <a:r>
              <a:rPr lang="en-US" dirty="0"/>
              <a:t>="revenue (in euros/AWU)",col="goldenrod1", </a:t>
            </a:r>
            <a:r>
              <a:rPr lang="en-US" dirty="0" err="1"/>
              <a:t>ylim</a:t>
            </a:r>
            <a:r>
              <a:rPr lang="en-US" dirty="0"/>
              <a:t>=c(0,500000))</a:t>
            </a:r>
          </a:p>
          <a:p>
            <a:r>
              <a:rPr lang="en-US" dirty="0"/>
              <a:t>&gt; boxplot(type50,main="Revenue for granivore farms",</a:t>
            </a:r>
            <a:r>
              <a:rPr lang="en-US" dirty="0" err="1"/>
              <a:t>ylab</a:t>
            </a:r>
            <a:r>
              <a:rPr lang="en-US" dirty="0"/>
              <a:t>="revenue (in euros/AWU)",col="goldenrod1", </a:t>
            </a:r>
            <a:r>
              <a:rPr lang="en-US" dirty="0" err="1"/>
              <a:t>ylim</a:t>
            </a:r>
            <a:r>
              <a:rPr lang="en-US" dirty="0"/>
              <a:t>=c(0,1000000))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111F8-53AF-40ED-A1ED-97930F9675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5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&gt; type15 = subset(</a:t>
            </a:r>
            <a:r>
              <a:rPr lang="en-US" err="1"/>
              <a:t>df$standardized.revenue</a:t>
            </a:r>
            <a:r>
              <a:rPr lang="en-US"/>
              <a:t>, </a:t>
            </a:r>
            <a:r>
              <a:rPr lang="en-US" err="1"/>
              <a:t>df$OTEXE</a:t>
            </a:r>
            <a:r>
              <a:rPr lang="en-US"/>
              <a:t> == 15)</a:t>
            </a:r>
          </a:p>
          <a:p>
            <a:r>
              <a:rPr lang="en-US"/>
              <a:t>&gt; type45 = subset(</a:t>
            </a:r>
            <a:r>
              <a:rPr lang="en-US" err="1"/>
              <a:t>df$standardized.revenue</a:t>
            </a:r>
            <a:r>
              <a:rPr lang="en-US"/>
              <a:t>, </a:t>
            </a:r>
            <a:r>
              <a:rPr lang="en-US" err="1"/>
              <a:t>df$OTEXE</a:t>
            </a:r>
            <a:r>
              <a:rPr lang="en-US"/>
              <a:t> == 45)</a:t>
            </a:r>
          </a:p>
          <a:p>
            <a:r>
              <a:rPr lang="en-US"/>
              <a:t>&gt; type37 = subset(</a:t>
            </a:r>
            <a:r>
              <a:rPr lang="en-US" err="1"/>
              <a:t>df$standardized.revenue</a:t>
            </a:r>
            <a:r>
              <a:rPr lang="en-US"/>
              <a:t>, </a:t>
            </a:r>
            <a:r>
              <a:rPr lang="en-US" err="1"/>
              <a:t>df$OTEXE</a:t>
            </a:r>
            <a:r>
              <a:rPr lang="en-US"/>
              <a:t> == 37)</a:t>
            </a:r>
          </a:p>
          <a:p>
            <a:r>
              <a:rPr lang="en-US"/>
              <a:t>&gt; type48 = subset(</a:t>
            </a:r>
            <a:r>
              <a:rPr lang="en-US" err="1"/>
              <a:t>df$standardized.revenue</a:t>
            </a:r>
            <a:r>
              <a:rPr lang="en-US"/>
              <a:t>, </a:t>
            </a:r>
            <a:r>
              <a:rPr lang="en-US" err="1"/>
              <a:t>df$OTEXE</a:t>
            </a:r>
            <a:r>
              <a:rPr lang="en-US"/>
              <a:t> == 48)</a:t>
            </a:r>
          </a:p>
          <a:p>
            <a:r>
              <a:rPr lang="en-US"/>
              <a:t>&gt; type50 = subset(</a:t>
            </a:r>
            <a:r>
              <a:rPr lang="en-US" err="1"/>
              <a:t>df$standardized.revenue</a:t>
            </a:r>
            <a:r>
              <a:rPr lang="en-US"/>
              <a:t>, </a:t>
            </a:r>
            <a:r>
              <a:rPr lang="en-US" err="1"/>
              <a:t>df$OTEXE</a:t>
            </a:r>
            <a:r>
              <a:rPr lang="en-US"/>
              <a:t> == 50)</a:t>
            </a:r>
          </a:p>
          <a:p>
            <a:endParaRPr lang="en-US"/>
          </a:p>
          <a:p>
            <a:r>
              <a:rPr lang="en-US"/>
              <a:t>&gt; boxplot(type15,main="Revenue for cereal, oilseed &amp; protein crop farms",</a:t>
            </a:r>
            <a:r>
              <a:rPr lang="en-US" err="1"/>
              <a:t>ylab</a:t>
            </a:r>
            <a:r>
              <a:rPr lang="en-US"/>
              <a:t>="revenue (in euros/AWU)",col="</a:t>
            </a:r>
            <a:r>
              <a:rPr lang="en-US" err="1"/>
              <a:t>forestgreen</a:t>
            </a:r>
            <a:r>
              <a:rPr lang="en-US"/>
              <a:t>", </a:t>
            </a:r>
            <a:r>
              <a:rPr lang="en-US" err="1"/>
              <a:t>ylim</a:t>
            </a:r>
            <a:r>
              <a:rPr lang="en-US"/>
              <a:t>=c(0,500000))</a:t>
            </a:r>
          </a:p>
          <a:p>
            <a:r>
              <a:rPr lang="en-US"/>
              <a:t>&gt; boxplot(type37,main="Revenue for farms specializing in quality viticulture",</a:t>
            </a:r>
            <a:r>
              <a:rPr lang="en-US" err="1"/>
              <a:t>ylab</a:t>
            </a:r>
            <a:r>
              <a:rPr lang="en-US"/>
              <a:t>="revenue (in euros/AWU)",col="darkolivegreen1", </a:t>
            </a:r>
            <a:r>
              <a:rPr lang="en-US" err="1"/>
              <a:t>ylim</a:t>
            </a:r>
            <a:r>
              <a:rPr lang="en-US"/>
              <a:t>=c(0,500000))</a:t>
            </a:r>
          </a:p>
          <a:p>
            <a:r>
              <a:rPr lang="en-US"/>
              <a:t>&gt; boxplot(type45,main="Revenue for specialized dairy cattle farms",</a:t>
            </a:r>
            <a:r>
              <a:rPr lang="en-US" err="1"/>
              <a:t>ylab</a:t>
            </a:r>
            <a:r>
              <a:rPr lang="en-US"/>
              <a:t>="revenue (in euros/AWU)",col="chartreuse3", </a:t>
            </a:r>
            <a:r>
              <a:rPr lang="en-US" err="1"/>
              <a:t>ylim</a:t>
            </a:r>
            <a:r>
              <a:rPr lang="en-US"/>
              <a:t>=c(0,500000))</a:t>
            </a:r>
          </a:p>
          <a:p>
            <a:r>
              <a:rPr lang="en-US"/>
              <a:t>&gt; boxplot(type48,main="Revenue for farms with sheep, goats &amp; other herbivores",</a:t>
            </a:r>
            <a:r>
              <a:rPr lang="en-US" err="1"/>
              <a:t>ylab</a:t>
            </a:r>
            <a:r>
              <a:rPr lang="en-US"/>
              <a:t>="revenue (in euros/AWU)",col="gold", </a:t>
            </a:r>
            <a:r>
              <a:rPr lang="en-US" err="1"/>
              <a:t>ylim</a:t>
            </a:r>
            <a:r>
              <a:rPr lang="en-US"/>
              <a:t>=c(0,500000))</a:t>
            </a:r>
          </a:p>
          <a:p>
            <a:r>
              <a:rPr lang="en-US"/>
              <a:t>&gt; boxplot(type50,main="Revenue for granivore farms",</a:t>
            </a:r>
            <a:r>
              <a:rPr lang="en-US" err="1"/>
              <a:t>ylab</a:t>
            </a:r>
            <a:r>
              <a:rPr lang="en-US"/>
              <a:t>="revenue (in euros/AWU)",col="goldenrod1", </a:t>
            </a:r>
            <a:r>
              <a:rPr lang="en-US" err="1"/>
              <a:t>ylim</a:t>
            </a:r>
            <a:r>
              <a:rPr lang="en-US"/>
              <a:t>=c(0,500000))</a:t>
            </a:r>
          </a:p>
          <a:p>
            <a:r>
              <a:rPr lang="en-US"/>
              <a:t>&gt; boxplot(type50,main="Revenue for granivore farms",</a:t>
            </a:r>
            <a:r>
              <a:rPr lang="en-US" err="1"/>
              <a:t>ylab</a:t>
            </a:r>
            <a:r>
              <a:rPr lang="en-US"/>
              <a:t>="revenue (in euros/AWU)",col="goldenrod1", </a:t>
            </a:r>
            <a:r>
              <a:rPr lang="en-US" err="1"/>
              <a:t>ylim</a:t>
            </a:r>
            <a:r>
              <a:rPr lang="en-US"/>
              <a:t>=c(0,1000000))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111F8-53AF-40ED-A1ED-97930F9675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73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barplot</a:t>
            </a:r>
            <a:r>
              <a:rPr lang="en-US" dirty="0"/>
              <a:t>(c(96855,120998,120100,120431,120417,120345,120360,120366,120376,120355,120493,120489,120217,122451), col=c("blue","purple","pink","red","orange","yellow","green","brown","black","gray","lightcoral","darkmagenta","darkslateblue","forestgreen"),   </a:t>
            </a:r>
          </a:p>
          <a:p>
            <a:r>
              <a:rPr lang="en-US" dirty="0"/>
              <a:t>+ </a:t>
            </a:r>
            <a:r>
              <a:rPr lang="en-US" dirty="0" err="1"/>
              <a:t>horiz</a:t>
            </a:r>
            <a:r>
              <a:rPr lang="en-US" dirty="0"/>
              <a:t>=FALSE, main = "average standardized revenue according to the farmer's age", names=c("1","2","3","4","5","6","7","8","9","10","11","12","13","14"))</a:t>
            </a:r>
          </a:p>
          <a:p>
            <a:r>
              <a:rPr lang="en-US" dirty="0"/>
              <a:t>+ </a:t>
            </a:r>
            <a:r>
              <a:rPr lang="en-US" dirty="0" err="1"/>
              <a:t>legend.text</a:t>
            </a:r>
            <a:r>
              <a:rPr lang="en-US" dirty="0"/>
              <a:t>=c("1: Less than 21","2: 21-25years", "3: 26-30years","4: 31-35years","5: 36-40years","6: 41-45years","7: 46-50years","8: 51-55years","9: 56-60years","10: 61-65years","11: 66-70years","12: 71-75years","13: 76-80years", "14: more than 80")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111F8-53AF-40ED-A1ED-97930F9675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9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E766-76B7-4D4A-9FBB-D3911716DFBC}" type="datetime1">
              <a:rPr lang="fr-FR" smtClean="0"/>
              <a:t>10/05/2024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4F77-7425-9044-91FE-689BE1295DCD}" type="datetime1">
              <a:rPr lang="fr-FR" smtClean="0"/>
              <a:t>10/05/2024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B745-FA8A-0D41-81B9-01F0A8E43230}" type="datetime1">
              <a:rPr lang="fr-FR" smtClean="0"/>
              <a:t>10/05/2024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8FA4-E62E-6648-A64C-A52E084CDDBF}" type="datetime1">
              <a:rPr lang="fr-FR" smtClean="0"/>
              <a:t>10/05/2024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3DA2-1D8C-9340-A967-AEF561E9BCE9}" type="datetime1">
              <a:rPr lang="fr-FR" smtClean="0"/>
              <a:t>10/05/2024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75C57-455B-5945-A0CD-89038ECBDA3A}" type="datetime1">
              <a:rPr lang="fr-FR" smtClean="0"/>
              <a:t>10/05/2024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D64B-ACAD-8045-A812-39B6E4D3E736}" type="datetime1">
              <a:rPr lang="fr-FR" smtClean="0"/>
              <a:t>10/05/2024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7043-53C2-5647-AB62-06C3B4162EDC}" type="datetime1">
              <a:rPr lang="fr-FR" smtClean="0"/>
              <a:t>10/05/2024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9A35-11A2-784D-9AF9-E91C0E83A2A4}" type="datetime1">
              <a:rPr lang="fr-FR" smtClean="0"/>
              <a:t>10/05/2024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0E75-258F-8445-B42B-3178678D1674}" type="datetime1">
              <a:rPr lang="fr-FR" smtClean="0"/>
              <a:t>10/05/2024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A7EA-B681-F344-A214-15ADC1C03B83}" type="datetime1">
              <a:rPr lang="fr-FR" smtClean="0"/>
              <a:t>10/05/2024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3329B-A640-744B-A951-8FDBC8B3CE8A}" type="datetime1">
              <a:rPr lang="fr-FR" smtClean="0"/>
              <a:t>10/05/2024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2.svg"/><Relationship Id="rId9" Type="http://schemas.openxmlformats.org/officeDocument/2006/relationships/image" Target="../media/image4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2.svg"/><Relationship Id="rId5" Type="http://schemas.openxmlformats.org/officeDocument/2006/relationships/image" Target="../media/image46.png"/><Relationship Id="rId10" Type="http://schemas.openxmlformats.org/officeDocument/2006/relationships/image" Target="../media/image1.png"/><Relationship Id="rId4" Type="http://schemas.openxmlformats.org/officeDocument/2006/relationships/image" Target="../media/image4.sv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svg"/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2.sv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4.sv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55.png"/><Relationship Id="rId4" Type="http://schemas.openxmlformats.org/officeDocument/2006/relationships/image" Target="../media/image2.sv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greste.agriculture.gouv.fr/agreste-web/download/methode/N-Otex/TypologieExploitation_ReglementCE_08decembre2008.pdf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hyperlink" Target="https://github.com/AlexandreGazagnes/Unilasalle-Public-Ressources/tree/main/2a-statistical-tests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svg"/><Relationship Id="rId7" Type="http://schemas.openxmlformats.org/officeDocument/2006/relationships/image" Target="../media/image62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4.svg"/><Relationship Id="rId21" Type="http://schemas.openxmlformats.org/officeDocument/2006/relationships/image" Target="../media/image28.svg"/><Relationship Id="rId7" Type="http://schemas.openxmlformats.org/officeDocument/2006/relationships/image" Target="../media/image16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13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8.svg"/><Relationship Id="rId5" Type="http://schemas.openxmlformats.org/officeDocument/2006/relationships/image" Target="../media/image9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.png"/><Relationship Id="rId9" Type="http://schemas.openxmlformats.org/officeDocument/2006/relationships/image" Target="../media/image10.sv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1.png"/><Relationship Id="rId5" Type="http://schemas.openxmlformats.org/officeDocument/2006/relationships/image" Target="../media/image29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4.svg"/><Relationship Id="rId4" Type="http://schemas.openxmlformats.org/officeDocument/2006/relationships/image" Target="../media/image8.sv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6297520" y="4721297"/>
            <a:ext cx="5804607" cy="5804607"/>
          </a:xfrm>
          <a:custGeom>
            <a:avLst/>
            <a:gdLst/>
            <a:ahLst/>
            <a:cxnLst/>
            <a:rect l="l" t="t" r="r" b="b"/>
            <a:pathLst>
              <a:path w="5804607" h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129193" y="1818993"/>
            <a:ext cx="5804607" cy="5804607"/>
          </a:xfrm>
          <a:custGeom>
            <a:avLst/>
            <a:gdLst/>
            <a:ahLst/>
            <a:cxnLst/>
            <a:rect l="l" t="t" r="r" b="b"/>
            <a:pathLst>
              <a:path w="5804607" h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4624571" y="7162173"/>
            <a:ext cx="8233265" cy="8233265"/>
          </a:xfrm>
          <a:custGeom>
            <a:avLst/>
            <a:gdLst/>
            <a:ahLst/>
            <a:cxnLst/>
            <a:rect l="l" t="t" r="r" b="b"/>
            <a:pathLst>
              <a:path w="8233265" h="8233265">
                <a:moveTo>
                  <a:pt x="0" y="0"/>
                </a:moveTo>
                <a:lnTo>
                  <a:pt x="8233265" y="0"/>
                </a:lnTo>
                <a:lnTo>
                  <a:pt x="8233265" y="8233265"/>
                </a:lnTo>
                <a:lnTo>
                  <a:pt x="0" y="8233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643784" y="2394512"/>
            <a:ext cx="1740378" cy="1769331"/>
          </a:xfrm>
          <a:custGeom>
            <a:avLst/>
            <a:gdLst/>
            <a:ahLst/>
            <a:cxnLst/>
            <a:rect l="l" t="t" r="r" b="b"/>
            <a:pathLst>
              <a:path w="1740378" h="1769331">
                <a:moveTo>
                  <a:pt x="0" y="0"/>
                </a:moveTo>
                <a:lnTo>
                  <a:pt x="1740378" y="0"/>
                </a:lnTo>
                <a:lnTo>
                  <a:pt x="1740378" y="1769331"/>
                </a:lnTo>
                <a:lnTo>
                  <a:pt x="0" y="17693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3448701" y="6288865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782134" y="1643934"/>
            <a:ext cx="11513572" cy="2975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562"/>
              </a:lnSpc>
            </a:pPr>
            <a:r>
              <a:rPr lang="en-US" sz="9400" dirty="0">
                <a:solidFill>
                  <a:srgbClr val="000000"/>
                </a:solidFill>
                <a:latin typeface="League Spartan"/>
              </a:rPr>
              <a:t>R Studio </a:t>
            </a:r>
          </a:p>
          <a:p>
            <a:pPr>
              <a:lnSpc>
                <a:spcPts val="11562"/>
              </a:lnSpc>
            </a:pPr>
            <a:r>
              <a:rPr lang="en-US" sz="9400" dirty="0">
                <a:solidFill>
                  <a:srgbClr val="000000"/>
                </a:solidFill>
                <a:latin typeface="League Spartan"/>
              </a:rPr>
              <a:t>and Statistics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1070939" y="5031399"/>
            <a:ext cx="12822420" cy="55291"/>
          </a:xfrm>
          <a:prstGeom prst="line">
            <a:avLst/>
          </a:prstGeom>
          <a:ln w="647700" cap="rnd">
            <a:solidFill>
              <a:srgbClr val="0262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82134" y="4801531"/>
            <a:ext cx="13400031" cy="4328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Josefin Sans"/>
              </a:rPr>
              <a:t>TYPE OF FARM &amp; FINANCIAL SITUATION ACCORDING TO THE FARMER PROFILE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7DCA577-366F-3A85-B51C-32526EDAC7A3}"/>
              </a:ext>
            </a:extLst>
          </p:cNvPr>
          <p:cNvSpPr txBox="1"/>
          <p:nvPr/>
        </p:nvSpPr>
        <p:spPr>
          <a:xfrm>
            <a:off x="7022602" y="6810725"/>
            <a:ext cx="4578911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500" dirty="0">
                <a:solidFill>
                  <a:srgbClr val="000000"/>
                </a:solidFill>
                <a:latin typeface="Josefin Sans" pitchFamily="2" charset="0"/>
              </a:rPr>
              <a:t>Edward	ANNANG</a:t>
            </a:r>
          </a:p>
          <a:p>
            <a:pPr>
              <a:lnSpc>
                <a:spcPts val="5040"/>
              </a:lnSpc>
            </a:pPr>
            <a:r>
              <a:rPr lang="en-US" sz="3500" dirty="0">
                <a:solidFill>
                  <a:srgbClr val="000000"/>
                </a:solidFill>
                <a:latin typeface="Josefin Sans" pitchFamily="2" charset="0"/>
              </a:rPr>
              <a:t>Charline	CANTAU</a:t>
            </a:r>
          </a:p>
          <a:p>
            <a:pPr>
              <a:lnSpc>
                <a:spcPts val="5040"/>
              </a:lnSpc>
            </a:pPr>
            <a:r>
              <a:rPr lang="en-US" sz="3500" dirty="0">
                <a:solidFill>
                  <a:srgbClr val="000000"/>
                </a:solidFill>
                <a:latin typeface="Josefin Sans" pitchFamily="2" charset="0"/>
              </a:rPr>
              <a:t>Lucille	COUVANT</a:t>
            </a:r>
          </a:p>
          <a:p>
            <a:pPr>
              <a:lnSpc>
                <a:spcPts val="5040"/>
              </a:lnSpc>
            </a:pPr>
            <a:r>
              <a:rPr lang="en-US" sz="3500" dirty="0">
                <a:solidFill>
                  <a:srgbClr val="000000"/>
                </a:solidFill>
                <a:latin typeface="Josefin Sans" pitchFamily="2" charset="0"/>
              </a:rPr>
              <a:t>Anthony	DA-SILVA</a:t>
            </a: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4098B9C0-FACD-D01B-4E29-76E98591A78E}"/>
              </a:ext>
            </a:extLst>
          </p:cNvPr>
          <p:cNvSpPr/>
          <p:nvPr/>
        </p:nvSpPr>
        <p:spPr>
          <a:xfrm>
            <a:off x="3464855" y="7129710"/>
            <a:ext cx="2898307" cy="7062"/>
          </a:xfrm>
          <a:prstGeom prst="line">
            <a:avLst/>
          </a:prstGeom>
          <a:ln w="647700" cap="rnd">
            <a:solidFill>
              <a:srgbClr val="A1DB5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89E7DFB-BD07-8552-523F-3036032E8F6C}"/>
              </a:ext>
            </a:extLst>
          </p:cNvPr>
          <p:cNvSpPr txBox="1"/>
          <p:nvPr/>
        </p:nvSpPr>
        <p:spPr>
          <a:xfrm>
            <a:off x="3445158" y="6841572"/>
            <a:ext cx="3505244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latin typeface="Bradley Hand" pitchFamily="2" charset="77"/>
              </a:rPr>
              <a:t>Presentation By: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7D5DE20-78DC-C212-5620-F7868D62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46203" y="1303179"/>
            <a:ext cx="14048974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5"/>
              </a:lnSpc>
            </a:pPr>
            <a:r>
              <a:rPr lang="en-US" sz="8150">
                <a:solidFill>
                  <a:srgbClr val="000000"/>
                </a:solidFill>
                <a:latin typeface="League Spartan"/>
              </a:rPr>
              <a:t>Annual revenues / AWU</a:t>
            </a:r>
            <a:endParaRPr lang="en-US" sz="8199">
              <a:solidFill>
                <a:srgbClr val="000000"/>
              </a:solidFill>
              <a:latin typeface="League Sparta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1918" y="3183141"/>
            <a:ext cx="7020868" cy="38568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305"/>
              </a:lnSpc>
              <a:buFont typeface="Calibri"/>
              <a:buChar char="-"/>
            </a:pPr>
            <a:r>
              <a:rPr lang="en-US" sz="3500">
                <a:solidFill>
                  <a:srgbClr val="000000"/>
                </a:solidFill>
                <a:latin typeface="Josefin Sans"/>
              </a:rPr>
              <a:t>Concentration of points</a:t>
            </a:r>
            <a:endParaRPr lang="fr-FR">
              <a:ea typeface="Calibri"/>
              <a:cs typeface="Calibri"/>
            </a:endParaRPr>
          </a:p>
          <a:p>
            <a:pPr>
              <a:lnSpc>
                <a:spcPts val="4305"/>
              </a:lnSpc>
            </a:pPr>
            <a:r>
              <a:rPr lang="en-US" sz="3500">
                <a:solidFill>
                  <a:srgbClr val="000000"/>
                </a:solidFill>
                <a:latin typeface="Josefin Sans"/>
              </a:rPr>
              <a:t>--&gt; AWU : between 1 and 8 AWU</a:t>
            </a:r>
          </a:p>
          <a:p>
            <a:pPr>
              <a:lnSpc>
                <a:spcPts val="4305"/>
              </a:lnSpc>
            </a:pPr>
            <a:r>
              <a:rPr lang="en-US" sz="3500">
                <a:solidFill>
                  <a:srgbClr val="000000"/>
                </a:solidFill>
                <a:latin typeface="Josefin Sans"/>
              </a:rPr>
              <a:t>--&gt; annual revenues : between 0 and 1 000 000 ($)</a:t>
            </a:r>
          </a:p>
          <a:p>
            <a:pPr>
              <a:lnSpc>
                <a:spcPts val="4305"/>
              </a:lnSpc>
            </a:pPr>
            <a:endParaRPr lang="en-US" sz="3500">
              <a:solidFill>
                <a:srgbClr val="000000"/>
              </a:solidFill>
              <a:latin typeface="Josefin Sans"/>
            </a:endParaRPr>
          </a:p>
          <a:p>
            <a:pPr marL="457200" indent="-457200">
              <a:lnSpc>
                <a:spcPts val="4305"/>
              </a:lnSpc>
              <a:buFont typeface="Calibri"/>
              <a:buChar char="-"/>
            </a:pPr>
            <a:r>
              <a:rPr lang="en-US" sz="3500">
                <a:solidFill>
                  <a:srgbClr val="000000"/>
                </a:solidFill>
                <a:latin typeface="Josefin Sans"/>
              </a:rPr>
              <a:t>Significant relationship btw CHAFF and UTATO</a:t>
            </a:r>
          </a:p>
        </p:txBody>
      </p:sp>
      <p:sp>
        <p:nvSpPr>
          <p:cNvPr id="5" name="Freeform 5"/>
          <p:cNvSpPr/>
          <p:nvPr/>
        </p:nvSpPr>
        <p:spPr>
          <a:xfrm rot="3728645">
            <a:off x="-2122904" y="7956505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8" y="0"/>
                </a:lnTo>
                <a:lnTo>
                  <a:pt x="6303208" y="6303209"/>
                </a:lnTo>
                <a:lnTo>
                  <a:pt x="0" y="63032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509347" y="-436691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7" name="Image 6" descr="Une image contenant texte, capture d’écran, diagramme&#10;&#10;Description générée automatiquement">
            <a:extLst>
              <a:ext uri="{FF2B5EF4-FFF2-40B4-BE49-F238E27FC236}">
                <a16:creationId xmlns:a16="http://schemas.microsoft.com/office/drawing/2014/main" id="{B4B4FBF3-A7EA-1697-DB7B-16FA6DF0E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9636" y="3184991"/>
            <a:ext cx="9729508" cy="61525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78299E-4DD4-1309-CBF2-228EFACB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B6571-A8BD-2693-B317-DFB26F3773CC}"/>
              </a:ext>
            </a:extLst>
          </p:cNvPr>
          <p:cNvSpPr txBox="1"/>
          <p:nvPr/>
        </p:nvSpPr>
        <p:spPr>
          <a:xfrm>
            <a:off x="17016762" y="9545444"/>
            <a:ext cx="825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200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10800000">
            <a:off x="5446308" y="107855"/>
            <a:ext cx="7175083" cy="9006866"/>
          </a:xfrm>
          <a:custGeom>
            <a:avLst/>
            <a:gdLst/>
            <a:ahLst/>
            <a:cxnLst/>
            <a:rect l="l" t="t" r="r" b="b"/>
            <a:pathLst>
              <a:path w="3438303" h="3438303">
                <a:moveTo>
                  <a:pt x="0" y="0"/>
                </a:moveTo>
                <a:lnTo>
                  <a:pt x="3438304" y="0"/>
                </a:lnTo>
                <a:lnTo>
                  <a:pt x="3438304" y="3438303"/>
                </a:lnTo>
                <a:lnTo>
                  <a:pt x="0" y="34383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105A856-739F-11FE-08D1-F70B0B2BE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973" y="3689595"/>
            <a:ext cx="5265565" cy="5425127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5399999">
            <a:off x="16244120" y="6821803"/>
            <a:ext cx="317701" cy="1"/>
          </a:xfrm>
          <a:prstGeom prst="line">
            <a:avLst/>
          </a:prstGeom>
          <a:ln>
            <a:headEnd type="none" w="sm" len="sm"/>
            <a:tailEnd type="oval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rot="-5400000">
            <a:off x="817975" y="6163136"/>
            <a:ext cx="2639049" cy="0"/>
          </a:xfrm>
          <a:prstGeom prst="line">
            <a:avLst/>
          </a:prstGeom>
          <a:ln>
            <a:headEnd type="none" w="sm" len="sm"/>
            <a:tailEnd type="oval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5400000">
            <a:off x="689112" y="1634303"/>
            <a:ext cx="622745" cy="1765515"/>
          </a:xfrm>
          <a:custGeom>
            <a:avLst/>
            <a:gdLst/>
            <a:ahLst/>
            <a:cxnLst/>
            <a:rect l="l" t="t" r="r" b="b"/>
            <a:pathLst>
              <a:path w="622745" h="1765515">
                <a:moveTo>
                  <a:pt x="0" y="0"/>
                </a:moveTo>
                <a:lnTo>
                  <a:pt x="622745" y="0"/>
                </a:lnTo>
                <a:lnTo>
                  <a:pt x="622745" y="1765516"/>
                </a:lnTo>
                <a:lnTo>
                  <a:pt x="0" y="17655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165485" y="8382104"/>
            <a:ext cx="2245029" cy="2257342"/>
          </a:xfrm>
          <a:custGeom>
            <a:avLst/>
            <a:gdLst/>
            <a:ahLst/>
            <a:cxnLst/>
            <a:rect l="l" t="t" r="r" b="b"/>
            <a:pathLst>
              <a:path w="2245029" h="2257342">
                <a:moveTo>
                  <a:pt x="0" y="0"/>
                </a:moveTo>
                <a:lnTo>
                  <a:pt x="2245030" y="0"/>
                </a:lnTo>
                <a:lnTo>
                  <a:pt x="2245030" y="2257342"/>
                </a:lnTo>
                <a:lnTo>
                  <a:pt x="0" y="22573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2222915" y="2205688"/>
            <a:ext cx="571301" cy="571301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6018" y="3285194"/>
            <a:ext cx="3594449" cy="2039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49"/>
              </a:lnSpc>
            </a:pPr>
            <a:r>
              <a:rPr lang="en-US" sz="4000">
                <a:solidFill>
                  <a:srgbClr val="A52A2A"/>
                </a:solidFill>
                <a:latin typeface="League Spartan"/>
              </a:rPr>
              <a:t>Specialized dairy cattle farms</a:t>
            </a:r>
          </a:p>
        </p:txBody>
      </p:sp>
      <p:sp>
        <p:nvSpPr>
          <p:cNvPr id="7" name="AutoShape 7"/>
          <p:cNvSpPr/>
          <p:nvPr/>
        </p:nvSpPr>
        <p:spPr>
          <a:xfrm rot="5334221" flipV="1">
            <a:off x="7113552" y="8638469"/>
            <a:ext cx="1203808" cy="187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2137500" y="7482662"/>
            <a:ext cx="3881578" cy="1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highlight>
                <a:srgbClr val="A52A2A"/>
              </a:highlight>
            </a:endParaRPr>
          </a:p>
        </p:txBody>
      </p:sp>
      <p:sp>
        <p:nvSpPr>
          <p:cNvPr id="8" name="AutoShape 8"/>
          <p:cNvSpPr/>
          <p:nvPr/>
        </p:nvSpPr>
        <p:spPr>
          <a:xfrm rot="-10800000" flipV="1">
            <a:off x="2794216" y="9266926"/>
            <a:ext cx="4933693" cy="1"/>
          </a:xfrm>
          <a:prstGeom prst="line">
            <a:avLst/>
          </a:prstGeom>
          <a:ln>
            <a:headEnd type="none" w="sm" len="sm"/>
            <a:tailEnd type="oval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5273E53-6B1D-7414-13BE-E6AF6902E3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4470" y="107855"/>
            <a:ext cx="3264068" cy="3480278"/>
          </a:xfrm>
          <a:prstGeom prst="rect">
            <a:avLst/>
          </a:prstGeom>
        </p:spPr>
      </p:pic>
      <p:sp>
        <p:nvSpPr>
          <p:cNvPr id="34" name="AutoShape 8">
            <a:extLst>
              <a:ext uri="{FF2B5EF4-FFF2-40B4-BE49-F238E27FC236}">
                <a16:creationId xmlns:a16="http://schemas.microsoft.com/office/drawing/2014/main" id="{95E27A1C-E4E1-A44C-F592-DED3371D366C}"/>
              </a:ext>
            </a:extLst>
          </p:cNvPr>
          <p:cNvSpPr/>
          <p:nvPr/>
        </p:nvSpPr>
        <p:spPr>
          <a:xfrm rot="-10800000">
            <a:off x="14910747" y="3624048"/>
            <a:ext cx="0" cy="1467513"/>
          </a:xfrm>
          <a:prstGeom prst="line">
            <a:avLst/>
          </a:prstGeom>
          <a:ln>
            <a:headEnd type="none" w="sm" len="sm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62B3003-CB23-4923-347D-A9E426C380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6060" y="3757674"/>
            <a:ext cx="5285430" cy="535704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7FFC8D7-DFBC-CA6D-018A-11142D3D4A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8984" y="107856"/>
            <a:ext cx="3396584" cy="3480278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-10800000">
            <a:off x="11015330" y="6662951"/>
            <a:ext cx="538764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AutoShape 2">
            <a:extLst>
              <a:ext uri="{FF2B5EF4-FFF2-40B4-BE49-F238E27FC236}">
                <a16:creationId xmlns:a16="http://schemas.microsoft.com/office/drawing/2014/main" id="{3CA5D5B4-2CCF-D1AC-3150-425B0F140CBA}"/>
              </a:ext>
            </a:extLst>
          </p:cNvPr>
          <p:cNvSpPr/>
          <p:nvPr/>
        </p:nvSpPr>
        <p:spPr>
          <a:xfrm rot="-10800000">
            <a:off x="12370044" y="5100070"/>
            <a:ext cx="2523071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TextBox 19">
            <a:extLst>
              <a:ext uri="{FF2B5EF4-FFF2-40B4-BE49-F238E27FC236}">
                <a16:creationId xmlns:a16="http://schemas.microsoft.com/office/drawing/2014/main" id="{CE7912A2-F397-C6CE-2BEB-A95A8525657E}"/>
              </a:ext>
            </a:extLst>
          </p:cNvPr>
          <p:cNvSpPr txBox="1"/>
          <p:nvPr/>
        </p:nvSpPr>
        <p:spPr>
          <a:xfrm>
            <a:off x="12799965" y="2205688"/>
            <a:ext cx="5402017" cy="2039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349"/>
              </a:lnSpc>
            </a:pPr>
            <a:r>
              <a:rPr lang="en-US" sz="4000">
                <a:solidFill>
                  <a:srgbClr val="0000FF"/>
                </a:solidFill>
                <a:latin typeface="League Spartan"/>
              </a:rPr>
              <a:t>Specialist cereal, oilseed &amp; protein crop farms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03000" y="8891810"/>
            <a:ext cx="9316125" cy="135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49"/>
              </a:lnSpc>
            </a:pPr>
            <a:r>
              <a:rPr lang="en-US" sz="4000">
                <a:solidFill>
                  <a:srgbClr val="FFA500"/>
                </a:solidFill>
                <a:latin typeface="League Spartan"/>
              </a:rPr>
              <a:t>Farms</a:t>
            </a:r>
            <a:r>
              <a:rPr lang="en-US" sz="4349">
                <a:solidFill>
                  <a:srgbClr val="FFA500"/>
                </a:solidFill>
                <a:latin typeface="League Spartan"/>
              </a:rPr>
              <a:t> </a:t>
            </a:r>
          </a:p>
          <a:p>
            <a:pPr>
              <a:lnSpc>
                <a:spcPts val="5349"/>
              </a:lnSpc>
            </a:pPr>
            <a:r>
              <a:rPr lang="en-US" sz="4000">
                <a:solidFill>
                  <a:srgbClr val="FFA500"/>
                </a:solidFill>
                <a:latin typeface="League Spartan"/>
              </a:rPr>
              <a:t>specializing</a:t>
            </a:r>
            <a:r>
              <a:rPr lang="en-US" sz="4349">
                <a:solidFill>
                  <a:srgbClr val="FFA500"/>
                </a:solidFill>
                <a:latin typeface="League Spartan"/>
              </a:rPr>
              <a:t> in quality viticulture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876163" y="7051677"/>
            <a:ext cx="4104752" cy="2718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349"/>
              </a:lnSpc>
            </a:pPr>
            <a:r>
              <a:rPr lang="en-US" sz="4000" dirty="0">
                <a:solidFill>
                  <a:srgbClr val="F08080"/>
                </a:solidFill>
                <a:latin typeface="League Spartan"/>
              </a:rPr>
              <a:t>Farms with sheep, goats and other herbivores</a:t>
            </a: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90ACB813-2B99-FA3B-4D1C-22BEAB385D2A}"/>
              </a:ext>
            </a:extLst>
          </p:cNvPr>
          <p:cNvSpPr txBox="1"/>
          <p:nvPr/>
        </p:nvSpPr>
        <p:spPr>
          <a:xfrm>
            <a:off x="86018" y="298113"/>
            <a:ext cx="5098480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766"/>
              </a:lnSpc>
            </a:pPr>
            <a:r>
              <a:rPr lang="en-US" sz="6314">
                <a:solidFill>
                  <a:srgbClr val="000000"/>
                </a:solidFill>
                <a:latin typeface="League Spartan"/>
              </a:rPr>
              <a:t>GENDER/</a:t>
            </a:r>
          </a:p>
          <a:p>
            <a:pPr>
              <a:lnSpc>
                <a:spcPts val="7766"/>
              </a:lnSpc>
            </a:pPr>
            <a:r>
              <a:rPr lang="en-US" sz="6314">
                <a:solidFill>
                  <a:srgbClr val="000000"/>
                </a:solidFill>
                <a:latin typeface="League Spartan"/>
              </a:rPr>
              <a:t>FARM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AB1FD-C4B7-5F78-2BAA-62742ACE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F127FA-0DA5-0E17-C948-2C9044788328}"/>
              </a:ext>
            </a:extLst>
          </p:cNvPr>
          <p:cNvSpPr txBox="1"/>
          <p:nvPr/>
        </p:nvSpPr>
        <p:spPr>
          <a:xfrm>
            <a:off x="16340295" y="9728208"/>
            <a:ext cx="825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200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839419" y="336375"/>
            <a:ext cx="14609162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66"/>
              </a:lnSpc>
            </a:pPr>
            <a:r>
              <a:rPr lang="en-US" sz="6314">
                <a:solidFill>
                  <a:srgbClr val="000000"/>
                </a:solidFill>
                <a:latin typeface="League Spartan"/>
              </a:rPr>
              <a:t>FARM TYPE/STANDARD. REVENUE</a:t>
            </a:r>
          </a:p>
        </p:txBody>
      </p:sp>
      <p:sp>
        <p:nvSpPr>
          <p:cNvPr id="13" name="Freeform 13"/>
          <p:cNvSpPr/>
          <p:nvPr/>
        </p:nvSpPr>
        <p:spPr>
          <a:xfrm rot="3728645">
            <a:off x="14704900" y="7426443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8" y="0"/>
                </a:lnTo>
                <a:lnTo>
                  <a:pt x="6303208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88B889C-D1CC-4AC1-FD4E-31CBD6F60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62" y="1390905"/>
            <a:ext cx="5989842" cy="54770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2D0F86-57E7-E458-A846-71549F1BE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3412" y="4551692"/>
            <a:ext cx="6142675" cy="5477038"/>
          </a:xfrm>
          <a:prstGeom prst="rect">
            <a:avLst/>
          </a:prstGeom>
        </p:spPr>
      </p:pic>
      <p:sp>
        <p:nvSpPr>
          <p:cNvPr id="15" name="Freeform 15"/>
          <p:cNvSpPr/>
          <p:nvPr/>
        </p:nvSpPr>
        <p:spPr>
          <a:xfrm>
            <a:off x="269863" y="8282114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7" y="0"/>
                </a:lnTo>
                <a:lnTo>
                  <a:pt x="1499907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0ADE24-23F9-CF90-EDFB-763063D5EE7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" r="497"/>
          <a:stretch/>
        </p:blipFill>
        <p:spPr>
          <a:xfrm>
            <a:off x="11806087" y="1119095"/>
            <a:ext cx="6265093" cy="5477038"/>
          </a:xfrm>
          <a:prstGeom prst="rect">
            <a:avLst/>
          </a:prstGeom>
        </p:spPr>
      </p:pic>
      <p:sp>
        <p:nvSpPr>
          <p:cNvPr id="24" name="Freeform 9"/>
          <p:cNvSpPr/>
          <p:nvPr/>
        </p:nvSpPr>
        <p:spPr>
          <a:xfrm rot="7487339">
            <a:off x="15775788" y="8157994"/>
            <a:ext cx="3438303" cy="3438303"/>
          </a:xfrm>
          <a:custGeom>
            <a:avLst/>
            <a:gdLst/>
            <a:ahLst/>
            <a:cxnLst/>
            <a:rect l="l" t="t" r="r" b="b"/>
            <a:pathLst>
              <a:path w="3438303" h="3438303">
                <a:moveTo>
                  <a:pt x="0" y="0"/>
                </a:moveTo>
                <a:lnTo>
                  <a:pt x="3438303" y="0"/>
                </a:lnTo>
                <a:lnTo>
                  <a:pt x="3438303" y="3438303"/>
                </a:lnTo>
                <a:lnTo>
                  <a:pt x="0" y="34383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124D9-267B-BEAC-1EF5-FF489E19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19043-54CE-CE74-33AF-8770A3B05637}"/>
              </a:ext>
            </a:extLst>
          </p:cNvPr>
          <p:cNvSpPr txBox="1"/>
          <p:nvPr/>
        </p:nvSpPr>
        <p:spPr>
          <a:xfrm>
            <a:off x="16669749" y="9446258"/>
            <a:ext cx="825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200"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 rot="3728645">
            <a:off x="14704900" y="7426443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8" y="0"/>
                </a:lnTo>
                <a:lnTo>
                  <a:pt x="6303208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09277" y="517597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7" y="0"/>
                </a:lnTo>
                <a:lnTo>
                  <a:pt x="1499907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141789-C319-E35A-545E-755E7581D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932" y="1772692"/>
            <a:ext cx="6324850" cy="5469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CA410-F4EE-6849-A37C-72854D41C2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4969" y="1772692"/>
            <a:ext cx="6306642" cy="5469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2E5217-640A-278B-4CB5-07361C781B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92597" y="1229455"/>
            <a:ext cx="5676852" cy="5089592"/>
          </a:xfrm>
          <a:prstGeom prst="rect">
            <a:avLst/>
          </a:prstGeom>
        </p:spPr>
      </p:pic>
      <p:sp>
        <p:nvSpPr>
          <p:cNvPr id="8" name="Freeform 9">
            <a:extLst>
              <a:ext uri="{FF2B5EF4-FFF2-40B4-BE49-F238E27FC236}">
                <a16:creationId xmlns:a16="http://schemas.microsoft.com/office/drawing/2014/main" id="{E1EEEDBF-2C6F-B804-ECAA-05739AC0F638}"/>
              </a:ext>
            </a:extLst>
          </p:cNvPr>
          <p:cNvSpPr/>
          <p:nvPr/>
        </p:nvSpPr>
        <p:spPr>
          <a:xfrm rot="20310620">
            <a:off x="15641297" y="7942783"/>
            <a:ext cx="3438303" cy="3438303"/>
          </a:xfrm>
          <a:custGeom>
            <a:avLst/>
            <a:gdLst/>
            <a:ahLst/>
            <a:cxnLst/>
            <a:rect l="l" t="t" r="r" b="b"/>
            <a:pathLst>
              <a:path w="3438303" h="3438303">
                <a:moveTo>
                  <a:pt x="0" y="0"/>
                </a:moveTo>
                <a:lnTo>
                  <a:pt x="3438303" y="0"/>
                </a:lnTo>
                <a:lnTo>
                  <a:pt x="3438303" y="3438303"/>
                </a:lnTo>
                <a:lnTo>
                  <a:pt x="0" y="34383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D13695B-4E3D-C3FC-EF88-B86A4BCBED67}"/>
              </a:ext>
            </a:extLst>
          </p:cNvPr>
          <p:cNvSpPr txBox="1"/>
          <p:nvPr/>
        </p:nvSpPr>
        <p:spPr>
          <a:xfrm>
            <a:off x="1839419" y="336375"/>
            <a:ext cx="14609162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66"/>
              </a:lnSpc>
            </a:pPr>
            <a:r>
              <a:rPr lang="en-US" sz="6314">
                <a:solidFill>
                  <a:srgbClr val="000000"/>
                </a:solidFill>
                <a:latin typeface="League Spartan"/>
              </a:rPr>
              <a:t>FARM TYPE/STANDARD. REVENUE</a:t>
            </a:r>
          </a:p>
        </p:txBody>
      </p:sp>
      <p:pic>
        <p:nvPicPr>
          <p:cNvPr id="6" name="Graphic 5" descr="Arrow: Rotate left with solid fill">
            <a:extLst>
              <a:ext uri="{FF2B5EF4-FFF2-40B4-BE49-F238E27FC236}">
                <a16:creationId xmlns:a16="http://schemas.microsoft.com/office/drawing/2014/main" id="{927DD52F-CC0B-6F31-0CE7-E953907F86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9522193">
            <a:off x="12538201" y="6246412"/>
            <a:ext cx="1017355" cy="10173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C63006-559E-2295-1738-481B549C5714}"/>
              </a:ext>
            </a:extLst>
          </p:cNvPr>
          <p:cNvSpPr txBox="1"/>
          <p:nvPr/>
        </p:nvSpPr>
        <p:spPr>
          <a:xfrm>
            <a:off x="462931" y="7242434"/>
            <a:ext cx="1313457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u="sng" err="1"/>
              <a:t>Ranking</a:t>
            </a:r>
            <a:r>
              <a:rPr lang="fr-FR" sz="2800" b="1" u="sng"/>
              <a:t> of the </a:t>
            </a:r>
            <a:r>
              <a:rPr lang="fr-FR" sz="2800" b="1" u="sng" err="1"/>
              <a:t>Tecnico-Economic</a:t>
            </a:r>
            <a:r>
              <a:rPr lang="fr-FR" sz="2800" b="1" u="sng"/>
              <a:t> orientation </a:t>
            </a:r>
            <a:r>
              <a:rPr lang="fr-FR" sz="2800" b="1" u="sng" err="1"/>
              <a:t>according</a:t>
            </a:r>
            <a:r>
              <a:rPr lang="fr-FR" sz="2800" b="1" u="sng"/>
              <a:t> to the </a:t>
            </a:r>
            <a:r>
              <a:rPr lang="fr-FR" sz="2800" b="1" u="sng" err="1"/>
              <a:t>standardized</a:t>
            </a:r>
            <a:r>
              <a:rPr lang="fr-FR" sz="2800" b="1" u="sng"/>
              <a:t> revenue:</a:t>
            </a:r>
            <a:endParaRPr lang="fr-FR" sz="2400"/>
          </a:p>
          <a:p>
            <a:r>
              <a:rPr lang="fr-FR" sz="2800"/>
              <a:t>1. Granivore </a:t>
            </a:r>
            <a:r>
              <a:rPr lang="fr-FR" sz="2800" err="1"/>
              <a:t>farms</a:t>
            </a:r>
            <a:endParaRPr lang="fr-FR" sz="2800"/>
          </a:p>
          <a:p>
            <a:r>
              <a:rPr lang="fr-FR" sz="2800"/>
              <a:t>2. </a:t>
            </a:r>
            <a:r>
              <a:rPr lang="en-US" sz="2800"/>
              <a:t>Cereal, oilseed &amp; protein crop farms</a:t>
            </a:r>
            <a:endParaRPr lang="fr-FR" sz="2800"/>
          </a:p>
          <a:p>
            <a:r>
              <a:rPr lang="fr-FR" sz="2800"/>
              <a:t>3. </a:t>
            </a:r>
            <a:r>
              <a:rPr lang="en-US" sz="2800"/>
              <a:t>Specialized dairy cattle farms</a:t>
            </a:r>
            <a:endParaRPr lang="fr-FR" sz="2800"/>
          </a:p>
          <a:p>
            <a:r>
              <a:rPr lang="fr-FR" sz="2800"/>
              <a:t>4</a:t>
            </a:r>
            <a:r>
              <a:rPr lang="en-US" sz="2800"/>
              <a:t>. Specializing in quality viticulture</a:t>
            </a:r>
            <a:endParaRPr lang="fr-FR" sz="2800"/>
          </a:p>
          <a:p>
            <a:r>
              <a:rPr lang="fr-FR" sz="2800"/>
              <a:t>5. F</a:t>
            </a:r>
            <a:r>
              <a:rPr lang="en-US" sz="2800"/>
              <a:t>arms with sheep, goats &amp; other herbivores</a:t>
            </a:r>
            <a:endParaRPr lang="fr-FR" sz="2800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C0FD0B-6A8A-4AA6-1B81-AD089666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62092-D7AA-54B5-7DC1-DF50544FB998}"/>
              </a:ext>
            </a:extLst>
          </p:cNvPr>
          <p:cNvSpPr txBox="1"/>
          <p:nvPr/>
        </p:nvSpPr>
        <p:spPr>
          <a:xfrm>
            <a:off x="17016762" y="9545444"/>
            <a:ext cx="825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88466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8">
            <a:extLst>
              <a:ext uri="{FF2B5EF4-FFF2-40B4-BE49-F238E27FC236}">
                <a16:creationId xmlns:a16="http://schemas.microsoft.com/office/drawing/2014/main" id="{BC51EE55-EBBB-2E82-B66A-2B8DF8E54C4B}"/>
              </a:ext>
            </a:extLst>
          </p:cNvPr>
          <p:cNvSpPr/>
          <p:nvPr/>
        </p:nvSpPr>
        <p:spPr>
          <a:xfrm>
            <a:off x="-4661035" y="3404315"/>
            <a:ext cx="6783048" cy="6783048"/>
          </a:xfrm>
          <a:custGeom>
            <a:avLst/>
            <a:gdLst/>
            <a:ahLst/>
            <a:cxnLst/>
            <a:rect l="l" t="t" r="r" b="b"/>
            <a:pathLst>
              <a:path w="6783048" h="6783048">
                <a:moveTo>
                  <a:pt x="0" y="0"/>
                </a:moveTo>
                <a:lnTo>
                  <a:pt x="6783048" y="0"/>
                </a:lnTo>
                <a:lnTo>
                  <a:pt x="6783048" y="6783048"/>
                </a:lnTo>
                <a:lnTo>
                  <a:pt x="0" y="6783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3882" y="452928"/>
            <a:ext cx="1501270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5"/>
              </a:lnSpc>
            </a:pPr>
            <a:r>
              <a:rPr lang="en-US" sz="8199">
                <a:solidFill>
                  <a:srgbClr val="000000"/>
                </a:solidFill>
                <a:latin typeface="League Spartan"/>
              </a:rPr>
              <a:t>STANDARD. REVENUE/AGE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5786" y="1732538"/>
            <a:ext cx="3883272" cy="945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Upstream calculation of averages</a:t>
            </a:r>
          </a:p>
        </p:txBody>
      </p:sp>
      <p:sp>
        <p:nvSpPr>
          <p:cNvPr id="12" name="Freeform 12"/>
          <p:cNvSpPr/>
          <p:nvPr/>
        </p:nvSpPr>
        <p:spPr>
          <a:xfrm>
            <a:off x="16752061" y="-414491"/>
            <a:ext cx="1740378" cy="1769331"/>
          </a:xfrm>
          <a:custGeom>
            <a:avLst/>
            <a:gdLst/>
            <a:ahLst/>
            <a:cxnLst/>
            <a:rect l="l" t="t" r="r" b="b"/>
            <a:pathLst>
              <a:path w="1740378" h="1769331">
                <a:moveTo>
                  <a:pt x="0" y="0"/>
                </a:moveTo>
                <a:lnTo>
                  <a:pt x="1740378" y="0"/>
                </a:lnTo>
                <a:lnTo>
                  <a:pt x="1740378" y="1769331"/>
                </a:lnTo>
                <a:lnTo>
                  <a:pt x="0" y="17693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461007" y="9413692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E2BA0C-AC31-DE21-8A81-9E4A717F7D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9058" y="1928625"/>
            <a:ext cx="8579320" cy="7905447"/>
          </a:xfrm>
          <a:prstGeom prst="rect">
            <a:avLst/>
          </a:prstGeom>
        </p:spPr>
      </p:pic>
      <p:pic>
        <p:nvPicPr>
          <p:cNvPr id="17" name="Picture 16" descr="A chart of numbers and colors&#10;&#10;Description automatically generated with medium confidence">
            <a:extLst>
              <a:ext uri="{FF2B5EF4-FFF2-40B4-BE49-F238E27FC236}">
                <a16:creationId xmlns:a16="http://schemas.microsoft.com/office/drawing/2014/main" id="{F884A8AF-1902-2208-B01B-AF3AFC20F95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4" t="18934" r="13493" b="17223"/>
          <a:stretch/>
        </p:blipFill>
        <p:spPr>
          <a:xfrm>
            <a:off x="13233298" y="2678310"/>
            <a:ext cx="4688916" cy="6151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7DCEE-90AD-28E7-4A26-1DC86193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66C47-097B-55CA-5878-CCE457A975BE}"/>
              </a:ext>
            </a:extLst>
          </p:cNvPr>
          <p:cNvSpPr txBox="1"/>
          <p:nvPr/>
        </p:nvSpPr>
        <p:spPr>
          <a:xfrm>
            <a:off x="17016762" y="9545444"/>
            <a:ext cx="825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200"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9980262" y="-1499972"/>
            <a:ext cx="5152674" cy="7554844"/>
            <a:chOff x="0" y="0"/>
            <a:chExt cx="2354580" cy="33982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3398285"/>
            </a:xfrm>
            <a:custGeom>
              <a:avLst/>
              <a:gdLst/>
              <a:ahLst/>
              <a:cxnLst/>
              <a:rect l="l" t="t" r="r" b="b"/>
              <a:pathLst>
                <a:path w="2353310" h="3398285">
                  <a:moveTo>
                    <a:pt x="784860" y="3330975"/>
                  </a:moveTo>
                  <a:cubicBezTo>
                    <a:pt x="905510" y="3371615"/>
                    <a:pt x="1042670" y="3398285"/>
                    <a:pt x="1177290" y="3398285"/>
                  </a:cubicBezTo>
                  <a:cubicBezTo>
                    <a:pt x="1311910" y="3398285"/>
                    <a:pt x="1441450" y="3375425"/>
                    <a:pt x="1560830" y="3334785"/>
                  </a:cubicBezTo>
                  <a:cubicBezTo>
                    <a:pt x="1563370" y="3333515"/>
                    <a:pt x="1565910" y="3333515"/>
                    <a:pt x="1568450" y="3332245"/>
                  </a:cubicBezTo>
                  <a:cubicBezTo>
                    <a:pt x="2016760" y="3169685"/>
                    <a:pt x="2346960" y="2740425"/>
                    <a:pt x="2353310" y="223714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235469"/>
                  </a:lnTo>
                  <a:cubicBezTo>
                    <a:pt x="6350" y="2742965"/>
                    <a:pt x="331470" y="3172225"/>
                    <a:pt x="784860" y="3330975"/>
                  </a:cubicBezTo>
                  <a:close/>
                </a:path>
              </a:pathLst>
            </a:custGeom>
            <a:solidFill>
              <a:srgbClr val="FFDE5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-5400000">
            <a:off x="11226301" y="3734872"/>
            <a:ext cx="5231724" cy="7688042"/>
            <a:chOff x="0" y="0"/>
            <a:chExt cx="2353310" cy="351314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53310" cy="3513148"/>
            </a:xfrm>
            <a:custGeom>
              <a:avLst/>
              <a:gdLst/>
              <a:ahLst/>
              <a:cxnLst/>
              <a:rect l="l" t="t" r="r" b="b"/>
              <a:pathLst>
                <a:path w="2353310" h="3513148">
                  <a:moveTo>
                    <a:pt x="784860" y="3445838"/>
                  </a:moveTo>
                  <a:cubicBezTo>
                    <a:pt x="905510" y="3486478"/>
                    <a:pt x="1042670" y="3513148"/>
                    <a:pt x="1177290" y="3513148"/>
                  </a:cubicBezTo>
                  <a:cubicBezTo>
                    <a:pt x="1311910" y="3513148"/>
                    <a:pt x="1441450" y="3490288"/>
                    <a:pt x="1560830" y="3449648"/>
                  </a:cubicBezTo>
                  <a:cubicBezTo>
                    <a:pt x="1563370" y="3448378"/>
                    <a:pt x="1565910" y="3448378"/>
                    <a:pt x="1568450" y="3447108"/>
                  </a:cubicBezTo>
                  <a:cubicBezTo>
                    <a:pt x="2016760" y="3284548"/>
                    <a:pt x="2346960" y="2855288"/>
                    <a:pt x="2353310" y="235165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349890"/>
                  </a:lnTo>
                  <a:cubicBezTo>
                    <a:pt x="6350" y="2857828"/>
                    <a:pt x="331470" y="3287088"/>
                    <a:pt x="784860" y="3445838"/>
                  </a:cubicBezTo>
                  <a:close/>
                </a:path>
              </a:pathLst>
            </a:custGeom>
            <a:solidFill>
              <a:srgbClr val="02620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499650" y="22637"/>
            <a:ext cx="4020560" cy="4084445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866280" y="5592972"/>
            <a:ext cx="4020560" cy="4084445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845467" y="4958087"/>
            <a:ext cx="5149895" cy="7240398"/>
            <a:chOff x="0" y="0"/>
            <a:chExt cx="2353310" cy="343884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3438846"/>
            </a:xfrm>
            <a:custGeom>
              <a:avLst/>
              <a:gdLst/>
              <a:ahLst/>
              <a:cxnLst/>
              <a:rect l="l" t="t" r="r" b="b"/>
              <a:pathLst>
                <a:path w="2353310" h="3438846">
                  <a:moveTo>
                    <a:pt x="784860" y="3371536"/>
                  </a:moveTo>
                  <a:cubicBezTo>
                    <a:pt x="905510" y="3412176"/>
                    <a:pt x="1042670" y="3438846"/>
                    <a:pt x="1177290" y="3438846"/>
                  </a:cubicBezTo>
                  <a:cubicBezTo>
                    <a:pt x="1311910" y="3438846"/>
                    <a:pt x="1441450" y="3415986"/>
                    <a:pt x="1560830" y="3375346"/>
                  </a:cubicBezTo>
                  <a:cubicBezTo>
                    <a:pt x="1563370" y="3374076"/>
                    <a:pt x="1565910" y="3374076"/>
                    <a:pt x="1568450" y="3372807"/>
                  </a:cubicBezTo>
                  <a:cubicBezTo>
                    <a:pt x="2016760" y="3210246"/>
                    <a:pt x="2346960" y="2780986"/>
                    <a:pt x="2353310" y="22775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275874"/>
                  </a:lnTo>
                  <a:cubicBezTo>
                    <a:pt x="6350" y="2783526"/>
                    <a:pt x="331470" y="3212786"/>
                    <a:pt x="784860" y="3371536"/>
                  </a:cubicBezTo>
                  <a:close/>
                </a:path>
              </a:pathLst>
            </a:custGeom>
            <a:solidFill>
              <a:srgbClr val="7ED95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465239" y="7902461"/>
            <a:ext cx="5152674" cy="66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15"/>
              </a:lnSpc>
            </a:pPr>
            <a:r>
              <a:rPr lang="en-US" sz="4240">
                <a:solidFill>
                  <a:srgbClr val="000000"/>
                </a:solidFill>
                <a:latin typeface="League Spartan"/>
              </a:rPr>
              <a:t>Scatter plot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81229" y="8573117"/>
            <a:ext cx="4715329" cy="47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TRA05 and STREV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601629" y="1370966"/>
            <a:ext cx="3844843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15"/>
              </a:lnSpc>
            </a:pPr>
            <a:r>
              <a:rPr lang="en-US" sz="4240">
                <a:solidFill>
                  <a:srgbClr val="000000"/>
                </a:solidFill>
                <a:latin typeface="League Spartan"/>
              </a:rPr>
              <a:t>P-value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769801" y="1983751"/>
            <a:ext cx="3576373" cy="945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90"/>
              </a:lnSpc>
            </a:pPr>
            <a:r>
              <a:rPr lang="fr-FR" sz="3000">
                <a:solidFill>
                  <a:srgbClr val="000000"/>
                </a:solidFill>
                <a:latin typeface="Josefin Sans"/>
              </a:rPr>
              <a:t> &lt; 2,2e-16</a:t>
            </a:r>
          </a:p>
          <a:p>
            <a:pPr algn="ctr">
              <a:lnSpc>
                <a:spcPts val="3690"/>
              </a:lnSpc>
            </a:pPr>
            <a:r>
              <a:rPr lang="fr-FR" sz="3000">
                <a:solidFill>
                  <a:srgbClr val="000000"/>
                </a:solidFill>
                <a:latin typeface="Josefin Sans"/>
              </a:rPr>
              <a:t>So </a:t>
            </a:r>
            <a:r>
              <a:rPr lang="fr-FR" sz="3000" err="1">
                <a:solidFill>
                  <a:srgbClr val="000000"/>
                </a:solidFill>
                <a:latin typeface="Josefin Sans"/>
              </a:rPr>
              <a:t>smaller</a:t>
            </a:r>
            <a:r>
              <a:rPr lang="fr-FR" sz="3000">
                <a:solidFill>
                  <a:srgbClr val="000000"/>
                </a:solidFill>
                <a:latin typeface="Josefin Sans"/>
              </a:rPr>
              <a:t> </a:t>
            </a:r>
            <a:r>
              <a:rPr lang="fr-FR" sz="3000" err="1">
                <a:solidFill>
                  <a:srgbClr val="000000"/>
                </a:solidFill>
                <a:latin typeface="Josefin Sans"/>
              </a:rPr>
              <a:t>than</a:t>
            </a:r>
            <a:r>
              <a:rPr lang="fr-FR" sz="3000">
                <a:solidFill>
                  <a:srgbClr val="000000"/>
                </a:solidFill>
                <a:latin typeface="Josefin Sans"/>
              </a:rPr>
              <a:t> 0,05</a:t>
            </a:r>
            <a:endParaRPr lang="en-US" sz="3000">
              <a:solidFill>
                <a:srgbClr val="000000"/>
              </a:solidFill>
              <a:latin typeface="Josefin Sa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3070555" y="6853856"/>
            <a:ext cx="3612010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15"/>
              </a:lnSpc>
            </a:pPr>
            <a:r>
              <a:rPr lang="en-US" sz="4240">
                <a:solidFill>
                  <a:srgbClr val="000000"/>
                </a:solidFill>
                <a:latin typeface="League Spartan"/>
              </a:rPr>
              <a:t>H0 accepted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998064" y="7523177"/>
            <a:ext cx="3888776" cy="945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There’s no significant differences </a:t>
            </a:r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F065DF67-F231-54C7-F679-7CA5E746C657}"/>
              </a:ext>
            </a:extLst>
          </p:cNvPr>
          <p:cNvSpPr txBox="1"/>
          <p:nvPr/>
        </p:nvSpPr>
        <p:spPr>
          <a:xfrm>
            <a:off x="465239" y="522950"/>
            <a:ext cx="14724833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5"/>
              </a:lnSpc>
            </a:pPr>
            <a:r>
              <a:rPr lang="en-US" sz="8199">
                <a:solidFill>
                  <a:srgbClr val="000000"/>
                </a:solidFill>
                <a:latin typeface="League Spartan"/>
              </a:rPr>
              <a:t>T-TEST</a:t>
            </a:r>
          </a:p>
        </p:txBody>
      </p:sp>
      <p:pic>
        <p:nvPicPr>
          <p:cNvPr id="14" name="Picture 13" descr="A graph of a scatter plot&#10;&#10;Description automatically generated">
            <a:extLst>
              <a:ext uri="{FF2B5EF4-FFF2-40B4-BE49-F238E27FC236}">
                <a16:creationId xmlns:a16="http://schemas.microsoft.com/office/drawing/2014/main" id="{4BA9B140-6F71-C7FF-F65A-76047EB1AB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6" r="2477"/>
          <a:stretch/>
        </p:blipFill>
        <p:spPr>
          <a:xfrm>
            <a:off x="137091" y="1974092"/>
            <a:ext cx="9845950" cy="5696708"/>
          </a:xfrm>
          <a:prstGeom prst="rect">
            <a:avLst/>
          </a:prstGeom>
          <a:ln w="28575">
            <a:solidFill>
              <a:srgbClr val="7ED957"/>
            </a:solidFill>
            <a:prstDash val="dash"/>
          </a:ln>
        </p:spPr>
      </p:pic>
      <p:grpSp>
        <p:nvGrpSpPr>
          <p:cNvPr id="33" name="Group 6">
            <a:extLst>
              <a:ext uri="{FF2B5EF4-FFF2-40B4-BE49-F238E27FC236}">
                <a16:creationId xmlns:a16="http://schemas.microsoft.com/office/drawing/2014/main" id="{F2F27BBB-AB57-8465-72C4-3695B292AD67}"/>
              </a:ext>
            </a:extLst>
          </p:cNvPr>
          <p:cNvGrpSpPr/>
          <p:nvPr/>
        </p:nvGrpSpPr>
        <p:grpSpPr>
          <a:xfrm>
            <a:off x="16358088" y="522950"/>
            <a:ext cx="1057504" cy="1057504"/>
            <a:chOff x="0" y="0"/>
            <a:chExt cx="6350000" cy="6350000"/>
          </a:xfrm>
        </p:grpSpPr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262D385E-8BC0-6A20-08F2-2DCD86BCEF89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6">
            <a:extLst>
              <a:ext uri="{FF2B5EF4-FFF2-40B4-BE49-F238E27FC236}">
                <a16:creationId xmlns:a16="http://schemas.microsoft.com/office/drawing/2014/main" id="{88F03E61-1CD0-0B1C-3D01-864217B842BA}"/>
              </a:ext>
            </a:extLst>
          </p:cNvPr>
          <p:cNvGrpSpPr/>
          <p:nvPr/>
        </p:nvGrpSpPr>
        <p:grpSpPr>
          <a:xfrm>
            <a:off x="17093405" y="1399133"/>
            <a:ext cx="1057504" cy="1057504"/>
            <a:chOff x="0" y="0"/>
            <a:chExt cx="6350000" cy="6350000"/>
          </a:xfrm>
        </p:grpSpPr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D693F401-D5D9-1129-84AD-BFDEBA46FAAA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D7F62-2F73-E5CE-34AF-51E98D24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24642-DE1C-882A-0295-C854BD67E864}"/>
              </a:ext>
            </a:extLst>
          </p:cNvPr>
          <p:cNvSpPr txBox="1"/>
          <p:nvPr/>
        </p:nvSpPr>
        <p:spPr>
          <a:xfrm>
            <a:off x="17016762" y="9545444"/>
            <a:ext cx="825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200" dirty="0"/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159567">
            <a:off x="-3593036" y="7365017"/>
            <a:ext cx="8175621" cy="8175621"/>
          </a:xfrm>
          <a:custGeom>
            <a:avLst/>
            <a:gdLst/>
            <a:ahLst/>
            <a:cxnLst/>
            <a:rect l="l" t="t" r="r" b="b"/>
            <a:pathLst>
              <a:path w="8175621" h="8175621">
                <a:moveTo>
                  <a:pt x="0" y="0"/>
                </a:moveTo>
                <a:lnTo>
                  <a:pt x="8175621" y="0"/>
                </a:lnTo>
                <a:lnTo>
                  <a:pt x="8175621" y="8175622"/>
                </a:lnTo>
                <a:lnTo>
                  <a:pt x="0" y="8175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rot="5835">
            <a:off x="5040863" y="3084740"/>
            <a:ext cx="8416199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54947" y="6763019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80846" y="1442729"/>
            <a:ext cx="17708795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</a:pPr>
            <a:r>
              <a:rPr lang="en-US" sz="7050">
                <a:solidFill>
                  <a:srgbClr val="000000"/>
                </a:solidFill>
                <a:latin typeface="League Spartan"/>
              </a:rPr>
              <a:t>Global observations &amp; conclusions</a:t>
            </a:r>
            <a:endParaRPr lang="en-US" sz="7090">
              <a:solidFill>
                <a:srgbClr val="000000"/>
              </a:solidFill>
              <a:latin typeface="League Spartan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4BC648C7-F9BA-390A-8931-9933CC2B9CF2}"/>
              </a:ext>
            </a:extLst>
          </p:cNvPr>
          <p:cNvSpPr txBox="1"/>
          <p:nvPr/>
        </p:nvSpPr>
        <p:spPr>
          <a:xfrm>
            <a:off x="3228126" y="3431488"/>
            <a:ext cx="14322027" cy="6446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643"/>
              </a:lnSpc>
              <a:buFont typeface="Courier New" panose="02070309020205020404" pitchFamily="49" charset="0"/>
              <a:buChar char="o"/>
            </a:pPr>
            <a:r>
              <a:rPr lang="en-US" sz="2950" dirty="0">
                <a:solidFill>
                  <a:srgbClr val="000000"/>
                </a:solidFill>
                <a:latin typeface="Abadi" panose="020B0604020104020204" pitchFamily="34" charset="0"/>
                <a:cs typeface="Calibri"/>
              </a:rPr>
              <a:t>Majority of farms held by male, among which they mainly practice viticulture, specialized protein crop production and dairy </a:t>
            </a:r>
            <a:r>
              <a:rPr lang="en-US" sz="2950" dirty="0" err="1">
                <a:solidFill>
                  <a:srgbClr val="000000"/>
                </a:solidFill>
                <a:latin typeface="Abadi" panose="020B0604020104020204" pitchFamily="34" charset="0"/>
                <a:cs typeface="Calibri"/>
              </a:rPr>
              <a:t>cattling</a:t>
            </a:r>
            <a:r>
              <a:rPr lang="en-US" sz="2950" dirty="0">
                <a:solidFill>
                  <a:srgbClr val="000000"/>
                </a:solidFill>
                <a:latin typeface="Abadi" panose="020B0604020104020204" pitchFamily="34" charset="0"/>
                <a:cs typeface="Calibri"/>
              </a:rPr>
              <a:t> ==&gt; diversity of types is more evenly spread than for women (viticulture dominates largely) </a:t>
            </a:r>
          </a:p>
          <a:p>
            <a:pPr marL="457200" indent="-457200">
              <a:lnSpc>
                <a:spcPts val="3643"/>
              </a:lnSpc>
              <a:buFont typeface="Courier New" panose="02070309020205020404" pitchFamily="49" charset="0"/>
              <a:buChar char="o"/>
            </a:pPr>
            <a:endParaRPr lang="en-US" sz="2950" dirty="0">
              <a:solidFill>
                <a:srgbClr val="000000"/>
              </a:solidFill>
              <a:latin typeface="Abadi" panose="020B0604020104020204" pitchFamily="34" charset="0"/>
              <a:cs typeface="Calibri"/>
            </a:endParaRPr>
          </a:p>
          <a:p>
            <a:pPr marL="457200" indent="-457200">
              <a:lnSpc>
                <a:spcPts val="3643"/>
              </a:lnSpc>
              <a:buFont typeface="Courier New" panose="02070309020205020404" pitchFamily="49" charset="0"/>
              <a:buChar char="o"/>
            </a:pPr>
            <a:r>
              <a:rPr lang="en-US" sz="2950" dirty="0">
                <a:latin typeface="Abadi" panose="020B0604020104020204" pitchFamily="34" charset="0"/>
                <a:ea typeface="Calibri"/>
                <a:cs typeface="Calibri"/>
              </a:rPr>
              <a:t>The farm types that produce the highest revenues are the less numerous ones</a:t>
            </a:r>
          </a:p>
          <a:p>
            <a:pPr marL="457200" indent="-457200">
              <a:lnSpc>
                <a:spcPts val="3643"/>
              </a:lnSpc>
              <a:buFont typeface="Courier New" panose="02070309020205020404" pitchFamily="49" charset="0"/>
              <a:buChar char="o"/>
            </a:pPr>
            <a:endParaRPr lang="en-US" sz="2950" dirty="0">
              <a:latin typeface="Abadi" panose="020B0604020104020204" pitchFamily="34" charset="0"/>
              <a:ea typeface="Calibri"/>
              <a:cs typeface="Calibri"/>
            </a:endParaRPr>
          </a:p>
          <a:p>
            <a:pPr marL="457200" indent="-457200">
              <a:lnSpc>
                <a:spcPts val="3643"/>
              </a:lnSpc>
              <a:buFont typeface="Courier New" panose="02070309020205020404" pitchFamily="49" charset="0"/>
              <a:buChar char="o"/>
            </a:pPr>
            <a:r>
              <a:rPr lang="en-US" sz="2950" dirty="0">
                <a:latin typeface="Abadi" panose="020B0604020104020204" pitchFamily="34" charset="0"/>
                <a:ea typeface="Calibri"/>
                <a:cs typeface="Calibri"/>
              </a:rPr>
              <a:t>Profile of farms that earn the most are older than 80 or between 21-25 years old ==&gt; but overall, no significant difference in revenues depending on the age</a:t>
            </a:r>
          </a:p>
          <a:p>
            <a:pPr marL="457200" indent="-457200">
              <a:lnSpc>
                <a:spcPts val="3643"/>
              </a:lnSpc>
              <a:buFont typeface="Courier New" panose="02070309020205020404" pitchFamily="49" charset="0"/>
              <a:buChar char="o"/>
            </a:pPr>
            <a:endParaRPr lang="en-US" sz="2950" dirty="0">
              <a:latin typeface="Abadi" panose="020B0604020104020204" pitchFamily="34" charset="0"/>
              <a:ea typeface="Calibri"/>
              <a:cs typeface="Calibri"/>
            </a:endParaRPr>
          </a:p>
          <a:p>
            <a:pPr marL="457200" indent="-457200">
              <a:lnSpc>
                <a:spcPts val="3643"/>
              </a:lnSpc>
              <a:buFont typeface="Courier New" panose="02070309020205020404" pitchFamily="49" charset="0"/>
              <a:buChar char="o"/>
            </a:pPr>
            <a:r>
              <a:rPr lang="en-US" sz="2950" dirty="0">
                <a:latin typeface="Abadi" panose="020B0604020104020204" pitchFamily="34" charset="0"/>
                <a:ea typeface="Calibri"/>
                <a:cs typeface="Calibri"/>
              </a:rPr>
              <a:t>By a causal link, the farm type that earns the least of the 4 studied is "farms with sheep, goats and other herbivores". Most of these farms are run by women, which means they earn less than their peers.</a:t>
            </a:r>
          </a:p>
          <a:p>
            <a:pPr marL="457200" indent="-457200">
              <a:lnSpc>
                <a:spcPts val="3643"/>
              </a:lnSpc>
              <a:buFont typeface="Courier New" panose="02070309020205020404" pitchFamily="49" charset="0"/>
              <a:buChar char="o"/>
            </a:pPr>
            <a:endParaRPr lang="en-US" sz="2950" dirty="0">
              <a:latin typeface="Abadi" panose="020B0604020104020204" pitchFamily="34" charset="0"/>
              <a:ea typeface="Calibri"/>
              <a:cs typeface="Calibri"/>
            </a:endParaRPr>
          </a:p>
          <a:p>
            <a:pPr marL="457200" indent="-457200">
              <a:lnSpc>
                <a:spcPts val="3643"/>
              </a:lnSpc>
              <a:buFont typeface="Courier New" panose="02070309020205020404" pitchFamily="49" charset="0"/>
              <a:buChar char="o"/>
            </a:pPr>
            <a:endParaRPr lang="en-US" sz="2950" dirty="0">
              <a:latin typeface="Abadi" panose="020B0604020104020204" pitchFamily="34" charset="0"/>
              <a:ea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8C79C-0261-6269-2E5A-4364E631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DF9FB-CFBA-F2EE-354E-0F4B7D5DD6AD}"/>
              </a:ext>
            </a:extLst>
          </p:cNvPr>
          <p:cNvSpPr txBox="1"/>
          <p:nvPr/>
        </p:nvSpPr>
        <p:spPr>
          <a:xfrm>
            <a:off x="17016762" y="9545444"/>
            <a:ext cx="825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200" dirty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159567">
            <a:off x="13952014" y="-3836383"/>
            <a:ext cx="8175621" cy="8175621"/>
          </a:xfrm>
          <a:custGeom>
            <a:avLst/>
            <a:gdLst/>
            <a:ahLst/>
            <a:cxnLst/>
            <a:rect l="l" t="t" r="r" b="b"/>
            <a:pathLst>
              <a:path w="8175621" h="8175621">
                <a:moveTo>
                  <a:pt x="0" y="0"/>
                </a:moveTo>
                <a:lnTo>
                  <a:pt x="8175621" y="0"/>
                </a:lnTo>
                <a:lnTo>
                  <a:pt x="8175621" y="8175622"/>
                </a:lnTo>
                <a:lnTo>
                  <a:pt x="0" y="8175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3728645">
            <a:off x="-3397469" y="7135396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8" y="0"/>
                </a:lnTo>
                <a:lnTo>
                  <a:pt x="6303208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rot="5835">
            <a:off x="5040863" y="3084740"/>
            <a:ext cx="8416199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509347" y="3238769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791419" y="6943227"/>
            <a:ext cx="1057504" cy="105750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148450" y="1777746"/>
            <a:ext cx="8308606" cy="111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</a:pPr>
            <a:r>
              <a:rPr lang="en-US" sz="7050">
                <a:solidFill>
                  <a:srgbClr val="000000"/>
                </a:solidFill>
                <a:latin typeface="League Spartan"/>
              </a:rPr>
              <a:t>Sources</a:t>
            </a:r>
            <a:endParaRPr lang="en-US" sz="7090">
              <a:solidFill>
                <a:srgbClr val="000000"/>
              </a:solidFill>
              <a:latin typeface="League Spartan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4BC648C7-F9BA-390A-8931-9933CC2B9CF2}"/>
              </a:ext>
            </a:extLst>
          </p:cNvPr>
          <p:cNvSpPr txBox="1"/>
          <p:nvPr/>
        </p:nvSpPr>
        <p:spPr>
          <a:xfrm>
            <a:off x="1836820" y="3649660"/>
            <a:ext cx="13415509" cy="3216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3643"/>
              </a:lnSpc>
              <a:buFont typeface="+mj-lt"/>
              <a:buAutoNum type="arabicPeriod"/>
            </a:pPr>
            <a:r>
              <a:rPr lang="en-US" sz="2950">
                <a:solidFill>
                  <a:srgbClr val="000000"/>
                </a:solidFill>
                <a:latin typeface="Calibri"/>
                <a:cs typeface="Calibri"/>
              </a:rPr>
              <a:t>OTEX classification, </a:t>
            </a:r>
            <a:r>
              <a:rPr lang="en-US" sz="2950" err="1">
                <a:solidFill>
                  <a:srgbClr val="000000"/>
                </a:solidFill>
                <a:latin typeface="Calibri"/>
                <a:cs typeface="Calibri"/>
              </a:rPr>
              <a:t>Agreste</a:t>
            </a:r>
            <a:r>
              <a:rPr lang="en-US" sz="2950">
                <a:solidFill>
                  <a:srgbClr val="000000"/>
                </a:solidFill>
                <a:latin typeface="Calibri"/>
                <a:cs typeface="Calibri"/>
              </a:rPr>
              <a:t> (2008)</a:t>
            </a:r>
            <a:r>
              <a:rPr lang="en-US" sz="2950">
                <a:solidFill>
                  <a:srgbClr val="000000"/>
                </a:solidFill>
                <a:latin typeface="Josefin Sans"/>
              </a:rPr>
              <a:t> : </a:t>
            </a:r>
            <a:r>
              <a:rPr lang="en-US" sz="2950">
                <a:solidFill>
                  <a:srgbClr val="000000"/>
                </a:solidFill>
                <a:ea typeface="+mn-lt"/>
                <a:cs typeface="+mn-lt"/>
                <a:hlinkClick r:id="rId8"/>
              </a:rPr>
              <a:t>https://agreste.agriculture.gouv.fr/agreste-web/download/methode/N-Otex/TypologieExploitation_ReglementCE_08decembre2008.pdf</a:t>
            </a:r>
            <a:r>
              <a:rPr lang="en-US" sz="2950">
                <a:solidFill>
                  <a:srgbClr val="000000"/>
                </a:solidFill>
                <a:ea typeface="+mn-lt"/>
                <a:cs typeface="+mn-lt"/>
              </a:rPr>
              <a:t> </a:t>
            </a:r>
          </a:p>
          <a:p>
            <a:pPr marL="514350" indent="-514350">
              <a:lnSpc>
                <a:spcPts val="3643"/>
              </a:lnSpc>
              <a:buFont typeface="+mj-lt"/>
              <a:buAutoNum type="arabicPeriod"/>
            </a:pPr>
            <a:r>
              <a:rPr lang="en-US" sz="2950">
                <a:solidFill>
                  <a:srgbClr val="000000"/>
                </a:solidFill>
                <a:latin typeface="Calibri"/>
                <a:cs typeface="Calibri"/>
              </a:rPr>
              <a:t>RICA database</a:t>
            </a:r>
          </a:p>
          <a:p>
            <a:pPr marL="514350" indent="-514350">
              <a:lnSpc>
                <a:spcPts val="3643"/>
              </a:lnSpc>
              <a:buFont typeface="+mj-lt"/>
              <a:buAutoNum type="arabicPeriod"/>
            </a:pPr>
            <a:r>
              <a:rPr lang="en-US" sz="2950" err="1">
                <a:solidFill>
                  <a:srgbClr val="000000"/>
                </a:solidFill>
                <a:latin typeface="Calibri"/>
                <a:cs typeface="Calibri"/>
              </a:rPr>
              <a:t>Github</a:t>
            </a:r>
            <a:r>
              <a:rPr lang="en-US" sz="2950">
                <a:solidFill>
                  <a:srgbClr val="000000"/>
                </a:solidFill>
                <a:latin typeface="Calibri"/>
                <a:cs typeface="Calibri"/>
              </a:rPr>
              <a:t>, Alexandre </a:t>
            </a:r>
            <a:r>
              <a:rPr lang="en-US" sz="2950" err="1">
                <a:solidFill>
                  <a:srgbClr val="000000"/>
                </a:solidFill>
                <a:latin typeface="Calibri"/>
                <a:cs typeface="Calibri"/>
              </a:rPr>
              <a:t>Gazagnes</a:t>
            </a:r>
            <a:r>
              <a:rPr lang="en-US" sz="2950">
                <a:solidFill>
                  <a:srgbClr val="000000"/>
                </a:solidFill>
                <a:latin typeface="Calibri"/>
                <a:cs typeface="Calibri"/>
              </a:rPr>
              <a:t> (2024) : </a:t>
            </a:r>
            <a:r>
              <a:rPr lang="en-US" sz="2950">
                <a:solidFill>
                  <a:srgbClr val="000000"/>
                </a:solidFill>
                <a:ea typeface="+mn-lt"/>
                <a:cs typeface="+mn-lt"/>
                <a:hlinkClick r:id="rId9"/>
              </a:rPr>
              <a:t>https://github.com/AlexandreGazagnes/Unilasalle-Public-Ressources/tree/main/2a-statistical-tests</a:t>
            </a:r>
            <a:r>
              <a:rPr lang="en-US" sz="295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sz="295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D582F-8946-EDD6-DFE2-A73D7F12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60BE7-EAA2-4B11-735B-D61981B935D1}"/>
              </a:ext>
            </a:extLst>
          </p:cNvPr>
          <p:cNvSpPr txBox="1"/>
          <p:nvPr/>
        </p:nvSpPr>
        <p:spPr>
          <a:xfrm>
            <a:off x="17016762" y="9545444"/>
            <a:ext cx="825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2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503935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3497880" y="2230873"/>
            <a:ext cx="5804607" cy="5804607"/>
          </a:xfrm>
          <a:custGeom>
            <a:avLst/>
            <a:gdLst/>
            <a:ahLst/>
            <a:cxnLst/>
            <a:rect l="l" t="t" r="r" b="b"/>
            <a:pathLst>
              <a:path w="5804607" h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2230873"/>
            <a:ext cx="5804607" cy="5804607"/>
          </a:xfrm>
          <a:custGeom>
            <a:avLst/>
            <a:gdLst/>
            <a:ahLst/>
            <a:cxnLst/>
            <a:rect l="l" t="t" r="r" b="b"/>
            <a:pathLst>
              <a:path w="5804607" h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5143526" y="7597308"/>
            <a:ext cx="8233265" cy="8233265"/>
          </a:xfrm>
          <a:custGeom>
            <a:avLst/>
            <a:gdLst/>
            <a:ahLst/>
            <a:cxnLst/>
            <a:rect l="l" t="t" r="r" b="b"/>
            <a:pathLst>
              <a:path w="8233265" h="8233265">
                <a:moveTo>
                  <a:pt x="0" y="0"/>
                </a:moveTo>
                <a:lnTo>
                  <a:pt x="8233265" y="0"/>
                </a:lnTo>
                <a:lnTo>
                  <a:pt x="8233265" y="8233265"/>
                </a:lnTo>
                <a:lnTo>
                  <a:pt x="0" y="8233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980388" y="1346208"/>
            <a:ext cx="1740378" cy="1769331"/>
          </a:xfrm>
          <a:custGeom>
            <a:avLst/>
            <a:gdLst/>
            <a:ahLst/>
            <a:cxnLst/>
            <a:rect l="l" t="t" r="r" b="b"/>
            <a:pathLst>
              <a:path w="1740378" h="1769331">
                <a:moveTo>
                  <a:pt x="0" y="0"/>
                </a:moveTo>
                <a:lnTo>
                  <a:pt x="1740378" y="0"/>
                </a:lnTo>
                <a:lnTo>
                  <a:pt x="1740378" y="1769331"/>
                </a:lnTo>
                <a:lnTo>
                  <a:pt x="0" y="17693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3448701" y="6288865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592828" y="4803910"/>
            <a:ext cx="7122369" cy="139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40"/>
              </a:lnSpc>
            </a:pPr>
            <a:r>
              <a:rPr lang="en-US" sz="8976">
                <a:solidFill>
                  <a:srgbClr val="000000"/>
                </a:solidFill>
                <a:latin typeface="League Spartan"/>
              </a:rPr>
              <a:t>Thank you</a:t>
            </a:r>
          </a:p>
        </p:txBody>
      </p:sp>
      <p:sp>
        <p:nvSpPr>
          <p:cNvPr id="8" name="AutoShape 8"/>
          <p:cNvSpPr/>
          <p:nvPr/>
        </p:nvSpPr>
        <p:spPr>
          <a:xfrm>
            <a:off x="1592828" y="1346208"/>
            <a:ext cx="2494042" cy="0"/>
          </a:xfrm>
          <a:prstGeom prst="line">
            <a:avLst/>
          </a:prstGeom>
          <a:ln w="647700" cap="rnd">
            <a:solidFill>
              <a:srgbClr val="7ED9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953755" y="1129911"/>
            <a:ext cx="1772188" cy="432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sz="2468">
                <a:solidFill>
                  <a:srgbClr val="000000"/>
                </a:solidFill>
                <a:latin typeface="Josefin Sans"/>
              </a:rPr>
              <a:t>End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84420" y="6278560"/>
            <a:ext cx="6233659" cy="464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3"/>
              </a:lnSpc>
            </a:pPr>
            <a:r>
              <a:rPr lang="en-US" sz="2962">
                <a:solidFill>
                  <a:srgbClr val="000000"/>
                </a:solidFill>
                <a:latin typeface="Josefin Sans"/>
              </a:rPr>
              <a:t>Do you have any questions?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7E6B343-77D2-67C4-480A-F9E2244E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0CA86-66F4-CB72-FAD5-A2AC8546D3BB}"/>
              </a:ext>
            </a:extLst>
          </p:cNvPr>
          <p:cNvSpPr txBox="1"/>
          <p:nvPr/>
        </p:nvSpPr>
        <p:spPr>
          <a:xfrm>
            <a:off x="17016762" y="9545444"/>
            <a:ext cx="825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200" dirty="0"/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4991292" y="3810192"/>
            <a:ext cx="16073566" cy="8453182"/>
          </a:xfrm>
          <a:custGeom>
            <a:avLst/>
            <a:gdLst/>
            <a:ahLst/>
            <a:cxnLst/>
            <a:rect l="l" t="t" r="r" b="b"/>
            <a:pathLst>
              <a:path w="16073566" h="8453182">
                <a:moveTo>
                  <a:pt x="0" y="0"/>
                </a:moveTo>
                <a:lnTo>
                  <a:pt x="16073566" y="0"/>
                </a:lnTo>
                <a:lnTo>
                  <a:pt x="16073566" y="8453182"/>
                </a:lnTo>
                <a:lnTo>
                  <a:pt x="0" y="84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014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0" y="7305743"/>
            <a:ext cx="6968881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0085"/>
              </a:lnSpc>
            </a:pPr>
            <a:r>
              <a:rPr lang="en-US" sz="8150">
                <a:solidFill>
                  <a:srgbClr val="000000"/>
                </a:solidFill>
                <a:latin typeface="League Spartan"/>
              </a:rPr>
              <a:t>Summary</a:t>
            </a:r>
            <a:endParaRPr lang="en-US" sz="8199">
              <a:solidFill>
                <a:srgbClr val="000000"/>
              </a:solidFill>
              <a:latin typeface="League Spartan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5759394" y="1028700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9144000" y="5143500"/>
            <a:ext cx="7698696" cy="25737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400">
                <a:solidFill>
                  <a:srgbClr val="000000"/>
                </a:solidFill>
                <a:latin typeface="Josefin Sans"/>
              </a:rPr>
              <a:t>Introduction</a:t>
            </a:r>
          </a:p>
          <a:p>
            <a:pPr>
              <a:lnSpc>
                <a:spcPts val="5040"/>
              </a:lnSpc>
            </a:pPr>
            <a:r>
              <a:rPr lang="en-US" sz="4400">
                <a:solidFill>
                  <a:srgbClr val="000000"/>
                </a:solidFill>
                <a:latin typeface="Josefin Sans"/>
              </a:rPr>
              <a:t>Dataset _ First tour</a:t>
            </a:r>
          </a:p>
          <a:p>
            <a:pPr>
              <a:lnSpc>
                <a:spcPts val="5040"/>
              </a:lnSpc>
            </a:pPr>
            <a:r>
              <a:rPr lang="en-US" sz="4400">
                <a:solidFill>
                  <a:srgbClr val="000000"/>
                </a:solidFill>
                <a:latin typeface="Josefin Sans"/>
              </a:rPr>
              <a:t>Analysis _ Data observation</a:t>
            </a:r>
          </a:p>
          <a:p>
            <a:pPr>
              <a:lnSpc>
                <a:spcPts val="5040"/>
              </a:lnSpc>
            </a:pPr>
            <a:r>
              <a:rPr lang="en-US" sz="4400">
                <a:solidFill>
                  <a:srgbClr val="000000"/>
                </a:solidFill>
                <a:latin typeface="Josefin Sans"/>
              </a:rPr>
              <a:t>Conclusion</a:t>
            </a:r>
          </a:p>
        </p:txBody>
      </p:sp>
      <p:sp>
        <p:nvSpPr>
          <p:cNvPr id="6" name="AutoShape 6"/>
          <p:cNvSpPr/>
          <p:nvPr/>
        </p:nvSpPr>
        <p:spPr>
          <a:xfrm>
            <a:off x="9144000" y="8600969"/>
            <a:ext cx="649224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3728645">
            <a:off x="2552700" y="-2496200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8" y="0"/>
                </a:lnTo>
                <a:lnTo>
                  <a:pt x="6303208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B6895E-F79B-9444-6F39-0588DB05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4F7E1-8529-9FFA-2430-F12AA8A591EB}"/>
              </a:ext>
            </a:extLst>
          </p:cNvPr>
          <p:cNvSpPr txBox="1"/>
          <p:nvPr/>
        </p:nvSpPr>
        <p:spPr>
          <a:xfrm>
            <a:off x="17016762" y="9545444"/>
            <a:ext cx="825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200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828799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783669" cy="3428998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661CD-782D-BDFF-3384-FF09CE90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704" y="525294"/>
            <a:ext cx="6970356" cy="2436780"/>
          </a:xfrm>
        </p:spPr>
        <p:txBody>
          <a:bodyPr anchor="ctr">
            <a:normAutofit/>
          </a:bodyPr>
          <a:lstStyle/>
          <a:p>
            <a:r>
              <a:rPr lang="en-GB" sz="60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O</a:t>
            </a:r>
            <a:r>
              <a:rPr lang="en-FR" sz="600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verview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9974-C8B8-908C-33E7-5B474C3F3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567354"/>
            <a:ext cx="11078308" cy="77196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FR" sz="3300"/>
              <a:t>Collation on data on </a:t>
            </a:r>
            <a:r>
              <a:rPr lang="en-FR" sz="3300">
                <a:highlight>
                  <a:srgbClr val="00FF00"/>
                </a:highlight>
              </a:rPr>
              <a:t>7203 farm</a:t>
            </a:r>
            <a:r>
              <a:rPr lang="en-FR" sz="3300"/>
              <a:t> across France.</a:t>
            </a:r>
          </a:p>
          <a:p>
            <a:pPr>
              <a:lnSpc>
                <a:spcPct val="90000"/>
              </a:lnSpc>
            </a:pPr>
            <a:r>
              <a:rPr lang="en-FR" sz="3300"/>
              <a:t>Captures their income source activities.</a:t>
            </a:r>
          </a:p>
          <a:p>
            <a:pPr>
              <a:lnSpc>
                <a:spcPct val="90000"/>
              </a:lnSpc>
            </a:pPr>
            <a:r>
              <a:rPr lang="en-FR" sz="3300"/>
              <a:t>Details about the </a:t>
            </a:r>
            <a:r>
              <a:rPr lang="en-FR" sz="3300">
                <a:highlight>
                  <a:srgbClr val="00FF00"/>
                </a:highlight>
              </a:rPr>
              <a:t>operation manager</a:t>
            </a:r>
            <a:r>
              <a:rPr lang="en-FR" sz="3300"/>
              <a:t> such as age range and training level.</a:t>
            </a:r>
            <a:endParaRPr lang="en-FR" sz="33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FR" sz="3300"/>
              <a:t>The Data is a mixture of numerical value, characters and integer references to expanded modalities.</a:t>
            </a:r>
          </a:p>
          <a:p>
            <a:pPr>
              <a:lnSpc>
                <a:spcPct val="90000"/>
              </a:lnSpc>
            </a:pPr>
            <a:r>
              <a:rPr lang="en-FR" sz="3300"/>
              <a:t>The data has been formated to display </a:t>
            </a:r>
            <a:r>
              <a:rPr lang="en-FR" sz="3300">
                <a:highlight>
                  <a:srgbClr val="00FF00"/>
                </a:highlight>
              </a:rPr>
              <a:t>integer values</a:t>
            </a:r>
            <a:r>
              <a:rPr lang="en-FR" sz="3300"/>
              <a:t> for each data description even for info</a:t>
            </a:r>
            <a:r>
              <a:rPr lang="en-GB" sz="3300"/>
              <a:t>r</a:t>
            </a:r>
            <a:r>
              <a:rPr lang="en-FR" sz="3300"/>
              <a:t>mation such as gender. </a:t>
            </a:r>
            <a:endParaRPr lang="en-FR" sz="3300">
              <a:cs typeface="Calibri"/>
            </a:endParaRPr>
          </a:p>
          <a:p>
            <a:pPr>
              <a:lnSpc>
                <a:spcPct val="90000"/>
              </a:lnSpc>
            </a:pPr>
            <a:endParaRPr lang="en-FR" sz="3300"/>
          </a:p>
          <a:p>
            <a:pPr>
              <a:lnSpc>
                <a:spcPct val="90000"/>
              </a:lnSpc>
            </a:pPr>
            <a:r>
              <a:rPr lang="en-FR" sz="3300"/>
              <a:t>Large saturated datasheet that requires repeated cross referrencing to extended sheets for complete understanding.</a:t>
            </a:r>
            <a:endParaRPr lang="en-FR" sz="33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FR" sz="3300"/>
              <a:t>Data sheet with missing inputs within some categories.</a:t>
            </a:r>
            <a:endParaRPr lang="en-FR" sz="33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FR" sz="3300">
                <a:highlight>
                  <a:srgbClr val="00FF00"/>
                </a:highlight>
                <a:cs typeface="Calibri"/>
              </a:rPr>
              <a:t>Data dictionnary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D2E1A31E-5C1E-A10C-6F23-B33C960192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58" r="27824"/>
          <a:stretch/>
        </p:blipFill>
        <p:spPr>
          <a:xfrm>
            <a:off x="11078308" y="1"/>
            <a:ext cx="7219929" cy="1028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D8CD5-8991-7ADE-077B-863560DC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93C23-70A4-78B8-4CBD-B7D8E4AA3473}"/>
              </a:ext>
            </a:extLst>
          </p:cNvPr>
          <p:cNvSpPr txBox="1"/>
          <p:nvPr/>
        </p:nvSpPr>
        <p:spPr>
          <a:xfrm>
            <a:off x="16860645" y="9640670"/>
            <a:ext cx="825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2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6675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074029" y="1722458"/>
            <a:ext cx="10736412" cy="1090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89"/>
              </a:lnSpc>
            </a:pPr>
            <a:r>
              <a:rPr lang="en-US" sz="6901">
                <a:solidFill>
                  <a:srgbClr val="000000"/>
                </a:solidFill>
                <a:latin typeface="League Spartan"/>
              </a:rPr>
              <a:t>Six Variables </a:t>
            </a:r>
          </a:p>
        </p:txBody>
      </p:sp>
      <p:sp>
        <p:nvSpPr>
          <p:cNvPr id="7" name="Freeform 7"/>
          <p:cNvSpPr/>
          <p:nvPr/>
        </p:nvSpPr>
        <p:spPr>
          <a:xfrm>
            <a:off x="14512206" y="334467"/>
            <a:ext cx="10959214" cy="10959214"/>
          </a:xfrm>
          <a:custGeom>
            <a:avLst/>
            <a:gdLst/>
            <a:ahLst/>
            <a:cxnLst/>
            <a:rect l="l" t="t" r="r" b="b"/>
            <a:pathLst>
              <a:path w="10959214" h="10959214">
                <a:moveTo>
                  <a:pt x="0" y="0"/>
                </a:moveTo>
                <a:lnTo>
                  <a:pt x="10959213" y="0"/>
                </a:lnTo>
                <a:lnTo>
                  <a:pt x="10959213" y="10959214"/>
                </a:lnTo>
                <a:lnTo>
                  <a:pt x="0" y="10959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3642726" y="-183004"/>
            <a:ext cx="6783048" cy="6783048"/>
          </a:xfrm>
          <a:custGeom>
            <a:avLst/>
            <a:gdLst/>
            <a:ahLst/>
            <a:cxnLst/>
            <a:rect l="l" t="t" r="r" b="b"/>
            <a:pathLst>
              <a:path w="6783048" h="6783048">
                <a:moveTo>
                  <a:pt x="0" y="0"/>
                </a:moveTo>
                <a:lnTo>
                  <a:pt x="6783048" y="0"/>
                </a:lnTo>
                <a:lnTo>
                  <a:pt x="6783048" y="6783048"/>
                </a:lnTo>
                <a:lnTo>
                  <a:pt x="0" y="6783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>
            <a:off x="15392964" y="1171304"/>
            <a:ext cx="2387900" cy="1202633"/>
          </a:xfrm>
          <a:custGeom>
            <a:avLst/>
            <a:gdLst/>
            <a:ahLst/>
            <a:cxnLst/>
            <a:rect l="l" t="t" r="r" b="b"/>
            <a:pathLst>
              <a:path w="2387900" h="1202633">
                <a:moveTo>
                  <a:pt x="0" y="0"/>
                </a:moveTo>
                <a:lnTo>
                  <a:pt x="2387901" y="0"/>
                </a:lnTo>
                <a:lnTo>
                  <a:pt x="2387901" y="1202634"/>
                </a:lnTo>
                <a:lnTo>
                  <a:pt x="0" y="12026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>
            <a:off x="-87868" y="8394343"/>
            <a:ext cx="1986022" cy="2312689"/>
          </a:xfrm>
          <a:custGeom>
            <a:avLst/>
            <a:gdLst/>
            <a:ahLst/>
            <a:cxnLst/>
            <a:rect l="l" t="t" r="r" b="b"/>
            <a:pathLst>
              <a:path w="1986022" h="2312689">
                <a:moveTo>
                  <a:pt x="0" y="0"/>
                </a:moveTo>
                <a:lnTo>
                  <a:pt x="1986022" y="0"/>
                </a:lnTo>
                <a:lnTo>
                  <a:pt x="1986022" y="2312690"/>
                </a:lnTo>
                <a:lnTo>
                  <a:pt x="0" y="2312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188187" y="5317431"/>
            <a:ext cx="6159735" cy="10470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Josefin Sans"/>
              </a:rPr>
              <a:t>technico-economic orientation</a:t>
            </a:r>
          </a:p>
          <a:p>
            <a:pPr algn="ctr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Josefin Sans"/>
              </a:rPr>
              <a:t>OTEXE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189301" y="5290533"/>
            <a:ext cx="4645807" cy="1047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8"/>
              </a:lnSpc>
            </a:pPr>
            <a:r>
              <a:rPr lang="fr-FR" sz="3300" err="1">
                <a:solidFill>
                  <a:srgbClr val="000000"/>
                </a:solidFill>
                <a:latin typeface="Josefin Sans"/>
              </a:rPr>
              <a:t>gender</a:t>
            </a:r>
            <a:endParaRPr lang="fr-FR" sz="3300">
              <a:solidFill>
                <a:srgbClr val="000000"/>
              </a:solidFill>
              <a:latin typeface="Josefin Sans"/>
            </a:endParaRPr>
          </a:p>
          <a:p>
            <a:pPr algn="ctr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Josefin Sans"/>
              </a:rPr>
              <a:t>SEXEP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42186" y="8289344"/>
            <a:ext cx="4084414" cy="1047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Josefin Sans"/>
              </a:rPr>
              <a:t>revenue</a:t>
            </a:r>
          </a:p>
          <a:p>
            <a:pPr algn="ctr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Josefin Sans"/>
              </a:rPr>
              <a:t>CHAFF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177799" y="8187221"/>
            <a:ext cx="4645807" cy="1047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Josefin Sans"/>
              </a:rPr>
              <a:t>standardized revenue</a:t>
            </a:r>
          </a:p>
          <a:p>
            <a:pPr algn="ctr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Josefin Sans"/>
              </a:rPr>
              <a:t>STREV</a:t>
            </a:r>
          </a:p>
        </p:txBody>
      </p:sp>
      <p:pic>
        <p:nvPicPr>
          <p:cNvPr id="18" name="Graphic 17" descr="Farm scene with solid fill">
            <a:extLst>
              <a:ext uri="{FF2B5EF4-FFF2-40B4-BE49-F238E27FC236}">
                <a16:creationId xmlns:a16="http://schemas.microsoft.com/office/drawing/2014/main" id="{FF1302D8-4607-ED44-7A25-7DD2B98414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4084" y="4042594"/>
            <a:ext cx="1247939" cy="1247939"/>
          </a:xfrm>
          <a:prstGeom prst="rect">
            <a:avLst/>
          </a:prstGeom>
        </p:spPr>
      </p:pic>
      <p:pic>
        <p:nvPicPr>
          <p:cNvPr id="20" name="Graphic 19" descr="Tractor outline">
            <a:extLst>
              <a:ext uri="{FF2B5EF4-FFF2-40B4-BE49-F238E27FC236}">
                <a16:creationId xmlns:a16="http://schemas.microsoft.com/office/drawing/2014/main" id="{D06233A3-4A5A-6286-761E-D739B477DA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75750" y="7105337"/>
            <a:ext cx="1249838" cy="1249838"/>
          </a:xfrm>
          <a:prstGeom prst="rect">
            <a:avLst/>
          </a:prstGeom>
        </p:spPr>
      </p:pic>
      <p:pic>
        <p:nvPicPr>
          <p:cNvPr id="22" name="Graphic 21" descr="Money with solid fill">
            <a:extLst>
              <a:ext uri="{FF2B5EF4-FFF2-40B4-BE49-F238E27FC236}">
                <a16:creationId xmlns:a16="http://schemas.microsoft.com/office/drawing/2014/main" id="{5B34C2AA-1F96-A15B-299A-8C33CF2644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72362" y="7105337"/>
            <a:ext cx="1180769" cy="1180769"/>
          </a:xfrm>
          <a:prstGeom prst="rect">
            <a:avLst/>
          </a:prstGeom>
        </p:spPr>
      </p:pic>
      <p:pic>
        <p:nvPicPr>
          <p:cNvPr id="26" name="Graphic 25" descr="Gender with solid fill">
            <a:extLst>
              <a:ext uri="{FF2B5EF4-FFF2-40B4-BE49-F238E27FC236}">
                <a16:creationId xmlns:a16="http://schemas.microsoft.com/office/drawing/2014/main" id="{F3593617-0118-1249-17A9-D69FB2DE3EC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3876732" y="4050540"/>
            <a:ext cx="1247939" cy="1247939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>
            <a:off x="14103255" y="7048202"/>
            <a:ext cx="707186" cy="1084727"/>
          </a:xfrm>
          <a:custGeom>
            <a:avLst/>
            <a:gdLst/>
            <a:ahLst/>
            <a:cxnLst/>
            <a:rect l="l" t="t" r="r" b="b"/>
            <a:pathLst>
              <a:path w="817898" h="1220743">
                <a:moveTo>
                  <a:pt x="0" y="0"/>
                </a:moveTo>
                <a:lnTo>
                  <a:pt x="817898" y="0"/>
                </a:lnTo>
                <a:lnTo>
                  <a:pt x="817898" y="1220743"/>
                </a:lnTo>
                <a:lnTo>
                  <a:pt x="0" y="122074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72290417-B703-9775-95F2-1EA20A1BFC72}"/>
              </a:ext>
            </a:extLst>
          </p:cNvPr>
          <p:cNvSpPr txBox="1"/>
          <p:nvPr/>
        </p:nvSpPr>
        <p:spPr>
          <a:xfrm>
            <a:off x="7119333" y="5290533"/>
            <a:ext cx="4645807" cy="1047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8"/>
              </a:lnSpc>
            </a:pPr>
            <a:r>
              <a:rPr lang="fr-FR" sz="3300" err="1">
                <a:solidFill>
                  <a:srgbClr val="000000"/>
                </a:solidFill>
                <a:latin typeface="Josefin Sans"/>
              </a:rPr>
              <a:t>age</a:t>
            </a:r>
            <a:endParaRPr lang="fr-FR" sz="3300">
              <a:solidFill>
                <a:srgbClr val="000000"/>
              </a:solidFill>
              <a:latin typeface="Josefin Sans"/>
            </a:endParaRPr>
          </a:p>
          <a:p>
            <a:pPr algn="ctr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Josefin Sans"/>
              </a:rPr>
              <a:t>TRA05</a:t>
            </a:r>
          </a:p>
        </p:txBody>
      </p:sp>
      <p:pic>
        <p:nvPicPr>
          <p:cNvPr id="29" name="Graphic 28" descr="Cake outline">
            <a:extLst>
              <a:ext uri="{FF2B5EF4-FFF2-40B4-BE49-F238E27FC236}">
                <a16:creationId xmlns:a16="http://schemas.microsoft.com/office/drawing/2014/main" id="{61E32D91-E8D9-A987-8EAD-7B276E864E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49544" y="4105150"/>
            <a:ext cx="1185383" cy="1185383"/>
          </a:xfrm>
          <a:prstGeom prst="rect">
            <a:avLst/>
          </a:prstGeom>
        </p:spPr>
      </p:pic>
      <p:sp>
        <p:nvSpPr>
          <p:cNvPr id="30" name="TextBox 12">
            <a:extLst>
              <a:ext uri="{FF2B5EF4-FFF2-40B4-BE49-F238E27FC236}">
                <a16:creationId xmlns:a16="http://schemas.microsoft.com/office/drawing/2014/main" id="{E0F88A86-B66B-D993-7784-22919DBB30D4}"/>
              </a:ext>
            </a:extLst>
          </p:cNvPr>
          <p:cNvSpPr txBox="1"/>
          <p:nvPr/>
        </p:nvSpPr>
        <p:spPr>
          <a:xfrm>
            <a:off x="7151559" y="8289344"/>
            <a:ext cx="4645807" cy="1047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8"/>
              </a:lnSpc>
            </a:pPr>
            <a:r>
              <a:rPr lang="fr-FR" sz="3300">
                <a:solidFill>
                  <a:srgbClr val="000000"/>
                </a:solidFill>
                <a:latin typeface="Josefin Sans"/>
              </a:rPr>
              <a:t>unit of </a:t>
            </a:r>
            <a:r>
              <a:rPr lang="fr-FR" sz="3300" err="1">
                <a:solidFill>
                  <a:srgbClr val="000000"/>
                </a:solidFill>
                <a:latin typeface="Josefin Sans"/>
              </a:rPr>
              <a:t>work</a:t>
            </a:r>
            <a:endParaRPr lang="fr-FR" sz="3300">
              <a:solidFill>
                <a:srgbClr val="000000"/>
              </a:solidFill>
              <a:latin typeface="Josefin Sans"/>
            </a:endParaRPr>
          </a:p>
          <a:p>
            <a:pPr algn="ctr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Josefin Sans"/>
              </a:rPr>
              <a:t>UTATO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ADE2B2-4384-96E0-29B7-81E7079C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2CD74-5482-4FAE-E29B-63ADFB63072A}"/>
              </a:ext>
            </a:extLst>
          </p:cNvPr>
          <p:cNvSpPr txBox="1"/>
          <p:nvPr/>
        </p:nvSpPr>
        <p:spPr>
          <a:xfrm>
            <a:off x="17016762" y="9545444"/>
            <a:ext cx="825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200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E201-C7CB-0445-A459-D0B93870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452000"/>
            <a:ext cx="8229600" cy="1143000"/>
          </a:xfrm>
        </p:spPr>
        <p:txBody>
          <a:bodyPr>
            <a:normAutofit/>
          </a:bodyPr>
          <a:lstStyle/>
          <a:p>
            <a:r>
              <a:rPr lang="en-FR" sz="4800" b="1">
                <a:ea typeface="Calibri"/>
                <a:cs typeface="Calibri"/>
              </a:rPr>
              <a:t>Our variables</a:t>
            </a:r>
            <a:endParaRPr lang="en-FR" sz="4800" b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C9A0739-0843-BA81-8BED-B04325C5F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583869"/>
              </p:ext>
            </p:extLst>
          </p:nvPr>
        </p:nvGraphicFramePr>
        <p:xfrm>
          <a:off x="950063" y="1595000"/>
          <a:ext cx="15706878" cy="74282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4428">
                  <a:extLst>
                    <a:ext uri="{9D8B030D-6E8A-4147-A177-3AD203B41FA5}">
                      <a16:colId xmlns:a16="http://schemas.microsoft.com/office/drawing/2014/main" val="2200871122"/>
                    </a:ext>
                  </a:extLst>
                </a:gridCol>
                <a:gridCol w="11251789">
                  <a:extLst>
                    <a:ext uri="{9D8B030D-6E8A-4147-A177-3AD203B41FA5}">
                      <a16:colId xmlns:a16="http://schemas.microsoft.com/office/drawing/2014/main" val="2328968596"/>
                    </a:ext>
                  </a:extLst>
                </a:gridCol>
                <a:gridCol w="2720661">
                  <a:extLst>
                    <a:ext uri="{9D8B030D-6E8A-4147-A177-3AD203B41FA5}">
                      <a16:colId xmlns:a16="http://schemas.microsoft.com/office/drawing/2014/main" val="3654962518"/>
                    </a:ext>
                  </a:extLst>
                </a:gridCol>
              </a:tblGrid>
              <a:tr h="1019565">
                <a:tc>
                  <a:txBody>
                    <a:bodyPr/>
                    <a:lstStyle/>
                    <a:p>
                      <a:r>
                        <a:rPr lang="en-FR" sz="350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350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350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26100"/>
                  </a:ext>
                </a:extLst>
              </a:tr>
              <a:tr h="1310865">
                <a:tc>
                  <a:txBody>
                    <a:bodyPr/>
                    <a:lstStyle/>
                    <a:p>
                      <a:r>
                        <a:rPr lang="en-FR" sz="3500"/>
                        <a:t>OTEXE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500"/>
                        <a:t>Technico-economic orientation in 17 positions (2007 typology)</a:t>
                      </a:r>
                      <a:endParaRPr lang="en-FR" sz="3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350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10723"/>
                  </a:ext>
                </a:extLst>
              </a:tr>
              <a:tr h="1019565">
                <a:tc>
                  <a:txBody>
                    <a:bodyPr/>
                    <a:lstStyle/>
                    <a:p>
                      <a:r>
                        <a:rPr lang="en-FR" sz="3500"/>
                        <a:t>CHAFF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500"/>
                        <a:t>Revenues (in euros)</a:t>
                      </a:r>
                      <a:endParaRPr lang="en-FR" sz="3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350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497036"/>
                  </a:ext>
                </a:extLst>
              </a:tr>
              <a:tr h="1019565">
                <a:tc>
                  <a:txBody>
                    <a:bodyPr/>
                    <a:lstStyle/>
                    <a:p>
                      <a:r>
                        <a:rPr lang="en-FR" sz="3500"/>
                        <a:t>SEXEP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500"/>
                        <a:t>Code Gender of the farm manager</a:t>
                      </a:r>
                      <a:endParaRPr lang="en-FR" sz="3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350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96636"/>
                  </a:ext>
                </a:extLst>
              </a:tr>
              <a:tr h="1019565">
                <a:tc>
                  <a:txBody>
                    <a:bodyPr/>
                    <a:lstStyle/>
                    <a:p>
                      <a:r>
                        <a:rPr lang="en-FR" sz="3500"/>
                        <a:t>UTATO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500"/>
                        <a:t>Total number of AWUs (in AWUs)</a:t>
                      </a:r>
                      <a:endParaRPr lang="en-FR" sz="3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350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3812"/>
                  </a:ext>
                </a:extLst>
              </a:tr>
              <a:tr h="1019565">
                <a:tc>
                  <a:txBody>
                    <a:bodyPr/>
                    <a:lstStyle/>
                    <a:p>
                      <a:r>
                        <a:rPr lang="en-FR" sz="3500"/>
                        <a:t>TRA05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500"/>
                        <a:t>Age range of the farm manager</a:t>
                      </a:r>
                      <a:endParaRPr lang="en-FR" sz="3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350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514493"/>
                  </a:ext>
                </a:extLst>
              </a:tr>
              <a:tr h="1019565">
                <a:tc>
                  <a:txBody>
                    <a:bodyPr/>
                    <a:lstStyle/>
                    <a:p>
                      <a:r>
                        <a:rPr lang="en-FR" sz="3500"/>
                        <a:t>STREV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3500"/>
                        <a:t>Standadized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3500"/>
                        <a:t>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02849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06B1D2-AA1F-5035-D989-E8922182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95F1E7-DF7B-2AFC-4B7D-72580EC404E1}"/>
              </a:ext>
            </a:extLst>
          </p:cNvPr>
          <p:cNvSpPr txBox="1"/>
          <p:nvPr/>
        </p:nvSpPr>
        <p:spPr>
          <a:xfrm>
            <a:off x="17016762" y="9545444"/>
            <a:ext cx="825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4156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4258623" y="1376801"/>
            <a:ext cx="4709517" cy="4709517"/>
          </a:xfrm>
          <a:custGeom>
            <a:avLst/>
            <a:gdLst/>
            <a:ahLst/>
            <a:cxnLst/>
            <a:rect l="l" t="t" r="r" b="b"/>
            <a:pathLst>
              <a:path w="4709517" h="4709517">
                <a:moveTo>
                  <a:pt x="0" y="0"/>
                </a:moveTo>
                <a:lnTo>
                  <a:pt x="4709517" y="0"/>
                </a:lnTo>
                <a:lnTo>
                  <a:pt x="4709517" y="4709516"/>
                </a:lnTo>
                <a:lnTo>
                  <a:pt x="0" y="47095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26141" y="1376801"/>
            <a:ext cx="4709517" cy="4709517"/>
          </a:xfrm>
          <a:custGeom>
            <a:avLst/>
            <a:gdLst/>
            <a:ahLst/>
            <a:cxnLst/>
            <a:rect l="l" t="t" r="r" b="b"/>
            <a:pathLst>
              <a:path w="4709517" h="4709517">
                <a:moveTo>
                  <a:pt x="0" y="0"/>
                </a:moveTo>
                <a:lnTo>
                  <a:pt x="4709517" y="0"/>
                </a:lnTo>
                <a:lnTo>
                  <a:pt x="4709517" y="4709516"/>
                </a:lnTo>
                <a:lnTo>
                  <a:pt x="0" y="47095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274320" y="9474040"/>
            <a:ext cx="18854928" cy="464820"/>
          </a:xfrm>
          <a:custGeom>
            <a:avLst/>
            <a:gdLst/>
            <a:ahLst/>
            <a:cxnLst/>
            <a:rect l="l" t="t" r="r" b="b"/>
            <a:pathLst>
              <a:path w="6186311" h="1913890">
                <a:moveTo>
                  <a:pt x="0" y="0"/>
                </a:moveTo>
                <a:lnTo>
                  <a:pt x="6186311" y="0"/>
                </a:lnTo>
                <a:lnTo>
                  <a:pt x="6186311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46071" y="1009650"/>
            <a:ext cx="7363548" cy="2333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43"/>
              </a:lnSpc>
            </a:pPr>
            <a:r>
              <a:rPr lang="en-US" sz="7434">
                <a:solidFill>
                  <a:srgbClr val="000000"/>
                </a:solidFill>
                <a:latin typeface="League Spartan"/>
              </a:rPr>
              <a:t>Problematic &amp; Objectives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81048" y="4668248"/>
            <a:ext cx="1196092" cy="63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</a:pPr>
            <a:r>
              <a:rPr lang="en-US" sz="4077">
                <a:solidFill>
                  <a:srgbClr val="000000"/>
                </a:solidFill>
                <a:latin typeface="League Spartan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81048" y="6119739"/>
            <a:ext cx="1196092" cy="63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</a:pPr>
            <a:r>
              <a:rPr lang="en-US" sz="4077">
                <a:solidFill>
                  <a:srgbClr val="000000"/>
                </a:solidFill>
                <a:latin typeface="League Spartan"/>
              </a:rPr>
              <a:t>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81048" y="7638781"/>
            <a:ext cx="1196092" cy="63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</a:pPr>
            <a:r>
              <a:rPr lang="en-US" sz="4077">
                <a:solidFill>
                  <a:srgbClr val="000000"/>
                </a:solidFill>
                <a:latin typeface="League Spartan"/>
              </a:rPr>
              <a:t>3</a:t>
            </a:r>
          </a:p>
        </p:txBody>
      </p:sp>
      <p:sp>
        <p:nvSpPr>
          <p:cNvPr id="10" name="AutoShape 10"/>
          <p:cNvSpPr/>
          <p:nvPr/>
        </p:nvSpPr>
        <p:spPr>
          <a:xfrm rot="5207" flipV="1">
            <a:off x="10246138" y="3551488"/>
            <a:ext cx="8041817" cy="65113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949358" y="4758013"/>
            <a:ext cx="6532479" cy="47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Discover links between data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949358" y="6209504"/>
            <a:ext cx="6660262" cy="471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90"/>
              </a:lnSpc>
            </a:pPr>
            <a:r>
              <a:rPr lang="fr-FR" sz="3000">
                <a:solidFill>
                  <a:srgbClr val="000000"/>
                </a:solidFill>
                <a:latin typeface="Josefin Sans"/>
              </a:rPr>
              <a:t>O</a:t>
            </a:r>
            <a:r>
              <a:rPr lang="en-US" sz="3000" err="1">
                <a:solidFill>
                  <a:srgbClr val="000000"/>
                </a:solidFill>
                <a:latin typeface="Josefin Sans"/>
              </a:rPr>
              <a:t>bserve</a:t>
            </a:r>
            <a:r>
              <a:rPr lang="en-US" sz="3000">
                <a:solidFill>
                  <a:srgbClr val="000000"/>
                </a:solidFill>
                <a:latin typeface="Josefin Sans"/>
              </a:rPr>
              <a:t> age and revenue correlation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49357" y="7660995"/>
            <a:ext cx="6532479" cy="945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90"/>
              </a:lnSpc>
            </a:pPr>
            <a:r>
              <a:rPr lang="fr-FR" sz="3000" err="1">
                <a:solidFill>
                  <a:srgbClr val="000000"/>
                </a:solidFill>
                <a:latin typeface="Josefin Sans"/>
              </a:rPr>
              <a:t>Draw</a:t>
            </a:r>
            <a:r>
              <a:rPr lang="fr-FR" sz="3000">
                <a:solidFill>
                  <a:srgbClr val="000000"/>
                </a:solidFill>
                <a:latin typeface="Josefin Sans"/>
              </a:rPr>
              <a:t> conclusions on </a:t>
            </a:r>
            <a:r>
              <a:rPr lang="fr-FR" sz="3000" err="1">
                <a:solidFill>
                  <a:srgbClr val="000000"/>
                </a:solidFill>
                <a:latin typeface="Josefin Sans"/>
              </a:rPr>
              <a:t>farm</a:t>
            </a:r>
            <a:r>
              <a:rPr lang="fr-FR" sz="3000">
                <a:solidFill>
                  <a:srgbClr val="000000"/>
                </a:solidFill>
                <a:latin typeface="Josefin Sans"/>
              </a:rPr>
              <a:t> type and revenue </a:t>
            </a:r>
            <a:endParaRPr lang="en-US" sz="3000">
              <a:solidFill>
                <a:srgbClr val="000000"/>
              </a:solidFill>
              <a:latin typeface="Josefin Sans"/>
            </a:endParaRPr>
          </a:p>
        </p:txBody>
      </p:sp>
      <p:sp>
        <p:nvSpPr>
          <p:cNvPr id="14" name="Freeform 14"/>
          <p:cNvSpPr/>
          <p:nvPr/>
        </p:nvSpPr>
        <p:spPr>
          <a:xfrm rot="5400000">
            <a:off x="849496" y="503493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5"/>
                </a:lnTo>
                <a:lnTo>
                  <a:pt x="0" y="17466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 rot="19800001">
            <a:off x="4306716" y="5830236"/>
            <a:ext cx="4019073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C98028EF-38D2-E981-652A-99EF1351598C}"/>
              </a:ext>
            </a:extLst>
          </p:cNvPr>
          <p:cNvSpPr txBox="1"/>
          <p:nvPr/>
        </p:nvSpPr>
        <p:spPr>
          <a:xfrm>
            <a:off x="897681" y="7665938"/>
            <a:ext cx="7339302" cy="945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90"/>
              </a:lnSpc>
            </a:pPr>
            <a:r>
              <a:rPr lang="en-US" sz="3000" b="1" i="1" dirty="0">
                <a:solidFill>
                  <a:srgbClr val="000000"/>
                </a:solidFill>
                <a:latin typeface="Josefin Sans"/>
              </a:rPr>
              <a:t>How does the farmer's profile influence the production ?</a:t>
            </a:r>
            <a:endParaRPr lang="fr-FR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D7944F7-F060-AF9B-A8E9-D420B4DE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5B1D96-9771-8C9A-0F77-8AB21EA5B8F4}"/>
              </a:ext>
            </a:extLst>
          </p:cNvPr>
          <p:cNvSpPr txBox="1"/>
          <p:nvPr/>
        </p:nvSpPr>
        <p:spPr>
          <a:xfrm>
            <a:off x="17039063" y="9469097"/>
            <a:ext cx="1248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200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5CDA15DA-5685-3A66-F2A9-3E3A2FF9260E}"/>
              </a:ext>
            </a:extLst>
          </p:cNvPr>
          <p:cNvSpPr/>
          <p:nvPr/>
        </p:nvSpPr>
        <p:spPr>
          <a:xfrm rot="9902169">
            <a:off x="-1750943" y="278986"/>
            <a:ext cx="9663547" cy="9729025"/>
          </a:xfrm>
          <a:custGeom>
            <a:avLst/>
            <a:gdLst/>
            <a:ahLst/>
            <a:cxnLst/>
            <a:rect l="l" t="t" r="r" b="b"/>
            <a:pathLst>
              <a:path w="8175621" h="8175621">
                <a:moveTo>
                  <a:pt x="0" y="0"/>
                </a:moveTo>
                <a:lnTo>
                  <a:pt x="8175621" y="0"/>
                </a:lnTo>
                <a:lnTo>
                  <a:pt x="8175621" y="8175622"/>
                </a:lnTo>
                <a:lnTo>
                  <a:pt x="0" y="8175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0AEFE091-ECA7-11C8-54A5-CE614148EE62}"/>
              </a:ext>
            </a:extLst>
          </p:cNvPr>
          <p:cNvGrpSpPr/>
          <p:nvPr/>
        </p:nvGrpSpPr>
        <p:grpSpPr>
          <a:xfrm>
            <a:off x="-1008332" y="1272475"/>
            <a:ext cx="7350765" cy="7424053"/>
            <a:chOff x="0" y="0"/>
            <a:chExt cx="6350000" cy="6350000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75431C1C-9456-6A8E-578A-2879C5797F69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13">
            <a:extLst>
              <a:ext uri="{FF2B5EF4-FFF2-40B4-BE49-F238E27FC236}">
                <a16:creationId xmlns:a16="http://schemas.microsoft.com/office/drawing/2014/main" id="{CCBF404F-AB33-D185-CD20-285638FBDB73}"/>
              </a:ext>
            </a:extLst>
          </p:cNvPr>
          <p:cNvSpPr/>
          <p:nvPr/>
        </p:nvSpPr>
        <p:spPr>
          <a:xfrm rot="3728645">
            <a:off x="-1012062" y="1698278"/>
            <a:ext cx="8376940" cy="8280123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8" y="0"/>
                </a:lnTo>
                <a:lnTo>
                  <a:pt x="6303208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BCAD45-6B86-2104-02FC-90DABF784856}"/>
              </a:ext>
            </a:extLst>
          </p:cNvPr>
          <p:cNvSpPr txBox="1">
            <a:spLocks/>
          </p:cNvSpPr>
          <p:nvPr/>
        </p:nvSpPr>
        <p:spPr>
          <a:xfrm>
            <a:off x="223941" y="1864517"/>
            <a:ext cx="5783580" cy="655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/>
              <a:t>Reviewing of the Chosen Columns</a:t>
            </a:r>
            <a:endParaRPr lang="en-FR" sz="5400" b="1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994B9F-28EB-C5B5-C210-FE8F50EC8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467" y="1864517"/>
            <a:ext cx="10112592" cy="71764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FR" sz="3500" b="1"/>
              <a:t>We were interested in finding if there are any significant correlations such as follows : </a:t>
            </a:r>
          </a:p>
          <a:p>
            <a:pPr marL="0" indent="0">
              <a:buNone/>
            </a:pPr>
            <a:endParaRPr lang="en-FR" sz="3500" b="1">
              <a:ea typeface="Calibri"/>
              <a:cs typeface="Calibri"/>
            </a:endParaRPr>
          </a:p>
          <a:p>
            <a:pPr>
              <a:buFontTx/>
              <a:buChar char="-"/>
            </a:pPr>
            <a:r>
              <a:rPr lang="en-FR" sz="3500"/>
              <a:t>Does the age of the farm manager contribute to the farm’s an</a:t>
            </a:r>
            <a:r>
              <a:rPr lang="en-GB" sz="3500"/>
              <a:t>n</a:t>
            </a:r>
            <a:r>
              <a:rPr lang="en-FR" sz="3500"/>
              <a:t>ual revenue, assuming th</a:t>
            </a:r>
            <a:r>
              <a:rPr lang="en-GB" sz="3500" err="1"/>
              <a:t>ei</a:t>
            </a:r>
            <a:r>
              <a:rPr lang="en-FR" sz="3500"/>
              <a:t>r age range represents their performance levels ? </a:t>
            </a:r>
          </a:p>
          <a:p>
            <a:pPr>
              <a:buFontTx/>
              <a:buChar char="-"/>
            </a:pPr>
            <a:r>
              <a:rPr lang="en-GB" sz="3500"/>
              <a:t>I</a:t>
            </a:r>
            <a:r>
              <a:rPr lang="en-FR" sz="3500"/>
              <a:t>s there a preference between the genders for a particular farm type?</a:t>
            </a:r>
          </a:p>
          <a:p>
            <a:pPr>
              <a:buFontTx/>
              <a:buChar char="-"/>
            </a:pPr>
            <a:r>
              <a:rPr lang="en-GB" sz="3500"/>
              <a:t>I</a:t>
            </a:r>
            <a:r>
              <a:rPr lang="en-FR" sz="3500"/>
              <a:t>s there a significant difference between the ratio of Annual work units to Annual revenue?</a:t>
            </a:r>
            <a:endParaRPr lang="en-FR" sz="3500">
              <a:ea typeface="Calibri"/>
              <a:cs typeface="Calibri"/>
            </a:endParaRPr>
          </a:p>
          <a:p>
            <a:pPr>
              <a:buFontTx/>
              <a:buChar char="-"/>
            </a:pPr>
            <a:r>
              <a:rPr lang="en-FR" sz="3500"/>
              <a:t>Do older Farmers earn more than younger farmer?</a:t>
            </a:r>
          </a:p>
          <a:p>
            <a:pPr>
              <a:buFontTx/>
              <a:buChar char="-"/>
            </a:pPr>
            <a:endParaRPr lang="en-FR" sz="3500"/>
          </a:p>
          <a:p>
            <a:pPr>
              <a:buFontTx/>
              <a:buChar char="-"/>
            </a:pPr>
            <a:endParaRPr lang="en-FR" sz="2700">
              <a:cs typeface="Calibri"/>
            </a:endParaRPr>
          </a:p>
          <a:p>
            <a:pPr marL="0" indent="0">
              <a:buNone/>
            </a:pPr>
            <a:endParaRPr lang="en-FR" sz="27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CB549A-D4D5-308D-6955-E4EDB0B3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7F03E-FA41-5278-1B96-6EFAB5F2FFD5}"/>
              </a:ext>
            </a:extLst>
          </p:cNvPr>
          <p:cNvSpPr txBox="1"/>
          <p:nvPr/>
        </p:nvSpPr>
        <p:spPr>
          <a:xfrm>
            <a:off x="17016762" y="9545444"/>
            <a:ext cx="825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7496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7484481" y="3810192"/>
            <a:ext cx="16073566" cy="8453182"/>
          </a:xfrm>
          <a:custGeom>
            <a:avLst/>
            <a:gdLst/>
            <a:ahLst/>
            <a:cxnLst/>
            <a:rect l="l" t="t" r="r" b="b"/>
            <a:pathLst>
              <a:path w="16073566" h="8453182">
                <a:moveTo>
                  <a:pt x="0" y="8453182"/>
                </a:moveTo>
                <a:lnTo>
                  <a:pt x="16073567" y="8453182"/>
                </a:lnTo>
                <a:lnTo>
                  <a:pt x="16073567" y="0"/>
                </a:lnTo>
                <a:lnTo>
                  <a:pt x="0" y="0"/>
                </a:lnTo>
                <a:lnTo>
                  <a:pt x="0" y="8453182"/>
                </a:lnTo>
                <a:close/>
              </a:path>
            </a:pathLst>
          </a:custGeom>
          <a:blipFill>
            <a:blip r:embed="rId3">
              <a:alphaModFix amt="8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9014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619384"/>
            <a:ext cx="9975467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97"/>
              </a:lnSpc>
            </a:pPr>
            <a:r>
              <a:rPr lang="en-US" sz="8209">
                <a:solidFill>
                  <a:srgbClr val="000000"/>
                </a:solidFill>
                <a:latin typeface="League Spartan"/>
              </a:rPr>
              <a:t>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9E434B-B13C-90AD-D983-EF4701DB32F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90000"/>
          </a:blip>
          <a:stretch>
            <a:fillRect/>
          </a:stretch>
        </p:blipFill>
        <p:spPr>
          <a:xfrm>
            <a:off x="8852931" y="516017"/>
            <a:ext cx="8938183" cy="91214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Freeform 4"/>
          <p:cNvSpPr/>
          <p:nvPr/>
        </p:nvSpPr>
        <p:spPr>
          <a:xfrm>
            <a:off x="15759394" y="393689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5"/>
                </a:lnTo>
                <a:lnTo>
                  <a:pt x="0" y="17466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9A1204-772D-E4AF-9C20-B19B01DF78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4053" y="1914610"/>
            <a:ext cx="7412005" cy="78262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7" name="Group 7"/>
          <p:cNvGrpSpPr/>
          <p:nvPr/>
        </p:nvGrpSpPr>
        <p:grpSpPr>
          <a:xfrm rot="-5400000">
            <a:off x="1629316" y="6900536"/>
            <a:ext cx="413551" cy="4580320"/>
            <a:chOff x="0" y="0"/>
            <a:chExt cx="2354580" cy="2607836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53310" cy="26078362"/>
            </a:xfrm>
            <a:custGeom>
              <a:avLst/>
              <a:gdLst/>
              <a:ahLst/>
              <a:cxnLst/>
              <a:rect l="l" t="t" r="r" b="b"/>
              <a:pathLst>
                <a:path w="2353310" h="26078362">
                  <a:moveTo>
                    <a:pt x="784860" y="26011054"/>
                  </a:moveTo>
                  <a:cubicBezTo>
                    <a:pt x="905510" y="26051694"/>
                    <a:pt x="1042670" y="26078362"/>
                    <a:pt x="1177290" y="26078362"/>
                  </a:cubicBezTo>
                  <a:cubicBezTo>
                    <a:pt x="1311910" y="26078362"/>
                    <a:pt x="1441450" y="26055504"/>
                    <a:pt x="1560830" y="26014862"/>
                  </a:cubicBezTo>
                  <a:cubicBezTo>
                    <a:pt x="1563370" y="26013594"/>
                    <a:pt x="1565910" y="26013594"/>
                    <a:pt x="1568450" y="26012322"/>
                  </a:cubicBezTo>
                  <a:cubicBezTo>
                    <a:pt x="2016760" y="25849763"/>
                    <a:pt x="2346960" y="25420503"/>
                    <a:pt x="2353310" y="2484744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828316"/>
                  </a:lnTo>
                  <a:cubicBezTo>
                    <a:pt x="6350" y="25423042"/>
                    <a:pt x="331470" y="25852303"/>
                    <a:pt x="784860" y="26011054"/>
                  </a:cubicBezTo>
                  <a:close/>
                </a:path>
              </a:pathLst>
            </a:custGeom>
            <a:solidFill>
              <a:srgbClr val="000000">
                <a:alpha val="50196"/>
              </a:srgbClr>
            </a:solidFill>
            <a:ln>
              <a:solidFill>
                <a:srgbClr val="000000">
                  <a:alpha val="50196"/>
                </a:srgbClr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 rot="3728645">
            <a:off x="-2471411" y="-3654321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9" y="0"/>
                </a:lnTo>
                <a:lnTo>
                  <a:pt x="6303209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96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4" name="Graphic 13" descr="Eraser with solid fill">
            <a:extLst>
              <a:ext uri="{FF2B5EF4-FFF2-40B4-BE49-F238E27FC236}">
                <a16:creationId xmlns:a16="http://schemas.microsoft.com/office/drawing/2014/main" id="{3C24656A-48A9-9A3F-3EB1-8AB0CAE474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10904" y="2453122"/>
            <a:ext cx="756714" cy="756714"/>
          </a:xfrm>
          <a:prstGeom prst="rect">
            <a:avLst/>
          </a:prstGeom>
        </p:spPr>
      </p:pic>
      <p:pic>
        <p:nvPicPr>
          <p:cNvPr id="15" name="Graphic 14" descr="Eraser with solid fill">
            <a:extLst>
              <a:ext uri="{FF2B5EF4-FFF2-40B4-BE49-F238E27FC236}">
                <a16:creationId xmlns:a16="http://schemas.microsoft.com/office/drawing/2014/main" id="{763500CE-64AB-26EC-96D5-78540D8BE3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88489" y="1696408"/>
            <a:ext cx="756714" cy="756714"/>
          </a:xfrm>
          <a:prstGeom prst="rect">
            <a:avLst/>
          </a:prstGeom>
        </p:spPr>
      </p:pic>
      <p:pic>
        <p:nvPicPr>
          <p:cNvPr id="16" name="Graphic 15" descr="Eraser with solid fill">
            <a:extLst>
              <a:ext uri="{FF2B5EF4-FFF2-40B4-BE49-F238E27FC236}">
                <a16:creationId xmlns:a16="http://schemas.microsoft.com/office/drawing/2014/main" id="{25BAEDAA-C965-A0EC-800E-5068CA3888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30231" y="1696408"/>
            <a:ext cx="756714" cy="75671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485B-FB58-E0F6-DB94-97C5D2E7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5E32A6-1348-B9D7-1431-20E853731BA1}"/>
              </a:ext>
            </a:extLst>
          </p:cNvPr>
          <p:cNvSpPr txBox="1"/>
          <p:nvPr/>
        </p:nvSpPr>
        <p:spPr>
          <a:xfrm>
            <a:off x="16731352" y="9637491"/>
            <a:ext cx="825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200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02346" y="2190086"/>
            <a:ext cx="9361297" cy="1099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30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Josefin Sans"/>
                <a:ea typeface="Calibri"/>
                <a:cs typeface="Calibri"/>
              </a:rPr>
              <a:t>Large majority of farmers being of </a:t>
            </a:r>
            <a:r>
              <a:rPr lang="en-US" sz="3500" err="1">
                <a:solidFill>
                  <a:srgbClr val="000000"/>
                </a:solidFill>
                <a:latin typeface="Josefin Sans"/>
                <a:ea typeface="Calibri"/>
                <a:cs typeface="Calibri"/>
              </a:rPr>
              <a:t>sexe</a:t>
            </a:r>
            <a:r>
              <a:rPr lang="en-US" sz="3500">
                <a:solidFill>
                  <a:srgbClr val="000000"/>
                </a:solidFill>
                <a:latin typeface="Josefin Sans"/>
                <a:ea typeface="Calibri"/>
                <a:cs typeface="Calibri"/>
              </a:rPr>
              <a:t> 1 (</a:t>
            </a:r>
            <a:r>
              <a:rPr lang="en-US" sz="3500" b="1">
                <a:solidFill>
                  <a:schemeClr val="accent5">
                    <a:lumMod val="60000"/>
                    <a:lumOff val="40000"/>
                  </a:schemeClr>
                </a:solidFill>
                <a:latin typeface="Josefin Sans"/>
                <a:ea typeface="Calibri"/>
                <a:cs typeface="Calibri"/>
              </a:rPr>
              <a:t>men</a:t>
            </a:r>
            <a:r>
              <a:rPr lang="en-US" sz="3500">
                <a:solidFill>
                  <a:srgbClr val="000000"/>
                </a:solidFill>
                <a:latin typeface="Josefin Sans"/>
                <a:ea typeface="Calibri"/>
                <a:cs typeface="Calibri"/>
              </a:rPr>
              <a:t>) compared to </a:t>
            </a:r>
            <a:r>
              <a:rPr lang="en-US" sz="3500" err="1">
                <a:solidFill>
                  <a:srgbClr val="000000"/>
                </a:solidFill>
                <a:latin typeface="Josefin Sans"/>
                <a:ea typeface="Calibri"/>
                <a:cs typeface="Calibri"/>
              </a:rPr>
              <a:t>sexe</a:t>
            </a:r>
            <a:r>
              <a:rPr lang="en-US" sz="3500">
                <a:solidFill>
                  <a:srgbClr val="000000"/>
                </a:solidFill>
                <a:latin typeface="Josefin Sans"/>
                <a:ea typeface="Calibri"/>
                <a:cs typeface="Calibri"/>
              </a:rPr>
              <a:t> 2 (</a:t>
            </a:r>
            <a:r>
              <a:rPr lang="en-US" sz="3500" b="1">
                <a:solidFill>
                  <a:srgbClr val="F7BCBC"/>
                </a:solidFill>
                <a:latin typeface="Josefin Sans"/>
                <a:ea typeface="Calibri"/>
                <a:cs typeface="Calibri"/>
              </a:rPr>
              <a:t>women</a:t>
            </a:r>
            <a:r>
              <a:rPr lang="en-US" sz="3500">
                <a:solidFill>
                  <a:srgbClr val="000000"/>
                </a:solidFill>
                <a:latin typeface="Josefin Sans"/>
                <a:ea typeface="Calibri"/>
                <a:cs typeface="Calibri"/>
              </a:rPr>
              <a:t>)</a:t>
            </a:r>
            <a:endParaRPr lang="fr-FR">
              <a:ea typeface="Calibri"/>
              <a:cs typeface="Calibri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6509347" y="-436691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8" name="Image 7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F6D4FA59-0877-DEB8-7A0C-AA0B0467E5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63" r="2206"/>
          <a:stretch/>
        </p:blipFill>
        <p:spPr>
          <a:xfrm>
            <a:off x="11304565" y="1958067"/>
            <a:ext cx="6344106" cy="4414372"/>
          </a:xfrm>
          <a:prstGeom prst="rect">
            <a:avLst/>
          </a:prstGeom>
        </p:spPr>
      </p:pic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DF2B52C0-831E-3CE6-3DED-15A3A2F9F6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" t="-2374" r="-295" b="1785"/>
          <a:stretch/>
        </p:blipFill>
        <p:spPr>
          <a:xfrm>
            <a:off x="9720706" y="6275736"/>
            <a:ext cx="6029176" cy="3681582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C669E13B-ADA7-E897-D8B3-755ECBEB38FF}"/>
              </a:ext>
            </a:extLst>
          </p:cNvPr>
          <p:cNvSpPr txBox="1"/>
          <p:nvPr/>
        </p:nvSpPr>
        <p:spPr>
          <a:xfrm>
            <a:off x="545195" y="3291997"/>
            <a:ext cx="10574148" cy="5443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305"/>
              </a:lnSpc>
              <a:buFont typeface="Arial"/>
              <a:buChar char="•"/>
            </a:pPr>
            <a:r>
              <a:rPr lang="en-US" sz="3500" err="1">
                <a:solidFill>
                  <a:srgbClr val="000000"/>
                </a:solidFill>
                <a:ea typeface="+mn-lt"/>
                <a:cs typeface="+mn-lt"/>
              </a:rPr>
              <a:t>Technico</a:t>
            </a:r>
            <a:r>
              <a:rPr lang="en-US" sz="3500">
                <a:solidFill>
                  <a:srgbClr val="000000"/>
                </a:solidFill>
                <a:ea typeface="+mn-lt"/>
                <a:cs typeface="+mn-lt"/>
              </a:rPr>
              <a:t> orientation of farms spread in categories</a:t>
            </a:r>
            <a:endParaRPr lang="en-US" sz="3500">
              <a:solidFill>
                <a:srgbClr val="000000"/>
              </a:solidFill>
              <a:latin typeface="Josefin Sans"/>
              <a:ea typeface="Calibri"/>
              <a:cs typeface="Calibr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15367" y="668179"/>
            <a:ext cx="17265060" cy="1295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085"/>
              </a:lnSpc>
            </a:pPr>
            <a:r>
              <a:rPr lang="en-US" sz="7200" err="1">
                <a:solidFill>
                  <a:srgbClr val="000000"/>
                </a:solidFill>
                <a:latin typeface="League Spartan"/>
              </a:rPr>
              <a:t>Technico</a:t>
            </a:r>
            <a:r>
              <a:rPr lang="en-US" sz="8150">
                <a:solidFill>
                  <a:srgbClr val="000000"/>
                </a:solidFill>
                <a:latin typeface="League Spartan"/>
              </a:rPr>
              <a:t>-orientation / gender</a:t>
            </a:r>
            <a:endParaRPr lang="en-US" sz="8199">
              <a:solidFill>
                <a:srgbClr val="000000"/>
              </a:solidFill>
              <a:latin typeface="League Spartan"/>
            </a:endParaRPr>
          </a:p>
        </p:txBody>
      </p:sp>
      <p:pic>
        <p:nvPicPr>
          <p:cNvPr id="7" name="Image 6" descr="Une image contenant texte, diagramme, capture d’écran, cercle&#10;&#10;Description générée automatiquement">
            <a:extLst>
              <a:ext uri="{FF2B5EF4-FFF2-40B4-BE49-F238E27FC236}">
                <a16:creationId xmlns:a16="http://schemas.microsoft.com/office/drawing/2014/main" id="{95AD7C02-A46B-F747-3E8A-FD093A1102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859" y="4457701"/>
            <a:ext cx="6340141" cy="5470634"/>
          </a:xfrm>
          <a:prstGeom prst="rect">
            <a:avLst/>
          </a:prstGeom>
        </p:spPr>
      </p:pic>
      <p:pic>
        <p:nvPicPr>
          <p:cNvPr id="12" name="Picture 11" descr="A pie chart of gender population&#10;&#10;Description automatically generated">
            <a:extLst>
              <a:ext uri="{FF2B5EF4-FFF2-40B4-BE49-F238E27FC236}">
                <a16:creationId xmlns:a16="http://schemas.microsoft.com/office/drawing/2014/main" id="{9B48774C-CD94-E423-2550-2B24261070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38" y="3836313"/>
            <a:ext cx="7516982" cy="6348544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 rot="3728645">
            <a:off x="-2122904" y="7956505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8" y="0"/>
                </a:lnTo>
                <a:lnTo>
                  <a:pt x="6303208" y="6303209"/>
                </a:lnTo>
                <a:lnTo>
                  <a:pt x="0" y="63032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96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DFABF1-45CA-31C1-01A6-688C98F6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1C81E-5AC7-EBA4-5530-EA146DFB01F9}"/>
              </a:ext>
            </a:extLst>
          </p:cNvPr>
          <p:cNvSpPr txBox="1"/>
          <p:nvPr/>
        </p:nvSpPr>
        <p:spPr>
          <a:xfrm>
            <a:off x="17016762" y="9545444"/>
            <a:ext cx="825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0485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823D3B4A527E428255571A80F8AD29" ma:contentTypeVersion="14" ma:contentTypeDescription="Crée un document." ma:contentTypeScope="" ma:versionID="1d5ce52ba2f5848e1e370af6a714daf2">
  <xsd:schema xmlns:xsd="http://www.w3.org/2001/XMLSchema" xmlns:xs="http://www.w3.org/2001/XMLSchema" xmlns:p="http://schemas.microsoft.com/office/2006/metadata/properties" xmlns:ns3="dc6d901c-f55d-45a7-9f43-adbf819bb696" xmlns:ns4="9e661662-fd94-41d0-9d64-14c93e637aeb" targetNamespace="http://schemas.microsoft.com/office/2006/metadata/properties" ma:root="true" ma:fieldsID="08cd391be9ce9d49794762bc6fac768d" ns3:_="" ns4:_="">
    <xsd:import namespace="dc6d901c-f55d-45a7-9f43-adbf819bb696"/>
    <xsd:import namespace="9e661662-fd94-41d0-9d64-14c93e637a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6d901c-f55d-45a7-9f43-adbf819bb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661662-fd94-41d0-9d64-14c93e637a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c6d901c-f55d-45a7-9f43-adbf819bb696" xsi:nil="true"/>
  </documentManagement>
</p:properties>
</file>

<file path=customXml/itemProps1.xml><?xml version="1.0" encoding="utf-8"?>
<ds:datastoreItem xmlns:ds="http://schemas.openxmlformats.org/officeDocument/2006/customXml" ds:itemID="{E1421A47-D1A2-449E-B829-A8C9366CADEA}">
  <ds:schemaRefs>
    <ds:schemaRef ds:uri="9e661662-fd94-41d0-9d64-14c93e637aeb"/>
    <ds:schemaRef ds:uri="dc6d901c-f55d-45a7-9f43-adbf819bb6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5AB3DAC-0BBC-47D7-9C3D-90CFBE8B01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B92CE2-5416-49FB-A19F-22CAC2D91EC6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9e661662-fd94-41d0-9d64-14c93e637aeb"/>
    <ds:schemaRef ds:uri="http://purl.org/dc/dcmitype/"/>
    <ds:schemaRef ds:uri="http://www.w3.org/XML/1998/namespace"/>
    <ds:schemaRef ds:uri="http://schemas.microsoft.com/office/infopath/2007/PartnerControls"/>
    <ds:schemaRef ds:uri="dc6d901c-f55d-45a7-9f43-adbf819bb69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2183</Words>
  <Application>Microsoft Office PowerPoint</Application>
  <PresentationFormat>Custom</PresentationFormat>
  <Paragraphs>240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Hiragino Kaku Gothic Std W8</vt:lpstr>
      <vt:lpstr>Josefin Sans</vt:lpstr>
      <vt:lpstr>Courier New</vt:lpstr>
      <vt:lpstr>Abadi</vt:lpstr>
      <vt:lpstr>Bradley Hand</vt:lpstr>
      <vt:lpstr>Arial</vt:lpstr>
      <vt:lpstr>Calibri</vt:lpstr>
      <vt:lpstr>League Spartan</vt:lpstr>
      <vt:lpstr>Aptos</vt:lpstr>
      <vt:lpstr>Ubuntu Mono</vt:lpstr>
      <vt:lpstr>Office Theme</vt:lpstr>
      <vt:lpstr>PowerPoint Presentation</vt:lpstr>
      <vt:lpstr>PowerPoint Presentation</vt:lpstr>
      <vt:lpstr>Overview Of The DATA</vt:lpstr>
      <vt:lpstr>PowerPoint Presentation</vt:lpstr>
      <vt:lpstr>Our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professional corporate Marketing Plan charts and graphs presentation</dc:title>
  <dc:creator>CANTAU Charline</dc:creator>
  <cp:lastModifiedBy>CANTAU Charline</cp:lastModifiedBy>
  <cp:revision>1</cp:revision>
  <dcterms:created xsi:type="dcterms:W3CDTF">2006-08-16T00:00:00Z</dcterms:created>
  <dcterms:modified xsi:type="dcterms:W3CDTF">2024-05-10T11:41:40Z</dcterms:modified>
  <dc:identifier>DAGCF2xVYzo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0x0101000C823D3B4A527E428255571A80F8AD29</vt:lpwstr>
  </property>
</Properties>
</file>