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obtenir une tel carte, il faut créer une grille et une carte salem à partir d’un fichier raster des épaisseurs de la région.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2fafdfef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2fafdfef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2fafdfef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2fafdfef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2fafdfef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2fafdfef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2fafdfef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2fafdfef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2fafdfef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2fafdfef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2fafdfef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2fafdfef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2fafdfef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2fafdfef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2fafdfef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2fafdfef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2fafdfef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2fafdfef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2fafdfef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2fafdfef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2fafdfef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2fafdfef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Plus le spin up sera long, plus le volume atteint à la fin sera faible.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2fafdfef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2fafdfef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2fafdfef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2fafdfef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Par exemple sur ce glacier (RGI60-13.37603), les dht sont négatif sur le haut du glacier.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2fafdfef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2fafdfef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obtenir une tel carte, il faut créer une grille et une carte salem à partir d’un fichier raster des changements d’altitude de la région. Habituellement les glaciers ont un dhdt positif en hauteur et un dhdt négatif sur le bas, mais ce n’est pas le cas de tous les glaciers de la région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2fafdfef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2fafdfef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Par exemple sur ce glacier (RGI60-13.37603), les dht sont négatif sur le haut du glacier.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2fafdfef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2fafdfef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Cette partie est encore en construction, la routine utilisée n’aboutit que pour des “petits glaciers” (volume &lt; 2km3 pour l’instant). Difficile de dégager une tendance, mais le volume varie de plus en plus, une fois passé un facteur multiplicatif de 1.5-2. Mais les variations de volume restent faibles ramenées au volume initial (pour un facteur multiplicatif =1)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2fafdfef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2fafdfef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spin up va dans chaque cas diminuer le volume du (ou des) glacier(s) sans changer les différences qui existent entre les différentes sources de volume et d’épaisseurs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2fafdfef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2fafdfef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lits obtenus avec et sans spin up sont très similaires, mais dans le cas du spin up, la surface du glacier obtenues n’est plus la même pour les différentes sources d’épaisseurs. D’autre part, sans spin up on obtient un glacier plus épais.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2fafdfef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2fafdfef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2fafdfefa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2fafdfefa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Aletsch dans les Alpes, excepté pour le scénario le plus pessimiste, le volume re-augmente à partir d’environ 2080 !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230075" y="577800"/>
            <a:ext cx="8520600" cy="792600"/>
          </a:xfrm>
          <a:prstGeom prst="rect">
            <a:avLst/>
          </a:prstGeom>
        </p:spPr>
        <p:txBody>
          <a:bodyPr anchorCtr="0" anchor="t" bIns="91425" lIns="91425" spcFirstLastPara="1" rIns="91425" wrap="square" tIns="91425">
            <a:normAutofit fontScale="85000" lnSpcReduction="20000"/>
          </a:bodyPr>
          <a:lstStyle/>
          <a:p>
            <a:pPr indent="-379730" lvl="0" marL="457200" rtl="0" algn="ctr">
              <a:spcBef>
                <a:spcPts val="0"/>
              </a:spcBef>
              <a:spcAft>
                <a:spcPts val="0"/>
              </a:spcAft>
              <a:buClr>
                <a:schemeClr val="dk1"/>
              </a:buClr>
              <a:buSzPct val="100000"/>
              <a:buAutoNum type="arabicPeriod"/>
            </a:pPr>
            <a:r>
              <a:rPr lang="fr">
                <a:solidFill>
                  <a:schemeClr val="dk1"/>
                </a:solidFill>
              </a:rPr>
              <a:t>Carte des épaisseurs et des changements d’altitude dans la région</a:t>
            </a:r>
            <a:endParaRPr>
              <a:solidFill>
                <a:schemeClr val="dk1"/>
              </a:solidFill>
            </a:endParaRPr>
          </a:p>
        </p:txBody>
      </p:sp>
      <p:pic>
        <p:nvPicPr>
          <p:cNvPr id="55" name="Google Shape;55;p13"/>
          <p:cNvPicPr preferRelativeResize="0"/>
          <p:nvPr/>
        </p:nvPicPr>
        <p:blipFill>
          <a:blip r:embed="rId3">
            <a:alphaModFix/>
          </a:blip>
          <a:stretch>
            <a:fillRect/>
          </a:stretch>
        </p:blipFill>
        <p:spPr>
          <a:xfrm>
            <a:off x="1117350" y="-306050"/>
            <a:ext cx="6567901" cy="65679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4. Evolution future</a:t>
            </a:r>
            <a:endParaRPr/>
          </a:p>
        </p:txBody>
      </p:sp>
      <p:pic>
        <p:nvPicPr>
          <p:cNvPr id="116" name="Google Shape;116;p22"/>
          <p:cNvPicPr preferRelativeResize="0"/>
          <p:nvPr/>
        </p:nvPicPr>
        <p:blipFill>
          <a:blip r:embed="rId3">
            <a:alphaModFix/>
          </a:blip>
          <a:stretch>
            <a:fillRect/>
          </a:stretch>
        </p:blipFill>
        <p:spPr>
          <a:xfrm>
            <a:off x="1577425" y="977150"/>
            <a:ext cx="5731463"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4. Evolution future</a:t>
            </a:r>
            <a:endParaRPr/>
          </a:p>
        </p:txBody>
      </p:sp>
      <p:pic>
        <p:nvPicPr>
          <p:cNvPr id="122" name="Google Shape;122;p23"/>
          <p:cNvPicPr preferRelativeResize="0"/>
          <p:nvPr/>
        </p:nvPicPr>
        <p:blipFill>
          <a:blip r:embed="rId3">
            <a:alphaModFix/>
          </a:blip>
          <a:stretch>
            <a:fillRect/>
          </a:stretch>
        </p:blipFill>
        <p:spPr>
          <a:xfrm>
            <a:off x="1866900" y="932600"/>
            <a:ext cx="5731463"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4. Evolution future</a:t>
            </a:r>
            <a:endParaRPr/>
          </a:p>
        </p:txBody>
      </p:sp>
      <p:pic>
        <p:nvPicPr>
          <p:cNvPr id="128" name="Google Shape;128;p24"/>
          <p:cNvPicPr preferRelativeResize="0"/>
          <p:nvPr/>
        </p:nvPicPr>
        <p:blipFill>
          <a:blip r:embed="rId3">
            <a:alphaModFix/>
          </a:blip>
          <a:stretch>
            <a:fillRect/>
          </a:stretch>
        </p:blipFill>
        <p:spPr>
          <a:xfrm>
            <a:off x="4609125" y="1075625"/>
            <a:ext cx="4070776" cy="3256625"/>
          </a:xfrm>
          <a:prstGeom prst="rect">
            <a:avLst/>
          </a:prstGeom>
          <a:noFill/>
          <a:ln>
            <a:noFill/>
          </a:ln>
        </p:spPr>
      </p:pic>
      <p:pic>
        <p:nvPicPr>
          <p:cNvPr id="129" name="Google Shape;129;p24"/>
          <p:cNvPicPr preferRelativeResize="0"/>
          <p:nvPr/>
        </p:nvPicPr>
        <p:blipFill>
          <a:blip r:embed="rId4">
            <a:alphaModFix/>
          </a:blip>
          <a:stretch>
            <a:fillRect/>
          </a:stretch>
        </p:blipFill>
        <p:spPr>
          <a:xfrm>
            <a:off x="0" y="946575"/>
            <a:ext cx="4352800" cy="4352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4. Evolution future</a:t>
            </a:r>
            <a:endParaRPr/>
          </a:p>
        </p:txBody>
      </p:sp>
      <p:pic>
        <p:nvPicPr>
          <p:cNvPr id="135" name="Google Shape;135;p25"/>
          <p:cNvPicPr preferRelativeResize="0"/>
          <p:nvPr/>
        </p:nvPicPr>
        <p:blipFill>
          <a:blip r:embed="rId3">
            <a:alphaModFix/>
          </a:blip>
          <a:stretch>
            <a:fillRect/>
          </a:stretch>
        </p:blipFill>
        <p:spPr>
          <a:xfrm>
            <a:off x="0" y="946575"/>
            <a:ext cx="4352800" cy="4352800"/>
          </a:xfrm>
          <a:prstGeom prst="rect">
            <a:avLst/>
          </a:prstGeom>
          <a:noFill/>
          <a:ln>
            <a:noFill/>
          </a:ln>
        </p:spPr>
      </p:pic>
      <p:pic>
        <p:nvPicPr>
          <p:cNvPr id="136" name="Google Shape;136;p25"/>
          <p:cNvPicPr preferRelativeResize="0"/>
          <p:nvPr/>
        </p:nvPicPr>
        <p:blipFill>
          <a:blip r:embed="rId4">
            <a:alphaModFix/>
          </a:blip>
          <a:stretch>
            <a:fillRect/>
          </a:stretch>
        </p:blipFill>
        <p:spPr>
          <a:xfrm>
            <a:off x="4572000" y="1076600"/>
            <a:ext cx="4093025" cy="3274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4. Evolution future</a:t>
            </a:r>
            <a:endParaRPr/>
          </a:p>
        </p:txBody>
      </p:sp>
      <p:pic>
        <p:nvPicPr>
          <p:cNvPr id="142" name="Google Shape;142;p26"/>
          <p:cNvPicPr preferRelativeResize="0"/>
          <p:nvPr/>
        </p:nvPicPr>
        <p:blipFill>
          <a:blip r:embed="rId3">
            <a:alphaModFix/>
          </a:blip>
          <a:stretch>
            <a:fillRect/>
          </a:stretch>
        </p:blipFill>
        <p:spPr>
          <a:xfrm>
            <a:off x="4405275" y="854380"/>
            <a:ext cx="4293425" cy="3434744"/>
          </a:xfrm>
          <a:prstGeom prst="rect">
            <a:avLst/>
          </a:prstGeom>
          <a:noFill/>
          <a:ln>
            <a:noFill/>
          </a:ln>
        </p:spPr>
      </p:pic>
      <p:pic>
        <p:nvPicPr>
          <p:cNvPr id="143" name="Google Shape;143;p26"/>
          <p:cNvPicPr preferRelativeResize="0"/>
          <p:nvPr/>
        </p:nvPicPr>
        <p:blipFill>
          <a:blip r:embed="rId4">
            <a:alphaModFix/>
          </a:blip>
          <a:stretch>
            <a:fillRect/>
          </a:stretch>
        </p:blipFill>
        <p:spPr>
          <a:xfrm>
            <a:off x="-142225" y="745875"/>
            <a:ext cx="4598024" cy="45980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4. Evolution future</a:t>
            </a:r>
            <a:endParaRPr/>
          </a:p>
        </p:txBody>
      </p:sp>
      <p:pic>
        <p:nvPicPr>
          <p:cNvPr id="149" name="Google Shape;149;p27"/>
          <p:cNvPicPr preferRelativeResize="0"/>
          <p:nvPr/>
        </p:nvPicPr>
        <p:blipFill>
          <a:blip r:embed="rId3">
            <a:alphaModFix/>
          </a:blip>
          <a:stretch>
            <a:fillRect/>
          </a:stretch>
        </p:blipFill>
        <p:spPr>
          <a:xfrm>
            <a:off x="4230600" y="839550"/>
            <a:ext cx="4330499" cy="3464400"/>
          </a:xfrm>
          <a:prstGeom prst="rect">
            <a:avLst/>
          </a:prstGeom>
          <a:noFill/>
          <a:ln>
            <a:noFill/>
          </a:ln>
        </p:spPr>
      </p:pic>
      <p:pic>
        <p:nvPicPr>
          <p:cNvPr id="150" name="Google Shape;150;p27"/>
          <p:cNvPicPr preferRelativeResize="0"/>
          <p:nvPr/>
        </p:nvPicPr>
        <p:blipFill>
          <a:blip r:embed="rId4">
            <a:alphaModFix/>
          </a:blip>
          <a:stretch>
            <a:fillRect/>
          </a:stretch>
        </p:blipFill>
        <p:spPr>
          <a:xfrm>
            <a:off x="-142225" y="745875"/>
            <a:ext cx="4598024" cy="45980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5. Peak water et test de sensibilité</a:t>
            </a:r>
            <a:endParaRPr/>
          </a:p>
        </p:txBody>
      </p:sp>
      <p:pic>
        <p:nvPicPr>
          <p:cNvPr id="156" name="Google Shape;156;p28"/>
          <p:cNvPicPr preferRelativeResize="0"/>
          <p:nvPr/>
        </p:nvPicPr>
        <p:blipFill>
          <a:blip r:embed="rId3">
            <a:alphaModFix/>
          </a:blip>
          <a:stretch>
            <a:fillRect/>
          </a:stretch>
        </p:blipFill>
        <p:spPr>
          <a:xfrm>
            <a:off x="152400" y="1170125"/>
            <a:ext cx="8839200" cy="343746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5. Peak water et test de sensibilité</a:t>
            </a:r>
            <a:endParaRPr/>
          </a:p>
        </p:txBody>
      </p:sp>
      <p:pic>
        <p:nvPicPr>
          <p:cNvPr id="162" name="Google Shape;162;p29"/>
          <p:cNvPicPr preferRelativeResize="0"/>
          <p:nvPr/>
        </p:nvPicPr>
        <p:blipFill>
          <a:blip r:embed="rId3">
            <a:alphaModFix/>
          </a:blip>
          <a:stretch>
            <a:fillRect/>
          </a:stretch>
        </p:blipFill>
        <p:spPr>
          <a:xfrm>
            <a:off x="152400" y="1170125"/>
            <a:ext cx="8839200" cy="343746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5. Peak water et test de sensibilité</a:t>
            </a:r>
            <a:endParaRPr/>
          </a:p>
        </p:txBody>
      </p:sp>
      <p:pic>
        <p:nvPicPr>
          <p:cNvPr id="168" name="Google Shape;168;p30"/>
          <p:cNvPicPr preferRelativeResize="0"/>
          <p:nvPr/>
        </p:nvPicPr>
        <p:blipFill>
          <a:blip r:embed="rId3">
            <a:alphaModFix/>
          </a:blip>
          <a:stretch>
            <a:fillRect/>
          </a:stretch>
        </p:blipFill>
        <p:spPr>
          <a:xfrm>
            <a:off x="152400" y="1170125"/>
            <a:ext cx="8839200" cy="343746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5. Peak water et test de sensibilité</a:t>
            </a:r>
            <a:endParaRPr/>
          </a:p>
        </p:txBody>
      </p:sp>
      <p:pic>
        <p:nvPicPr>
          <p:cNvPr id="174" name="Google Shape;174;p31"/>
          <p:cNvPicPr preferRelativeResize="0"/>
          <p:nvPr/>
        </p:nvPicPr>
        <p:blipFill>
          <a:blip r:embed="rId3">
            <a:alphaModFix/>
          </a:blip>
          <a:stretch>
            <a:fillRect/>
          </a:stretch>
        </p:blipFill>
        <p:spPr>
          <a:xfrm>
            <a:off x="152400" y="1170125"/>
            <a:ext cx="8839200" cy="34374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3. Influence du spin-up</a:t>
            </a:r>
            <a:endParaRPr/>
          </a:p>
        </p:txBody>
      </p:sp>
      <p:sp>
        <p:nvSpPr>
          <p:cNvPr id="61" name="Google Shape;61;p14"/>
          <p:cNvSpPr txBox="1"/>
          <p:nvPr/>
        </p:nvSpPr>
        <p:spPr>
          <a:xfrm>
            <a:off x="3115350" y="4037600"/>
            <a:ext cx="2913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t>Evolution du volume pour un spin up de 500 ans</a:t>
            </a:r>
            <a:endParaRPr sz="1000"/>
          </a:p>
        </p:txBody>
      </p:sp>
      <p:pic>
        <p:nvPicPr>
          <p:cNvPr id="62" name="Google Shape;62;p14"/>
          <p:cNvPicPr preferRelativeResize="0"/>
          <p:nvPr/>
        </p:nvPicPr>
        <p:blipFill>
          <a:blip r:embed="rId3">
            <a:alphaModFix/>
          </a:blip>
          <a:stretch>
            <a:fillRect/>
          </a:stretch>
        </p:blipFill>
        <p:spPr>
          <a:xfrm>
            <a:off x="1626075" y="1262450"/>
            <a:ext cx="5891849" cy="2618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5. Peak water et test de sensibilité</a:t>
            </a:r>
            <a:endParaRPr/>
          </a:p>
        </p:txBody>
      </p:sp>
      <p:pic>
        <p:nvPicPr>
          <p:cNvPr id="180" name="Google Shape;180;p32"/>
          <p:cNvPicPr preferRelativeResize="0"/>
          <p:nvPr/>
        </p:nvPicPr>
        <p:blipFill>
          <a:blip r:embed="rId3">
            <a:alphaModFix/>
          </a:blip>
          <a:stretch>
            <a:fillRect/>
          </a:stretch>
        </p:blipFill>
        <p:spPr>
          <a:xfrm>
            <a:off x="152400" y="1170125"/>
            <a:ext cx="8597194" cy="3820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idx="1" type="subTitle"/>
          </p:nvPr>
        </p:nvSpPr>
        <p:spPr>
          <a:xfrm>
            <a:off x="230075" y="577800"/>
            <a:ext cx="8520600" cy="792600"/>
          </a:xfrm>
          <a:prstGeom prst="rect">
            <a:avLst/>
          </a:prstGeom>
        </p:spPr>
        <p:txBody>
          <a:bodyPr anchorCtr="0" anchor="t" bIns="91425" lIns="91425" spcFirstLastPara="1" rIns="91425" wrap="square" tIns="91425">
            <a:normAutofit fontScale="85000" lnSpcReduction="20000"/>
          </a:bodyPr>
          <a:lstStyle/>
          <a:p>
            <a:pPr indent="-379730" lvl="0" marL="457200" rtl="0" algn="ctr">
              <a:spcBef>
                <a:spcPts val="0"/>
              </a:spcBef>
              <a:spcAft>
                <a:spcPts val="0"/>
              </a:spcAft>
              <a:buClr>
                <a:schemeClr val="dk1"/>
              </a:buClr>
              <a:buSzPct val="100000"/>
              <a:buAutoNum type="arabicPeriod"/>
            </a:pPr>
            <a:r>
              <a:rPr lang="fr">
                <a:solidFill>
                  <a:schemeClr val="dk1"/>
                </a:solidFill>
              </a:rPr>
              <a:t>Carte des épaisseurs et des changements d’altitude dans la région</a:t>
            </a:r>
            <a:endParaRPr>
              <a:solidFill>
                <a:schemeClr val="dk1"/>
              </a:solidFill>
            </a:endParaRPr>
          </a:p>
        </p:txBody>
      </p:sp>
      <p:pic>
        <p:nvPicPr>
          <p:cNvPr id="186" name="Google Shape;186;p33"/>
          <p:cNvPicPr preferRelativeResize="0"/>
          <p:nvPr/>
        </p:nvPicPr>
        <p:blipFill>
          <a:blip r:embed="rId3">
            <a:alphaModFix/>
          </a:blip>
          <a:stretch>
            <a:fillRect/>
          </a:stretch>
        </p:blipFill>
        <p:spPr>
          <a:xfrm>
            <a:off x="-1032813" y="1276624"/>
            <a:ext cx="11046374" cy="3015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subTitle"/>
          </p:nvPr>
        </p:nvSpPr>
        <p:spPr>
          <a:xfrm>
            <a:off x="230075" y="577800"/>
            <a:ext cx="8520600" cy="792600"/>
          </a:xfrm>
          <a:prstGeom prst="rect">
            <a:avLst/>
          </a:prstGeom>
        </p:spPr>
        <p:txBody>
          <a:bodyPr anchorCtr="0" anchor="t" bIns="91425" lIns="91425" spcFirstLastPara="1" rIns="91425" wrap="square" tIns="91425">
            <a:normAutofit fontScale="85000" lnSpcReduction="20000"/>
          </a:bodyPr>
          <a:lstStyle/>
          <a:p>
            <a:pPr indent="-379730" lvl="0" marL="457200" rtl="0" algn="ctr">
              <a:spcBef>
                <a:spcPts val="0"/>
              </a:spcBef>
              <a:spcAft>
                <a:spcPts val="0"/>
              </a:spcAft>
              <a:buClr>
                <a:schemeClr val="dk1"/>
              </a:buClr>
              <a:buSzPct val="100000"/>
              <a:buAutoNum type="arabicPeriod"/>
            </a:pPr>
            <a:r>
              <a:rPr lang="fr">
                <a:solidFill>
                  <a:schemeClr val="dk1"/>
                </a:solidFill>
              </a:rPr>
              <a:t>Carte des épaisseurs et des changements d’altitude dans la région</a:t>
            </a:r>
            <a:endParaRPr>
              <a:solidFill>
                <a:schemeClr val="dk1"/>
              </a:solidFill>
            </a:endParaRPr>
          </a:p>
        </p:txBody>
      </p:sp>
      <p:pic>
        <p:nvPicPr>
          <p:cNvPr id="68" name="Google Shape;68;p15"/>
          <p:cNvPicPr preferRelativeResize="0"/>
          <p:nvPr/>
        </p:nvPicPr>
        <p:blipFill>
          <a:blip r:embed="rId3">
            <a:alphaModFix/>
          </a:blip>
          <a:stretch>
            <a:fillRect/>
          </a:stretch>
        </p:blipFill>
        <p:spPr>
          <a:xfrm>
            <a:off x="904875" y="-651400"/>
            <a:ext cx="7334250" cy="7334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subTitle"/>
          </p:nvPr>
        </p:nvSpPr>
        <p:spPr>
          <a:xfrm>
            <a:off x="230075" y="577800"/>
            <a:ext cx="8520600" cy="792600"/>
          </a:xfrm>
          <a:prstGeom prst="rect">
            <a:avLst/>
          </a:prstGeom>
        </p:spPr>
        <p:txBody>
          <a:bodyPr anchorCtr="0" anchor="t" bIns="91425" lIns="91425" spcFirstLastPara="1" rIns="91425" wrap="square" tIns="91425">
            <a:normAutofit fontScale="85000" lnSpcReduction="20000"/>
          </a:bodyPr>
          <a:lstStyle/>
          <a:p>
            <a:pPr indent="-379730" lvl="0" marL="457200" rtl="0" algn="ctr">
              <a:spcBef>
                <a:spcPts val="0"/>
              </a:spcBef>
              <a:spcAft>
                <a:spcPts val="0"/>
              </a:spcAft>
              <a:buClr>
                <a:schemeClr val="dk1"/>
              </a:buClr>
              <a:buSzPct val="100000"/>
              <a:buAutoNum type="arabicPeriod"/>
            </a:pPr>
            <a:r>
              <a:rPr lang="fr">
                <a:solidFill>
                  <a:schemeClr val="dk1"/>
                </a:solidFill>
              </a:rPr>
              <a:t>Carte des épaisseurs et des changements d’altitude dans la région</a:t>
            </a:r>
            <a:endParaRPr>
              <a:solidFill>
                <a:schemeClr val="dk1"/>
              </a:solidFill>
            </a:endParaRPr>
          </a:p>
        </p:txBody>
      </p:sp>
      <p:pic>
        <p:nvPicPr>
          <p:cNvPr id="74" name="Google Shape;74;p16"/>
          <p:cNvPicPr preferRelativeResize="0"/>
          <p:nvPr/>
        </p:nvPicPr>
        <p:blipFill>
          <a:blip r:embed="rId3">
            <a:alphaModFix/>
          </a:blip>
          <a:stretch>
            <a:fillRect/>
          </a:stretch>
        </p:blipFill>
        <p:spPr>
          <a:xfrm>
            <a:off x="-406262" y="1452050"/>
            <a:ext cx="9793274" cy="3264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2. Influence de la résolution spatiale </a:t>
            </a:r>
            <a:endParaRPr/>
          </a:p>
        </p:txBody>
      </p:sp>
      <p:pic>
        <p:nvPicPr>
          <p:cNvPr id="80" name="Google Shape;80;p17"/>
          <p:cNvPicPr preferRelativeResize="0"/>
          <p:nvPr/>
        </p:nvPicPr>
        <p:blipFill>
          <a:blip r:embed="rId3">
            <a:alphaModFix/>
          </a:blip>
          <a:stretch>
            <a:fillRect/>
          </a:stretch>
        </p:blipFill>
        <p:spPr>
          <a:xfrm>
            <a:off x="2727850" y="1322000"/>
            <a:ext cx="4114800" cy="2743200"/>
          </a:xfrm>
          <a:prstGeom prst="rect">
            <a:avLst/>
          </a:prstGeom>
          <a:noFill/>
          <a:ln>
            <a:noFill/>
          </a:ln>
        </p:spPr>
      </p:pic>
      <p:cxnSp>
        <p:nvCxnSpPr>
          <p:cNvPr id="81" name="Google Shape;81;p17"/>
          <p:cNvCxnSpPr/>
          <p:nvPr/>
        </p:nvCxnSpPr>
        <p:spPr>
          <a:xfrm flipH="1">
            <a:off x="4237925" y="2159825"/>
            <a:ext cx="7500" cy="1558500"/>
          </a:xfrm>
          <a:prstGeom prst="straightConnector1">
            <a:avLst/>
          </a:prstGeom>
          <a:noFill/>
          <a:ln cap="flat" cmpd="sng" w="9525">
            <a:solidFill>
              <a:srgbClr val="999999"/>
            </a:solidFill>
            <a:prstDash val="solid"/>
            <a:round/>
            <a:headEnd len="med" w="med" type="none"/>
            <a:tailEnd len="med" w="med" type="none"/>
          </a:ln>
        </p:spPr>
      </p:cxnSp>
      <p:sp>
        <p:nvSpPr>
          <p:cNvPr id="82" name="Google Shape;82;p17"/>
          <p:cNvSpPr txBox="1"/>
          <p:nvPr/>
        </p:nvSpPr>
        <p:spPr>
          <a:xfrm>
            <a:off x="2122750" y="4534900"/>
            <a:ext cx="59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Relation entre dx et d1 :            </a:t>
            </a:r>
            <a:r>
              <a:rPr lang="fr"/>
              <a:t>dx = d1 * sqrt(AREA) + d2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3. Influence du spin-up</a:t>
            </a:r>
            <a:endParaRPr/>
          </a:p>
        </p:txBody>
      </p:sp>
      <p:pic>
        <p:nvPicPr>
          <p:cNvPr id="88" name="Google Shape;88;p18"/>
          <p:cNvPicPr preferRelativeResize="0"/>
          <p:nvPr/>
        </p:nvPicPr>
        <p:blipFill>
          <a:blip r:embed="rId3">
            <a:alphaModFix/>
          </a:blip>
          <a:stretch>
            <a:fillRect/>
          </a:stretch>
        </p:blipFill>
        <p:spPr>
          <a:xfrm>
            <a:off x="96500" y="1657450"/>
            <a:ext cx="4804325" cy="2135250"/>
          </a:xfrm>
          <a:prstGeom prst="rect">
            <a:avLst/>
          </a:prstGeom>
          <a:noFill/>
          <a:ln>
            <a:noFill/>
          </a:ln>
        </p:spPr>
      </p:pic>
      <p:pic>
        <p:nvPicPr>
          <p:cNvPr id="89" name="Google Shape;89;p18"/>
          <p:cNvPicPr preferRelativeResize="0"/>
          <p:nvPr/>
        </p:nvPicPr>
        <p:blipFill>
          <a:blip r:embed="rId4">
            <a:alphaModFix/>
          </a:blip>
          <a:stretch>
            <a:fillRect/>
          </a:stretch>
        </p:blipFill>
        <p:spPr>
          <a:xfrm>
            <a:off x="4339675" y="1657440"/>
            <a:ext cx="4804325" cy="2135273"/>
          </a:xfrm>
          <a:prstGeom prst="rect">
            <a:avLst/>
          </a:prstGeom>
          <a:noFill/>
          <a:ln>
            <a:noFill/>
          </a:ln>
        </p:spPr>
      </p:pic>
      <p:sp>
        <p:nvSpPr>
          <p:cNvPr id="90" name="Google Shape;90;p18"/>
          <p:cNvSpPr txBox="1"/>
          <p:nvPr/>
        </p:nvSpPr>
        <p:spPr>
          <a:xfrm>
            <a:off x="1866600" y="3941125"/>
            <a:ext cx="541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t>Evolution du volume lors du spin up pour le set entier (gauche) et le glacier Duofeng (droite)</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3. Influence du spin-up</a:t>
            </a:r>
            <a:endParaRPr/>
          </a:p>
        </p:txBody>
      </p:sp>
      <p:pic>
        <p:nvPicPr>
          <p:cNvPr id="96" name="Google Shape;96;p19"/>
          <p:cNvPicPr preferRelativeResize="0"/>
          <p:nvPr/>
        </p:nvPicPr>
        <p:blipFill>
          <a:blip r:embed="rId3">
            <a:alphaModFix/>
          </a:blip>
          <a:stretch>
            <a:fillRect/>
          </a:stretch>
        </p:blipFill>
        <p:spPr>
          <a:xfrm>
            <a:off x="182075" y="925225"/>
            <a:ext cx="4389925" cy="3511950"/>
          </a:xfrm>
          <a:prstGeom prst="rect">
            <a:avLst/>
          </a:prstGeom>
          <a:noFill/>
          <a:ln>
            <a:noFill/>
          </a:ln>
        </p:spPr>
      </p:pic>
      <p:pic>
        <p:nvPicPr>
          <p:cNvPr id="97" name="Google Shape;97;p19"/>
          <p:cNvPicPr preferRelativeResize="0"/>
          <p:nvPr/>
        </p:nvPicPr>
        <p:blipFill>
          <a:blip r:embed="rId4">
            <a:alphaModFix/>
          </a:blip>
          <a:stretch>
            <a:fillRect/>
          </a:stretch>
        </p:blipFill>
        <p:spPr>
          <a:xfrm>
            <a:off x="4262550" y="907475"/>
            <a:ext cx="4477675" cy="3582150"/>
          </a:xfrm>
          <a:prstGeom prst="rect">
            <a:avLst/>
          </a:prstGeom>
          <a:noFill/>
          <a:ln>
            <a:noFill/>
          </a:ln>
        </p:spPr>
      </p:pic>
      <p:sp>
        <p:nvSpPr>
          <p:cNvPr id="98" name="Google Shape;98;p19"/>
          <p:cNvSpPr txBox="1"/>
          <p:nvPr/>
        </p:nvSpPr>
        <p:spPr>
          <a:xfrm>
            <a:off x="1317300" y="4489625"/>
            <a:ext cx="6509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t>Exemple de profil initial le long de la flowline principale, avec et sans spin up pour le glacier Duofeng</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4. Evolution future</a:t>
            </a:r>
            <a:endParaRPr/>
          </a:p>
        </p:txBody>
      </p:sp>
      <p:pic>
        <p:nvPicPr>
          <p:cNvPr id="104" name="Google Shape;104;p20"/>
          <p:cNvPicPr preferRelativeResize="0"/>
          <p:nvPr/>
        </p:nvPicPr>
        <p:blipFill>
          <a:blip r:embed="rId3">
            <a:alphaModFix/>
          </a:blip>
          <a:stretch>
            <a:fillRect/>
          </a:stretch>
        </p:blipFill>
        <p:spPr>
          <a:xfrm>
            <a:off x="1911425" y="965750"/>
            <a:ext cx="5731463"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4. Evolution future</a:t>
            </a:r>
            <a:endParaRPr/>
          </a:p>
        </p:txBody>
      </p:sp>
      <p:pic>
        <p:nvPicPr>
          <p:cNvPr id="110" name="Google Shape;110;p21"/>
          <p:cNvPicPr preferRelativeResize="0"/>
          <p:nvPr/>
        </p:nvPicPr>
        <p:blipFill>
          <a:blip r:embed="rId3">
            <a:alphaModFix/>
          </a:blip>
          <a:stretch>
            <a:fillRect/>
          </a:stretch>
        </p:blipFill>
        <p:spPr>
          <a:xfrm>
            <a:off x="935175" y="594975"/>
            <a:ext cx="7034275" cy="46895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