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0" r:id="rId4"/>
    <p:sldId id="259" r:id="rId5"/>
    <p:sldId id="261" r:id="rId6"/>
    <p:sldId id="270" r:id="rId7"/>
    <p:sldId id="263" r:id="rId8"/>
    <p:sldId id="264" r:id="rId9"/>
    <p:sldId id="269" r:id="rId10"/>
    <p:sldId id="268" r:id="rId11"/>
    <p:sldId id="267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2"/>
    <a:srgbClr val="0000B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44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400" u="sng" dirty="0" smtClean="0">
                <a:solidFill>
                  <a:srgbClr val="000082"/>
                </a:solidFill>
                <a:latin typeface="Georgia" panose="02040502050405020303" pitchFamily="18" charset="0"/>
              </a:rPr>
              <a:t>EDUCATION</a:t>
            </a:r>
            <a:endParaRPr lang="en-US" sz="2400" u="sng" dirty="0">
              <a:solidFill>
                <a:srgbClr val="000082"/>
              </a:solidFill>
              <a:latin typeface="Georgia" panose="02040502050405020303" pitchFamily="18" charset="0"/>
            </a:endParaRPr>
          </a:p>
        </c:rich>
      </c:tx>
      <c:layout>
        <c:manualLayout>
          <c:xMode val="edge"/>
          <c:yMode val="edge"/>
          <c:x val="0.11483526277641745"/>
          <c:y val="0.11206408969422654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6.5903123345567735E-2"/>
          <c:y val="0.23944750864084036"/>
          <c:w val="0.46652391584407282"/>
          <c:h val="0.760552491359159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 cmpd="sng">
              <a:solidFill>
                <a:schemeClr val="tx2">
                  <a:lumMod val="60000"/>
                  <a:lumOff val="40000"/>
                  <a:alpha val="0"/>
                </a:schemeClr>
              </a:solidFill>
            </a:ln>
          </c:spPr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12700" cmpd="sng">
                <a:solidFill>
                  <a:schemeClr val="tx2">
                    <a:lumMod val="60000"/>
                    <a:lumOff val="40000"/>
                    <a:alpha val="0"/>
                  </a:schemeClr>
                </a:solidFill>
              </a:ln>
            </c:spPr>
          </c:dPt>
          <c:dPt>
            <c:idx val="1"/>
            <c:bubble3D val="0"/>
            <c:spPr>
              <a:solidFill>
                <a:schemeClr val="tx2">
                  <a:lumMod val="75000"/>
                </a:schemeClr>
              </a:solidFill>
              <a:ln w="12700" cmpd="sng">
                <a:solidFill>
                  <a:schemeClr val="tx2">
                    <a:lumMod val="60000"/>
                    <a:lumOff val="40000"/>
                    <a:alpha val="0"/>
                  </a:schemeClr>
                </a:solidFill>
              </a:ln>
            </c:spPr>
          </c:dPt>
          <c:dPt>
            <c:idx val="2"/>
            <c:bubble3D val="0"/>
            <c:spPr>
              <a:solidFill>
                <a:schemeClr val="accent1">
                  <a:lumMod val="75000"/>
                </a:schemeClr>
              </a:solidFill>
              <a:ln w="12700" cmpd="sng">
                <a:solidFill>
                  <a:schemeClr val="tx2">
                    <a:lumMod val="60000"/>
                    <a:lumOff val="40000"/>
                    <a:alpha val="0"/>
                  </a:schemeClr>
                </a:solidFill>
              </a:ln>
            </c:spPr>
          </c:dPt>
          <c:dLbls>
            <c:dLbl>
              <c:idx val="0"/>
              <c:layout>
                <c:manualLayout>
                  <c:x val="-0.11450434850724729"/>
                  <c:y val="0.25948896145570272"/>
                </c:manualLayout>
              </c:layout>
              <c:spPr/>
              <c:txPr>
                <a:bodyPr/>
                <a:lstStyle/>
                <a:p>
                  <a:pPr>
                    <a:defRPr sz="2400" b="1">
                      <a:solidFill>
                        <a:schemeClr val="bg1"/>
                      </a:solidFill>
                      <a:latin typeface="Georgia" panose="02040502050405020303" pitchFamily="18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11521980874623994"/>
                  <c:y val="-0.12348556280377175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000" b="1">
                    <a:solidFill>
                      <a:schemeClr val="bg1"/>
                    </a:solidFill>
                    <a:latin typeface="Georgia" panose="02040502050405020303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LESS THAN HIGH SCHOOL</c:v>
                </c:pt>
                <c:pt idx="1">
                  <c:v>HIGH SCHOOL GRADUATE</c:v>
                </c:pt>
                <c:pt idx="2">
                  <c:v>COLLEGE GRADUATE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0.1439</c:v>
                </c:pt>
                <c:pt idx="1">
                  <c:v>0.26960000000000001</c:v>
                </c:pt>
                <c:pt idx="2">
                  <c:v>0.58650000000000002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9221503596995828"/>
          <c:y val="0.16416272461015088"/>
          <c:w val="0.33905558680164977"/>
          <c:h val="0.82976088024737271"/>
        </c:manualLayout>
      </c:layout>
      <c:overlay val="0"/>
      <c:txPr>
        <a:bodyPr/>
        <a:lstStyle/>
        <a:p>
          <a:pPr>
            <a:defRPr sz="1400" b="1">
              <a:latin typeface="Georgia" panose="02040502050405020303" pitchFamily="18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400" u="sng" dirty="0">
                <a:solidFill>
                  <a:srgbClr val="000082"/>
                </a:solidFill>
                <a:latin typeface="Georgia" panose="02040502050405020303" pitchFamily="18" charset="0"/>
              </a:rPr>
              <a:t>RACE</a:t>
            </a:r>
          </a:p>
        </c:rich>
      </c:tx>
      <c:layout>
        <c:manualLayout>
          <c:xMode val="edge"/>
          <c:yMode val="edge"/>
          <c:x val="0.39056440605707704"/>
          <c:y val="5.7361981201530257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RACE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400" b="1">
                    <a:latin typeface="Georgia" panose="02040502050405020303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WHITE</c:v>
                </c:pt>
                <c:pt idx="1">
                  <c:v>BLACK</c:v>
                </c:pt>
                <c:pt idx="2">
                  <c:v>LATINO</c:v>
                </c:pt>
                <c:pt idx="3">
                  <c:v>ASIAN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0.60699999999999998</c:v>
                </c:pt>
                <c:pt idx="1">
                  <c:v>8.8999999999999996E-2</c:v>
                </c:pt>
                <c:pt idx="2">
                  <c:v>0.20799999999999999</c:v>
                </c:pt>
                <c:pt idx="3">
                  <c:v>5.7000000000000002E-2</c:v>
                </c:pt>
                <c:pt idx="4">
                  <c:v>3.9E-2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096704"/>
        <c:axId val="41098240"/>
      </c:barChart>
      <c:catAx>
        <c:axId val="4109670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 b="1">
                <a:latin typeface="Georgia" panose="02040502050405020303" pitchFamily="18" charset="0"/>
              </a:defRPr>
            </a:pPr>
            <a:endParaRPr lang="en-US"/>
          </a:p>
        </c:txPr>
        <c:crossAx val="41098240"/>
        <c:crosses val="autoZero"/>
        <c:auto val="1"/>
        <c:lblAlgn val="ctr"/>
        <c:lblOffset val="100"/>
        <c:noMultiLvlLbl val="0"/>
      </c:catAx>
      <c:valAx>
        <c:axId val="41098240"/>
        <c:scaling>
          <c:orientation val="minMax"/>
        </c:scaling>
        <c:delete val="0"/>
        <c:axPos val="l"/>
        <c:majorGridlines/>
        <c:numFmt formatCode="0.0%" sourceLinked="1"/>
        <c:majorTickMark val="out"/>
        <c:minorTickMark val="none"/>
        <c:tickLblPos val="nextTo"/>
        <c:txPr>
          <a:bodyPr/>
          <a:lstStyle/>
          <a:p>
            <a:pPr>
              <a:defRPr b="1">
                <a:latin typeface="Georgia" panose="02040502050405020303" pitchFamily="18" charset="0"/>
              </a:defRPr>
            </a:pPr>
            <a:endParaRPr lang="en-US"/>
          </a:p>
        </c:txPr>
        <c:crossAx val="410967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0514619883040937"/>
          <c:y val="6.3754299963981326E-2"/>
        </c:manualLayout>
      </c:layout>
      <c:overlay val="0"/>
      <c:txPr>
        <a:bodyPr/>
        <a:lstStyle/>
        <a:p>
          <a:pPr>
            <a:defRPr sz="2400" u="sng">
              <a:solidFill>
                <a:srgbClr val="000082"/>
              </a:solidFill>
              <a:latin typeface="Georgia" panose="02040502050405020303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40947920983561265"/>
          <c:y val="0.2511388132747831"/>
          <c:w val="0.54373716443339315"/>
          <c:h val="0.6904197450915673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AGE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</c:spPr>
          <c:invertIfNegative val="0"/>
          <c:dLbls>
            <c:txPr>
              <a:bodyPr/>
              <a:lstStyle/>
              <a:p>
                <a:pPr>
                  <a:defRPr b="1">
                    <a:latin typeface="Georgia" panose="02040502050405020303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40+</c:v>
                </c:pt>
                <c:pt idx="1">
                  <c:v>35-39</c:v>
                </c:pt>
                <c:pt idx="2">
                  <c:v>30-34</c:v>
                </c:pt>
                <c:pt idx="3">
                  <c:v>25-29</c:v>
                </c:pt>
                <c:pt idx="4">
                  <c:v>20-24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0.2</c:v>
                </c:pt>
                <c:pt idx="1">
                  <c:v>0.18</c:v>
                </c:pt>
                <c:pt idx="2">
                  <c:v>0.23</c:v>
                </c:pt>
                <c:pt idx="3">
                  <c:v>0.28000000000000003</c:v>
                </c:pt>
                <c:pt idx="4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118720"/>
        <c:axId val="41120512"/>
      </c:barChart>
      <c:catAx>
        <c:axId val="41118720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b="1">
                <a:latin typeface="Georgia" panose="02040502050405020303" pitchFamily="18" charset="0"/>
              </a:defRPr>
            </a:pPr>
            <a:endParaRPr lang="en-US"/>
          </a:p>
        </c:txPr>
        <c:crossAx val="41120512"/>
        <c:crosses val="autoZero"/>
        <c:auto val="1"/>
        <c:lblAlgn val="ctr"/>
        <c:lblOffset val="100"/>
        <c:noMultiLvlLbl val="0"/>
      </c:catAx>
      <c:valAx>
        <c:axId val="41120512"/>
        <c:scaling>
          <c:orientation val="minMax"/>
        </c:scaling>
        <c:delete val="1"/>
        <c:axPos val="b"/>
        <c:numFmt formatCode="0.0%" sourceLinked="1"/>
        <c:majorTickMark val="out"/>
        <c:minorTickMark val="none"/>
        <c:tickLblPos val="nextTo"/>
        <c:crossAx val="4111872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dirty="0" smtClean="0">
                <a:latin typeface="Georgia" panose="02040502050405020303" pitchFamily="18" charset="0"/>
              </a:rPr>
              <a:t>COMPETITON</a:t>
            </a:r>
            <a:r>
              <a:rPr lang="en-US" sz="1800" baseline="0" dirty="0" smtClean="0">
                <a:latin typeface="Georgia" panose="02040502050405020303" pitchFamily="18" charset="0"/>
              </a:rPr>
              <a:t> ANALYSIS</a:t>
            </a:r>
            <a:endParaRPr lang="en-US" sz="1800" dirty="0">
              <a:latin typeface="Georgia" panose="02040502050405020303" pitchFamily="18" charset="0"/>
            </a:endParaRPr>
          </a:p>
        </c:rich>
      </c:tx>
      <c:layout>
        <c:manualLayout>
          <c:xMode val="edge"/>
          <c:yMode val="edge"/>
          <c:x val="0.27896016375333693"/>
          <c:y val="5.4455424317679767E-2"/>
        </c:manualLayout>
      </c:layout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</c:spPr>
          <c:invertIfNegative val="0"/>
          <c:dLbls>
            <c:txPr>
              <a:bodyPr/>
              <a:lstStyle/>
              <a:p>
                <a:pPr>
                  <a:defRPr b="1">
                    <a:latin typeface="Georgia" panose="02040502050405020303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Go Fund Me</c:v>
                </c:pt>
                <c:pt idx="1">
                  <c:v>Indiegogo</c:v>
                </c:pt>
                <c:pt idx="2">
                  <c:v>Kickstarter</c:v>
                </c:pt>
                <c:pt idx="3">
                  <c:v>Freelancer</c:v>
                </c:pt>
                <c:pt idx="4">
                  <c:v>MiaSeen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0.15</c:v>
                </c:pt>
                <c:pt idx="1">
                  <c:v>0.09</c:v>
                </c:pt>
                <c:pt idx="2">
                  <c:v>0.05</c:v>
                </c:pt>
                <c:pt idx="3">
                  <c:v>0.03</c:v>
                </c:pt>
                <c:pt idx="4">
                  <c:v>2.5000000000000001E-2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346944"/>
        <c:axId val="41348480"/>
      </c:barChart>
      <c:catAx>
        <c:axId val="41346944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b="1">
                <a:latin typeface="Georgia" panose="02040502050405020303" pitchFamily="18" charset="0"/>
              </a:defRPr>
            </a:pPr>
            <a:endParaRPr lang="en-US"/>
          </a:p>
        </c:txPr>
        <c:crossAx val="41348480"/>
        <c:crosses val="autoZero"/>
        <c:auto val="1"/>
        <c:lblAlgn val="ctr"/>
        <c:lblOffset val="100"/>
        <c:noMultiLvlLbl val="0"/>
      </c:catAx>
      <c:valAx>
        <c:axId val="41348480"/>
        <c:scaling>
          <c:orientation val="minMax"/>
        </c:scaling>
        <c:delete val="0"/>
        <c:axPos val="b"/>
        <c:majorGridlines/>
        <c:numFmt formatCode="0.0%" sourceLinked="1"/>
        <c:majorTickMark val="out"/>
        <c:minorTickMark val="none"/>
        <c:tickLblPos val="nextTo"/>
        <c:txPr>
          <a:bodyPr/>
          <a:lstStyle/>
          <a:p>
            <a:pPr>
              <a:defRPr b="1">
                <a:latin typeface="Georgia" panose="02040502050405020303" pitchFamily="18" charset="0"/>
              </a:defRPr>
            </a:pPr>
            <a:endParaRPr lang="en-US"/>
          </a:p>
        </c:txPr>
        <c:crossAx val="413469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AFD0F-AEE8-461B-A659-A9EAA2D94B82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275A7-C78D-4E15-B7AC-7B6CF0920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82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275A7-C78D-4E15-B7AC-7B6CF09203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27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275A7-C78D-4E15-B7AC-7B6CF09203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43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275A7-C78D-4E15-B7AC-7B6CF09203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15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C7B0-2789-4B24-9ABD-7CD806C6FA8A}" type="datetimeFigureOut">
              <a:rPr lang="en-US" smtClean="0"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3F52-EC75-4D2F-BD17-F5FB170876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00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C7B0-2789-4B24-9ABD-7CD806C6FA8A}" type="datetimeFigureOut">
              <a:rPr lang="en-US" smtClean="0"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3F52-EC75-4D2F-BD17-F5FB170876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43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C7B0-2789-4B24-9ABD-7CD806C6FA8A}" type="datetimeFigureOut">
              <a:rPr lang="en-US" smtClean="0"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3F52-EC75-4D2F-BD17-F5FB170876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7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C7B0-2789-4B24-9ABD-7CD806C6FA8A}" type="datetimeFigureOut">
              <a:rPr lang="en-US" smtClean="0"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3F52-EC75-4D2F-BD17-F5FB170876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36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C7B0-2789-4B24-9ABD-7CD806C6FA8A}" type="datetimeFigureOut">
              <a:rPr lang="en-US" smtClean="0"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3F52-EC75-4D2F-BD17-F5FB170876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63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C7B0-2789-4B24-9ABD-7CD806C6FA8A}" type="datetimeFigureOut">
              <a:rPr lang="en-US" smtClean="0"/>
              <a:t>3/4/2017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3F52-EC75-4D2F-BD17-F5FB170876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2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C7B0-2789-4B24-9ABD-7CD806C6FA8A}" type="datetimeFigureOut">
              <a:rPr lang="en-US" smtClean="0"/>
              <a:t>3/4/2017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3F52-EC75-4D2F-BD17-F5FB170876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C7B0-2789-4B24-9ABD-7CD806C6FA8A}" type="datetimeFigureOut">
              <a:rPr lang="en-US" smtClean="0"/>
              <a:t>3/4/2017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3F52-EC75-4D2F-BD17-F5FB170876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9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C7B0-2789-4B24-9ABD-7CD806C6FA8A}" type="datetimeFigureOut">
              <a:rPr lang="en-US" smtClean="0"/>
              <a:t>3/4/2017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3F52-EC75-4D2F-BD17-F5FB170876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7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C7B0-2789-4B24-9ABD-7CD806C6FA8A}" type="datetimeFigureOut">
              <a:rPr lang="en-US" smtClean="0"/>
              <a:t>3/4/2017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3F52-EC75-4D2F-BD17-F5FB170876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51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C7B0-2789-4B24-9ABD-7CD806C6FA8A}" type="datetimeFigureOut">
              <a:rPr lang="en-US" smtClean="0"/>
              <a:t>3/4/2017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3F52-EC75-4D2F-BD17-F5FB170876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86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EC7B0-2789-4B24-9ABD-7CD806C6FA8A}" type="datetimeFigureOut">
              <a:rPr lang="en-US" smtClean="0"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03F52-EC75-4D2F-BD17-F5FB170876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737" y="783022"/>
            <a:ext cx="4748463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877" y="130175"/>
            <a:ext cx="7772400" cy="1470025"/>
          </a:xfrm>
        </p:spPr>
        <p:txBody>
          <a:bodyPr>
            <a:noAutofit/>
          </a:bodyPr>
          <a:lstStyle/>
          <a:p>
            <a:r>
              <a:rPr lang="en-US" sz="13800" b="1" dirty="0" smtClean="0">
                <a:latin typeface="Colonna MT" panose="04020805060202030203" pitchFamily="82" charset="0"/>
              </a:rPr>
              <a:t>MiaSeen</a:t>
            </a:r>
            <a:endParaRPr lang="en-US" sz="6600" b="1" dirty="0">
              <a:latin typeface="Colonna MT" panose="04020805060202030203" pitchFamily="82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653585" y="5867400"/>
            <a:ext cx="3490415" cy="102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LUCY </a:t>
            </a:r>
            <a:r>
              <a:rPr lang="en-US" sz="2000" b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AGAZARYAN</a:t>
            </a:r>
          </a:p>
          <a:p>
            <a:r>
              <a:rPr lang="en-US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HOVIK </a:t>
            </a:r>
            <a:r>
              <a:rPr lang="en-US" sz="2000" b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MARKOSYAN</a:t>
            </a:r>
            <a:endParaRPr lang="en-US" sz="20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31828" y="6637284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Georgia" panose="02040502050405020303" pitchFamily="18" charset="0"/>
              </a:rPr>
              <a:t>TM</a:t>
            </a:r>
            <a:endParaRPr lang="en-US" sz="105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79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531" y="0"/>
            <a:ext cx="917553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4" y="1524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0082"/>
                </a:solidFill>
                <a:latin typeface="Georgia" panose="02040502050405020303" pitchFamily="18" charset="0"/>
              </a:rPr>
              <a:t>SOCIAL IMPACT</a:t>
            </a:r>
            <a:endParaRPr lang="en-US" b="1" dirty="0">
              <a:solidFill>
                <a:srgbClr val="000082"/>
              </a:solidFill>
              <a:latin typeface="Georgia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855" y="3276600"/>
            <a:ext cx="2667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Georgia" panose="02040502050405020303" pitchFamily="18" charset="0"/>
              </a:rPr>
              <a:t>SMALL BUSINESSES ARE THE BACKBONE OF THE ECONOMY</a:t>
            </a:r>
          </a:p>
          <a:p>
            <a:r>
              <a:rPr lang="en-US" sz="2400" b="1" dirty="0" smtClean="0">
                <a:latin typeface="Georgia" panose="02040502050405020303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Georgia" panose="02040502050405020303" pitchFamily="18" charset="0"/>
              </a:rPr>
              <a:t>SBA AND MIASEEN</a:t>
            </a:r>
            <a:endParaRPr lang="en-US" sz="24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0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82"/>
                </a:solidFill>
                <a:latin typeface="Georgia" panose="02040502050405020303" pitchFamily="18" charset="0"/>
              </a:rPr>
              <a:t>WHAT’S NEXT</a:t>
            </a:r>
            <a:endParaRPr lang="en-US" b="1" dirty="0">
              <a:solidFill>
                <a:srgbClr val="000082"/>
              </a:solidFill>
              <a:latin typeface="Georgia" panose="02040502050405020303" pitchFamily="18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5453"/>
            <a:ext cx="3800616" cy="2128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8"/>
          <a:stretch/>
        </p:blipFill>
        <p:spPr bwMode="auto">
          <a:xfrm>
            <a:off x="4776952" y="2514600"/>
            <a:ext cx="3829050" cy="2675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5"/>
          <a:stretch/>
        </p:blipFill>
        <p:spPr bwMode="auto">
          <a:xfrm>
            <a:off x="446582" y="4648199"/>
            <a:ext cx="3744418" cy="191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826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1"/>
            <a:ext cx="4267200" cy="3962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Georgia" panose="02040502050405020303" pitchFamily="18" charset="0"/>
              </a:rPr>
              <a:t>BOARD MEMBERS:</a:t>
            </a:r>
          </a:p>
          <a:p>
            <a:pPr marL="0" indent="0">
              <a:buNone/>
            </a:pPr>
            <a:endParaRPr lang="en-US" b="1" dirty="0" smtClean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Georgia" panose="02040502050405020303" pitchFamily="18" charset="0"/>
              </a:rPr>
              <a:t>Armine </a:t>
            </a:r>
            <a:r>
              <a:rPr lang="en-US" b="1" dirty="0" err="1" smtClean="0">
                <a:latin typeface="Georgia" panose="02040502050405020303" pitchFamily="18" charset="0"/>
              </a:rPr>
              <a:t>Hartounian</a:t>
            </a:r>
            <a:r>
              <a:rPr lang="en-US" b="1" dirty="0" smtClean="0">
                <a:latin typeface="Georgia" panose="02040502050405020303" pitchFamily="18" charset="0"/>
              </a:rPr>
              <a:t> - Finance, </a:t>
            </a:r>
            <a:r>
              <a:rPr lang="en-US" b="1" dirty="0" err="1" smtClean="0">
                <a:latin typeface="Georgia" panose="02040502050405020303" pitchFamily="18" charset="0"/>
              </a:rPr>
              <a:t>CalTech</a:t>
            </a:r>
            <a:endParaRPr lang="en-US" b="1" dirty="0" smtClean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b="1" dirty="0" smtClean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err="1" smtClean="0">
                <a:latin typeface="Georgia" panose="02040502050405020303" pitchFamily="18" charset="0"/>
              </a:rPr>
              <a:t>Rouben</a:t>
            </a:r>
            <a:r>
              <a:rPr lang="en-US" b="1" dirty="0" smtClean="0">
                <a:latin typeface="Georgia" panose="02040502050405020303" pitchFamily="18" charset="0"/>
              </a:rPr>
              <a:t> </a:t>
            </a:r>
            <a:r>
              <a:rPr lang="en-US" b="1" dirty="0" err="1" smtClean="0">
                <a:latin typeface="Georgia" panose="02040502050405020303" pitchFamily="18" charset="0"/>
              </a:rPr>
              <a:t>Krikouryan</a:t>
            </a:r>
            <a:r>
              <a:rPr lang="en-US" b="1" dirty="0" smtClean="0">
                <a:latin typeface="Georgia" panose="02040502050405020303" pitchFamily="18" charset="0"/>
              </a:rPr>
              <a:t> - Economist, </a:t>
            </a:r>
            <a:r>
              <a:rPr lang="en-US" b="1" dirty="0" err="1" smtClean="0">
                <a:latin typeface="Georgia" panose="02040502050405020303" pitchFamily="18" charset="0"/>
              </a:rPr>
              <a:t>SoCalGas</a:t>
            </a:r>
            <a:endParaRPr lang="en-US" b="1" dirty="0" smtClean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b="1" dirty="0" smtClean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Georgia" panose="02040502050405020303" pitchFamily="18" charset="0"/>
              </a:rPr>
              <a:t>David </a:t>
            </a:r>
            <a:r>
              <a:rPr lang="en-US" b="1" dirty="0" err="1" smtClean="0">
                <a:latin typeface="Georgia" panose="02040502050405020303" pitchFamily="18" charset="0"/>
              </a:rPr>
              <a:t>Ktshozyan</a:t>
            </a:r>
            <a:r>
              <a:rPr lang="en-US" b="1" dirty="0" smtClean="0">
                <a:latin typeface="Georgia" panose="02040502050405020303" pitchFamily="18" charset="0"/>
              </a:rPr>
              <a:t> –Attorney, Kaufman </a:t>
            </a:r>
            <a:r>
              <a:rPr lang="en-US" b="1" dirty="0" err="1" smtClean="0">
                <a:latin typeface="Georgia" panose="02040502050405020303" pitchFamily="18" charset="0"/>
              </a:rPr>
              <a:t>Borgeest</a:t>
            </a:r>
            <a:r>
              <a:rPr lang="en-US" b="1" dirty="0" smtClean="0">
                <a:latin typeface="Georgia" panose="02040502050405020303" pitchFamily="18" charset="0"/>
              </a:rPr>
              <a:t> &amp; Ryan LLP</a:t>
            </a:r>
            <a:endParaRPr lang="en-US" b="1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b="1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98877" y="1301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800" b="1" dirty="0" smtClean="0">
                <a:latin typeface="Colonna MT" panose="04020805060202030203" pitchFamily="82" charset="0"/>
              </a:rPr>
              <a:t>MiaSeen</a:t>
            </a:r>
            <a:endParaRPr lang="en-US" sz="6600" b="1" dirty="0">
              <a:latin typeface="Colonna MT" panose="04020805060202030203" pitchFamily="82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077" y="1447800"/>
            <a:ext cx="3886200" cy="4989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86600" y="6096000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Georgia" panose="02040502050405020303" pitchFamily="18" charset="0"/>
              </a:rPr>
              <a:t>TM</a:t>
            </a:r>
            <a:endParaRPr lang="en-US" sz="105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02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Callout 5"/>
          <p:cNvSpPr/>
          <p:nvPr/>
        </p:nvSpPr>
        <p:spPr>
          <a:xfrm>
            <a:off x="0" y="0"/>
            <a:ext cx="9144000" cy="6324600"/>
          </a:xfrm>
          <a:prstGeom prst="cloudCallout">
            <a:avLst>
              <a:gd name="adj1" fmla="val -33408"/>
              <a:gd name="adj2" fmla="val 56235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534400" cy="4648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300" b="1" dirty="0" smtClean="0">
                <a:latin typeface="Georgia" panose="02040502050405020303" pitchFamily="18" charset="0"/>
              </a:rPr>
              <a:t>“I ALWAYS WONDERED</a:t>
            </a:r>
          </a:p>
          <a:p>
            <a:pPr marL="0" indent="0" algn="ctr">
              <a:buNone/>
            </a:pPr>
            <a:r>
              <a:rPr lang="en-US" sz="3300" b="1" dirty="0" smtClean="0">
                <a:latin typeface="Georgia" panose="02040502050405020303" pitchFamily="18" charset="0"/>
              </a:rPr>
              <a:t>WHY SOMEBODY DIDN'T </a:t>
            </a:r>
          </a:p>
          <a:p>
            <a:pPr marL="0" indent="0" algn="ctr">
              <a:buNone/>
            </a:pPr>
            <a:r>
              <a:rPr lang="en-US" sz="3300" b="1" dirty="0" smtClean="0">
                <a:latin typeface="Georgia" panose="02040502050405020303" pitchFamily="18" charset="0"/>
              </a:rPr>
              <a:t>DO SOMETHING </a:t>
            </a:r>
          </a:p>
          <a:p>
            <a:pPr marL="0" indent="0" algn="ctr">
              <a:buNone/>
            </a:pPr>
            <a:r>
              <a:rPr lang="en-US" sz="3300" b="1" dirty="0" smtClean="0">
                <a:latin typeface="Georgia" panose="02040502050405020303" pitchFamily="18" charset="0"/>
              </a:rPr>
              <a:t>ABOUT THAT </a:t>
            </a:r>
          </a:p>
          <a:p>
            <a:pPr marL="0" indent="0" algn="ctr">
              <a:buNone/>
            </a:pPr>
            <a:r>
              <a:rPr lang="en-US" sz="3300" b="1" dirty="0" smtClean="0">
                <a:latin typeface="Georgia" panose="02040502050405020303" pitchFamily="18" charset="0"/>
              </a:rPr>
              <a:t>AND THEN I REALIZED </a:t>
            </a:r>
          </a:p>
          <a:p>
            <a:pPr marL="0" indent="0" algn="ctr">
              <a:buNone/>
            </a:pPr>
            <a:r>
              <a:rPr lang="en-US" sz="3300" b="1" dirty="0" smtClean="0">
                <a:latin typeface="Georgia" panose="02040502050405020303" pitchFamily="18" charset="0"/>
              </a:rPr>
              <a:t>I AM SOMEBODY.”</a:t>
            </a:r>
          </a:p>
          <a:p>
            <a:pPr marL="0" indent="0" algn="ctr">
              <a:buNone/>
            </a:pPr>
            <a:r>
              <a:rPr lang="en-US" sz="3300" b="1" dirty="0" smtClean="0">
                <a:latin typeface="Georgia" panose="02040502050405020303" pitchFamily="18" charset="0"/>
              </a:rPr>
              <a:t>– LILY TOMLIN </a:t>
            </a:r>
          </a:p>
        </p:txBody>
      </p:sp>
    </p:spTree>
    <p:extLst>
      <p:ext uri="{BB962C8B-B14F-4D97-AF65-F5344CB8AC3E}">
        <p14:creationId xmlns:p14="http://schemas.microsoft.com/office/powerpoint/2010/main" val="257432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96" y="230152"/>
            <a:ext cx="5535304" cy="3253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322" y="3587329"/>
            <a:ext cx="5187472" cy="3037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600" y="3658682"/>
            <a:ext cx="2286000" cy="289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RATE OF NEW ENTREPRENEURS MEASURES THE</a:t>
            </a:r>
            <a:endParaRPr lang="en-US" dirty="0"/>
          </a:p>
          <a:p>
            <a:r>
              <a:rPr lang="en-US" b="1" dirty="0"/>
              <a:t>PERCENTAGE OF THE ADULT, NON-BUSINESS-OWNER POPULATION</a:t>
            </a:r>
            <a:endParaRPr lang="en-US" dirty="0"/>
          </a:p>
          <a:p>
            <a:r>
              <a:rPr lang="en-US" b="1" dirty="0"/>
              <a:t>THAT STARTS A BUSINESS EACH MONTH</a:t>
            </a:r>
            <a:r>
              <a:rPr lang="en-US" b="1" dirty="0" smtClean="0"/>
              <a:t>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49716" y="533400"/>
            <a:ext cx="2746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Georgia" panose="02040502050405020303" pitchFamily="18" charset="0"/>
              </a:rPr>
              <a:t>TIME </a:t>
            </a:r>
          </a:p>
          <a:p>
            <a:r>
              <a:rPr lang="en-US" b="1" dirty="0" smtClean="0">
                <a:latin typeface="Georgia" panose="02040502050405020303" pitchFamily="18" charset="0"/>
              </a:rPr>
              <a:t>TO SEIZE </a:t>
            </a:r>
          </a:p>
          <a:p>
            <a:r>
              <a:rPr lang="en-US" b="1" dirty="0" smtClean="0">
                <a:latin typeface="Georgia" panose="02040502050405020303" pitchFamily="18" charset="0"/>
              </a:rPr>
              <a:t>THE OPPORTUNITY 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39776" y="6614488"/>
            <a:ext cx="262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Georgia" panose="02040502050405020303" pitchFamily="18" charset="0"/>
              </a:rPr>
              <a:t>Source: Kauffman-Index</a:t>
            </a:r>
            <a:endParaRPr lang="en-US" sz="12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24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82"/>
                </a:solidFill>
                <a:latin typeface="Georgia" panose="02040502050405020303" pitchFamily="18" charset="0"/>
              </a:rPr>
              <a:t>SOLUTION</a:t>
            </a:r>
            <a:endParaRPr lang="en-US" b="1" dirty="0">
              <a:solidFill>
                <a:srgbClr val="000082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3"/>
          <a:srcRect l="22972" t="17382" r="728" b="11800"/>
          <a:stretch/>
        </p:blipFill>
        <p:spPr bwMode="auto">
          <a:xfrm>
            <a:off x="609600" y="1371600"/>
            <a:ext cx="8001000" cy="5105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3525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82"/>
                </a:solidFill>
                <a:latin typeface="Georgia" panose="02040502050405020303" pitchFamily="18" charset="0"/>
              </a:rPr>
              <a:t>REVENUE MODEL</a:t>
            </a:r>
            <a:endParaRPr lang="en-US" b="1" dirty="0">
              <a:solidFill>
                <a:srgbClr val="000082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  <a:solidFill>
            <a:schemeClr val="accent1">
              <a:lumMod val="60000"/>
              <a:lumOff val="40000"/>
            </a:schemeClr>
          </a:solidFill>
          <a:ln w="76200">
            <a:solidFill>
              <a:srgbClr val="00008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1027" name="Picture 3" descr="C:\Users\lucin3\Desktop\ca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09347"/>
            <a:ext cx="7620000" cy="233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Callout 7"/>
          <p:cNvSpPr/>
          <p:nvPr/>
        </p:nvSpPr>
        <p:spPr>
          <a:xfrm>
            <a:off x="886691" y="2597727"/>
            <a:ext cx="1981200" cy="1676400"/>
          </a:xfrm>
          <a:prstGeom prst="wedgeEllipseCallout">
            <a:avLst>
              <a:gd name="adj1" fmla="val 38645"/>
              <a:gd name="adj2" fmla="val 5209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Callout 12"/>
          <p:cNvSpPr/>
          <p:nvPr/>
        </p:nvSpPr>
        <p:spPr>
          <a:xfrm>
            <a:off x="3560618" y="2012246"/>
            <a:ext cx="1981200" cy="1676400"/>
          </a:xfrm>
          <a:prstGeom prst="wedgeEllipseCallout">
            <a:avLst>
              <a:gd name="adj1" fmla="val 183"/>
              <a:gd name="adj2" fmla="val 66973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Callout 13"/>
          <p:cNvSpPr/>
          <p:nvPr/>
        </p:nvSpPr>
        <p:spPr>
          <a:xfrm>
            <a:off x="6276109" y="2618509"/>
            <a:ext cx="1981200" cy="1676400"/>
          </a:xfrm>
          <a:prstGeom prst="wedgeEllipseCallout">
            <a:avLst>
              <a:gd name="adj1" fmla="val -43173"/>
              <a:gd name="adj2" fmla="val 50444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C:\Users\lucin3\Desktop\loudspeaker-33944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256057"/>
            <a:ext cx="1219200" cy="117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lucin3\Desktop\man-304616_6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089" y="2750957"/>
            <a:ext cx="963239" cy="136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lucin3\Downloads\percen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54931">
            <a:off x="679157" y="2875816"/>
            <a:ext cx="2120353" cy="112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40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82"/>
                </a:solidFill>
                <a:latin typeface="Georgia" panose="02040502050405020303" pitchFamily="18" charset="0"/>
              </a:rPr>
              <a:t>TARGET MARKET</a:t>
            </a:r>
            <a:endParaRPr lang="en-US" b="1" dirty="0">
              <a:solidFill>
                <a:srgbClr val="000082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186" y="1114773"/>
            <a:ext cx="7300414" cy="457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u="sng" dirty="0" smtClean="0">
                <a:solidFill>
                  <a:srgbClr val="000082"/>
                </a:solidFill>
                <a:latin typeface="Georgia" panose="02040502050405020303" pitchFamily="18" charset="0"/>
              </a:rPr>
              <a:t>IDEAL CUSTOMER = ENTREPRENEUR</a:t>
            </a:r>
          </a:p>
        </p:txBody>
      </p:sp>
      <p:pic>
        <p:nvPicPr>
          <p:cNvPr id="3074" name="Picture 2" descr="C:\Users\lucin3\Downloads\boy-1299263_6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923" y="2236741"/>
            <a:ext cx="651641" cy="110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lucin3\Downloads\boy-1299263_640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905" y="2257053"/>
            <a:ext cx="658505" cy="108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15865" y="3276162"/>
            <a:ext cx="136258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Georgia" panose="02040502050405020303" pitchFamily="18" charset="0"/>
              </a:rPr>
              <a:t>FEMALE</a:t>
            </a:r>
          </a:p>
          <a:p>
            <a:pPr algn="ctr"/>
            <a:r>
              <a:rPr lang="en-US" sz="2800" b="1" dirty="0">
                <a:latin typeface="Georgia" panose="02040502050405020303" pitchFamily="18" charset="0"/>
              </a:rPr>
              <a:t>40.6%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8451" y="3276161"/>
            <a:ext cx="136258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Georgia" panose="02040502050405020303" pitchFamily="18" charset="0"/>
              </a:rPr>
              <a:t>MALE</a:t>
            </a:r>
          </a:p>
          <a:p>
            <a:pPr algn="r"/>
            <a:r>
              <a:rPr lang="en-US" sz="2800" b="1" dirty="0" smtClean="0">
                <a:latin typeface="Georgia" panose="02040502050405020303" pitchFamily="18" charset="0"/>
              </a:rPr>
              <a:t>59.4</a:t>
            </a:r>
            <a:r>
              <a:rPr lang="en-US" sz="2800" b="1" dirty="0">
                <a:latin typeface="Georgia" panose="02040502050405020303" pitchFamily="18" charset="0"/>
              </a:rPr>
              <a:t>%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299996312"/>
              </p:ext>
            </p:extLst>
          </p:nvPr>
        </p:nvGraphicFramePr>
        <p:xfrm>
          <a:off x="-36394" y="3962400"/>
          <a:ext cx="4493611" cy="2756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040379670"/>
              </p:ext>
            </p:extLst>
          </p:nvPr>
        </p:nvGraphicFramePr>
        <p:xfrm>
          <a:off x="4648200" y="4103897"/>
          <a:ext cx="4283122" cy="2656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019800" y="1757857"/>
            <a:ext cx="1717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000082"/>
                </a:solidFill>
                <a:latin typeface="Georgia" panose="02040502050405020303" pitchFamily="18" charset="0"/>
              </a:rPr>
              <a:t>GENDER</a:t>
            </a:r>
            <a:endParaRPr lang="en-US" sz="2400" b="1" u="sng" dirty="0">
              <a:solidFill>
                <a:srgbClr val="000082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1258905352"/>
              </p:ext>
            </p:extLst>
          </p:nvPr>
        </p:nvGraphicFramePr>
        <p:xfrm>
          <a:off x="152400" y="1668893"/>
          <a:ext cx="4343400" cy="2390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52293" y="6581001"/>
            <a:ext cx="262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Georgia" panose="02040502050405020303" pitchFamily="18" charset="0"/>
              </a:rPr>
              <a:t>Source: Kauffman-Index</a:t>
            </a:r>
            <a:endParaRPr lang="en-US" sz="1200" b="1" dirty="0">
              <a:latin typeface="Georgia" panose="02040502050405020303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44021" y="3937880"/>
            <a:ext cx="262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Georgia" panose="02040502050405020303" pitchFamily="18" charset="0"/>
              </a:rPr>
              <a:t>Source: Kauffman-Index</a:t>
            </a:r>
            <a:endParaRPr lang="en-US" sz="1200" b="1" dirty="0">
              <a:latin typeface="Georgia" panose="02040502050405020303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33600" y="6475988"/>
            <a:ext cx="262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Georgia" panose="02040502050405020303" pitchFamily="18" charset="0"/>
              </a:rPr>
              <a:t>Source: Kauffman-Index</a:t>
            </a:r>
            <a:endParaRPr lang="en-US" sz="1200" b="1" dirty="0">
              <a:latin typeface="Georgia" panose="020405020504050203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76400" y="3919556"/>
            <a:ext cx="262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Georgia" panose="02040502050405020303" pitchFamily="18" charset="0"/>
              </a:rPr>
              <a:t>Source: Tech-Crunch</a:t>
            </a:r>
            <a:endParaRPr lang="en-US" sz="12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lucin3\Downloads\arrows-2029163_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869" y="0"/>
            <a:ext cx="9323269" cy="691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Callout 12"/>
          <p:cNvSpPr/>
          <p:nvPr/>
        </p:nvSpPr>
        <p:spPr>
          <a:xfrm rot="2115572">
            <a:off x="4935480" y="315882"/>
            <a:ext cx="2731595" cy="1567387"/>
          </a:xfrm>
          <a:prstGeom prst="wedgeEllipseCallout">
            <a:avLst>
              <a:gd name="adj1" fmla="val 183"/>
              <a:gd name="adj2" fmla="val 66973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WORD OF MOUTH</a:t>
            </a:r>
            <a:endParaRPr lang="en-US" sz="22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7016086" y="2552130"/>
            <a:ext cx="2127914" cy="1676400"/>
          </a:xfrm>
          <a:prstGeom prst="wedgeEllipseCallout">
            <a:avLst>
              <a:gd name="adj1" fmla="val -59017"/>
              <a:gd name="adj2" fmla="val 1598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SEO</a:t>
            </a:r>
          </a:p>
        </p:txBody>
      </p:sp>
      <p:sp>
        <p:nvSpPr>
          <p:cNvPr id="15" name="Oval Callout 14"/>
          <p:cNvSpPr/>
          <p:nvPr/>
        </p:nvSpPr>
        <p:spPr>
          <a:xfrm rot="1557592">
            <a:off x="696768" y="4883790"/>
            <a:ext cx="3365224" cy="1611264"/>
          </a:xfrm>
          <a:prstGeom prst="wedgeEllipseCallout">
            <a:avLst>
              <a:gd name="adj1" fmla="val -505"/>
              <a:gd name="adj2" fmla="val -73868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SOCIAL MEDIA MARKETING</a:t>
            </a:r>
          </a:p>
        </p:txBody>
      </p:sp>
      <p:sp>
        <p:nvSpPr>
          <p:cNvPr id="16" name="Oval Callout 15"/>
          <p:cNvSpPr/>
          <p:nvPr/>
        </p:nvSpPr>
        <p:spPr>
          <a:xfrm rot="20133511">
            <a:off x="5092178" y="4897535"/>
            <a:ext cx="3479932" cy="1676400"/>
          </a:xfrm>
          <a:prstGeom prst="wedgeEllipseCallout">
            <a:avLst>
              <a:gd name="adj1" fmla="val 183"/>
              <a:gd name="adj2" fmla="val -73054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ADVERTISING</a:t>
            </a:r>
          </a:p>
        </p:txBody>
      </p:sp>
      <p:sp>
        <p:nvSpPr>
          <p:cNvPr id="17" name="Oval Callout 16"/>
          <p:cNvSpPr/>
          <p:nvPr/>
        </p:nvSpPr>
        <p:spPr>
          <a:xfrm rot="20522793">
            <a:off x="1065712" y="186374"/>
            <a:ext cx="3566977" cy="1621582"/>
          </a:xfrm>
          <a:prstGeom prst="wedgeEllipseCallout">
            <a:avLst>
              <a:gd name="adj1" fmla="val 183"/>
              <a:gd name="adj2" fmla="val 66973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COMPETITONS</a:t>
            </a:r>
          </a:p>
        </p:txBody>
      </p:sp>
      <p:sp>
        <p:nvSpPr>
          <p:cNvPr id="18" name="Oval Callout 17"/>
          <p:cNvSpPr/>
          <p:nvPr/>
        </p:nvSpPr>
        <p:spPr>
          <a:xfrm>
            <a:off x="0" y="2619938"/>
            <a:ext cx="2104030" cy="1676400"/>
          </a:xfrm>
          <a:prstGeom prst="wedgeEllipseCallout">
            <a:avLst>
              <a:gd name="adj1" fmla="val 61534"/>
              <a:gd name="adj2" fmla="val -31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EVENTS</a:t>
            </a:r>
            <a:endParaRPr lang="en-US" sz="22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705100" y="2518010"/>
            <a:ext cx="3737212" cy="171051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76200">
            <a:solidFill>
              <a:srgbClr val="0000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MARKETING</a:t>
            </a: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89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>
                <a:solidFill>
                  <a:srgbClr val="000082"/>
                </a:solidFill>
                <a:latin typeface="Georgia" panose="02040502050405020303" pitchFamily="18" charset="0"/>
              </a:rPr>
              <a:t>FINANCIALS</a:t>
            </a:r>
            <a:endParaRPr lang="en-US" b="1" dirty="0">
              <a:solidFill>
                <a:srgbClr val="000082"/>
              </a:solidFill>
              <a:latin typeface="Georgia" panose="02040502050405020303" pitchFamily="18" charset="0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85800"/>
            <a:ext cx="7010400" cy="5961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5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472855" y="6603547"/>
            <a:ext cx="262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Georgia" panose="02040502050405020303" pitchFamily="18" charset="0"/>
              </a:rPr>
              <a:t>Source: IBIS World</a:t>
            </a:r>
            <a:endParaRPr lang="en-US" sz="12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50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9" name="Picture 11" descr="C:\Users\lucin3\Download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63382">
            <a:off x="1721627" y="-366034"/>
            <a:ext cx="3532799" cy="455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855949"/>
            <a:ext cx="2587626" cy="160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200" b="1" dirty="0" smtClean="0">
                <a:latin typeface="Georgia" panose="02040502050405020303" pitchFamily="18" charset="0"/>
              </a:rPr>
              <a:t>COMPARATIVE ADVANTAGE:</a:t>
            </a:r>
          </a:p>
          <a:p>
            <a:pPr marL="0" indent="0" algn="ctr">
              <a:buNone/>
            </a:pPr>
            <a:r>
              <a:rPr lang="en-US" sz="2200" b="1" dirty="0" smtClean="0">
                <a:latin typeface="Georgia" panose="02040502050405020303" pitchFamily="18" charset="0"/>
              </a:rPr>
              <a:t>ONE-STOP SHOP</a:t>
            </a:r>
            <a:endParaRPr lang="en-US" sz="2200" dirty="0" smtClean="0">
              <a:latin typeface="Georgia" panose="02040502050405020303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088" y="1628043"/>
            <a:ext cx="1545089" cy="154508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57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5" descr="Image result for KICKSTAR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7" descr="Image result for KICKSTAR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9" descr="Image result for KICKSTARTE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86129"/>
            <a:ext cx="1541914" cy="154191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57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 rot="4601891">
            <a:off x="1280992" y="1922998"/>
            <a:ext cx="1379536" cy="90519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bg1"/>
                </a:solidFill>
                <a:latin typeface="Colonna MT" panose="04020805060202030203" pitchFamily="82" charset="0"/>
              </a:rPr>
              <a:t>MiaSeen</a:t>
            </a:r>
            <a:endParaRPr lang="en-US" sz="1100" b="1" dirty="0">
              <a:solidFill>
                <a:schemeClr val="bg1"/>
              </a:solidFill>
              <a:latin typeface="Colonna MT" panose="04020805060202030203" pitchFamily="82" charset="0"/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764574017"/>
              </p:ext>
            </p:extLst>
          </p:nvPr>
        </p:nvGraphicFramePr>
        <p:xfrm>
          <a:off x="1066800" y="3657600"/>
          <a:ext cx="6781800" cy="3022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620000" y="6581001"/>
            <a:ext cx="262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Georgia" panose="02040502050405020303" pitchFamily="18" charset="0"/>
              </a:rPr>
              <a:t>Source: Inc.com</a:t>
            </a:r>
            <a:endParaRPr lang="en-US" sz="12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165</Words>
  <Application>Microsoft Office PowerPoint</Application>
  <PresentationFormat>On-screen Show (4:3)</PresentationFormat>
  <Paragraphs>68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MiaSeen</vt:lpstr>
      <vt:lpstr>PowerPoint Presentation</vt:lpstr>
      <vt:lpstr>PowerPoint Presentation</vt:lpstr>
      <vt:lpstr>SOLUTION</vt:lpstr>
      <vt:lpstr>REVENUE MODEL</vt:lpstr>
      <vt:lpstr>TARGET MARKET</vt:lpstr>
      <vt:lpstr>PowerPoint Presentation</vt:lpstr>
      <vt:lpstr>FINANCIALS</vt:lpstr>
      <vt:lpstr>PowerPoint Presentation</vt:lpstr>
      <vt:lpstr>SOCIAL IMPACT</vt:lpstr>
      <vt:lpstr>WHAT’S NEXT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MiaSeen</dc:title>
  <dc:creator>lucin3</dc:creator>
  <cp:lastModifiedBy>lucin3</cp:lastModifiedBy>
  <cp:revision>53</cp:revision>
  <dcterms:created xsi:type="dcterms:W3CDTF">2017-02-26T14:24:04Z</dcterms:created>
  <dcterms:modified xsi:type="dcterms:W3CDTF">2017-03-04T09:08:35Z</dcterms:modified>
</cp:coreProperties>
</file>