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4" r:id="rId4"/>
    <p:sldId id="265" r:id="rId5"/>
    <p:sldId id="263" r:id="rId6"/>
    <p:sldId id="266" r:id="rId7"/>
    <p:sldId id="270" r:id="rId8"/>
    <p:sldId id="272" r:id="rId9"/>
    <p:sldId id="271" r:id="rId10"/>
    <p:sldId id="289" r:id="rId11"/>
    <p:sldId id="273" r:id="rId12"/>
    <p:sldId id="278" r:id="rId13"/>
    <p:sldId id="274" r:id="rId14"/>
    <p:sldId id="275" r:id="rId15"/>
    <p:sldId id="281" r:id="rId16"/>
    <p:sldId id="288" r:id="rId17"/>
    <p:sldId id="284" r:id="rId18"/>
    <p:sldId id="276" r:id="rId19"/>
    <p:sldId id="277" r:id="rId20"/>
    <p:sldId id="290" r:id="rId21"/>
    <p:sldId id="280" r:id="rId22"/>
    <p:sldId id="286" r:id="rId2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60" userDrawn="1">
          <p15:clr>
            <a:srgbClr val="A4A3A4"/>
          </p15:clr>
        </p15:guide>
        <p15:guide id="2" pos="2688" userDrawn="1">
          <p15:clr>
            <a:srgbClr val="A4A3A4"/>
          </p15:clr>
        </p15:guide>
        <p15:guide id="3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B8BB"/>
    <a:srgbClr val="EE4C5A"/>
    <a:srgbClr val="6D8EAD"/>
    <a:srgbClr val="5B554F"/>
    <a:srgbClr val="FFFFFF"/>
    <a:srgbClr val="9966FF"/>
    <a:srgbClr val="F4FA06"/>
    <a:srgbClr val="F24F57"/>
    <a:srgbClr val="ED6E7A"/>
    <a:srgbClr val="FF9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96429" autoAdjust="0"/>
  </p:normalViewPr>
  <p:slideViewPr>
    <p:cSldViewPr>
      <p:cViewPr varScale="1">
        <p:scale>
          <a:sx n="44" d="100"/>
          <a:sy n="44" d="100"/>
        </p:scale>
        <p:origin x="30" y="60"/>
      </p:cViewPr>
      <p:guideLst>
        <p:guide orient="horz" pos="2760"/>
        <p:guide pos="2688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D9F55-6A90-44B1-98DE-F8287A808ED9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BED80-13B6-472C-AE76-57BAD5F64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6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BED80-13B6-472C-AE76-57BAD5F64D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14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BED80-13B6-472C-AE76-57BAD5F64D0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94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BED80-13B6-472C-AE76-57BAD5F64D0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00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BED80-13B6-472C-AE76-57BAD5F64D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5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BED80-13B6-472C-AE76-57BAD5F64D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4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BED80-13B6-472C-AE76-57BAD5F64D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66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BED80-13B6-472C-AE76-57BAD5F64D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34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BED80-13B6-472C-AE76-57BAD5F64D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75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BED80-13B6-472C-AE76-57BAD5F64D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881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BED80-13B6-472C-AE76-57BAD5F64D0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92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BED80-13B6-472C-AE76-57BAD5F64D0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5.PNG"/><Relationship Id="rId7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3.png"/><Relationship Id="rId9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3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381" y="3771429"/>
            <a:ext cx="12700000" cy="133407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b="1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itchFamily="34" charset="0"/>
              </a:rPr>
              <a:t>Network Project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3333" y="5857143"/>
            <a:ext cx="11057143" cy="6579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" pitchFamily="34" charset="0"/>
              </a:rPr>
              <a:t>네트워크 프로젝트 / </a:t>
            </a:r>
            <a:r>
              <a:rPr lang="en-US" sz="2500" dirty="0" err="1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" pitchFamily="34" charset="0"/>
              </a:rPr>
              <a:t>김용범</a:t>
            </a:r>
            <a:endParaRPr lang="en-US" dirty="0">
              <a:solidFill>
                <a:srgbClr val="99959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514286" y="-2000000"/>
            <a:ext cx="5933333" cy="5971429"/>
            <a:chOff x="12514286" y="-2000000"/>
            <a:chExt cx="5933333" cy="59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80000">
              <a:off x="12514286" y="-2000000"/>
              <a:ext cx="5933333" cy="5971429"/>
            </a:xfrm>
            <a:prstGeom prst="rect">
              <a:avLst/>
            </a:prstGeom>
          </p:spPr>
        </p:pic>
      </p:grpSp>
      <p:grpSp>
        <p:nvGrpSpPr>
          <p:cNvPr id="17" name="그룹 1002"/>
          <p:cNvGrpSpPr/>
          <p:nvPr/>
        </p:nvGrpSpPr>
        <p:grpSpPr>
          <a:xfrm>
            <a:off x="16104762" y="2885714"/>
            <a:ext cx="5933333" cy="8009524"/>
            <a:chOff x="16104762" y="2885714"/>
            <a:chExt cx="5933333" cy="8009524"/>
          </a:xfrm>
        </p:grpSpPr>
        <p:pic>
          <p:nvPicPr>
            <p:cNvPr id="18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980000">
              <a:off x="16104762" y="2885714"/>
              <a:ext cx="5933333" cy="800952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10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28" name="Object 4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sp>
        <p:nvSpPr>
          <p:cNvPr id="36" name="Object 2"/>
          <p:cNvSpPr txBox="1"/>
          <p:nvPr/>
        </p:nvSpPr>
        <p:spPr>
          <a:xfrm>
            <a:off x="1047619" y="1028571"/>
            <a:ext cx="4257143" cy="7457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설정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1161905" y="1847619"/>
            <a:ext cx="5057143" cy="557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MSTP</a:t>
            </a:r>
            <a:endParaRPr lang="en-US" sz="2000" dirty="0">
              <a:solidFill>
                <a:srgbClr val="99959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506" y="3486062"/>
            <a:ext cx="7963969" cy="1790875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690" y="5951650"/>
            <a:ext cx="7674634" cy="1892555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50" y="2478076"/>
            <a:ext cx="6728633" cy="3117163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75" y="7696612"/>
            <a:ext cx="4114286" cy="1897880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75" y="6019219"/>
            <a:ext cx="5180771" cy="1253413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506" y="2440275"/>
            <a:ext cx="5651740" cy="371074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cxnSp>
        <p:nvCxnSpPr>
          <p:cNvPr id="34" name="직선 화살표 연결선 33"/>
          <p:cNvCxnSpPr/>
          <p:nvPr/>
        </p:nvCxnSpPr>
        <p:spPr>
          <a:xfrm flipH="1">
            <a:off x="3750660" y="3235301"/>
            <a:ext cx="2116740" cy="2670199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3505200" y="2625813"/>
            <a:ext cx="5405556" cy="650975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7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10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28" name="Object 4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sp>
        <p:nvSpPr>
          <p:cNvPr id="36" name="Object 2"/>
          <p:cNvSpPr txBox="1"/>
          <p:nvPr/>
        </p:nvSpPr>
        <p:spPr>
          <a:xfrm>
            <a:off x="1047619" y="1028571"/>
            <a:ext cx="4257143" cy="7457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설정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1161905" y="1847619"/>
            <a:ext cx="5057143" cy="557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err="1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Etherchannel</a:t>
            </a:r>
            <a:r>
              <a:rPr lang="en-US" sz="2000" dirty="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(L2, L3)</a:t>
            </a:r>
            <a:endParaRPr lang="en-US" sz="2000" dirty="0">
              <a:solidFill>
                <a:srgbClr val="99959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478076"/>
            <a:ext cx="4545985" cy="1800000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76" y="6558857"/>
            <a:ext cx="6443187" cy="3035635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76" y="2478076"/>
            <a:ext cx="1800000" cy="3716547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315" y="5377560"/>
            <a:ext cx="5468035" cy="817063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cxnSp>
        <p:nvCxnSpPr>
          <p:cNvPr id="34" name="직선 화살표 연결선 33"/>
          <p:cNvCxnSpPr/>
          <p:nvPr/>
        </p:nvCxnSpPr>
        <p:spPr>
          <a:xfrm>
            <a:off x="2514600" y="4218739"/>
            <a:ext cx="914400" cy="967382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1277600" y="3771900"/>
            <a:ext cx="16934" cy="685800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400" y="4628165"/>
            <a:ext cx="5102658" cy="1139428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400" y="6117682"/>
            <a:ext cx="7498320" cy="3476810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</p:spTree>
    <p:extLst>
      <p:ext uri="{BB962C8B-B14F-4D97-AF65-F5344CB8AC3E}">
        <p14:creationId xmlns:p14="http://schemas.microsoft.com/office/powerpoint/2010/main" val="27261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10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28" name="Object 4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sp>
        <p:nvSpPr>
          <p:cNvPr id="36" name="Object 2"/>
          <p:cNvSpPr txBox="1"/>
          <p:nvPr/>
        </p:nvSpPr>
        <p:spPr>
          <a:xfrm>
            <a:off x="1047619" y="1028571"/>
            <a:ext cx="4257143" cy="7457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설정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1161905" y="1847619"/>
            <a:ext cx="5057143" cy="557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L3 Switch (SVI, Routed Port)</a:t>
            </a:r>
            <a:endParaRPr lang="en-US" sz="2000" dirty="0">
              <a:solidFill>
                <a:srgbClr val="99959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05" y="2785830"/>
            <a:ext cx="5597630" cy="6011175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441" y="6134100"/>
            <a:ext cx="6223959" cy="1356311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784629"/>
            <a:ext cx="6248400" cy="1364942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441" y="4329249"/>
            <a:ext cx="6239774" cy="1143140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256" y="7670694"/>
            <a:ext cx="6223959" cy="1126311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cxnSp>
        <p:nvCxnSpPr>
          <p:cNvPr id="40" name="직선 화살표 연결선 39"/>
          <p:cNvCxnSpPr/>
          <p:nvPr/>
        </p:nvCxnSpPr>
        <p:spPr>
          <a:xfrm flipV="1">
            <a:off x="2667000" y="3467100"/>
            <a:ext cx="6324600" cy="2132731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219048" y="5980899"/>
            <a:ext cx="2772552" cy="831356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7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10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28" name="Object 4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sp>
        <p:nvSpPr>
          <p:cNvPr id="36" name="Object 2"/>
          <p:cNvSpPr txBox="1"/>
          <p:nvPr/>
        </p:nvSpPr>
        <p:spPr>
          <a:xfrm>
            <a:off x="1047619" y="1028571"/>
            <a:ext cx="4257143" cy="7457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설정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1161905" y="1847619"/>
            <a:ext cx="5057143" cy="557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Port-Security, </a:t>
            </a:r>
            <a:r>
              <a:rPr lang="en-US" altLang="ko-KR" sz="2000" dirty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Storm-Control, </a:t>
            </a:r>
            <a:r>
              <a:rPr lang="en-US" altLang="ko-KR" sz="2000" dirty="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BPDU Guard </a:t>
            </a:r>
            <a:endParaRPr lang="en-US" sz="2000" dirty="0">
              <a:solidFill>
                <a:srgbClr val="99959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98" y="5781761"/>
            <a:ext cx="6206102" cy="399877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98" y="8299866"/>
            <a:ext cx="8187302" cy="804896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98" y="2472268"/>
            <a:ext cx="7577702" cy="1016521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50" y="2472268"/>
            <a:ext cx="4040990" cy="6632494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98" y="7246836"/>
            <a:ext cx="10520503" cy="868464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cxnSp>
        <p:nvCxnSpPr>
          <p:cNvPr id="20" name="직선 화살표 연결선 19"/>
          <p:cNvCxnSpPr/>
          <p:nvPr/>
        </p:nvCxnSpPr>
        <p:spPr>
          <a:xfrm flipV="1">
            <a:off x="2633746" y="2980529"/>
            <a:ext cx="3919454" cy="60662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048000" y="5981700"/>
            <a:ext cx="3505200" cy="0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829800" y="6438900"/>
            <a:ext cx="0" cy="560345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966666" y="6534406"/>
            <a:ext cx="152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EE4C5A"/>
                </a:solidFill>
              </a:rPr>
              <a:t>Recevie</a:t>
            </a:r>
            <a:r>
              <a:rPr lang="en-US" altLang="ko-KR" b="1" dirty="0" smtClean="0">
                <a:solidFill>
                  <a:srgbClr val="EE4C5A"/>
                </a:solidFill>
              </a:rPr>
              <a:t> BPDU</a:t>
            </a:r>
            <a:endParaRPr lang="ko-KR" altLang="en-US" b="1" dirty="0">
              <a:solidFill>
                <a:srgbClr val="EE4C5A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98" y="4433414"/>
            <a:ext cx="6206102" cy="407912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cxnSp>
        <p:nvCxnSpPr>
          <p:cNvPr id="47" name="직선 화살표 연결선 46"/>
          <p:cNvCxnSpPr/>
          <p:nvPr/>
        </p:nvCxnSpPr>
        <p:spPr>
          <a:xfrm>
            <a:off x="2640219" y="3484458"/>
            <a:ext cx="3912981" cy="1152912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10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28" name="Object 4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sp>
        <p:nvSpPr>
          <p:cNvPr id="36" name="Object 2"/>
          <p:cNvSpPr txBox="1"/>
          <p:nvPr/>
        </p:nvSpPr>
        <p:spPr>
          <a:xfrm>
            <a:off x="1047619" y="1028571"/>
            <a:ext cx="4257143" cy="7457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설정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1161905" y="1847619"/>
            <a:ext cx="5057143" cy="557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SPAN (Local, Remote)</a:t>
            </a:r>
            <a:endParaRPr lang="en-US" sz="2000" dirty="0">
              <a:solidFill>
                <a:srgbClr val="99959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50" y="2478076"/>
            <a:ext cx="6728633" cy="6626685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32" y="3640954"/>
            <a:ext cx="6231467" cy="947643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33" y="2490776"/>
            <a:ext cx="7375002" cy="976324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32" y="4762451"/>
            <a:ext cx="5526604" cy="1200875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cxnSp>
        <p:nvCxnSpPr>
          <p:cNvPr id="22" name="직선 화살표 연결선 21"/>
          <p:cNvCxnSpPr/>
          <p:nvPr/>
        </p:nvCxnSpPr>
        <p:spPr>
          <a:xfrm flipV="1">
            <a:off x="3886200" y="4171226"/>
            <a:ext cx="5088467" cy="972274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038600" y="6972300"/>
            <a:ext cx="4953000" cy="457200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33" y="7041474"/>
            <a:ext cx="6079067" cy="388026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32" y="7607587"/>
            <a:ext cx="4707467" cy="1497175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</p:spTree>
    <p:extLst>
      <p:ext uri="{BB962C8B-B14F-4D97-AF65-F5344CB8AC3E}">
        <p14:creationId xmlns:p14="http://schemas.microsoft.com/office/powerpoint/2010/main" val="29227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05" y="3652863"/>
            <a:ext cx="6747678" cy="4277109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grpSp>
        <p:nvGrpSpPr>
          <p:cNvPr id="27" name="그룹 1010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28" name="Object 4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sp>
        <p:nvSpPr>
          <p:cNvPr id="36" name="Object 2"/>
          <p:cNvSpPr txBox="1"/>
          <p:nvPr/>
        </p:nvSpPr>
        <p:spPr>
          <a:xfrm>
            <a:off x="1047619" y="1028571"/>
            <a:ext cx="4257143" cy="7457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설정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1161905" y="1847619"/>
            <a:ext cx="5057143" cy="557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OSPF </a:t>
            </a:r>
            <a:endParaRPr lang="en-US" sz="2000" dirty="0">
              <a:solidFill>
                <a:srgbClr val="99959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31" y="2478075"/>
            <a:ext cx="6708891" cy="984791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32" y="3640953"/>
            <a:ext cx="8199012" cy="3222433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cxnSp>
        <p:nvCxnSpPr>
          <p:cNvPr id="11" name="직선 화살표 연결선 10"/>
          <p:cNvCxnSpPr/>
          <p:nvPr/>
        </p:nvCxnSpPr>
        <p:spPr>
          <a:xfrm flipV="1">
            <a:off x="2133600" y="2970470"/>
            <a:ext cx="6781800" cy="2325430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7377023" y="5448300"/>
            <a:ext cx="1538377" cy="2469376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032" y="8616337"/>
            <a:ext cx="6561448" cy="982988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31" y="7442105"/>
            <a:ext cx="6383869" cy="983297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</p:spTree>
    <p:extLst>
      <p:ext uri="{BB962C8B-B14F-4D97-AF65-F5344CB8AC3E}">
        <p14:creationId xmlns:p14="http://schemas.microsoft.com/office/powerpoint/2010/main" val="13857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10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28" name="Object 4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sp>
        <p:nvSpPr>
          <p:cNvPr id="36" name="Object 2"/>
          <p:cNvSpPr txBox="1"/>
          <p:nvPr/>
        </p:nvSpPr>
        <p:spPr>
          <a:xfrm>
            <a:off x="1047619" y="1028571"/>
            <a:ext cx="4257143" cy="7457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설정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1161905" y="1847619"/>
            <a:ext cx="5057143" cy="557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PBR</a:t>
            </a:r>
            <a:endParaRPr lang="en-US" sz="2000" dirty="0">
              <a:solidFill>
                <a:srgbClr val="99959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33" y="2490776"/>
            <a:ext cx="8139768" cy="1425144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652" y="4986429"/>
            <a:ext cx="5087029" cy="1132083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371" y="7189021"/>
            <a:ext cx="5085592" cy="1311016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98" y="2472268"/>
            <a:ext cx="6728632" cy="4951424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cxnSp>
        <p:nvCxnSpPr>
          <p:cNvPr id="33" name="직선 화살표 연결선 32"/>
          <p:cNvCxnSpPr/>
          <p:nvPr/>
        </p:nvCxnSpPr>
        <p:spPr>
          <a:xfrm flipV="1">
            <a:off x="6553200" y="3203348"/>
            <a:ext cx="2362200" cy="2171805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11033106" y="4171002"/>
            <a:ext cx="1344120" cy="560345"/>
            <a:chOff x="11826534" y="4171002"/>
            <a:chExt cx="1344120" cy="560345"/>
          </a:xfrm>
        </p:grpSpPr>
        <p:cxnSp>
          <p:nvCxnSpPr>
            <p:cNvPr id="35" name="직선 화살표 연결선 34"/>
            <p:cNvCxnSpPr/>
            <p:nvPr/>
          </p:nvCxnSpPr>
          <p:spPr>
            <a:xfrm>
              <a:off x="11826534" y="4171002"/>
              <a:ext cx="0" cy="560345"/>
            </a:xfrm>
            <a:prstGeom prst="straightConnector1">
              <a:avLst/>
            </a:prstGeom>
            <a:ln w="19050">
              <a:solidFill>
                <a:srgbClr val="EE4C5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1963400" y="4266508"/>
              <a:ext cx="1207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EE4C5A"/>
                  </a:solidFill>
                </a:rPr>
                <a:t>Traceroute</a:t>
              </a:r>
              <a:endParaRPr lang="ko-KR" altLang="en-US" b="1" dirty="0">
                <a:solidFill>
                  <a:srgbClr val="EE4C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1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10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28" name="Object 4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sp>
        <p:nvSpPr>
          <p:cNvPr id="36" name="Object 2"/>
          <p:cNvSpPr txBox="1"/>
          <p:nvPr/>
        </p:nvSpPr>
        <p:spPr>
          <a:xfrm>
            <a:off x="1047619" y="1028571"/>
            <a:ext cx="4257143" cy="7457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설정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1161905" y="1847619"/>
            <a:ext cx="5057143" cy="557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BGP</a:t>
            </a:r>
            <a:endParaRPr lang="en-US" sz="2000" dirty="0">
              <a:solidFill>
                <a:srgbClr val="99959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31" y="5219700"/>
            <a:ext cx="5363077" cy="2071257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31" y="7575325"/>
            <a:ext cx="6129903" cy="1525842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50" y="2490776"/>
            <a:ext cx="4686450" cy="4460597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04" y="7658100"/>
            <a:ext cx="5572789" cy="1446661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31" y="2480232"/>
            <a:ext cx="6129903" cy="1342126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369" y="4107304"/>
            <a:ext cx="5363077" cy="828028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</p:spTree>
    <p:extLst>
      <p:ext uri="{BB962C8B-B14F-4D97-AF65-F5344CB8AC3E}">
        <p14:creationId xmlns:p14="http://schemas.microsoft.com/office/powerpoint/2010/main" val="201091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10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28" name="Object 4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sp>
        <p:nvSpPr>
          <p:cNvPr id="36" name="Object 2"/>
          <p:cNvSpPr txBox="1"/>
          <p:nvPr/>
        </p:nvSpPr>
        <p:spPr>
          <a:xfrm>
            <a:off x="1047619" y="1028571"/>
            <a:ext cx="4257143" cy="7457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설정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1161905" y="1847619"/>
            <a:ext cx="5057143" cy="557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VRRP, GLBP</a:t>
            </a:r>
            <a:endParaRPr lang="en-US" sz="2000" dirty="0">
              <a:solidFill>
                <a:srgbClr val="99959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98" y="4493781"/>
            <a:ext cx="8480184" cy="685800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4" y="2472270"/>
            <a:ext cx="3720220" cy="3113106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98" y="2472268"/>
            <a:ext cx="6579948" cy="1895239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cxnSp>
        <p:nvCxnSpPr>
          <p:cNvPr id="15" name="직선 화살표 연결선 14"/>
          <p:cNvCxnSpPr/>
          <p:nvPr/>
        </p:nvCxnSpPr>
        <p:spPr>
          <a:xfrm>
            <a:off x="4443792" y="2705100"/>
            <a:ext cx="2033208" cy="7258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1" b="23673"/>
          <a:stretch/>
        </p:blipFill>
        <p:spPr>
          <a:xfrm>
            <a:off x="6747898" y="5437154"/>
            <a:ext cx="8480184" cy="381001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cxnSp>
        <p:nvCxnSpPr>
          <p:cNvPr id="23" name="직선 화살표 연결선 22"/>
          <p:cNvCxnSpPr/>
          <p:nvPr/>
        </p:nvCxnSpPr>
        <p:spPr>
          <a:xfrm>
            <a:off x="4583865" y="3118637"/>
            <a:ext cx="1839705" cy="2466739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52972" y="387645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EE4C5A"/>
                </a:solidFill>
              </a:rPr>
              <a:t>s</a:t>
            </a:r>
            <a:r>
              <a:rPr lang="en-US" altLang="ko-KR" b="1" dirty="0" smtClean="0">
                <a:solidFill>
                  <a:srgbClr val="EE4C5A"/>
                </a:solidFill>
              </a:rPr>
              <a:t>hut</a:t>
            </a:r>
            <a:endParaRPr lang="ko-KR" altLang="en-US" b="1" dirty="0">
              <a:solidFill>
                <a:srgbClr val="EE4C5A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44" y="5818155"/>
            <a:ext cx="3111356" cy="3687978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" t="-2876" b="1"/>
          <a:stretch/>
        </p:blipFill>
        <p:spPr>
          <a:xfrm>
            <a:off x="6747898" y="8648700"/>
            <a:ext cx="8326117" cy="857433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cxnSp>
        <p:nvCxnSpPr>
          <p:cNvPr id="22" name="직선 화살표 연결선 21"/>
          <p:cNvCxnSpPr/>
          <p:nvPr/>
        </p:nvCxnSpPr>
        <p:spPr>
          <a:xfrm>
            <a:off x="2193735" y="6654056"/>
            <a:ext cx="4283265" cy="1005127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98" y="7021733"/>
            <a:ext cx="6469846" cy="1522317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</p:spTree>
    <p:extLst>
      <p:ext uri="{BB962C8B-B14F-4D97-AF65-F5344CB8AC3E}">
        <p14:creationId xmlns:p14="http://schemas.microsoft.com/office/powerpoint/2010/main" val="22734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05" y="2946430"/>
            <a:ext cx="6747678" cy="5689976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grpSp>
        <p:nvGrpSpPr>
          <p:cNvPr id="27" name="그룹 1010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28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sp>
        <p:nvSpPr>
          <p:cNvPr id="36" name="Object 2"/>
          <p:cNvSpPr txBox="1"/>
          <p:nvPr/>
        </p:nvSpPr>
        <p:spPr>
          <a:xfrm>
            <a:off x="1047619" y="1028571"/>
            <a:ext cx="4257143" cy="7457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설정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1161905" y="1847619"/>
            <a:ext cx="5057143" cy="557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DHCP, NAT</a:t>
            </a:r>
            <a:endParaRPr lang="en-US" sz="2000" dirty="0">
              <a:solidFill>
                <a:srgbClr val="99959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88" y="5248347"/>
            <a:ext cx="4117969" cy="349403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88" y="5702860"/>
            <a:ext cx="4155412" cy="361883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88" y="1793572"/>
            <a:ext cx="4777568" cy="3349665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88" y="6169853"/>
            <a:ext cx="7127212" cy="1046091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88" y="7982684"/>
            <a:ext cx="5515745" cy="1609950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cxnSp>
        <p:nvCxnSpPr>
          <p:cNvPr id="26" name="직선 화살표 연결선 25"/>
          <p:cNvCxnSpPr/>
          <p:nvPr/>
        </p:nvCxnSpPr>
        <p:spPr>
          <a:xfrm flipV="1">
            <a:off x="6477000" y="6692898"/>
            <a:ext cx="2514600" cy="695592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467600" y="5597750"/>
            <a:ext cx="1524000" cy="3143766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619" y="1028571"/>
            <a:ext cx="4257143" cy="7457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b="1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itchFamily="34" charset="0"/>
              </a:rPr>
              <a:t>Contents</a:t>
            </a:r>
            <a:endParaRPr 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cxnSp>
        <p:nvCxnSpPr>
          <p:cNvPr id="34" name="직선 연결선 33"/>
          <p:cNvCxnSpPr/>
          <p:nvPr/>
        </p:nvCxnSpPr>
        <p:spPr>
          <a:xfrm>
            <a:off x="4572000" y="2582443"/>
            <a:ext cx="0" cy="6102772"/>
          </a:xfrm>
          <a:prstGeom prst="line">
            <a:avLst/>
          </a:prstGeom>
          <a:ln w="25400">
            <a:solidFill>
              <a:srgbClr val="C0B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482000" y="3377100"/>
            <a:ext cx="180000" cy="180000"/>
          </a:xfrm>
          <a:prstGeom prst="ellipse">
            <a:avLst/>
          </a:prstGeom>
          <a:solidFill>
            <a:srgbClr val="EE4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482000" y="7599178"/>
            <a:ext cx="180000" cy="180000"/>
          </a:xfrm>
          <a:prstGeom prst="ellipse">
            <a:avLst/>
          </a:prstGeom>
          <a:solidFill>
            <a:srgbClr val="EE4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482000" y="4833426"/>
            <a:ext cx="180000" cy="180000"/>
          </a:xfrm>
          <a:prstGeom prst="ellipse">
            <a:avLst/>
          </a:prstGeom>
          <a:solidFill>
            <a:srgbClr val="EE4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482000" y="6214280"/>
            <a:ext cx="180000" cy="180000"/>
          </a:xfrm>
          <a:prstGeom prst="ellipse">
            <a:avLst/>
          </a:prstGeom>
          <a:solidFill>
            <a:srgbClr val="EE4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6805330" y="3175000"/>
            <a:ext cx="3310866" cy="4825690"/>
            <a:chOff x="4572000" y="3467100"/>
            <a:chExt cx="7550972" cy="4825690"/>
          </a:xfrm>
        </p:grpSpPr>
        <p:sp>
          <p:nvSpPr>
            <p:cNvPr id="82" name="TextBox 81"/>
            <p:cNvSpPr txBox="1"/>
            <p:nvPr/>
          </p:nvSpPr>
          <p:spPr>
            <a:xfrm>
              <a:off x="4572000" y="3467100"/>
              <a:ext cx="7543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 smtClean="0">
                  <a:solidFill>
                    <a:srgbClr val="5B55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  </a:t>
              </a:r>
              <a:r>
                <a:rPr lang="ko-KR" altLang="en-US" sz="3000" dirty="0" smtClean="0">
                  <a:solidFill>
                    <a:srgbClr val="5B55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소개</a:t>
              </a:r>
              <a:endParaRPr lang="ko-KR" altLang="en-US" sz="3000" dirty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572000" y="4912519"/>
              <a:ext cx="7543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3000" kern="0" spc="-100" dirty="0">
                  <a:solidFill>
                    <a:srgbClr val="5B55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itchFamily="34" charset="0"/>
                </a:rPr>
                <a:t>2. </a:t>
              </a:r>
              <a:r>
                <a:rPr lang="en-US" altLang="ko-KR" sz="3000" kern="0" spc="-100" dirty="0" smtClean="0">
                  <a:solidFill>
                    <a:srgbClr val="5B55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itchFamily="34" charset="0"/>
                </a:rPr>
                <a:t>  </a:t>
              </a:r>
              <a:r>
                <a:rPr lang="ko-KR" altLang="en-US" sz="3000" kern="0" spc="-100" dirty="0" smtClean="0">
                  <a:solidFill>
                    <a:srgbClr val="5B55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itchFamily="34" charset="0"/>
                </a:rPr>
                <a:t>적용 </a:t>
              </a:r>
              <a:r>
                <a:rPr lang="ko-KR" altLang="en-US" sz="3000" kern="0" spc="-100" dirty="0">
                  <a:solidFill>
                    <a:srgbClr val="5B55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itchFamily="34" charset="0"/>
                </a:rPr>
                <a:t>기술</a:t>
              </a:r>
              <a:endParaRPr lang="en-US" altLang="ko-KR" sz="3000" kern="0" spc="-100" dirty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72000" y="6293373"/>
              <a:ext cx="75437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3000" kern="0" spc="-100" dirty="0">
                  <a:solidFill>
                    <a:srgbClr val="5B55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itchFamily="34" charset="0"/>
                </a:rPr>
                <a:t>3. </a:t>
              </a:r>
              <a:r>
                <a:rPr lang="en-US" altLang="ko-KR" sz="3000" kern="0" spc="-100" dirty="0" smtClean="0">
                  <a:solidFill>
                    <a:srgbClr val="5B55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itchFamily="34" charset="0"/>
                </a:rPr>
                <a:t>  </a:t>
              </a:r>
              <a:r>
                <a:rPr lang="ko-KR" altLang="en-US" sz="3000" kern="0" spc="-100" dirty="0" smtClean="0">
                  <a:solidFill>
                    <a:srgbClr val="5B55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itchFamily="34" charset="0"/>
                </a:rPr>
                <a:t>네트워크 구성</a:t>
              </a:r>
              <a:endParaRPr lang="en-US" altLang="ko-KR" sz="3000" kern="0" spc="-100" dirty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79172" y="7738792"/>
              <a:ext cx="7543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kern="0" spc="-100" dirty="0">
                  <a:solidFill>
                    <a:srgbClr val="5B55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itchFamily="34" charset="0"/>
                </a:rPr>
                <a:t>4. </a:t>
              </a:r>
              <a:r>
                <a:rPr lang="en-US" altLang="ko-KR" sz="3000" kern="0" spc="-100" dirty="0" smtClean="0">
                  <a:solidFill>
                    <a:srgbClr val="5B55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itchFamily="34" charset="0"/>
                </a:rPr>
                <a:t>  </a:t>
              </a:r>
              <a:r>
                <a:rPr lang="ko-KR" altLang="en-US" sz="3000" kern="0" spc="-100" dirty="0" smtClean="0">
                  <a:solidFill>
                    <a:srgbClr val="5B55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itchFamily="34" charset="0"/>
                </a:rPr>
                <a:t>세부 설정</a:t>
              </a:r>
              <a:endParaRPr lang="en-US" altLang="ko-KR" sz="3000" kern="0" spc="-100" dirty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10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28" name="Object 4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sp>
        <p:nvSpPr>
          <p:cNvPr id="36" name="Object 2"/>
          <p:cNvSpPr txBox="1"/>
          <p:nvPr/>
        </p:nvSpPr>
        <p:spPr>
          <a:xfrm>
            <a:off x="1047619" y="1028571"/>
            <a:ext cx="4257143" cy="7457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설정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1161905" y="1847619"/>
            <a:ext cx="5057143" cy="557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AAA, SSH</a:t>
            </a:r>
            <a:endParaRPr lang="en-US" sz="2000" dirty="0">
              <a:solidFill>
                <a:srgbClr val="99959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4" y="2474151"/>
            <a:ext cx="3272007" cy="3097168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04" y="6306058"/>
            <a:ext cx="6048958" cy="1462658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04" y="7968078"/>
            <a:ext cx="6061352" cy="1165168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474151"/>
            <a:ext cx="5335507" cy="1541369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482697"/>
            <a:ext cx="3883552" cy="1165066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780446"/>
            <a:ext cx="6666766" cy="3352800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cxnSp>
        <p:nvCxnSpPr>
          <p:cNvPr id="37" name="직선 화살표 연결선 36"/>
          <p:cNvCxnSpPr/>
          <p:nvPr/>
        </p:nvCxnSpPr>
        <p:spPr>
          <a:xfrm flipV="1">
            <a:off x="4572000" y="3244835"/>
            <a:ext cx="4343400" cy="476488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905000" y="5621906"/>
            <a:ext cx="297727" cy="614163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6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10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28" name="Object 4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sp>
        <p:nvSpPr>
          <p:cNvPr id="36" name="Object 2"/>
          <p:cNvSpPr txBox="1"/>
          <p:nvPr/>
        </p:nvSpPr>
        <p:spPr>
          <a:xfrm>
            <a:off x="1047619" y="1028571"/>
            <a:ext cx="4257143" cy="7457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설정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1161905" y="1847619"/>
            <a:ext cx="5057143" cy="557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QOS (LLQ, WRED)</a:t>
            </a:r>
            <a:endParaRPr lang="en-US" sz="2000" dirty="0">
              <a:solidFill>
                <a:srgbClr val="99959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459" y="3364648"/>
            <a:ext cx="3020327" cy="1113879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25" y="7298616"/>
            <a:ext cx="4142473" cy="723819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514" y="6476545"/>
            <a:ext cx="4790086" cy="2363109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25" y="2477355"/>
            <a:ext cx="6332409" cy="2888467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93" y="2477356"/>
            <a:ext cx="3086307" cy="2888467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59" y="6216294"/>
            <a:ext cx="3086250" cy="2888467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cxnSp>
        <p:nvCxnSpPr>
          <p:cNvPr id="25" name="직선 화살표 연결선 24"/>
          <p:cNvCxnSpPr/>
          <p:nvPr/>
        </p:nvCxnSpPr>
        <p:spPr>
          <a:xfrm>
            <a:off x="4443792" y="3924300"/>
            <a:ext cx="860970" cy="0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443792" y="7658100"/>
            <a:ext cx="860970" cy="0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10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28" name="Object 4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sp>
        <p:nvSpPr>
          <p:cNvPr id="36" name="Object 2"/>
          <p:cNvSpPr txBox="1"/>
          <p:nvPr/>
        </p:nvSpPr>
        <p:spPr>
          <a:xfrm>
            <a:off x="1047619" y="1028571"/>
            <a:ext cx="4257143" cy="7457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설정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1161905" y="1847619"/>
            <a:ext cx="5057143" cy="557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 Tunnel, </a:t>
            </a:r>
            <a:r>
              <a:rPr lang="en-US" sz="2000" dirty="0" err="1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IPSec</a:t>
            </a:r>
            <a:r>
              <a:rPr lang="en-US" sz="2000" dirty="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VPN</a:t>
            </a:r>
            <a:endParaRPr lang="en-US" sz="2000" dirty="0">
              <a:solidFill>
                <a:srgbClr val="99959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96" y="2762631"/>
            <a:ext cx="6747678" cy="6057574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cxnSp>
        <p:nvCxnSpPr>
          <p:cNvPr id="14" name="직선 화살표 연결선 13"/>
          <p:cNvCxnSpPr/>
          <p:nvPr/>
        </p:nvCxnSpPr>
        <p:spPr>
          <a:xfrm flipV="1">
            <a:off x="3886200" y="3526554"/>
            <a:ext cx="5105400" cy="1312146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88" y="1793572"/>
            <a:ext cx="6761666" cy="3465962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88" y="6129571"/>
            <a:ext cx="6754477" cy="3463063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cxnSp>
        <p:nvCxnSpPr>
          <p:cNvPr id="20" name="직선 화살표 연결선 19"/>
          <p:cNvCxnSpPr/>
          <p:nvPr/>
        </p:nvCxnSpPr>
        <p:spPr>
          <a:xfrm>
            <a:off x="4528556" y="6657909"/>
            <a:ext cx="4463044" cy="1457391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4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619" y="1028571"/>
            <a:ext cx="4257143" cy="7457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000" b="1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itchFamily="34" charset="0"/>
              </a:rPr>
              <a:t>프로젝트 소개</a:t>
            </a:r>
            <a:endParaRPr 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sp>
        <p:nvSpPr>
          <p:cNvPr id="5" name="Object 15"/>
          <p:cNvSpPr txBox="1"/>
          <p:nvPr/>
        </p:nvSpPr>
        <p:spPr>
          <a:xfrm>
            <a:off x="1161905" y="1847619"/>
            <a:ext cx="5057143" cy="557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dirty="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 목적</a:t>
            </a:r>
            <a:endParaRPr lang="en-US" dirty="0">
              <a:solidFill>
                <a:srgbClr val="99959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9000" y="3162300"/>
            <a:ext cx="11049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본사와 지사</a:t>
            </a:r>
            <a:r>
              <a:rPr lang="en-US" altLang="ko-KR" sz="30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0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인수한 </a:t>
            </a:r>
            <a:r>
              <a:rPr lang="en-US" altLang="ko-KR" sz="30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30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간 통신 가능한 망 구축</a:t>
            </a:r>
            <a:endParaRPr lang="en-US" altLang="ko-KR" sz="2000" dirty="0" smtClean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000" dirty="0" smtClean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000" dirty="0" err="1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브로드캐스트</a:t>
            </a:r>
            <a:r>
              <a:rPr lang="ko-KR" altLang="en-US" sz="30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도메인을 나눠 </a:t>
            </a:r>
            <a:r>
              <a:rPr lang="en-US" altLang="ko-KR" sz="30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LAN </a:t>
            </a:r>
            <a:r>
              <a:rPr lang="ko-KR" altLang="en-US" sz="30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구간 성능 향상</a:t>
            </a:r>
            <a:r>
              <a:rPr lang="ko-KR" altLang="en-US" sz="30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000" dirty="0" smtClean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000" dirty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0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이중화를 통한 네트워크 장애 발생시 피해 최소화</a:t>
            </a:r>
            <a:endParaRPr lang="en-US" altLang="ko-KR" sz="3000" dirty="0" smtClean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000" dirty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0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보안 기능을 통한 </a:t>
            </a:r>
            <a:r>
              <a:rPr lang="ko-KR" altLang="en-US" sz="3000" dirty="0" err="1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보안성</a:t>
            </a:r>
            <a:r>
              <a:rPr lang="ko-KR" altLang="en-US" sz="30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강화</a:t>
            </a:r>
            <a:endParaRPr lang="en-US" altLang="ko-KR" sz="2000" dirty="0" smtClean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000" dirty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0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QOS</a:t>
            </a:r>
            <a:r>
              <a:rPr lang="ko-KR" altLang="en-US" sz="30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</a:t>
            </a:r>
            <a:r>
              <a:rPr lang="ko-KR" altLang="en-US" sz="30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대역폭 및 품질 보장</a:t>
            </a:r>
            <a:endParaRPr lang="en-US" altLang="ko-KR" sz="2000" dirty="0" smtClean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000" dirty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0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SSH</a:t>
            </a:r>
            <a:r>
              <a:rPr lang="ko-KR" altLang="en-US" sz="30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원격 접속을 통한 </a:t>
            </a:r>
            <a:r>
              <a:rPr lang="ko-KR" altLang="en-US" sz="3000" dirty="0" err="1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</a:t>
            </a:r>
            <a:r>
              <a:rPr lang="ko-KR" altLang="en-US" sz="30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3000" dirty="0" smtClean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65" name="그룹 964"/>
          <p:cNvGrpSpPr/>
          <p:nvPr/>
        </p:nvGrpSpPr>
        <p:grpSpPr>
          <a:xfrm>
            <a:off x="1047619" y="3900780"/>
            <a:ext cx="4672781" cy="3396560"/>
            <a:chOff x="1047619" y="3900780"/>
            <a:chExt cx="4672781" cy="3396560"/>
          </a:xfrm>
        </p:grpSpPr>
        <p:grpSp>
          <p:nvGrpSpPr>
            <p:cNvPr id="53" name="그룹 52"/>
            <p:cNvGrpSpPr/>
            <p:nvPr/>
          </p:nvGrpSpPr>
          <p:grpSpPr>
            <a:xfrm>
              <a:off x="1047619" y="4777340"/>
              <a:ext cx="4672781" cy="2520000"/>
              <a:chOff x="1047619" y="4305300"/>
              <a:chExt cx="4672781" cy="2520000"/>
            </a:xfrm>
          </p:grpSpPr>
          <p:grpSp>
            <p:nvGrpSpPr>
              <p:cNvPr id="47" name="그룹 1005"/>
              <p:cNvGrpSpPr/>
              <p:nvPr/>
            </p:nvGrpSpPr>
            <p:grpSpPr>
              <a:xfrm>
                <a:off x="1047619" y="4305300"/>
                <a:ext cx="2520000" cy="2520000"/>
                <a:chOff x="9066077" y="4885370"/>
                <a:chExt cx="6152297" cy="6171429"/>
              </a:xfrm>
            </p:grpSpPr>
            <p:pic>
              <p:nvPicPr>
                <p:cNvPr id="48" name="Object 14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9066077" y="4885370"/>
                  <a:ext cx="6152297" cy="6171429"/>
                </a:xfrm>
                <a:prstGeom prst="rect">
                  <a:avLst/>
                </a:prstGeom>
              </p:spPr>
            </p:pic>
          </p:grpSp>
          <p:grpSp>
            <p:nvGrpSpPr>
              <p:cNvPr id="49" name="그룹 1007"/>
              <p:cNvGrpSpPr/>
              <p:nvPr/>
            </p:nvGrpSpPr>
            <p:grpSpPr>
              <a:xfrm>
                <a:off x="3200400" y="4305300"/>
                <a:ext cx="2520000" cy="2520000"/>
                <a:chOff x="2746414" y="1840972"/>
                <a:chExt cx="6125180" cy="6171429"/>
              </a:xfrm>
            </p:grpSpPr>
            <p:pic>
              <p:nvPicPr>
                <p:cNvPr id="50" name="Object 20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746414" y="1840972"/>
                  <a:ext cx="6125180" cy="6171429"/>
                </a:xfrm>
                <a:prstGeom prst="rect">
                  <a:avLst/>
                </a:prstGeom>
              </p:spPr>
            </p:pic>
          </p:grpSp>
        </p:grpSp>
        <p:sp>
          <p:nvSpPr>
            <p:cNvPr id="130" name="타원 129"/>
            <p:cNvSpPr/>
            <p:nvPr/>
          </p:nvSpPr>
          <p:spPr>
            <a:xfrm>
              <a:off x="2824800" y="3916772"/>
              <a:ext cx="147000" cy="147000"/>
            </a:xfrm>
            <a:prstGeom prst="ellipse">
              <a:avLst/>
            </a:prstGeom>
            <a:solidFill>
              <a:srgbClr val="C0B8B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1828800" y="4579599"/>
              <a:ext cx="147000" cy="147000"/>
            </a:xfrm>
            <a:prstGeom prst="ellipse">
              <a:avLst/>
            </a:prstGeom>
            <a:solidFill>
              <a:srgbClr val="C0B8B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2291400" y="4146882"/>
              <a:ext cx="147000" cy="147000"/>
            </a:xfrm>
            <a:prstGeom prst="ellipse">
              <a:avLst/>
            </a:prstGeom>
            <a:solidFill>
              <a:srgbClr val="C0B8B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4498500" y="4545259"/>
              <a:ext cx="147000" cy="147000"/>
            </a:xfrm>
            <a:prstGeom prst="ellipse">
              <a:avLst/>
            </a:prstGeom>
            <a:solidFill>
              <a:srgbClr val="C0B8B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3494119" y="3900780"/>
              <a:ext cx="147000" cy="147000"/>
            </a:xfrm>
            <a:prstGeom prst="ellipse">
              <a:avLst/>
            </a:prstGeom>
            <a:solidFill>
              <a:srgbClr val="C0B8B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4114800" y="4146882"/>
              <a:ext cx="147000" cy="147000"/>
            </a:xfrm>
            <a:prstGeom prst="ellipse">
              <a:avLst/>
            </a:prstGeom>
            <a:solidFill>
              <a:srgbClr val="C0B8B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5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4"/>
          <p:cNvGrpSpPr/>
          <p:nvPr/>
        </p:nvGrpSpPr>
        <p:grpSpPr>
          <a:xfrm>
            <a:off x="4219048" y="4447619"/>
            <a:ext cx="9952381" cy="123810"/>
            <a:chOff x="4219048" y="4447619"/>
            <a:chExt cx="9952381" cy="123810"/>
          </a:xfrm>
        </p:grpSpPr>
        <p:pic>
          <p:nvPicPr>
            <p:cNvPr id="13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9048" y="4447619"/>
              <a:ext cx="9952381" cy="123810"/>
            </a:xfrm>
            <a:prstGeom prst="rect">
              <a:avLst/>
            </a:prstGeom>
          </p:spPr>
        </p:pic>
      </p:grpSp>
      <p:sp>
        <p:nvSpPr>
          <p:cNvPr id="50" name="타원 49"/>
          <p:cNvSpPr/>
          <p:nvPr/>
        </p:nvSpPr>
        <p:spPr>
          <a:xfrm>
            <a:off x="11690216" y="4171429"/>
            <a:ext cx="666667" cy="666666"/>
          </a:xfrm>
          <a:prstGeom prst="ellipse">
            <a:avLst/>
          </a:prstGeom>
          <a:solidFill>
            <a:srgbClr val="C0B8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FBCBD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911309" y="4171429"/>
            <a:ext cx="666667" cy="666666"/>
          </a:xfrm>
          <a:prstGeom prst="ellipse">
            <a:avLst/>
          </a:prstGeom>
          <a:solidFill>
            <a:srgbClr val="C5BC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99597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47619" y="1028571"/>
            <a:ext cx="4257143" cy="7457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000" b="1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itchFamily="34" charset="0"/>
              </a:rPr>
              <a:t>프로젝트 소개</a:t>
            </a:r>
            <a:endParaRPr 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grpSp>
        <p:nvGrpSpPr>
          <p:cNvPr id="14" name="그룹 1005"/>
          <p:cNvGrpSpPr/>
          <p:nvPr/>
        </p:nvGrpSpPr>
        <p:grpSpPr>
          <a:xfrm>
            <a:off x="2076190" y="3171429"/>
            <a:ext cx="2685714" cy="2676190"/>
            <a:chOff x="2076190" y="3171429"/>
            <a:chExt cx="2685714" cy="2676190"/>
          </a:xfrm>
        </p:grpSpPr>
        <p:pic>
          <p:nvPicPr>
            <p:cNvPr id="15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6190" y="3171429"/>
              <a:ext cx="2685714" cy="2676190"/>
            </a:xfrm>
            <a:prstGeom prst="rect">
              <a:avLst/>
            </a:prstGeom>
          </p:spPr>
        </p:pic>
      </p:grpSp>
      <p:grpSp>
        <p:nvGrpSpPr>
          <p:cNvPr id="16" name="그룹 1006"/>
          <p:cNvGrpSpPr/>
          <p:nvPr/>
        </p:nvGrpSpPr>
        <p:grpSpPr>
          <a:xfrm>
            <a:off x="13533333" y="3171429"/>
            <a:ext cx="2685714" cy="2676190"/>
            <a:chOff x="13533333" y="3171429"/>
            <a:chExt cx="2685714" cy="2676190"/>
          </a:xfrm>
        </p:grpSpPr>
        <p:pic>
          <p:nvPicPr>
            <p:cNvPr id="17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33333" y="3171429"/>
              <a:ext cx="2685714" cy="2676190"/>
            </a:xfrm>
            <a:prstGeom prst="rect">
              <a:avLst/>
            </a:prstGeom>
          </p:spPr>
        </p:pic>
      </p:grpSp>
      <p:sp>
        <p:nvSpPr>
          <p:cNvPr id="18" name="Object 24"/>
          <p:cNvSpPr txBox="1"/>
          <p:nvPr/>
        </p:nvSpPr>
        <p:spPr>
          <a:xfrm>
            <a:off x="2444047" y="4134339"/>
            <a:ext cx="1892857" cy="914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Object 25"/>
          <p:cNvSpPr txBox="1"/>
          <p:nvPr/>
        </p:nvSpPr>
        <p:spPr>
          <a:xfrm>
            <a:off x="13929761" y="4134339"/>
            <a:ext cx="1892857" cy="914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Object 33"/>
          <p:cNvSpPr txBox="1"/>
          <p:nvPr/>
        </p:nvSpPr>
        <p:spPr>
          <a:xfrm>
            <a:off x="6575001" y="6438900"/>
            <a:ext cx="5110714" cy="2214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" pitchFamily="34" charset="0"/>
              </a:rPr>
              <a:t>본사 네트워크 구성</a:t>
            </a:r>
            <a:endParaRPr lang="en-US" altLang="ko-KR" sz="2000" kern="0" spc="-100" dirty="0" smtClean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스퀘어" pitchFamily="34" charset="0"/>
            </a:endParaRPr>
          </a:p>
          <a:p>
            <a:pPr algn="ctr"/>
            <a:endParaRPr lang="en-US" sz="2000" kern="0" spc="-100" dirty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스퀘어" pitchFamily="34" charset="0"/>
            </a:endParaRPr>
          </a:p>
          <a:p>
            <a:pPr algn="ctr"/>
            <a:r>
              <a:rPr lang="ko-KR" altLang="en-US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" pitchFamily="34" charset="0"/>
              </a:rPr>
              <a:t>지사 네트워크 구성</a:t>
            </a:r>
            <a:endParaRPr lang="en-US" altLang="ko-KR" sz="2000" kern="0" spc="-100" dirty="0" smtClean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스퀘어" pitchFamily="34" charset="0"/>
            </a:endParaRPr>
          </a:p>
          <a:p>
            <a:pPr algn="ctr"/>
            <a:endParaRPr lang="en-US" sz="2000" kern="0" spc="-100" dirty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스퀘어" pitchFamily="34" charset="0"/>
            </a:endParaRPr>
          </a:p>
          <a:p>
            <a:pPr algn="ctr"/>
            <a:r>
              <a:rPr lang="ko-KR" altLang="en-US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" pitchFamily="34" charset="0"/>
              </a:rPr>
              <a:t>공중망 구성</a:t>
            </a:r>
            <a:endParaRPr lang="en-US" sz="2000" kern="0" spc="-100" dirty="0" smtClean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스퀘어" pitchFamily="34" charset="0"/>
            </a:endParaRPr>
          </a:p>
        </p:txBody>
      </p:sp>
      <p:sp>
        <p:nvSpPr>
          <p:cNvPr id="29" name="Object 37"/>
          <p:cNvSpPr txBox="1"/>
          <p:nvPr/>
        </p:nvSpPr>
        <p:spPr>
          <a:xfrm>
            <a:off x="5920238" y="4295239"/>
            <a:ext cx="654762" cy="5428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바른고딕" pitchFamily="34" charset="0"/>
              </a:rPr>
              <a:t>&gt;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38"/>
          <p:cNvSpPr txBox="1"/>
          <p:nvPr/>
        </p:nvSpPr>
        <p:spPr>
          <a:xfrm>
            <a:off x="11685714" y="4295238"/>
            <a:ext cx="654762" cy="5428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바른고딕" pitchFamily="34" charset="0"/>
              </a:rPr>
              <a:t>&gt;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1009"/>
          <p:cNvGrpSpPr/>
          <p:nvPr/>
        </p:nvGrpSpPr>
        <p:grpSpPr>
          <a:xfrm>
            <a:off x="7752381" y="3171429"/>
            <a:ext cx="2685714" cy="2676190"/>
            <a:chOff x="7752381" y="3171429"/>
            <a:chExt cx="2685714" cy="2676190"/>
          </a:xfrm>
        </p:grpSpPr>
        <p:pic>
          <p:nvPicPr>
            <p:cNvPr id="32" name="Object 3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52381" y="3171429"/>
              <a:ext cx="2685714" cy="2676190"/>
            </a:xfrm>
            <a:prstGeom prst="rect">
              <a:avLst/>
            </a:prstGeom>
          </p:spPr>
        </p:pic>
      </p:grpSp>
      <p:sp>
        <p:nvSpPr>
          <p:cNvPr id="33" name="Object 42"/>
          <p:cNvSpPr txBox="1"/>
          <p:nvPr/>
        </p:nvSpPr>
        <p:spPr>
          <a:xfrm>
            <a:off x="8148809" y="4138095"/>
            <a:ext cx="1892857" cy="914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3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bject 15"/>
          <p:cNvSpPr txBox="1"/>
          <p:nvPr/>
        </p:nvSpPr>
        <p:spPr>
          <a:xfrm>
            <a:off x="1161905" y="1847619"/>
            <a:ext cx="5057143" cy="557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dirty="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itchFamily="34" charset="0"/>
              </a:rPr>
              <a:t>프로젝트 일정 </a:t>
            </a:r>
            <a:r>
              <a:rPr lang="en-US" altLang="ko-KR" sz="2000" dirty="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itchFamily="34" charset="0"/>
              </a:rPr>
              <a:t>: 2021.06.16 </a:t>
            </a:r>
            <a:r>
              <a:rPr lang="en-US" altLang="ko-KR" sz="200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itchFamily="34" charset="0"/>
              </a:rPr>
              <a:t>~ 2021.07.07</a:t>
            </a:r>
            <a:endParaRPr lang="en-US" dirty="0">
              <a:solidFill>
                <a:srgbClr val="99959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Object 33"/>
          <p:cNvSpPr txBox="1"/>
          <p:nvPr/>
        </p:nvSpPr>
        <p:spPr>
          <a:xfrm>
            <a:off x="12320832" y="6438900"/>
            <a:ext cx="5110714" cy="2214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" pitchFamily="34" charset="0"/>
              </a:rPr>
              <a:t>보안 및 </a:t>
            </a:r>
            <a:r>
              <a:rPr lang="en-US" altLang="ko-KR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" pitchFamily="34" charset="0"/>
              </a:rPr>
              <a:t>QOS</a:t>
            </a:r>
            <a:r>
              <a:rPr lang="ko-KR" altLang="en-US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" pitchFamily="34" charset="0"/>
              </a:rPr>
              <a:t>설정 </a:t>
            </a:r>
            <a:endParaRPr lang="en-US" altLang="ko-KR" sz="2000" kern="0" spc="-100" dirty="0" smtClean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스퀘어" pitchFamily="34" charset="0"/>
            </a:endParaRPr>
          </a:p>
          <a:p>
            <a:pPr algn="ctr"/>
            <a:endParaRPr lang="en-US" altLang="ko-KR" sz="2000" kern="0" spc="-100" dirty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스퀘어" pitchFamily="34" charset="0"/>
            </a:endParaRPr>
          </a:p>
          <a:p>
            <a:pPr algn="ctr"/>
            <a:r>
              <a:rPr lang="ko-KR" altLang="en-US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" pitchFamily="34" charset="0"/>
              </a:rPr>
              <a:t>설정 </a:t>
            </a:r>
            <a:r>
              <a:rPr lang="ko-KR" altLang="en-US" sz="2000" kern="0" spc="-100" dirty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" pitchFamily="34" charset="0"/>
              </a:rPr>
              <a:t>재</a:t>
            </a:r>
            <a:r>
              <a:rPr lang="ko-KR" altLang="en-US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" pitchFamily="34" charset="0"/>
              </a:rPr>
              <a:t>확인 및 테스트</a:t>
            </a:r>
            <a:endParaRPr lang="en-US" altLang="ko-KR" sz="2000" kern="0" spc="-100" dirty="0" smtClean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스퀘어" pitchFamily="34" charset="0"/>
            </a:endParaRPr>
          </a:p>
          <a:p>
            <a:pPr algn="ctr"/>
            <a:endParaRPr lang="en-US" altLang="ko-KR" sz="2000" kern="0" spc="-100" dirty="0" smtClean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스퀘어" pitchFamily="34" charset="0"/>
            </a:endParaRPr>
          </a:p>
          <a:p>
            <a:pPr algn="ctr"/>
            <a:endParaRPr lang="en-US" altLang="ko-KR" sz="2000" kern="0" spc="-100" dirty="0" smtClean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스퀘어" pitchFamily="34" charset="0"/>
            </a:endParaRPr>
          </a:p>
        </p:txBody>
      </p:sp>
      <p:sp>
        <p:nvSpPr>
          <p:cNvPr id="58" name="Object 33"/>
          <p:cNvSpPr txBox="1"/>
          <p:nvPr/>
        </p:nvSpPr>
        <p:spPr>
          <a:xfrm>
            <a:off x="829170" y="6438900"/>
            <a:ext cx="5110714" cy="2214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" pitchFamily="34" charset="0"/>
              </a:rPr>
              <a:t>프로젝트 계획 수립</a:t>
            </a:r>
            <a:endParaRPr lang="en-US" altLang="ko-KR" sz="2000" kern="0" spc="-100" dirty="0" smtClean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스퀘어" pitchFamily="34" charset="0"/>
            </a:endParaRPr>
          </a:p>
          <a:p>
            <a:pPr algn="ctr"/>
            <a:endParaRPr lang="en-US" altLang="ko-KR" sz="2000" kern="0" spc="-100" dirty="0" smtClean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스퀘어" pitchFamily="34" charset="0"/>
            </a:endParaRPr>
          </a:p>
          <a:p>
            <a:pPr algn="ctr"/>
            <a:r>
              <a:rPr lang="ko-KR" altLang="en-US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" pitchFamily="34" charset="0"/>
              </a:rPr>
              <a:t>토폴로지 구성</a:t>
            </a:r>
            <a:endParaRPr lang="en-US" altLang="ko-KR" sz="2000" kern="0" spc="-100" dirty="0" smtClean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스퀘어" pitchFamily="34" charset="0"/>
            </a:endParaRPr>
          </a:p>
          <a:p>
            <a:pPr algn="ctr"/>
            <a:endParaRPr lang="en-US" altLang="ko-KR" sz="2000" kern="0" spc="-100" dirty="0" smtClean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스퀘어" pitchFamily="34" charset="0"/>
            </a:endParaRPr>
          </a:p>
          <a:p>
            <a:pPr algn="ctr"/>
            <a:r>
              <a:rPr lang="ko-KR" altLang="en-US" sz="2000" kern="0" spc="-100" dirty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" pitchFamily="34" charset="0"/>
              </a:rPr>
              <a:t> </a:t>
            </a:r>
            <a:r>
              <a:rPr lang="en-US" altLang="ko-KR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" pitchFamily="34" charset="0"/>
              </a:rPr>
              <a:t>PC, Switch, Router</a:t>
            </a:r>
            <a:r>
              <a:rPr lang="ko-KR" altLang="en-US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" pitchFamily="34" charset="0"/>
              </a:rPr>
              <a:t>에 </a:t>
            </a:r>
            <a:r>
              <a:rPr lang="en-US" altLang="ko-KR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" pitchFamily="34" charset="0"/>
              </a:rPr>
              <a:t>IP </a:t>
            </a:r>
            <a:r>
              <a:rPr lang="ko-KR" altLang="en-US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" pitchFamily="34" charset="0"/>
              </a:rPr>
              <a:t>할당</a:t>
            </a:r>
            <a:endParaRPr lang="en-US" sz="2000" kern="0" spc="-100" dirty="0" smtClean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스퀘어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0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2989" y="1658252"/>
            <a:ext cx="8172917" cy="7290778"/>
            <a:chOff x="8672989" y="1658252"/>
            <a:chExt cx="8172917" cy="72907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2989" y="1658252"/>
              <a:ext cx="8172917" cy="729077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326773" y="5675030"/>
            <a:ext cx="2865345" cy="10668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300" dirty="0" smtClean="0">
                <a:solidFill>
                  <a:srgbClr val="6D8EAD"/>
                </a:solidFill>
                <a:latin typeface="나눔스퀘어 ExtraBold" pitchFamily="34" charset="0"/>
              </a:rPr>
              <a:t>Network</a:t>
            </a:r>
            <a:endParaRPr lang="en-US" sz="5000" dirty="0">
              <a:solidFill>
                <a:srgbClr val="6D8EAD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51214" y="3896833"/>
            <a:ext cx="6506986" cy="8167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VLAN, RSTP, MSTP, </a:t>
            </a:r>
            <a:r>
              <a:rPr lang="en-US" altLang="ko-KR" sz="2000" kern="0" spc="-100" dirty="0" err="1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Etherchannel</a:t>
            </a:r>
            <a:r>
              <a:rPr lang="en-US" altLang="ko-KR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kern="0" spc="-100" dirty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L3 </a:t>
            </a:r>
            <a:r>
              <a:rPr lang="en-US" altLang="ko-KR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Switch, </a:t>
            </a:r>
            <a:endParaRPr lang="en-US" sz="2000" kern="0" spc="-100" dirty="0" smtClean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Port-Security,</a:t>
            </a:r>
            <a:r>
              <a:rPr lang="en-US" altLang="ko-KR" sz="2000" kern="0" spc="-100" dirty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Storm-Control,</a:t>
            </a:r>
            <a:r>
              <a:rPr lang="en-US" altLang="ko-KR" sz="2000" kern="0" spc="-100" dirty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BPDU</a:t>
            </a:r>
            <a:r>
              <a:rPr lang="ko-KR" altLang="en-US" sz="2000" kern="0" spc="-100" dirty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kern="0" spc="-100" dirty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Guard,</a:t>
            </a:r>
            <a:r>
              <a:rPr lang="en-US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SPAN</a:t>
            </a:r>
            <a:endParaRPr lang="en-US" sz="2000" dirty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51213" y="3162300"/>
            <a:ext cx="3325809" cy="7345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kern="0" spc="-200" dirty="0" smtClean="0">
                <a:solidFill>
                  <a:srgbClr val="EE4C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</a:t>
            </a:r>
            <a:endParaRPr lang="en-US" sz="3000" dirty="0">
              <a:solidFill>
                <a:srgbClr val="EE4C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51212" y="4995194"/>
            <a:ext cx="3325809" cy="652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 smtClean="0">
                <a:solidFill>
                  <a:srgbClr val="EE4C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Router</a:t>
            </a:r>
            <a:endParaRPr lang="en-US" sz="3000" dirty="0">
              <a:solidFill>
                <a:srgbClr val="EE4C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658100"/>
            <a:ext cx="1080000" cy="10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600" y="7644900"/>
            <a:ext cx="1080000" cy="1080000"/>
          </a:xfrm>
          <a:prstGeom prst="rect">
            <a:avLst/>
          </a:prstGeom>
          <a:effectLst/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446" y="1929900"/>
            <a:ext cx="1080000" cy="1080000"/>
          </a:xfrm>
          <a:prstGeom prst="rect">
            <a:avLst/>
          </a:prstGeom>
        </p:spPr>
      </p:pic>
      <p:grpSp>
        <p:nvGrpSpPr>
          <p:cNvPr id="27" name="그룹 1010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28" name="Object 4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sp>
        <p:nvSpPr>
          <p:cNvPr id="36" name="Object 2"/>
          <p:cNvSpPr txBox="1"/>
          <p:nvPr/>
        </p:nvSpPr>
        <p:spPr>
          <a:xfrm>
            <a:off x="1047619" y="1028571"/>
            <a:ext cx="4257143" cy="7457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기술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0"/>
          <p:cNvSpPr txBox="1"/>
          <p:nvPr/>
        </p:nvSpPr>
        <p:spPr>
          <a:xfrm>
            <a:off x="1948337" y="6741830"/>
            <a:ext cx="3325809" cy="657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 smtClean="0">
                <a:solidFill>
                  <a:srgbClr val="EE4C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</a:t>
            </a:r>
            <a:endParaRPr lang="en-US" sz="3000" dirty="0">
              <a:solidFill>
                <a:srgbClr val="EE4C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Object 17"/>
          <p:cNvSpPr txBox="1"/>
          <p:nvPr/>
        </p:nvSpPr>
        <p:spPr>
          <a:xfrm>
            <a:off x="1951214" y="5649222"/>
            <a:ext cx="6506986" cy="8167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OSPF, </a:t>
            </a:r>
            <a:r>
              <a:rPr lang="en-US" altLang="ko-KR" sz="2000" kern="0" spc="-100" dirty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PBR, </a:t>
            </a:r>
            <a:r>
              <a:rPr lang="en-US" altLang="ko-KR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BGP, </a:t>
            </a:r>
            <a:r>
              <a:rPr lang="en-US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VRRP, GLBP, </a:t>
            </a:r>
            <a:r>
              <a:rPr lang="en-US" altLang="ko-KR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DHCP,</a:t>
            </a:r>
            <a:r>
              <a:rPr lang="en-US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NAT, ACL, AAA, SSH </a:t>
            </a:r>
          </a:p>
          <a:p>
            <a:pPr algn="just"/>
            <a:r>
              <a:rPr lang="en-US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QOS (LLQ, WRED)</a:t>
            </a:r>
          </a:p>
        </p:txBody>
      </p:sp>
      <p:sp>
        <p:nvSpPr>
          <p:cNvPr id="30" name="Object 17"/>
          <p:cNvSpPr txBox="1"/>
          <p:nvPr/>
        </p:nvSpPr>
        <p:spPr>
          <a:xfrm>
            <a:off x="1931992" y="7399593"/>
            <a:ext cx="6526208" cy="8167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 Light" pitchFamily="34" charset="0"/>
              </a:rPr>
              <a:t>GRE Tunnel, </a:t>
            </a:r>
            <a:r>
              <a:rPr lang="en-US" altLang="ko-KR" sz="2000" kern="0" spc="-100" dirty="0" err="1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 Light" pitchFamily="34" charset="0"/>
              </a:rPr>
              <a:t>IPSec</a:t>
            </a:r>
            <a:r>
              <a:rPr lang="en-US" altLang="ko-KR" sz="2000" kern="0" spc="-100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스퀘어 Light" pitchFamily="34" charset="0"/>
              </a:rPr>
              <a:t> VPN</a:t>
            </a:r>
            <a:endParaRPr lang="en-US" sz="2000" dirty="0">
              <a:solidFill>
                <a:srgbClr val="5B554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15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10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28" name="Object 4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sp>
        <p:nvSpPr>
          <p:cNvPr id="36" name="Object 2"/>
          <p:cNvSpPr txBox="1"/>
          <p:nvPr/>
        </p:nvSpPr>
        <p:spPr>
          <a:xfrm>
            <a:off x="1047619" y="1028571"/>
            <a:ext cx="4257143" cy="7457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000" b="1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구성</a:t>
            </a:r>
            <a:endParaRPr 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11" y="1917200"/>
            <a:ext cx="14236578" cy="7464009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</p:spTree>
    <p:extLst>
      <p:ext uri="{BB962C8B-B14F-4D97-AF65-F5344CB8AC3E}">
        <p14:creationId xmlns:p14="http://schemas.microsoft.com/office/powerpoint/2010/main" val="328430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10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28" name="Object 4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sp>
        <p:nvSpPr>
          <p:cNvPr id="36" name="Object 2"/>
          <p:cNvSpPr txBox="1"/>
          <p:nvPr/>
        </p:nvSpPr>
        <p:spPr>
          <a:xfrm>
            <a:off x="1047619" y="1028571"/>
            <a:ext cx="4257143" cy="7457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설정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1161905" y="1847619"/>
            <a:ext cx="5057143" cy="557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VLAN (Trunk, VTP)</a:t>
            </a:r>
            <a:endParaRPr lang="en-US" sz="2000" dirty="0">
              <a:solidFill>
                <a:srgbClr val="99959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50" y="2478076"/>
            <a:ext cx="6728633" cy="6626685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cxnSp>
        <p:nvCxnSpPr>
          <p:cNvPr id="61" name="직선 화살표 연결선 60"/>
          <p:cNvCxnSpPr/>
          <p:nvPr/>
        </p:nvCxnSpPr>
        <p:spPr>
          <a:xfrm flipV="1">
            <a:off x="5791200" y="2797342"/>
            <a:ext cx="3200400" cy="1431758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5791200" y="4862701"/>
            <a:ext cx="3196567" cy="3252599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5791200" y="4548366"/>
            <a:ext cx="3196567" cy="694875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166" y="1809519"/>
            <a:ext cx="5871234" cy="648204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033" y="6681558"/>
            <a:ext cx="7481455" cy="2917767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033" y="2860370"/>
            <a:ext cx="6705600" cy="3418541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</p:spTree>
    <p:extLst>
      <p:ext uri="{BB962C8B-B14F-4D97-AF65-F5344CB8AC3E}">
        <p14:creationId xmlns:p14="http://schemas.microsoft.com/office/powerpoint/2010/main" val="247538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10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28" name="Object 4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sp>
        <p:nvSpPr>
          <p:cNvPr id="36" name="Object 2"/>
          <p:cNvSpPr txBox="1"/>
          <p:nvPr/>
        </p:nvSpPr>
        <p:spPr>
          <a:xfrm>
            <a:off x="1047619" y="1028571"/>
            <a:ext cx="4257143" cy="7457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설정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1161905" y="1847619"/>
            <a:ext cx="5057143" cy="557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VLAN (Inter-VLAN)</a:t>
            </a:r>
            <a:endParaRPr lang="en-US" sz="2000" dirty="0">
              <a:solidFill>
                <a:srgbClr val="99959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50" y="2478076"/>
            <a:ext cx="6728633" cy="6626685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918340"/>
            <a:ext cx="6141714" cy="2643784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809519"/>
            <a:ext cx="8124401" cy="1989387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6679138"/>
            <a:ext cx="6521752" cy="2920187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 flipV="1">
            <a:off x="2667000" y="2804212"/>
            <a:ext cx="6324600" cy="1959446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38521" y="6888507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EE4C5A"/>
                </a:solidFill>
              </a:rPr>
              <a:t>ping</a:t>
            </a:r>
            <a:endParaRPr lang="ko-KR" altLang="en-US" b="1" dirty="0">
              <a:solidFill>
                <a:srgbClr val="EE4C5A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7274878" y="4381500"/>
            <a:ext cx="1716722" cy="35386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2286000" y="6562124"/>
            <a:ext cx="301559" cy="1248376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3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10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28" name="Object 4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sp>
        <p:nvSpPr>
          <p:cNvPr id="36" name="Object 2"/>
          <p:cNvSpPr txBox="1"/>
          <p:nvPr/>
        </p:nvSpPr>
        <p:spPr>
          <a:xfrm>
            <a:off x="1047619" y="1028571"/>
            <a:ext cx="4257143" cy="7457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dirty="0" smtClean="0">
                <a:solidFill>
                  <a:srgbClr val="5B5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설정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1161905" y="1847619"/>
            <a:ext cx="5057143" cy="557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smtClean="0">
                <a:solidFill>
                  <a:srgbClr val="999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RSTP</a:t>
            </a:r>
            <a:endParaRPr lang="en-US" sz="2000" dirty="0">
              <a:solidFill>
                <a:srgbClr val="99959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50" y="2478076"/>
            <a:ext cx="6728633" cy="6626685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cxnSp>
        <p:nvCxnSpPr>
          <p:cNvPr id="30" name="직선 화살표 연결선 29"/>
          <p:cNvCxnSpPr/>
          <p:nvPr/>
        </p:nvCxnSpPr>
        <p:spPr>
          <a:xfrm flipV="1">
            <a:off x="4397856" y="2019300"/>
            <a:ext cx="4593744" cy="1398024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867400" y="4762500"/>
            <a:ext cx="3124200" cy="762000"/>
          </a:xfrm>
          <a:prstGeom prst="straightConnector1">
            <a:avLst/>
          </a:prstGeom>
          <a:ln w="19050">
            <a:solidFill>
              <a:srgbClr val="EE4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830675"/>
            <a:ext cx="6784730" cy="423029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440275"/>
            <a:ext cx="5719389" cy="1636425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5346152"/>
            <a:ext cx="6383977" cy="595243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6089333"/>
            <a:ext cx="8115301" cy="3509992"/>
          </a:xfrm>
          <a:prstGeom prst="rect">
            <a:avLst/>
          </a:prstGeom>
          <a:ln w="19050">
            <a:solidFill>
              <a:srgbClr val="C0B8BB"/>
            </a:solidFill>
          </a:ln>
        </p:spPr>
      </p:pic>
    </p:spTree>
    <p:extLst>
      <p:ext uri="{BB962C8B-B14F-4D97-AF65-F5344CB8AC3E}">
        <p14:creationId xmlns:p14="http://schemas.microsoft.com/office/powerpoint/2010/main" val="2944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5297</TotalTime>
  <Words>286</Words>
  <Application>Microsoft Office PowerPoint</Application>
  <PresentationFormat>사용자 지정</PresentationFormat>
  <Paragraphs>98</Paragraphs>
  <Slides>22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?? ??</vt:lpstr>
      <vt:lpstr>나눔바른고딕</vt:lpstr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KYB</dc:creator>
  <cp:lastModifiedBy>HP</cp:lastModifiedBy>
  <cp:revision>228</cp:revision>
  <dcterms:created xsi:type="dcterms:W3CDTF">2021-06-14T16:26:20Z</dcterms:created>
  <dcterms:modified xsi:type="dcterms:W3CDTF">2021-07-21T06:41:53Z</dcterms:modified>
</cp:coreProperties>
</file>