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sldIdLst>
    <p:sldId id="257" r:id="rId4"/>
    <p:sldId id="258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1FFC8-C342-B80A-3C46-CE0B81EE76EC}" v="3" dt="2024-12-10T22:56:01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CHI BRUNO LAUTARO" userId="S::brbianchi@uade.edu.ar::ff4596fb-204c-4a56-9ea3-f062b68be504" providerId="AD" clId="Web-{CB92A59F-4E33-AAF8-CC31-FE7653C77976}"/>
    <pc:docChg chg="delSld">
      <pc:chgData name="BIANCHI BRUNO LAUTARO" userId="S::brbianchi@uade.edu.ar::ff4596fb-204c-4a56-9ea3-f062b68be504" providerId="AD" clId="Web-{CB92A59F-4E33-AAF8-CC31-FE7653C77976}" dt="2024-10-17T11:56:28.092" v="0"/>
      <pc:docMkLst>
        <pc:docMk/>
      </pc:docMkLst>
      <pc:sldChg chg="del">
        <pc:chgData name="BIANCHI BRUNO LAUTARO" userId="S::brbianchi@uade.edu.ar::ff4596fb-204c-4a56-9ea3-f062b68be504" providerId="AD" clId="Web-{CB92A59F-4E33-AAF8-CC31-FE7653C77976}" dt="2024-10-17T11:56:28.092" v="0"/>
        <pc:sldMkLst>
          <pc:docMk/>
          <pc:sldMk cId="2765525646" sldId="262"/>
        </pc:sldMkLst>
      </pc:sldChg>
    </pc:docChg>
  </pc:docChgLst>
  <pc:docChgLst>
    <pc:chgData name="MORESI ROCCO" userId="S::rmoresi@uade.edu.ar::a81212f8-380a-4337-9fc7-e74bdf61de0d" providerId="AD" clId="Web-{5291FFC8-C342-B80A-3C46-CE0B81EE76EC}"/>
    <pc:docChg chg="modSld">
      <pc:chgData name="MORESI ROCCO" userId="S::rmoresi@uade.edu.ar::a81212f8-380a-4337-9fc7-e74bdf61de0d" providerId="AD" clId="Web-{5291FFC8-C342-B80A-3C46-CE0B81EE76EC}" dt="2024-12-10T22:56:01.657" v="2" actId="1076"/>
      <pc:docMkLst>
        <pc:docMk/>
      </pc:docMkLst>
      <pc:sldChg chg="modSp">
        <pc:chgData name="MORESI ROCCO" userId="S::rmoresi@uade.edu.ar::a81212f8-380a-4337-9fc7-e74bdf61de0d" providerId="AD" clId="Web-{5291FFC8-C342-B80A-3C46-CE0B81EE76EC}" dt="2024-12-10T22:52:47.542" v="1" actId="1076"/>
        <pc:sldMkLst>
          <pc:docMk/>
          <pc:sldMk cId="3732032262" sldId="263"/>
        </pc:sldMkLst>
        <pc:spChg chg="mod">
          <ac:chgData name="MORESI ROCCO" userId="S::rmoresi@uade.edu.ar::a81212f8-380a-4337-9fc7-e74bdf61de0d" providerId="AD" clId="Web-{5291FFC8-C342-B80A-3C46-CE0B81EE76EC}" dt="2024-12-10T22:52:47.542" v="1" actId="1076"/>
          <ac:spMkLst>
            <pc:docMk/>
            <pc:sldMk cId="3732032262" sldId="263"/>
            <ac:spMk id="40" creationId="{F4E3B0F2-3179-4185-8B78-41B97D425D78}"/>
          </ac:spMkLst>
        </pc:spChg>
      </pc:sldChg>
      <pc:sldChg chg="modSp">
        <pc:chgData name="MORESI ROCCO" userId="S::rmoresi@uade.edu.ar::a81212f8-380a-4337-9fc7-e74bdf61de0d" providerId="AD" clId="Web-{5291FFC8-C342-B80A-3C46-CE0B81EE76EC}" dt="2024-12-10T22:56:01.657" v="2" actId="1076"/>
        <pc:sldMkLst>
          <pc:docMk/>
          <pc:sldMk cId="3127410326" sldId="266"/>
        </pc:sldMkLst>
        <pc:spChg chg="mod">
          <ac:chgData name="MORESI ROCCO" userId="S::rmoresi@uade.edu.ar::a81212f8-380a-4337-9fc7-e74bdf61de0d" providerId="AD" clId="Web-{5291FFC8-C342-B80A-3C46-CE0B81EE76EC}" dt="2024-12-10T22:56:01.657" v="2" actId="1076"/>
          <ac:spMkLst>
            <pc:docMk/>
            <pc:sldMk cId="3127410326" sldId="266"/>
            <ac:spMk id="4" creationId="{8591E0E9-4FF6-40A9-BDC6-4942264FA8C1}"/>
          </ac:spMkLst>
        </pc:spChg>
      </pc:sldChg>
    </pc:docChg>
  </pc:docChgLst>
  <pc:docChgLst>
    <pc:chgData name="MORESI ROCCO" userId="S::rmoresi@uade.edu.ar::a81212f8-380a-4337-9fc7-e74bdf61de0d" providerId="AD" clId="Web-{B92A8A5B-F636-42DB-EBE2-BC31C8742AED}"/>
    <pc:docChg chg="modSld">
      <pc:chgData name="MORESI ROCCO" userId="S::rmoresi@uade.edu.ar::a81212f8-380a-4337-9fc7-e74bdf61de0d" providerId="AD" clId="Web-{B92A8A5B-F636-42DB-EBE2-BC31C8742AED}" dt="2024-12-06T16:56:58.123" v="7" actId="20577"/>
      <pc:docMkLst>
        <pc:docMk/>
      </pc:docMkLst>
      <pc:sldChg chg="modSp">
        <pc:chgData name="MORESI ROCCO" userId="S::rmoresi@uade.edu.ar::a81212f8-380a-4337-9fc7-e74bdf61de0d" providerId="AD" clId="Web-{B92A8A5B-F636-42DB-EBE2-BC31C8742AED}" dt="2024-12-06T16:47:40.142" v="3" actId="14100"/>
        <pc:sldMkLst>
          <pc:docMk/>
          <pc:sldMk cId="1078069759" sldId="257"/>
        </pc:sldMkLst>
        <pc:spChg chg="mod">
          <ac:chgData name="MORESI ROCCO" userId="S::rmoresi@uade.edu.ar::a81212f8-380a-4337-9fc7-e74bdf61de0d" providerId="AD" clId="Web-{B92A8A5B-F636-42DB-EBE2-BC31C8742AED}" dt="2024-12-06T16:47:40.142" v="3" actId="14100"/>
          <ac:spMkLst>
            <pc:docMk/>
            <pc:sldMk cId="1078069759" sldId="257"/>
            <ac:spMk id="3" creationId="{2F6808F1-6A5D-408B-8B95-B1233030AB09}"/>
          </ac:spMkLst>
        </pc:spChg>
      </pc:sldChg>
      <pc:sldChg chg="modSp">
        <pc:chgData name="MORESI ROCCO" userId="S::rmoresi@uade.edu.ar::a81212f8-380a-4337-9fc7-e74bdf61de0d" providerId="AD" clId="Web-{B92A8A5B-F636-42DB-EBE2-BC31C8742AED}" dt="2024-12-06T16:56:58.123" v="7" actId="20577"/>
        <pc:sldMkLst>
          <pc:docMk/>
          <pc:sldMk cId="2849358886" sldId="260"/>
        </pc:sldMkLst>
        <pc:spChg chg="mod">
          <ac:chgData name="MORESI ROCCO" userId="S::rmoresi@uade.edu.ar::a81212f8-380a-4337-9fc7-e74bdf61de0d" providerId="AD" clId="Web-{B92A8A5B-F636-42DB-EBE2-BC31C8742AED}" dt="2024-12-06T16:56:58.123" v="7" actId="20577"/>
          <ac:spMkLst>
            <pc:docMk/>
            <pc:sldMk cId="2849358886" sldId="260"/>
            <ac:spMk id="3" creationId="{2E81FC17-7744-4AAE-8833-01E98AFD39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87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40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141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97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77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10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482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248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67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345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E7F9-F7B2-4008-A730-F14BE909EE7F}" type="datetimeFigureOut">
              <a:rPr lang="es-AR" smtClean="0"/>
              <a:t>10/12/2024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072C-C4BA-4445-9FB8-51ED7F0061D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71BE9-1808-4146-90F6-0D348A76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808F1-6A5D-408B-8B95-B1233030A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768"/>
            <a:ext cx="10515600" cy="4460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AR" dirty="0">
              <a:ea typeface="Calibri"/>
              <a:cs typeface="Calibri"/>
            </a:endParaRPr>
          </a:p>
          <a:p>
            <a:r>
              <a:rPr lang="es-AR" dirty="0"/>
              <a:t>Categorías o tipos de excepciones:</a:t>
            </a:r>
            <a:endParaRPr lang="es-AR" dirty="0">
              <a:ea typeface="Calibri"/>
              <a:cs typeface="Calibri"/>
            </a:endParaRPr>
          </a:p>
          <a:p>
            <a:pPr lvl="1"/>
            <a:r>
              <a:rPr lang="es-AR" dirty="0" err="1"/>
              <a:t>Checked</a:t>
            </a:r>
            <a:r>
              <a:rPr lang="es-AR" dirty="0"/>
              <a:t> </a:t>
            </a:r>
            <a:r>
              <a:rPr lang="es-AR" dirty="0" err="1"/>
              <a:t>Exceptions</a:t>
            </a:r>
            <a:endParaRPr lang="es-AR" dirty="0"/>
          </a:p>
          <a:p>
            <a:pPr lvl="2"/>
            <a:r>
              <a:rPr lang="es-AR" dirty="0"/>
              <a:t>Heredan de </a:t>
            </a:r>
            <a:r>
              <a:rPr lang="es-AR" dirty="0" err="1"/>
              <a:t>Exception</a:t>
            </a:r>
            <a:endParaRPr lang="es-AR" dirty="0"/>
          </a:p>
          <a:p>
            <a:pPr lvl="2"/>
            <a:r>
              <a:rPr lang="es-AR" dirty="0"/>
              <a:t>El compilador obliga a chequear el eventual lanzamiento de la excepción</a:t>
            </a:r>
            <a:endParaRPr lang="es-AR" dirty="0">
              <a:ea typeface="Calibri"/>
              <a:cs typeface="Calibri"/>
            </a:endParaRPr>
          </a:p>
          <a:p>
            <a:pPr lvl="2"/>
            <a:r>
              <a:rPr lang="es-AR" dirty="0"/>
              <a:t>El compilador obliga a manejar o lanzar la excepción</a:t>
            </a:r>
            <a:endParaRPr lang="es-AR" dirty="0">
              <a:ea typeface="Calibri"/>
              <a:cs typeface="Calibri"/>
            </a:endParaRPr>
          </a:p>
          <a:p>
            <a:pPr lvl="1"/>
            <a:r>
              <a:rPr lang="es-AR" dirty="0" err="1"/>
              <a:t>Unchecked</a:t>
            </a:r>
            <a:r>
              <a:rPr lang="es-AR" dirty="0"/>
              <a:t> </a:t>
            </a:r>
            <a:r>
              <a:rPr lang="es-AR" dirty="0" err="1"/>
              <a:t>Exceptions</a:t>
            </a:r>
            <a:r>
              <a:rPr lang="es-AR" dirty="0"/>
              <a:t>:</a:t>
            </a:r>
            <a:endParaRPr lang="es-AR" dirty="0">
              <a:ea typeface="Calibri"/>
              <a:cs typeface="Calibri"/>
            </a:endParaRPr>
          </a:p>
          <a:p>
            <a:pPr lvl="2"/>
            <a:r>
              <a:rPr lang="es-AR" dirty="0"/>
              <a:t>Heredan de </a:t>
            </a:r>
            <a:r>
              <a:rPr lang="es-AR" dirty="0" err="1"/>
              <a:t>RuntimeException</a:t>
            </a:r>
            <a:endParaRPr lang="es-AR" dirty="0"/>
          </a:p>
          <a:p>
            <a:pPr lvl="2"/>
            <a:r>
              <a:rPr lang="es-AR" dirty="0"/>
              <a:t>No estamos obligados a chequear el eventual lanzamiento de la excepción</a:t>
            </a:r>
            <a:endParaRPr lang="es-AR" dirty="0">
              <a:ea typeface="Calibri"/>
              <a:cs typeface="Calibri"/>
            </a:endParaRPr>
          </a:p>
          <a:p>
            <a:pPr lvl="2"/>
            <a:r>
              <a:rPr lang="es-AR" dirty="0"/>
              <a:t>No es necesario el tratamiento de la excepción</a:t>
            </a:r>
            <a:endParaRPr lang="es-AR" dirty="0">
              <a:ea typeface="Calibri"/>
              <a:cs typeface="Calibri"/>
            </a:endParaRP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806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63EAA-E002-4868-B97E-45F10481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3" y="1427447"/>
            <a:ext cx="11447252" cy="4003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>
                <a:latin typeface="Consolas" panose="020B0609020204030204" pitchFamily="49" charset="0"/>
              </a:rPr>
              <a:t>public void </a:t>
            </a:r>
            <a:r>
              <a:rPr lang="es-AR" sz="1600" err="1">
                <a:latin typeface="Consolas" panose="020B0609020204030204" pitchFamily="49" charset="0"/>
              </a:rPr>
              <a:t>consumirBebida</a:t>
            </a:r>
            <a:r>
              <a:rPr lang="es-AR" sz="1600">
                <a:latin typeface="Consolas" panose="020B0609020204030204" pitchFamily="49" charset="0"/>
              </a:rPr>
              <a:t>() </a:t>
            </a:r>
            <a:r>
              <a:rPr lang="es-AR" sz="1600" err="1">
                <a:latin typeface="Consolas" panose="020B0609020204030204" pitchFamily="49" charset="0"/>
              </a:rPr>
              <a:t>throws</a:t>
            </a:r>
            <a:r>
              <a:rPr lang="es-AR" sz="1600">
                <a:latin typeface="Consolas" panose="020B0609020204030204" pitchFamily="49" charset="0"/>
              </a:rPr>
              <a:t> </a:t>
            </a:r>
            <a:r>
              <a:rPr lang="es-AR" sz="1600" b="1" err="1">
                <a:latin typeface="Consolas" panose="020B0609020204030204" pitchFamily="49" charset="0"/>
              </a:rPr>
              <a:t>BebidaException</a:t>
            </a:r>
            <a:r>
              <a:rPr lang="es-AR" sz="160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1600">
                <a:latin typeface="Consolas" panose="020B0609020204030204" pitchFamily="49" charset="0"/>
              </a:rPr>
              <a:t>    if(</a:t>
            </a:r>
            <a:r>
              <a:rPr lang="es-AR" sz="1600" err="1">
                <a:latin typeface="Consolas" panose="020B0609020204030204" pitchFamily="49" charset="0"/>
              </a:rPr>
              <a:t>this.gas</a:t>
            </a:r>
            <a:r>
              <a:rPr lang="es-AR" sz="1600">
                <a:latin typeface="Consolas" panose="020B0609020204030204" pitchFamily="49" charset="0"/>
              </a:rPr>
              <a:t> &lt; 100) {</a:t>
            </a:r>
          </a:p>
          <a:p>
            <a:pPr marL="0" indent="0">
              <a:buNone/>
            </a:pPr>
            <a:r>
              <a:rPr lang="es-AR" sz="1600">
                <a:latin typeface="Consolas" panose="020B0609020204030204" pitchFamily="49" charset="0"/>
              </a:rPr>
              <a:t>	 </a:t>
            </a:r>
            <a:r>
              <a:rPr lang="es-AR" sz="160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lang="es-AR" sz="1600">
                <a:latin typeface="Consolas" panose="020B0609020204030204" pitchFamily="49" charset="0"/>
              </a:rPr>
              <a:t> </a:t>
            </a:r>
            <a:r>
              <a:rPr lang="es-AR" sz="160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s-AR" sz="1600">
                <a:latin typeface="Consolas" panose="020B0609020204030204" pitchFamily="49" charset="0"/>
              </a:rPr>
              <a:t> </a:t>
            </a:r>
            <a:r>
              <a:rPr lang="es-AR" sz="1600" b="1" err="1">
                <a:latin typeface="Consolas" panose="020B0609020204030204" pitchFamily="49" charset="0"/>
              </a:rPr>
              <a:t>SinGasException</a:t>
            </a:r>
            <a:r>
              <a:rPr lang="es-AR" sz="1600">
                <a:latin typeface="Consolas" panose="020B0609020204030204" pitchFamily="49" charset="0"/>
              </a:rPr>
              <a:t>();//</a:t>
            </a:r>
            <a:r>
              <a:rPr lang="es-AR" sz="1600" err="1">
                <a:latin typeface="Consolas" panose="020B0609020204030204" pitchFamily="49" charset="0"/>
              </a:rPr>
              <a:t>SinGasException</a:t>
            </a:r>
            <a:r>
              <a:rPr lang="es-AR" sz="1600">
                <a:latin typeface="Consolas" panose="020B0609020204030204" pitchFamily="49" charset="0"/>
              </a:rPr>
              <a:t> </a:t>
            </a:r>
            <a:r>
              <a:rPr lang="es-AR" sz="1600" b="1" u="sng">
                <a:latin typeface="Consolas" panose="020B0609020204030204" pitchFamily="49" charset="0"/>
              </a:rPr>
              <a:t>es una</a:t>
            </a:r>
            <a:r>
              <a:rPr lang="es-AR" sz="1600">
                <a:latin typeface="Consolas" panose="020B0609020204030204" pitchFamily="49" charset="0"/>
              </a:rPr>
              <a:t> </a:t>
            </a:r>
            <a:r>
              <a:rPr lang="es-AR" sz="1600" err="1">
                <a:latin typeface="Consolas" panose="020B0609020204030204" pitchFamily="49" charset="0"/>
              </a:rPr>
              <a:t>BebidaException</a:t>
            </a:r>
            <a:endParaRPr lang="es-AR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16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1600">
                <a:latin typeface="Consolas" panose="020B0609020204030204" pitchFamily="49" charset="0"/>
              </a:rPr>
              <a:t>    if(</a:t>
            </a:r>
            <a:r>
              <a:rPr lang="es-AR" sz="1600" err="1">
                <a:latin typeface="Consolas" panose="020B0609020204030204" pitchFamily="49" charset="0"/>
              </a:rPr>
              <a:t>this.temperatura</a:t>
            </a:r>
            <a:r>
              <a:rPr lang="es-AR" sz="1600">
                <a:latin typeface="Consolas" panose="020B0609020204030204" pitchFamily="49" charset="0"/>
              </a:rPr>
              <a:t> &gt; 20) {</a:t>
            </a:r>
          </a:p>
          <a:p>
            <a:pPr marL="0" indent="0">
              <a:buNone/>
            </a:pPr>
            <a:r>
              <a:rPr lang="es-AR" sz="1600">
                <a:latin typeface="Consolas" panose="020B0609020204030204" pitchFamily="49" charset="0"/>
              </a:rPr>
              <a:t>        </a:t>
            </a:r>
            <a:r>
              <a:rPr lang="es-AR" sz="160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lang="es-AR" sz="1600">
                <a:latin typeface="Consolas" panose="020B0609020204030204" pitchFamily="49" charset="0"/>
              </a:rPr>
              <a:t> new </a:t>
            </a:r>
            <a:r>
              <a:rPr lang="es-AR" sz="1600" b="1" err="1">
                <a:latin typeface="Consolas" panose="020B0609020204030204" pitchFamily="49" charset="0"/>
              </a:rPr>
              <a:t>TemperaturaException</a:t>
            </a:r>
            <a:r>
              <a:rPr lang="es-AR" sz="1600">
                <a:latin typeface="Consolas" panose="020B0609020204030204" pitchFamily="49" charset="0"/>
              </a:rPr>
              <a:t>();//</a:t>
            </a:r>
            <a:r>
              <a:rPr lang="es-AR" sz="1600" err="1">
                <a:latin typeface="Consolas" panose="020B0609020204030204" pitchFamily="49" charset="0"/>
              </a:rPr>
              <a:t>TemperaturaException</a:t>
            </a:r>
            <a:r>
              <a:rPr lang="es-AR" sz="1600">
                <a:latin typeface="Consolas" panose="020B0609020204030204" pitchFamily="49" charset="0"/>
              </a:rPr>
              <a:t> </a:t>
            </a:r>
            <a:r>
              <a:rPr lang="es-AR" sz="1600" b="1" u="sng">
                <a:latin typeface="Consolas" panose="020B0609020204030204" pitchFamily="49" charset="0"/>
              </a:rPr>
              <a:t>es una</a:t>
            </a:r>
            <a:r>
              <a:rPr lang="es-AR" sz="1600">
                <a:latin typeface="Consolas" panose="020B0609020204030204" pitchFamily="49" charset="0"/>
              </a:rPr>
              <a:t> </a:t>
            </a:r>
            <a:r>
              <a:rPr lang="es-AR" sz="1600" err="1">
                <a:latin typeface="Consolas" panose="020B0609020204030204" pitchFamily="49" charset="0"/>
              </a:rPr>
              <a:t>BebidaException</a:t>
            </a:r>
            <a:endParaRPr lang="es-AR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16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16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591E0E9-4FF6-40A9-BDC6-4942264FA8C1}"/>
              </a:ext>
            </a:extLst>
          </p:cNvPr>
          <p:cNvSpPr txBox="1">
            <a:spLocks/>
          </p:cNvSpPr>
          <p:nvPr/>
        </p:nvSpPr>
        <p:spPr>
          <a:xfrm>
            <a:off x="655608" y="1034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b="1"/>
              <a:t>O se puede avisar que se lanza la más genérica</a:t>
            </a:r>
          </a:p>
        </p:txBody>
      </p:sp>
    </p:spTree>
    <p:extLst>
      <p:ext uri="{BB962C8B-B14F-4D97-AF65-F5344CB8AC3E}">
        <p14:creationId xmlns:p14="http://schemas.microsoft.com/office/powerpoint/2010/main" val="395842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6087-8506-4B3D-ACBA-3F793B42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33679-4936-428F-A6C7-67092C88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85"/>
            <a:ext cx="10515600" cy="4986068"/>
          </a:xfrm>
        </p:spPr>
        <p:txBody>
          <a:bodyPr>
            <a:normAutofit fontScale="92500" lnSpcReduction="10000"/>
          </a:bodyPr>
          <a:lstStyle/>
          <a:p>
            <a:r>
              <a:rPr lang="es-AR"/>
              <a:t>Las excepciones son clases como cualquier otra</a:t>
            </a:r>
          </a:p>
          <a:p>
            <a:r>
              <a:rPr lang="es-AR"/>
              <a:t>Extender de </a:t>
            </a:r>
            <a:r>
              <a:rPr lang="es-AR" err="1"/>
              <a:t>Exception</a:t>
            </a:r>
            <a:r>
              <a:rPr lang="es-AR"/>
              <a:t> o de </a:t>
            </a:r>
            <a:r>
              <a:rPr lang="es-AR" err="1"/>
              <a:t>RuntimeException</a:t>
            </a:r>
            <a:r>
              <a:rPr lang="es-AR"/>
              <a:t> sólo convierte a nuestra excepción en </a:t>
            </a:r>
            <a:r>
              <a:rPr lang="es-AR" err="1"/>
              <a:t>Checked</a:t>
            </a:r>
            <a:r>
              <a:rPr lang="es-AR"/>
              <a:t> o </a:t>
            </a:r>
            <a:r>
              <a:rPr lang="es-AR" err="1"/>
              <a:t>Unchecked</a:t>
            </a:r>
            <a:endParaRPr lang="es-AR"/>
          </a:p>
          <a:p>
            <a:pPr lvl="1"/>
            <a:r>
              <a:rPr lang="es-AR"/>
              <a:t>El tratamiento es igual: try – catch – </a:t>
            </a:r>
            <a:r>
              <a:rPr lang="es-AR" err="1"/>
              <a:t>finally</a:t>
            </a:r>
            <a:r>
              <a:rPr lang="es-AR"/>
              <a:t> </a:t>
            </a:r>
          </a:p>
          <a:p>
            <a:pPr lvl="1"/>
            <a:r>
              <a:rPr lang="es-AR"/>
              <a:t>Cambia la obligatoriedad del tratamiento:</a:t>
            </a:r>
          </a:p>
          <a:p>
            <a:pPr lvl="2"/>
            <a:r>
              <a:rPr lang="es-AR"/>
              <a:t>En las </a:t>
            </a:r>
            <a:r>
              <a:rPr lang="es-AR" err="1"/>
              <a:t>checked</a:t>
            </a:r>
            <a:r>
              <a:rPr lang="es-AR"/>
              <a:t> debo manejar y/o avisar que se lanza la excepción</a:t>
            </a:r>
          </a:p>
          <a:p>
            <a:pPr lvl="2"/>
            <a:r>
              <a:rPr lang="es-AR"/>
              <a:t>En las </a:t>
            </a:r>
            <a:r>
              <a:rPr lang="es-AR" err="1"/>
              <a:t>unchecked</a:t>
            </a:r>
            <a:r>
              <a:rPr lang="es-AR"/>
              <a:t> no es necesario (ni obligatorio)</a:t>
            </a:r>
          </a:p>
          <a:p>
            <a:r>
              <a:rPr lang="es-AR"/>
              <a:t>Elegir la forma del tratamiento depende del problema a resolver</a:t>
            </a:r>
          </a:p>
          <a:p>
            <a:r>
              <a:rPr lang="es-AR"/>
              <a:t>Podemos manejar las excepciones lanzadas:</a:t>
            </a:r>
          </a:p>
          <a:p>
            <a:pPr lvl="1"/>
            <a:r>
              <a:rPr lang="es-AR"/>
              <a:t>Excepción por excepción (siendo bien específicos en el tratamiento de cada una) </a:t>
            </a:r>
          </a:p>
          <a:p>
            <a:pPr lvl="1"/>
            <a:r>
              <a:rPr lang="es-AR"/>
              <a:t>Manejar la excepción Padre (siendo más genéricos en el tratamiento, tratando a todas por igual)</a:t>
            </a:r>
          </a:p>
          <a:p>
            <a:pPr lvl="1"/>
            <a:r>
              <a:rPr lang="es-AR"/>
              <a:t>Combinar una y otra forma según el caso</a:t>
            </a:r>
          </a:p>
        </p:txBody>
      </p:sp>
    </p:spTree>
    <p:extLst>
      <p:ext uri="{BB962C8B-B14F-4D97-AF65-F5344CB8AC3E}">
        <p14:creationId xmlns:p14="http://schemas.microsoft.com/office/powerpoint/2010/main" val="365917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6FA-7F4F-4388-9382-6FF2853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Opciones para manejo de </a:t>
            </a:r>
            <a:r>
              <a:rPr lang="es-AR" err="1"/>
              <a:t>Checked</a:t>
            </a:r>
            <a:r>
              <a:rPr lang="es-AR"/>
              <a:t> </a:t>
            </a:r>
            <a:r>
              <a:rPr lang="es-AR" err="1"/>
              <a:t>Exceptions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FC17-7744-4AAE-8833-01E98A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25625"/>
            <a:ext cx="11317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>
                <a:solidFill>
                  <a:srgbClr val="FFC000"/>
                </a:solidFill>
                <a:latin typeface="Consolas" panose="020B0609020204030204" pitchFamily="49" charset="0"/>
              </a:rPr>
              <a:t>//opción 1: manejar y relanzar</a:t>
            </a:r>
          </a:p>
          <a:p>
            <a:pPr marL="0" indent="0">
              <a:buNone/>
            </a:pPr>
            <a:r>
              <a:rPr lang="es-AR" sz="2400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es-AR" sz="2400">
                <a:latin typeface="Consolas" panose="020B0609020204030204" pitchFamily="49" charset="0"/>
              </a:rPr>
              <a:t> </a:t>
            </a:r>
            <a:r>
              <a:rPr lang="es-AR" sz="2400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es-AR" sz="2400">
                <a:latin typeface="Consolas" panose="020B0609020204030204" pitchFamily="49" charset="0"/>
              </a:rPr>
              <a:t> </a:t>
            </a:r>
            <a:r>
              <a:rPr lang="es-AR" sz="2400" err="1">
                <a:latin typeface="Consolas" panose="020B0609020204030204" pitchFamily="49" charset="0"/>
              </a:rPr>
              <a:t>unMetodoQuePuedeFallar</a:t>
            </a:r>
            <a:r>
              <a:rPr lang="es-AR" sz="2400">
                <a:latin typeface="Consolas" panose="020B0609020204030204" pitchFamily="49" charset="0"/>
              </a:rPr>
              <a:t>() </a:t>
            </a:r>
            <a:r>
              <a:rPr lang="es-AR" sz="2400" err="1">
                <a:solidFill>
                  <a:srgbClr val="FFC000"/>
                </a:solidFill>
                <a:latin typeface="Consolas" panose="020B0609020204030204" pitchFamily="49" charset="0"/>
              </a:rPr>
              <a:t>throws</a:t>
            </a:r>
            <a:r>
              <a:rPr lang="es-AR" sz="2400">
                <a:latin typeface="Consolas" panose="020B0609020204030204" pitchFamily="49" charset="0"/>
              </a:rPr>
              <a:t> </a:t>
            </a:r>
            <a:r>
              <a:rPr lang="es-AR" sz="2400" b="1" err="1">
                <a:latin typeface="Consolas" panose="020B0609020204030204" pitchFamily="49" charset="0"/>
              </a:rPr>
              <a:t>OtraCheckedException</a:t>
            </a:r>
            <a:r>
              <a:rPr lang="es-AR" sz="240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    </a:t>
            </a:r>
            <a:r>
              <a:rPr lang="es-AR" sz="2400">
                <a:solidFill>
                  <a:srgbClr val="FFC000"/>
                </a:solidFill>
                <a:latin typeface="Consolas" panose="020B0609020204030204" pitchFamily="49" charset="0"/>
              </a:rPr>
              <a:t>try</a:t>
            </a:r>
            <a:r>
              <a:rPr lang="es-AR" sz="240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        //</a:t>
            </a:r>
            <a:r>
              <a:rPr lang="es-AR" sz="2400" err="1">
                <a:latin typeface="Consolas" panose="020B0609020204030204" pitchFamily="49" charset="0"/>
              </a:rPr>
              <a:t>codigo</a:t>
            </a:r>
            <a:r>
              <a:rPr lang="es-AR" sz="2400">
                <a:latin typeface="Consolas" panose="020B0609020204030204" pitchFamily="49" charset="0"/>
              </a:rPr>
              <a:t> que puede lanzar una </a:t>
            </a:r>
            <a:r>
              <a:rPr lang="es-AR" sz="2400" i="1" err="1">
                <a:latin typeface="Consolas" panose="020B0609020204030204" pitchFamily="49" charset="0"/>
              </a:rPr>
              <a:t>checked</a:t>
            </a:r>
            <a:r>
              <a:rPr lang="es-AR" sz="2400" i="1">
                <a:latin typeface="Consolas" panose="020B0609020204030204" pitchFamily="49" charset="0"/>
              </a:rPr>
              <a:t> </a:t>
            </a:r>
            <a:r>
              <a:rPr lang="es-AR" sz="2400" i="1" err="1">
                <a:latin typeface="Consolas" panose="020B0609020204030204" pitchFamily="49" charset="0"/>
              </a:rPr>
              <a:t>exception</a:t>
            </a:r>
            <a:endParaRPr lang="es-AR" sz="2400" i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    } </a:t>
            </a:r>
            <a:r>
              <a:rPr lang="es-AR" sz="2400">
                <a:solidFill>
                  <a:srgbClr val="FFC000"/>
                </a:solidFill>
                <a:latin typeface="Consolas" panose="020B0609020204030204" pitchFamily="49" charset="0"/>
              </a:rPr>
              <a:t>catch</a:t>
            </a:r>
            <a:r>
              <a:rPr lang="es-AR" sz="2400">
                <a:latin typeface="Consolas" panose="020B0609020204030204" pitchFamily="49" charset="0"/>
              </a:rPr>
              <a:t>(</a:t>
            </a:r>
            <a:r>
              <a:rPr lang="es-AR" sz="2400" i="1" err="1">
                <a:latin typeface="Consolas" panose="020B0609020204030204" pitchFamily="49" charset="0"/>
              </a:rPr>
              <a:t>MiCheckedException</a:t>
            </a:r>
            <a:r>
              <a:rPr lang="es-AR" sz="2400"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		//atrapo, manejo y lanzo una nueva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        </a:t>
            </a:r>
            <a:r>
              <a:rPr lang="es-AR" sz="2400" err="1">
                <a:solidFill>
                  <a:srgbClr val="FFC000"/>
                </a:solidFill>
                <a:latin typeface="Consolas" panose="020B0609020204030204" pitchFamily="49" charset="0"/>
              </a:rPr>
              <a:t>throw</a:t>
            </a:r>
            <a:r>
              <a:rPr lang="es-AR" sz="2400">
                <a:latin typeface="Consolas" panose="020B0609020204030204" pitchFamily="49" charset="0"/>
              </a:rPr>
              <a:t> </a:t>
            </a:r>
            <a:r>
              <a:rPr lang="es-AR" sz="2400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es-AR" sz="2400">
                <a:latin typeface="Consolas" panose="020B0609020204030204" pitchFamily="49" charset="0"/>
              </a:rPr>
              <a:t> </a:t>
            </a:r>
            <a:r>
              <a:rPr lang="es-AR" sz="2400" b="1" err="1">
                <a:latin typeface="Consolas" panose="020B0609020204030204" pitchFamily="49" charset="0"/>
              </a:rPr>
              <a:t>OtraCheckedException</a:t>
            </a:r>
            <a:r>
              <a:rPr lang="es-AR" sz="240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27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6FA-7F4F-4388-9382-6FF2853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Opciones para manejo de </a:t>
            </a:r>
            <a:r>
              <a:rPr lang="es-AR" err="1"/>
              <a:t>Checked</a:t>
            </a:r>
            <a:r>
              <a:rPr lang="es-AR"/>
              <a:t> </a:t>
            </a:r>
            <a:r>
              <a:rPr lang="es-AR" err="1"/>
              <a:t>Exceptions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FC17-7744-4AAE-8833-01E98A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25625"/>
            <a:ext cx="1131785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rgbClr val="FFC000"/>
                </a:solidFill>
                <a:latin typeface="Consolas"/>
              </a:rPr>
              <a:t>//opción 2: manejar y pero no relanzar</a:t>
            </a:r>
          </a:p>
          <a:p>
            <a:pPr marL="0" indent="0">
              <a:buNone/>
            </a:pPr>
            <a:r>
              <a:rPr lang="es-AR" sz="2400" dirty="0" err="1">
                <a:solidFill>
                  <a:srgbClr val="FFC000"/>
                </a:solidFill>
                <a:latin typeface="Consolas"/>
              </a:rPr>
              <a:t>public</a:t>
            </a:r>
            <a:r>
              <a:rPr lang="es-AR" sz="2400" dirty="0">
                <a:latin typeface="Consolas"/>
              </a:rPr>
              <a:t> </a:t>
            </a:r>
            <a:r>
              <a:rPr lang="es-AR" sz="2400" dirty="0" err="1">
                <a:solidFill>
                  <a:srgbClr val="FFC000"/>
                </a:solidFill>
                <a:latin typeface="Consolas"/>
              </a:rPr>
              <a:t>void</a:t>
            </a:r>
            <a:r>
              <a:rPr lang="es-AR" sz="2400" dirty="0">
                <a:latin typeface="Consolas"/>
              </a:rPr>
              <a:t> </a:t>
            </a:r>
            <a:r>
              <a:rPr lang="es-AR" sz="2400" dirty="0" err="1">
                <a:latin typeface="Consolas"/>
              </a:rPr>
              <a:t>unMetodoQuePuedeFallar</a:t>
            </a:r>
            <a:r>
              <a:rPr lang="es-AR" sz="2400" dirty="0"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s-AR" sz="2400" dirty="0">
                <a:latin typeface="Consolas"/>
              </a:rPr>
              <a:t>    </a:t>
            </a:r>
            <a:r>
              <a:rPr lang="es-AR" sz="2400" dirty="0">
                <a:solidFill>
                  <a:srgbClr val="FFC000"/>
                </a:solidFill>
                <a:latin typeface="Consolas"/>
              </a:rPr>
              <a:t>try</a:t>
            </a:r>
            <a:r>
              <a:rPr lang="es-AR" sz="2400" dirty="0">
                <a:latin typeface="Consolas"/>
              </a:rPr>
              <a:t> {</a:t>
            </a:r>
            <a:r>
              <a:rPr lang="es-AR" sz="2400">
                <a:latin typeface="Consolas"/>
              </a:rPr>
              <a:t> </a:t>
            </a:r>
            <a:endParaRPr lang="es-A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dirty="0">
                <a:latin typeface="Consolas"/>
              </a:rPr>
              <a:t>        //</a:t>
            </a:r>
            <a:r>
              <a:rPr lang="es-AR" sz="2400" dirty="0" err="1">
                <a:latin typeface="Consolas"/>
              </a:rPr>
              <a:t>codigo</a:t>
            </a:r>
            <a:r>
              <a:rPr lang="es-AR" sz="2400" dirty="0">
                <a:latin typeface="Consolas"/>
              </a:rPr>
              <a:t> que puede lanzar una </a:t>
            </a:r>
            <a:r>
              <a:rPr lang="es-AR" sz="2400" i="1" dirty="0" err="1">
                <a:latin typeface="Consolas"/>
              </a:rPr>
              <a:t>checked</a:t>
            </a:r>
            <a:r>
              <a:rPr lang="es-AR" sz="2400" i="1" dirty="0">
                <a:latin typeface="Consolas"/>
              </a:rPr>
              <a:t> </a:t>
            </a:r>
            <a:r>
              <a:rPr lang="es-AR" sz="2400" i="1" dirty="0" err="1">
                <a:latin typeface="Consolas"/>
              </a:rPr>
              <a:t>exception</a:t>
            </a:r>
            <a:endParaRPr lang="es-AR" sz="2400" i="1" dirty="0">
              <a:latin typeface="Consolas"/>
            </a:endParaRPr>
          </a:p>
          <a:p>
            <a:pPr marL="0" indent="0">
              <a:buNone/>
            </a:pPr>
            <a:r>
              <a:rPr lang="es-AR" sz="2400" dirty="0">
                <a:latin typeface="Consolas"/>
              </a:rPr>
              <a:t>    } </a:t>
            </a:r>
            <a:r>
              <a:rPr lang="es-AR" sz="2400" dirty="0">
                <a:solidFill>
                  <a:srgbClr val="FFC000"/>
                </a:solidFill>
                <a:latin typeface="Consolas"/>
              </a:rPr>
              <a:t>catch</a:t>
            </a:r>
            <a:r>
              <a:rPr lang="es-AR" sz="2400" dirty="0">
                <a:latin typeface="Consolas"/>
              </a:rPr>
              <a:t>(</a:t>
            </a:r>
            <a:r>
              <a:rPr lang="es-AR" sz="2400" i="1" dirty="0" err="1">
                <a:latin typeface="Consolas"/>
              </a:rPr>
              <a:t>MiCheckedException</a:t>
            </a:r>
            <a:r>
              <a:rPr lang="es-AR" sz="2400" dirty="0">
                <a:latin typeface="Consolas"/>
              </a:rPr>
              <a:t> e) {</a:t>
            </a:r>
          </a:p>
          <a:p>
            <a:pPr marL="0" indent="0">
              <a:buNone/>
            </a:pPr>
            <a:r>
              <a:rPr lang="es-AR" sz="2400" dirty="0">
                <a:latin typeface="Consolas"/>
              </a:rPr>
              <a:t>    	  //atrapo y manejo</a:t>
            </a:r>
          </a:p>
          <a:p>
            <a:pPr marL="0" indent="0">
              <a:buNone/>
            </a:pPr>
            <a:r>
              <a:rPr lang="es-AR" sz="2400" dirty="0">
                <a:latin typeface="Consolas"/>
              </a:rPr>
              <a:t>       </a:t>
            </a:r>
            <a:r>
              <a:rPr lang="es-AR" sz="2400" dirty="0" err="1">
                <a:solidFill>
                  <a:srgbClr val="FFC000"/>
                </a:solidFill>
                <a:latin typeface="Consolas"/>
              </a:rPr>
              <a:t>this</a:t>
            </a:r>
            <a:r>
              <a:rPr lang="es-AR" sz="2400" dirty="0" err="1">
                <a:latin typeface="Consolas"/>
              </a:rPr>
              <a:t>.mailClient.enviarMail</a:t>
            </a:r>
            <a:r>
              <a:rPr lang="es-AR" sz="2400" dirty="0">
                <a:latin typeface="Consolas"/>
              </a:rPr>
              <a:t>("soporte@abc.com", "error!");</a:t>
            </a:r>
          </a:p>
          <a:p>
            <a:pPr marL="0" indent="0">
              <a:buNone/>
            </a:pPr>
            <a:r>
              <a:rPr lang="es-AR" sz="2400" dirty="0"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s-AR" sz="24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35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6FA-7F4F-4388-9382-6FF2853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Opciones para manejo de </a:t>
            </a:r>
            <a:r>
              <a:rPr lang="es-AR" err="1"/>
              <a:t>Checked</a:t>
            </a:r>
            <a:r>
              <a:rPr lang="es-AR"/>
              <a:t> </a:t>
            </a:r>
            <a:r>
              <a:rPr lang="es-AR" err="1"/>
              <a:t>Exceptions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FC17-7744-4AAE-8833-01E98A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25625"/>
            <a:ext cx="113178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>
                <a:solidFill>
                  <a:srgbClr val="FFC000"/>
                </a:solidFill>
                <a:latin typeface="Consolas" panose="020B0609020204030204" pitchFamily="49" charset="0"/>
              </a:rPr>
              <a:t>//opción 3: lanzar tal cual viene</a:t>
            </a:r>
          </a:p>
          <a:p>
            <a:pPr marL="0" indent="0">
              <a:buNone/>
            </a:pPr>
            <a:r>
              <a:rPr lang="es-AR" sz="2400">
                <a:solidFill>
                  <a:srgbClr val="FFC000"/>
                </a:solidFill>
                <a:latin typeface="Consolas" panose="020B0609020204030204" pitchFamily="49" charset="0"/>
              </a:rPr>
              <a:t>public</a:t>
            </a:r>
            <a:r>
              <a:rPr lang="es-AR" sz="2400">
                <a:latin typeface="Consolas" panose="020B0609020204030204" pitchFamily="49" charset="0"/>
              </a:rPr>
              <a:t> </a:t>
            </a:r>
            <a:r>
              <a:rPr lang="es-AR" sz="2400">
                <a:solidFill>
                  <a:srgbClr val="FFC000"/>
                </a:solidFill>
                <a:latin typeface="Consolas" panose="020B0609020204030204" pitchFamily="49" charset="0"/>
              </a:rPr>
              <a:t>void</a:t>
            </a:r>
            <a:r>
              <a:rPr lang="es-AR" sz="2400">
                <a:latin typeface="Consolas" panose="020B0609020204030204" pitchFamily="49" charset="0"/>
              </a:rPr>
              <a:t> </a:t>
            </a:r>
            <a:r>
              <a:rPr lang="es-AR" sz="2400" err="1">
                <a:latin typeface="Consolas" panose="020B0609020204030204" pitchFamily="49" charset="0"/>
              </a:rPr>
              <a:t>unMetodoQuePuedeFallar</a:t>
            </a:r>
            <a:r>
              <a:rPr lang="es-AR" sz="2400">
                <a:latin typeface="Consolas" panose="020B0609020204030204" pitchFamily="49" charset="0"/>
              </a:rPr>
              <a:t>() </a:t>
            </a:r>
            <a:r>
              <a:rPr lang="es-AR" sz="2400" err="1">
                <a:solidFill>
                  <a:srgbClr val="FFC000"/>
                </a:solidFill>
                <a:latin typeface="Consolas" panose="020B0609020204030204" pitchFamily="49" charset="0"/>
              </a:rPr>
              <a:t>throws</a:t>
            </a:r>
            <a:r>
              <a:rPr lang="es-AR" sz="2400">
                <a:latin typeface="Consolas" panose="020B0609020204030204" pitchFamily="49" charset="0"/>
              </a:rPr>
              <a:t> </a:t>
            </a:r>
            <a:r>
              <a:rPr lang="es-AR" sz="2400" b="1" err="1">
                <a:latin typeface="Consolas" panose="020B0609020204030204" pitchFamily="49" charset="0"/>
              </a:rPr>
              <a:t>MiCheckedException</a:t>
            </a:r>
            <a:r>
              <a:rPr lang="es-AR" sz="240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	//</a:t>
            </a:r>
            <a:r>
              <a:rPr lang="es-AR" sz="2400" err="1">
                <a:latin typeface="Consolas" panose="020B0609020204030204" pitchFamily="49" charset="0"/>
              </a:rPr>
              <a:t>codigo</a:t>
            </a:r>
            <a:r>
              <a:rPr lang="es-AR" sz="2400">
                <a:latin typeface="Consolas" panose="020B0609020204030204" pitchFamily="49" charset="0"/>
              </a:rPr>
              <a:t> que puede lanzar una </a:t>
            </a:r>
            <a:r>
              <a:rPr lang="es-AR" sz="2400" i="1" err="1">
                <a:latin typeface="Consolas" panose="020B0609020204030204" pitchFamily="49" charset="0"/>
              </a:rPr>
              <a:t>checked</a:t>
            </a:r>
            <a:r>
              <a:rPr lang="es-AR" sz="2400" i="1">
                <a:latin typeface="Consolas" panose="020B0609020204030204" pitchFamily="49" charset="0"/>
              </a:rPr>
              <a:t> </a:t>
            </a:r>
            <a:r>
              <a:rPr lang="es-AR" sz="2400" i="1" err="1">
                <a:latin typeface="Consolas" panose="020B0609020204030204" pitchFamily="49" charset="0"/>
              </a:rPr>
              <a:t>exception</a:t>
            </a:r>
            <a:endParaRPr lang="es-AR" sz="2400" i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     //en este caso, código que puede lanzar </a:t>
            </a:r>
            <a:r>
              <a:rPr lang="es-AR" sz="2400" b="1" err="1">
                <a:latin typeface="Consolas" panose="020B0609020204030204" pitchFamily="49" charset="0"/>
              </a:rPr>
              <a:t>MiCheckedCxception</a:t>
            </a:r>
            <a:endParaRPr lang="es-AR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 b="1">
                <a:latin typeface="Consolas" panose="020B0609020204030204" pitchFamily="49" charset="0"/>
              </a:rPr>
              <a:t>     //no hago nada</a:t>
            </a:r>
            <a:r>
              <a:rPr lang="es-AR" sz="2400">
                <a:latin typeface="Consolas" panose="020B0609020204030204" pitchFamily="49" charset="0"/>
              </a:rPr>
              <a:t>, solo aviso al llamador de la eventual 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     //excepción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64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C6FA-7F4F-4388-9382-6FF28537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1" y="365125"/>
            <a:ext cx="11128075" cy="1325563"/>
          </a:xfrm>
        </p:spPr>
        <p:txBody>
          <a:bodyPr/>
          <a:lstStyle/>
          <a:p>
            <a:r>
              <a:rPr lang="es-AR"/>
              <a:t>Opciones para manejo de </a:t>
            </a:r>
            <a:r>
              <a:rPr lang="es-AR" err="1"/>
              <a:t>Unchecked</a:t>
            </a:r>
            <a:r>
              <a:rPr lang="es-AR"/>
              <a:t> </a:t>
            </a:r>
            <a:r>
              <a:rPr lang="es-AR" err="1"/>
              <a:t>Exceptions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FC17-7744-4AAE-8833-01E98AFD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825625"/>
            <a:ext cx="11317856" cy="4351338"/>
          </a:xfrm>
        </p:spPr>
        <p:txBody>
          <a:bodyPr>
            <a:noAutofit/>
          </a:bodyPr>
          <a:lstStyle/>
          <a:p>
            <a:r>
              <a:rPr lang="es-AR" sz="2400">
                <a:latin typeface="+mj-lt"/>
              </a:rPr>
              <a:t>Las opciones son exactamente las mismas</a:t>
            </a:r>
          </a:p>
          <a:p>
            <a:r>
              <a:rPr lang="es-AR" sz="2400">
                <a:latin typeface="+mj-lt"/>
              </a:rPr>
              <a:t>Recordar que en el caso de las </a:t>
            </a:r>
            <a:r>
              <a:rPr lang="es-AR" sz="2400" err="1">
                <a:latin typeface="+mj-lt"/>
              </a:rPr>
              <a:t>unchecked</a:t>
            </a:r>
            <a:r>
              <a:rPr lang="es-AR" sz="2400">
                <a:latin typeface="+mj-lt"/>
              </a:rPr>
              <a:t> no estamos obligados a poner el try ni el catch, pero si lo queremos hacer, podemos usar cualquiera de las tres opciones</a:t>
            </a:r>
          </a:p>
          <a:p>
            <a:r>
              <a:rPr lang="es-AR" sz="2400">
                <a:latin typeface="+mj-lt"/>
              </a:rPr>
              <a:t>De lo contrario, todo se reduce a: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    public void </a:t>
            </a:r>
            <a:r>
              <a:rPr lang="es-AR" sz="2400" err="1">
                <a:latin typeface="Consolas" panose="020B0609020204030204" pitchFamily="49" charset="0"/>
              </a:rPr>
              <a:t>unMetodoQuePuedeFallar</a:t>
            </a:r>
            <a:r>
              <a:rPr lang="es-AR" sz="2400">
                <a:latin typeface="Consolas" panose="020B0609020204030204" pitchFamily="49" charset="0"/>
              </a:rPr>
              <a:t>()  {</a:t>
            </a: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	  //</a:t>
            </a:r>
            <a:r>
              <a:rPr lang="es-AR" sz="2400" err="1">
                <a:latin typeface="Consolas" panose="020B0609020204030204" pitchFamily="49" charset="0"/>
              </a:rPr>
              <a:t>codigo</a:t>
            </a:r>
            <a:r>
              <a:rPr lang="es-AR" sz="2400">
                <a:latin typeface="Consolas" panose="020B0609020204030204" pitchFamily="49" charset="0"/>
              </a:rPr>
              <a:t> que puede lanzar una </a:t>
            </a:r>
            <a:r>
              <a:rPr lang="es-AR" sz="2400" err="1">
                <a:latin typeface="Consolas" panose="020B0609020204030204" pitchFamily="49" charset="0"/>
              </a:rPr>
              <a:t>UncheckedException</a:t>
            </a:r>
            <a:endParaRPr lang="es-AR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400">
                <a:latin typeface="Consolas" panose="020B0609020204030204" pitchFamily="49" charset="0"/>
              </a:rPr>
              <a:t>    }</a:t>
            </a:r>
          </a:p>
          <a:p>
            <a:r>
              <a:rPr lang="es-AR" sz="2400">
                <a:latin typeface="+mj-lt"/>
              </a:rPr>
              <a:t>Como no estoy obligado a </a:t>
            </a:r>
            <a:r>
              <a:rPr lang="es-AR" sz="2400" err="1">
                <a:latin typeface="+mj-lt"/>
              </a:rPr>
              <a:t>cheuear</a:t>
            </a:r>
            <a:r>
              <a:rPr lang="es-AR" sz="2400">
                <a:latin typeface="+mj-lt"/>
              </a:rPr>
              <a:t> ni manejar, puede seguir todo como si no hubiera problemas</a:t>
            </a:r>
          </a:p>
          <a:p>
            <a:endParaRPr lang="es-AR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1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51EED-6AB5-4BAA-8BFF-B5284EF4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Ya conocemos la jerarquía base:</a:t>
            </a:r>
          </a:p>
        </p:txBody>
      </p:sp>
      <p:sp>
        <p:nvSpPr>
          <p:cNvPr id="4" name="Rectangle 272">
            <a:extLst>
              <a:ext uri="{FF2B5EF4-FFF2-40B4-BE49-F238E27FC236}">
                <a16:creationId xmlns:a16="http://schemas.microsoft.com/office/drawing/2014/main" id="{ED544D47-A76B-4738-9714-53F5C1C46EC1}"/>
              </a:ext>
            </a:extLst>
          </p:cNvPr>
          <p:cNvSpPr/>
          <p:nvPr/>
        </p:nvSpPr>
        <p:spPr>
          <a:xfrm>
            <a:off x="7079530" y="6252554"/>
            <a:ext cx="3402535" cy="4578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71">
            <a:extLst>
              <a:ext uri="{FF2B5EF4-FFF2-40B4-BE49-F238E27FC236}">
                <a16:creationId xmlns:a16="http://schemas.microsoft.com/office/drawing/2014/main" id="{0581ACE2-7BCF-4F07-A171-8997AD1A9DCF}"/>
              </a:ext>
            </a:extLst>
          </p:cNvPr>
          <p:cNvSpPr/>
          <p:nvPr/>
        </p:nvSpPr>
        <p:spPr>
          <a:xfrm>
            <a:off x="5077554" y="6253814"/>
            <a:ext cx="1911904" cy="46835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70">
            <a:extLst>
              <a:ext uri="{FF2B5EF4-FFF2-40B4-BE49-F238E27FC236}">
                <a16:creationId xmlns:a16="http://schemas.microsoft.com/office/drawing/2014/main" id="{602D57BF-72D7-40D3-940E-E5E19C5B781E}"/>
              </a:ext>
            </a:extLst>
          </p:cNvPr>
          <p:cNvSpPr/>
          <p:nvPr/>
        </p:nvSpPr>
        <p:spPr>
          <a:xfrm>
            <a:off x="2868648" y="6262177"/>
            <a:ext cx="2117853" cy="4660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269">
            <a:extLst>
              <a:ext uri="{FF2B5EF4-FFF2-40B4-BE49-F238E27FC236}">
                <a16:creationId xmlns:a16="http://schemas.microsoft.com/office/drawing/2014/main" id="{13ECA2EE-A612-4EF5-BF0B-2778088D0F63}"/>
              </a:ext>
            </a:extLst>
          </p:cNvPr>
          <p:cNvSpPr/>
          <p:nvPr/>
        </p:nvSpPr>
        <p:spPr>
          <a:xfrm>
            <a:off x="10626923" y="4279503"/>
            <a:ext cx="1432560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68">
            <a:extLst>
              <a:ext uri="{FF2B5EF4-FFF2-40B4-BE49-F238E27FC236}">
                <a16:creationId xmlns:a16="http://schemas.microsoft.com/office/drawing/2014/main" id="{5079C42A-D345-49D7-8374-A5A5192B2E86}"/>
              </a:ext>
            </a:extLst>
          </p:cNvPr>
          <p:cNvSpPr/>
          <p:nvPr/>
        </p:nvSpPr>
        <p:spPr>
          <a:xfrm>
            <a:off x="8834064" y="4269935"/>
            <a:ext cx="1329791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267">
            <a:extLst>
              <a:ext uri="{FF2B5EF4-FFF2-40B4-BE49-F238E27FC236}">
                <a16:creationId xmlns:a16="http://schemas.microsoft.com/office/drawing/2014/main" id="{089BF14A-BE8F-457E-9E5E-7550A9C66978}"/>
              </a:ext>
            </a:extLst>
          </p:cNvPr>
          <p:cNvSpPr/>
          <p:nvPr/>
        </p:nvSpPr>
        <p:spPr>
          <a:xfrm>
            <a:off x="8237784" y="5193863"/>
            <a:ext cx="2314333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266">
            <a:extLst>
              <a:ext uri="{FF2B5EF4-FFF2-40B4-BE49-F238E27FC236}">
                <a16:creationId xmlns:a16="http://schemas.microsoft.com/office/drawing/2014/main" id="{4C9E5BA2-7FFF-4A72-AC5D-CF7F71CE8B0A}"/>
              </a:ext>
            </a:extLst>
          </p:cNvPr>
          <p:cNvSpPr/>
          <p:nvPr/>
        </p:nvSpPr>
        <p:spPr>
          <a:xfrm>
            <a:off x="4906435" y="4259484"/>
            <a:ext cx="1967453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64">
            <a:extLst>
              <a:ext uri="{FF2B5EF4-FFF2-40B4-BE49-F238E27FC236}">
                <a16:creationId xmlns:a16="http://schemas.microsoft.com/office/drawing/2014/main" id="{402F2061-889F-420C-9707-8B13FA695D3E}"/>
              </a:ext>
            </a:extLst>
          </p:cNvPr>
          <p:cNvSpPr/>
          <p:nvPr/>
        </p:nvSpPr>
        <p:spPr>
          <a:xfrm>
            <a:off x="2606436" y="4248952"/>
            <a:ext cx="1967453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63">
            <a:extLst>
              <a:ext uri="{FF2B5EF4-FFF2-40B4-BE49-F238E27FC236}">
                <a16:creationId xmlns:a16="http://schemas.microsoft.com/office/drawing/2014/main" id="{B1906BBF-28FE-49E9-9AF5-9B73B64E9440}"/>
              </a:ext>
            </a:extLst>
          </p:cNvPr>
          <p:cNvSpPr/>
          <p:nvPr/>
        </p:nvSpPr>
        <p:spPr>
          <a:xfrm>
            <a:off x="107832" y="4248952"/>
            <a:ext cx="1967453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262">
            <a:extLst>
              <a:ext uri="{FF2B5EF4-FFF2-40B4-BE49-F238E27FC236}">
                <a16:creationId xmlns:a16="http://schemas.microsoft.com/office/drawing/2014/main" id="{E3A99730-9179-4DCA-AABE-D2C463E46810}"/>
              </a:ext>
            </a:extLst>
          </p:cNvPr>
          <p:cNvSpPr/>
          <p:nvPr/>
        </p:nvSpPr>
        <p:spPr>
          <a:xfrm>
            <a:off x="861112" y="3098199"/>
            <a:ext cx="1432560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261">
            <a:extLst>
              <a:ext uri="{FF2B5EF4-FFF2-40B4-BE49-F238E27FC236}">
                <a16:creationId xmlns:a16="http://schemas.microsoft.com/office/drawing/2014/main" id="{BA7F5949-5C79-4913-B944-14449E038C9F}"/>
              </a:ext>
            </a:extLst>
          </p:cNvPr>
          <p:cNvSpPr/>
          <p:nvPr/>
        </p:nvSpPr>
        <p:spPr>
          <a:xfrm>
            <a:off x="5748152" y="3118167"/>
            <a:ext cx="1432560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0E73FB-FE41-4EB4-90D1-267D90CEDF81}"/>
              </a:ext>
            </a:extLst>
          </p:cNvPr>
          <p:cNvSpPr/>
          <p:nvPr/>
        </p:nvSpPr>
        <p:spPr>
          <a:xfrm>
            <a:off x="2737452" y="1806211"/>
            <a:ext cx="1432560" cy="56388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CAFFA379-3D57-4015-AF4D-1846F3B91B04}"/>
              </a:ext>
            </a:extLst>
          </p:cNvPr>
          <p:cNvCxnSpPr/>
          <p:nvPr/>
        </p:nvCxnSpPr>
        <p:spPr>
          <a:xfrm>
            <a:off x="1592399" y="2760775"/>
            <a:ext cx="485782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1F147BD4-0130-4880-819D-26D98FD8DEA0}"/>
              </a:ext>
            </a:extLst>
          </p:cNvPr>
          <p:cNvCxnSpPr/>
          <p:nvPr/>
        </p:nvCxnSpPr>
        <p:spPr>
          <a:xfrm>
            <a:off x="1586139" y="2760775"/>
            <a:ext cx="6260" cy="3680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4">
            <a:extLst>
              <a:ext uri="{FF2B5EF4-FFF2-40B4-BE49-F238E27FC236}">
                <a16:creationId xmlns:a16="http://schemas.microsoft.com/office/drawing/2014/main" id="{83DB66F2-6DB8-4A43-A858-F60367C77146}"/>
              </a:ext>
            </a:extLst>
          </p:cNvPr>
          <p:cNvSpPr txBox="1"/>
          <p:nvPr/>
        </p:nvSpPr>
        <p:spPr>
          <a:xfrm>
            <a:off x="90291" y="4346226"/>
            <a:ext cx="212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/>
              <a:t>StackOverflowError</a:t>
            </a:r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15381D43-845D-4C67-A4D4-57CFA0DE602A}"/>
              </a:ext>
            </a:extLst>
          </p:cNvPr>
          <p:cNvSpPr txBox="1"/>
          <p:nvPr/>
        </p:nvSpPr>
        <p:spPr>
          <a:xfrm>
            <a:off x="5909309" y="3181792"/>
            <a:ext cx="117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rgbClr val="00B050"/>
                </a:solidFill>
              </a:rPr>
              <a:t>Exception</a:t>
            </a:r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B94600D8-4AD1-4032-A49D-B11256D112AB}"/>
              </a:ext>
            </a:extLst>
          </p:cNvPr>
          <p:cNvCxnSpPr>
            <a:endCxn id="14" idx="0"/>
          </p:cNvCxnSpPr>
          <p:nvPr/>
        </p:nvCxnSpPr>
        <p:spPr>
          <a:xfrm>
            <a:off x="6464432" y="2739070"/>
            <a:ext cx="0" cy="37909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40">
            <a:extLst>
              <a:ext uri="{FF2B5EF4-FFF2-40B4-BE49-F238E27FC236}">
                <a16:creationId xmlns:a16="http://schemas.microsoft.com/office/drawing/2014/main" id="{E96A7245-CEBE-44BD-ACEB-DDEC742E6ADF}"/>
              </a:ext>
            </a:extLst>
          </p:cNvPr>
          <p:cNvSpPr/>
          <p:nvPr/>
        </p:nvSpPr>
        <p:spPr>
          <a:xfrm>
            <a:off x="3355340" y="2383560"/>
            <a:ext cx="213360" cy="16256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Isosceles Triangle 41">
            <a:extLst>
              <a:ext uri="{FF2B5EF4-FFF2-40B4-BE49-F238E27FC236}">
                <a16:creationId xmlns:a16="http://schemas.microsoft.com/office/drawing/2014/main" id="{52309D20-748C-49DC-8815-DBAC6C303B1D}"/>
              </a:ext>
            </a:extLst>
          </p:cNvPr>
          <p:cNvSpPr/>
          <p:nvPr/>
        </p:nvSpPr>
        <p:spPr>
          <a:xfrm>
            <a:off x="6343547" y="3692419"/>
            <a:ext cx="179801" cy="149391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4" name="Straight Connector 42">
            <a:extLst>
              <a:ext uri="{FF2B5EF4-FFF2-40B4-BE49-F238E27FC236}">
                <a16:creationId xmlns:a16="http://schemas.microsoft.com/office/drawing/2014/main" id="{95CFAB79-2CA2-4AB2-B8FC-8CA892DC4C28}"/>
              </a:ext>
            </a:extLst>
          </p:cNvPr>
          <p:cNvCxnSpPr/>
          <p:nvPr/>
        </p:nvCxnSpPr>
        <p:spPr>
          <a:xfrm flipV="1">
            <a:off x="367328" y="4033577"/>
            <a:ext cx="2581357" cy="411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45">
            <a:extLst>
              <a:ext uri="{FF2B5EF4-FFF2-40B4-BE49-F238E27FC236}">
                <a16:creationId xmlns:a16="http://schemas.microsoft.com/office/drawing/2014/main" id="{E4C65A5E-8776-445A-B688-D780597F8F98}"/>
              </a:ext>
            </a:extLst>
          </p:cNvPr>
          <p:cNvCxnSpPr/>
          <p:nvPr/>
        </p:nvCxnSpPr>
        <p:spPr>
          <a:xfrm flipV="1">
            <a:off x="5560728" y="3930431"/>
            <a:ext cx="3930750" cy="82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48">
            <a:extLst>
              <a:ext uri="{FF2B5EF4-FFF2-40B4-BE49-F238E27FC236}">
                <a16:creationId xmlns:a16="http://schemas.microsoft.com/office/drawing/2014/main" id="{2A11C5AB-8104-4265-AED9-A3DE1BFF15A5}"/>
              </a:ext>
            </a:extLst>
          </p:cNvPr>
          <p:cNvCxnSpPr>
            <a:stCxn id="22" idx="3"/>
          </p:cNvCxnSpPr>
          <p:nvPr/>
        </p:nvCxnSpPr>
        <p:spPr>
          <a:xfrm flipH="1">
            <a:off x="3453732" y="2546120"/>
            <a:ext cx="8288" cy="2112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1">
            <a:extLst>
              <a:ext uri="{FF2B5EF4-FFF2-40B4-BE49-F238E27FC236}">
                <a16:creationId xmlns:a16="http://schemas.microsoft.com/office/drawing/2014/main" id="{8D9AC8BA-C835-4A51-BE0F-B204381AC9A6}"/>
              </a:ext>
            </a:extLst>
          </p:cNvPr>
          <p:cNvCxnSpPr>
            <a:stCxn id="23" idx="3"/>
          </p:cNvCxnSpPr>
          <p:nvPr/>
        </p:nvCxnSpPr>
        <p:spPr>
          <a:xfrm>
            <a:off x="6433448" y="3841810"/>
            <a:ext cx="4421" cy="947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5">
            <a:extLst>
              <a:ext uri="{FF2B5EF4-FFF2-40B4-BE49-F238E27FC236}">
                <a16:creationId xmlns:a16="http://schemas.microsoft.com/office/drawing/2014/main" id="{FAEF8654-F929-4710-B312-77337B2F4BD2}"/>
              </a:ext>
            </a:extLst>
          </p:cNvPr>
          <p:cNvSpPr txBox="1"/>
          <p:nvPr/>
        </p:nvSpPr>
        <p:spPr>
          <a:xfrm>
            <a:off x="1200125" y="3167868"/>
            <a:ext cx="7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/>
              <a:t>Error</a:t>
            </a:r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90F26AB0-E307-4532-929C-5E4857E5CD46}"/>
              </a:ext>
            </a:extLst>
          </p:cNvPr>
          <p:cNvSpPr txBox="1"/>
          <p:nvPr/>
        </p:nvSpPr>
        <p:spPr>
          <a:xfrm>
            <a:off x="2561734" y="4349879"/>
            <a:ext cx="207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/>
              <a:t>OutOfMemoryError</a:t>
            </a:r>
          </a:p>
        </p:txBody>
      </p:sp>
      <p:sp>
        <p:nvSpPr>
          <p:cNvPr id="30" name="Isosceles Triangle 69">
            <a:extLst>
              <a:ext uri="{FF2B5EF4-FFF2-40B4-BE49-F238E27FC236}">
                <a16:creationId xmlns:a16="http://schemas.microsoft.com/office/drawing/2014/main" id="{60C1C0FF-A676-4BD9-9C69-3B1F5CE41BD2}"/>
              </a:ext>
            </a:extLst>
          </p:cNvPr>
          <p:cNvSpPr/>
          <p:nvPr/>
        </p:nvSpPr>
        <p:spPr>
          <a:xfrm>
            <a:off x="1485719" y="3671439"/>
            <a:ext cx="200841" cy="18354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1" name="Straight Connector 70">
            <a:extLst>
              <a:ext uri="{FF2B5EF4-FFF2-40B4-BE49-F238E27FC236}">
                <a16:creationId xmlns:a16="http://schemas.microsoft.com/office/drawing/2014/main" id="{E1E65183-244F-47D4-9B40-1DA89697B2F1}"/>
              </a:ext>
            </a:extLst>
          </p:cNvPr>
          <p:cNvCxnSpPr>
            <a:stCxn id="30" idx="3"/>
          </p:cNvCxnSpPr>
          <p:nvPr/>
        </p:nvCxnSpPr>
        <p:spPr>
          <a:xfrm>
            <a:off x="1586140" y="3854979"/>
            <a:ext cx="6259" cy="19632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3">
            <a:extLst>
              <a:ext uri="{FF2B5EF4-FFF2-40B4-BE49-F238E27FC236}">
                <a16:creationId xmlns:a16="http://schemas.microsoft.com/office/drawing/2014/main" id="{0C636423-5290-4385-B2B5-AB8B5E6618CE}"/>
              </a:ext>
            </a:extLst>
          </p:cNvPr>
          <p:cNvCxnSpPr/>
          <p:nvPr/>
        </p:nvCxnSpPr>
        <p:spPr>
          <a:xfrm>
            <a:off x="384265" y="4051300"/>
            <a:ext cx="0" cy="1731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76">
            <a:extLst>
              <a:ext uri="{FF2B5EF4-FFF2-40B4-BE49-F238E27FC236}">
                <a16:creationId xmlns:a16="http://schemas.microsoft.com/office/drawing/2014/main" id="{EF95E7DF-6BCD-4DAC-B4CB-3F631FFD7AC8}"/>
              </a:ext>
            </a:extLst>
          </p:cNvPr>
          <p:cNvCxnSpPr/>
          <p:nvPr/>
        </p:nvCxnSpPr>
        <p:spPr>
          <a:xfrm flipH="1">
            <a:off x="2948685" y="4033577"/>
            <a:ext cx="2" cy="1908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79">
            <a:extLst>
              <a:ext uri="{FF2B5EF4-FFF2-40B4-BE49-F238E27FC236}">
                <a16:creationId xmlns:a16="http://schemas.microsoft.com/office/drawing/2014/main" id="{37DA4B3F-65D7-472C-8D47-7A0CA287D7E4}"/>
              </a:ext>
            </a:extLst>
          </p:cNvPr>
          <p:cNvCxnSpPr/>
          <p:nvPr/>
        </p:nvCxnSpPr>
        <p:spPr>
          <a:xfrm>
            <a:off x="5560728" y="3938704"/>
            <a:ext cx="0" cy="31024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6">
            <a:extLst>
              <a:ext uri="{FF2B5EF4-FFF2-40B4-BE49-F238E27FC236}">
                <a16:creationId xmlns:a16="http://schemas.microsoft.com/office/drawing/2014/main" id="{2712AEA7-ABC7-44B8-8A4A-BE0804D226C7}"/>
              </a:ext>
            </a:extLst>
          </p:cNvPr>
          <p:cNvCxnSpPr>
            <a:cxnSpLocks/>
          </p:cNvCxnSpPr>
          <p:nvPr/>
        </p:nvCxnSpPr>
        <p:spPr>
          <a:xfrm>
            <a:off x="9496205" y="3949928"/>
            <a:ext cx="1500227" cy="643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1">
            <a:extLst>
              <a:ext uri="{FF2B5EF4-FFF2-40B4-BE49-F238E27FC236}">
                <a16:creationId xmlns:a16="http://schemas.microsoft.com/office/drawing/2014/main" id="{8DF5EE7F-D6E7-4531-9A61-8C8A73A76C2C}"/>
              </a:ext>
            </a:extLst>
          </p:cNvPr>
          <p:cNvCxnSpPr/>
          <p:nvPr/>
        </p:nvCxnSpPr>
        <p:spPr>
          <a:xfrm flipH="1">
            <a:off x="9496205" y="4064833"/>
            <a:ext cx="4728" cy="2121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94">
            <a:extLst>
              <a:ext uri="{FF2B5EF4-FFF2-40B4-BE49-F238E27FC236}">
                <a16:creationId xmlns:a16="http://schemas.microsoft.com/office/drawing/2014/main" id="{7502B2FA-20EC-4F4B-BBED-8B23C93C289B}"/>
              </a:ext>
            </a:extLst>
          </p:cNvPr>
          <p:cNvCxnSpPr>
            <a:cxnSpLocks/>
          </p:cNvCxnSpPr>
          <p:nvPr/>
        </p:nvCxnSpPr>
        <p:spPr>
          <a:xfrm flipH="1">
            <a:off x="10994156" y="3949928"/>
            <a:ext cx="2276" cy="3270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97">
            <a:extLst>
              <a:ext uri="{FF2B5EF4-FFF2-40B4-BE49-F238E27FC236}">
                <a16:creationId xmlns:a16="http://schemas.microsoft.com/office/drawing/2014/main" id="{E066F306-85DD-437B-92CB-C401BAC33C2D}"/>
              </a:ext>
            </a:extLst>
          </p:cNvPr>
          <p:cNvSpPr txBox="1"/>
          <p:nvPr/>
        </p:nvSpPr>
        <p:spPr>
          <a:xfrm>
            <a:off x="4896436" y="4339859"/>
            <a:ext cx="1959090" cy="38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chemeClr val="accent2"/>
                </a:solidFill>
              </a:rPr>
              <a:t>RuntimeException</a:t>
            </a:r>
          </a:p>
        </p:txBody>
      </p:sp>
      <p:sp>
        <p:nvSpPr>
          <p:cNvPr id="39" name="TextBox 98">
            <a:extLst>
              <a:ext uri="{FF2B5EF4-FFF2-40B4-BE49-F238E27FC236}">
                <a16:creationId xmlns:a16="http://schemas.microsoft.com/office/drawing/2014/main" id="{BBF2EE30-A308-4751-B6B4-E632992545E1}"/>
              </a:ext>
            </a:extLst>
          </p:cNvPr>
          <p:cNvSpPr txBox="1"/>
          <p:nvPr/>
        </p:nvSpPr>
        <p:spPr>
          <a:xfrm>
            <a:off x="2855077" y="6283953"/>
            <a:ext cx="24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chemeClr val="accent2"/>
                </a:solidFill>
              </a:rPr>
              <a:t>NullPointerException</a:t>
            </a:r>
          </a:p>
        </p:txBody>
      </p:sp>
      <p:sp>
        <p:nvSpPr>
          <p:cNvPr id="40" name="TextBox 99">
            <a:extLst>
              <a:ext uri="{FF2B5EF4-FFF2-40B4-BE49-F238E27FC236}">
                <a16:creationId xmlns:a16="http://schemas.microsoft.com/office/drawing/2014/main" id="{F4E3B0F2-3179-4185-8B78-41B97D425D78}"/>
              </a:ext>
            </a:extLst>
          </p:cNvPr>
          <p:cNvSpPr txBox="1"/>
          <p:nvPr/>
        </p:nvSpPr>
        <p:spPr>
          <a:xfrm>
            <a:off x="8839739" y="4376777"/>
            <a:ext cx="151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rgbClr val="00B050"/>
                </a:solidFill>
              </a:rPr>
              <a:t>IOException</a:t>
            </a:r>
          </a:p>
        </p:txBody>
      </p:sp>
      <p:sp>
        <p:nvSpPr>
          <p:cNvPr id="41" name="TextBox 100">
            <a:extLst>
              <a:ext uri="{FF2B5EF4-FFF2-40B4-BE49-F238E27FC236}">
                <a16:creationId xmlns:a16="http://schemas.microsoft.com/office/drawing/2014/main" id="{3BC57708-FCA1-44BF-AE82-DCC5E13530D9}"/>
              </a:ext>
            </a:extLst>
          </p:cNvPr>
          <p:cNvSpPr txBox="1"/>
          <p:nvPr/>
        </p:nvSpPr>
        <p:spPr>
          <a:xfrm>
            <a:off x="10626923" y="4385416"/>
            <a:ext cx="169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rgbClr val="00B050"/>
                </a:solidFill>
              </a:rPr>
              <a:t>SQLException</a:t>
            </a:r>
          </a:p>
        </p:txBody>
      </p:sp>
      <p:cxnSp>
        <p:nvCxnSpPr>
          <p:cNvPr id="43" name="Straight Connector 131">
            <a:extLst>
              <a:ext uri="{FF2B5EF4-FFF2-40B4-BE49-F238E27FC236}">
                <a16:creationId xmlns:a16="http://schemas.microsoft.com/office/drawing/2014/main" id="{9DE37404-D781-41C3-A3B3-21C4FC036840}"/>
              </a:ext>
            </a:extLst>
          </p:cNvPr>
          <p:cNvCxnSpPr/>
          <p:nvPr/>
        </p:nvCxnSpPr>
        <p:spPr>
          <a:xfrm>
            <a:off x="4249368" y="6071002"/>
            <a:ext cx="3565961" cy="1572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35">
            <a:extLst>
              <a:ext uri="{FF2B5EF4-FFF2-40B4-BE49-F238E27FC236}">
                <a16:creationId xmlns:a16="http://schemas.microsoft.com/office/drawing/2014/main" id="{B4B51802-B46A-4041-B57B-82295A5572A7}"/>
              </a:ext>
            </a:extLst>
          </p:cNvPr>
          <p:cNvSpPr txBox="1"/>
          <p:nvPr/>
        </p:nvSpPr>
        <p:spPr>
          <a:xfrm>
            <a:off x="5077554" y="6295540"/>
            <a:ext cx="247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chemeClr val="accent2"/>
                </a:solidFill>
              </a:rPr>
              <a:t>ClassCastException</a:t>
            </a:r>
          </a:p>
        </p:txBody>
      </p:sp>
      <p:sp>
        <p:nvSpPr>
          <p:cNvPr id="45" name="TextBox 136">
            <a:extLst>
              <a:ext uri="{FF2B5EF4-FFF2-40B4-BE49-F238E27FC236}">
                <a16:creationId xmlns:a16="http://schemas.microsoft.com/office/drawing/2014/main" id="{46E04D7A-2D36-481D-9415-9A9F31CD69CC}"/>
              </a:ext>
            </a:extLst>
          </p:cNvPr>
          <p:cNvSpPr txBox="1"/>
          <p:nvPr/>
        </p:nvSpPr>
        <p:spPr>
          <a:xfrm>
            <a:off x="7075454" y="6283953"/>
            <a:ext cx="355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46" name="TextBox 137">
            <a:extLst>
              <a:ext uri="{FF2B5EF4-FFF2-40B4-BE49-F238E27FC236}">
                <a16:creationId xmlns:a16="http://schemas.microsoft.com/office/drawing/2014/main" id="{D9B7D71E-45C4-4208-8250-0249A5DB01D3}"/>
              </a:ext>
            </a:extLst>
          </p:cNvPr>
          <p:cNvSpPr txBox="1"/>
          <p:nvPr/>
        </p:nvSpPr>
        <p:spPr>
          <a:xfrm>
            <a:off x="8237784" y="5273052"/>
            <a:ext cx="24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rgbClr val="00B050"/>
                </a:solidFill>
              </a:rPr>
              <a:t>FileNotFoundException</a:t>
            </a:r>
          </a:p>
        </p:txBody>
      </p:sp>
      <p:cxnSp>
        <p:nvCxnSpPr>
          <p:cNvPr id="47" name="Straight Connector 138">
            <a:extLst>
              <a:ext uri="{FF2B5EF4-FFF2-40B4-BE49-F238E27FC236}">
                <a16:creationId xmlns:a16="http://schemas.microsoft.com/office/drawing/2014/main" id="{65FD4632-AD2D-4608-A692-B2D22F6CDE22}"/>
              </a:ext>
            </a:extLst>
          </p:cNvPr>
          <p:cNvCxnSpPr/>
          <p:nvPr/>
        </p:nvCxnSpPr>
        <p:spPr>
          <a:xfrm>
            <a:off x="4249368" y="6051745"/>
            <a:ext cx="0" cy="2020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94">
            <a:extLst>
              <a:ext uri="{FF2B5EF4-FFF2-40B4-BE49-F238E27FC236}">
                <a16:creationId xmlns:a16="http://schemas.microsoft.com/office/drawing/2014/main" id="{4DDC74DA-DDED-4BFD-813A-7CD1223F2059}"/>
              </a:ext>
            </a:extLst>
          </p:cNvPr>
          <p:cNvSpPr txBox="1"/>
          <p:nvPr/>
        </p:nvSpPr>
        <p:spPr>
          <a:xfrm>
            <a:off x="2090597" y="4279813"/>
            <a:ext cx="66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chemeClr val="accent1"/>
                </a:solidFill>
              </a:rPr>
              <a:t>. . . . </a:t>
            </a:r>
          </a:p>
        </p:txBody>
      </p:sp>
      <p:sp>
        <p:nvSpPr>
          <p:cNvPr id="51" name="TextBox 195">
            <a:extLst>
              <a:ext uri="{FF2B5EF4-FFF2-40B4-BE49-F238E27FC236}">
                <a16:creationId xmlns:a16="http://schemas.microsoft.com/office/drawing/2014/main" id="{AA463FA6-9AAB-4E1C-92D4-AD269220EE3B}"/>
              </a:ext>
            </a:extLst>
          </p:cNvPr>
          <p:cNvSpPr txBox="1"/>
          <p:nvPr/>
        </p:nvSpPr>
        <p:spPr>
          <a:xfrm>
            <a:off x="5476104" y="2772840"/>
            <a:ext cx="227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>
                <a:solidFill>
                  <a:srgbClr val="00B050"/>
                </a:solidFill>
              </a:rPr>
              <a:t>“Checked Exceptions”</a:t>
            </a:r>
          </a:p>
        </p:txBody>
      </p:sp>
      <p:sp>
        <p:nvSpPr>
          <p:cNvPr id="52" name="TextBox 196">
            <a:extLst>
              <a:ext uri="{FF2B5EF4-FFF2-40B4-BE49-F238E27FC236}">
                <a16:creationId xmlns:a16="http://schemas.microsoft.com/office/drawing/2014/main" id="{17914A28-CA79-43D5-A11D-DE036490003A}"/>
              </a:ext>
            </a:extLst>
          </p:cNvPr>
          <p:cNvSpPr txBox="1"/>
          <p:nvPr/>
        </p:nvSpPr>
        <p:spPr>
          <a:xfrm>
            <a:off x="4605187" y="3927640"/>
            <a:ext cx="260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>
                <a:solidFill>
                  <a:schemeClr val="accent2"/>
                </a:solidFill>
              </a:rPr>
              <a:t>“unchecked Exceptions”</a:t>
            </a:r>
          </a:p>
        </p:txBody>
      </p:sp>
      <p:sp>
        <p:nvSpPr>
          <p:cNvPr id="53" name="Isosceles Triangle 202">
            <a:extLst>
              <a:ext uri="{FF2B5EF4-FFF2-40B4-BE49-F238E27FC236}">
                <a16:creationId xmlns:a16="http://schemas.microsoft.com/office/drawing/2014/main" id="{434A3D63-C6AF-4918-85C0-6DAFEDDFC9B7}"/>
              </a:ext>
            </a:extLst>
          </p:cNvPr>
          <p:cNvSpPr/>
          <p:nvPr/>
        </p:nvSpPr>
        <p:spPr>
          <a:xfrm>
            <a:off x="5695949" y="4806329"/>
            <a:ext cx="213360" cy="16256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TextBox 255">
            <a:extLst>
              <a:ext uri="{FF2B5EF4-FFF2-40B4-BE49-F238E27FC236}">
                <a16:creationId xmlns:a16="http://schemas.microsoft.com/office/drawing/2014/main" id="{225BA0AB-31BA-4FE0-8A9D-593FA05838C5}"/>
              </a:ext>
            </a:extLst>
          </p:cNvPr>
          <p:cNvSpPr txBox="1"/>
          <p:nvPr/>
        </p:nvSpPr>
        <p:spPr>
          <a:xfrm>
            <a:off x="10099020" y="4368504"/>
            <a:ext cx="63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>
                <a:solidFill>
                  <a:schemeClr val="accent1"/>
                </a:solidFill>
              </a:rPr>
              <a:t>. . . . </a:t>
            </a:r>
          </a:p>
        </p:txBody>
      </p:sp>
      <p:cxnSp>
        <p:nvCxnSpPr>
          <p:cNvPr id="55" name="Straight Connector 258">
            <a:extLst>
              <a:ext uri="{FF2B5EF4-FFF2-40B4-BE49-F238E27FC236}">
                <a16:creationId xmlns:a16="http://schemas.microsoft.com/office/drawing/2014/main" id="{CCE576F2-E169-4E04-8EDD-D1737381979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496205" y="3936520"/>
            <a:ext cx="2755" cy="3334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7">
            <a:extLst>
              <a:ext uri="{FF2B5EF4-FFF2-40B4-BE49-F238E27FC236}">
                <a16:creationId xmlns:a16="http://schemas.microsoft.com/office/drawing/2014/main" id="{57009DEC-8329-4CC6-9286-59981EA34E32}"/>
              </a:ext>
            </a:extLst>
          </p:cNvPr>
          <p:cNvSpPr txBox="1"/>
          <p:nvPr/>
        </p:nvSpPr>
        <p:spPr>
          <a:xfrm>
            <a:off x="2879692" y="1868528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/>
              <a:t>Throwable</a:t>
            </a:r>
          </a:p>
        </p:txBody>
      </p:sp>
      <p:cxnSp>
        <p:nvCxnSpPr>
          <p:cNvPr id="62" name="Straight Connector 301">
            <a:extLst>
              <a:ext uri="{FF2B5EF4-FFF2-40B4-BE49-F238E27FC236}">
                <a16:creationId xmlns:a16="http://schemas.microsoft.com/office/drawing/2014/main" id="{4840E063-C4AF-47B4-99E0-BAA28C2F8A9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5802629" y="4968889"/>
            <a:ext cx="0" cy="111784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10">
            <a:extLst>
              <a:ext uri="{FF2B5EF4-FFF2-40B4-BE49-F238E27FC236}">
                <a16:creationId xmlns:a16="http://schemas.microsoft.com/office/drawing/2014/main" id="{00133181-8109-47C9-8813-4E191E513D5C}"/>
              </a:ext>
            </a:extLst>
          </p:cNvPr>
          <p:cNvCxnSpPr/>
          <p:nvPr/>
        </p:nvCxnSpPr>
        <p:spPr>
          <a:xfrm flipH="1">
            <a:off x="5802629" y="6078865"/>
            <a:ext cx="1" cy="1827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317">
            <a:extLst>
              <a:ext uri="{FF2B5EF4-FFF2-40B4-BE49-F238E27FC236}">
                <a16:creationId xmlns:a16="http://schemas.microsoft.com/office/drawing/2014/main" id="{06299201-3FB0-41BD-8D0E-FA24FF8CC7DE}"/>
              </a:ext>
            </a:extLst>
          </p:cNvPr>
          <p:cNvCxnSpPr/>
          <p:nvPr/>
        </p:nvCxnSpPr>
        <p:spPr>
          <a:xfrm flipH="1">
            <a:off x="7815329" y="6078865"/>
            <a:ext cx="1" cy="14552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258">
            <a:extLst>
              <a:ext uri="{FF2B5EF4-FFF2-40B4-BE49-F238E27FC236}">
                <a16:creationId xmlns:a16="http://schemas.microsoft.com/office/drawing/2014/main" id="{BE339CF0-A498-48FB-BC11-2C669B80637E}"/>
              </a:ext>
            </a:extLst>
          </p:cNvPr>
          <p:cNvCxnSpPr>
            <a:cxnSpLocks/>
          </p:cNvCxnSpPr>
          <p:nvPr/>
        </p:nvCxnSpPr>
        <p:spPr>
          <a:xfrm>
            <a:off x="9527836" y="4856669"/>
            <a:ext cx="2755" cy="33341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3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1D65-89D4-44CE-8665-3CFCE5A2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Entonces, por qué no aplicar algo similar?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D108A-40BC-4D40-B1A3-DED0946C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Como crear nuestras propias excepciones?</a:t>
            </a:r>
          </a:p>
          <a:p>
            <a:pPr lvl="1"/>
            <a:r>
              <a:rPr lang="es-AR"/>
              <a:t>Extender </a:t>
            </a:r>
            <a:r>
              <a:rPr lang="es-AR" err="1"/>
              <a:t>Exception</a:t>
            </a:r>
            <a:r>
              <a:rPr lang="es-AR"/>
              <a:t> o </a:t>
            </a:r>
            <a:r>
              <a:rPr lang="es-AR" err="1"/>
              <a:t>RuntimeException</a:t>
            </a:r>
            <a:endParaRPr lang="es-AR"/>
          </a:p>
          <a:p>
            <a:pPr lvl="2"/>
            <a:r>
              <a:rPr lang="es-AR"/>
              <a:t>public class </a:t>
            </a:r>
            <a:r>
              <a:rPr lang="es-AR" err="1"/>
              <a:t>BebidaException</a:t>
            </a:r>
            <a:r>
              <a:rPr lang="es-AR"/>
              <a:t> </a:t>
            </a:r>
            <a:r>
              <a:rPr lang="es-AR" err="1"/>
              <a:t>extends</a:t>
            </a:r>
            <a:r>
              <a:rPr lang="es-AR"/>
              <a:t> </a:t>
            </a:r>
            <a:r>
              <a:rPr lang="es-AR" err="1"/>
              <a:t>Exception</a:t>
            </a:r>
            <a:r>
              <a:rPr lang="es-AR"/>
              <a:t> { …. }</a:t>
            </a:r>
          </a:p>
          <a:p>
            <a:pPr lvl="2"/>
            <a:r>
              <a:rPr lang="es-AR"/>
              <a:t>public class </a:t>
            </a:r>
            <a:r>
              <a:rPr lang="es-AR" err="1"/>
              <a:t>SinGasException</a:t>
            </a:r>
            <a:r>
              <a:rPr lang="es-AR"/>
              <a:t> </a:t>
            </a:r>
            <a:r>
              <a:rPr lang="es-AR" err="1"/>
              <a:t>extends</a:t>
            </a:r>
            <a:r>
              <a:rPr lang="es-AR"/>
              <a:t> </a:t>
            </a:r>
            <a:r>
              <a:rPr lang="es-AR" err="1"/>
              <a:t>BebidaException</a:t>
            </a:r>
            <a:r>
              <a:rPr lang="es-AR"/>
              <a:t>{ …. }</a:t>
            </a:r>
          </a:p>
          <a:p>
            <a:pPr lvl="2"/>
            <a:r>
              <a:rPr lang="es-AR"/>
              <a:t>public class </a:t>
            </a:r>
            <a:r>
              <a:rPr lang="es-AR" err="1"/>
              <a:t>TemperaturaException</a:t>
            </a:r>
            <a:r>
              <a:rPr lang="es-AR"/>
              <a:t> </a:t>
            </a:r>
            <a:r>
              <a:rPr lang="es-AR" err="1"/>
              <a:t>extends</a:t>
            </a:r>
            <a:r>
              <a:rPr lang="es-AR"/>
              <a:t> </a:t>
            </a:r>
            <a:r>
              <a:rPr lang="es-AR" err="1"/>
              <a:t>BebidaException</a:t>
            </a:r>
            <a:r>
              <a:rPr lang="es-AR"/>
              <a:t> { ….}</a:t>
            </a:r>
          </a:p>
          <a:p>
            <a:pPr lvl="2"/>
            <a:endParaRPr lang="es-AR"/>
          </a:p>
          <a:p>
            <a:pPr marL="914400" lvl="2" indent="0">
              <a:buNone/>
            </a:pPr>
            <a:endParaRPr lang="es-AR"/>
          </a:p>
          <a:p>
            <a:pPr lvl="1"/>
            <a:r>
              <a:rPr lang="es-AR" err="1"/>
              <a:t>Sobreescribir</a:t>
            </a:r>
            <a:r>
              <a:rPr lang="es-AR"/>
              <a:t> los 4 constructores más comunes</a:t>
            </a:r>
          </a:p>
          <a:p>
            <a:pPr lvl="2"/>
            <a:r>
              <a:rPr lang="es-AR"/>
              <a:t>No es obligatorio, porque siempre está el constructor por default</a:t>
            </a:r>
          </a:p>
        </p:txBody>
      </p:sp>
    </p:spTree>
    <p:extLst>
      <p:ext uri="{BB962C8B-B14F-4D97-AF65-F5344CB8AC3E}">
        <p14:creationId xmlns:p14="http://schemas.microsoft.com/office/powerpoint/2010/main" val="98991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91D65-89D4-44CE-8665-3CFCE5A2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"/>
            <a:ext cx="10515600" cy="1325563"/>
          </a:xfrm>
        </p:spPr>
        <p:txBody>
          <a:bodyPr/>
          <a:lstStyle/>
          <a:p>
            <a:r>
              <a:rPr lang="es-AR"/>
              <a:t>Constructores posibles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A68A9F-55BB-4D01-9845-2B53FC8DD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49252"/>
            <a:ext cx="10515600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AR" altLang="es-AR" sz="18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BebidaException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//constructor por default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AR" altLang="es-AR" sz="18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BebidaException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es-AR" altLang="es-AR" sz="18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18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//creo una excepción con un mensaje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AR" altLang="es-AR" sz="18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BebidaException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cause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1800">
                <a:solidFill>
                  <a:srgbClr val="A9B7C6"/>
                </a:solidFill>
                <a:latin typeface="Consolas" panose="020B0609020204030204" pitchFamily="49" charset="0"/>
              </a:rPr>
              <a:t>    //creo una excepción e indico qué la provocó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por eso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s-AR" sz="1800">
                <a:solidFill>
                  <a:srgbClr val="A9B7C6"/>
                </a:solidFill>
                <a:latin typeface="Consolas" panose="020B0609020204030204" pitchFamily="49" charset="0"/>
              </a:rPr>
              <a:t>    //por eso el argumento es un </a:t>
            </a:r>
            <a:r>
              <a:rPr lang="es-AR" altLang="es-AR" sz="1800" err="1">
                <a:solidFill>
                  <a:srgbClr val="A9B7C6"/>
                </a:solidFill>
                <a:latin typeface="Consolas" panose="020B0609020204030204" pitchFamily="49" charset="0"/>
              </a:rPr>
              <a:t>Throwable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cause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s-AR" altLang="es-AR" sz="1800" b="0" i="0" u="none" strike="noStrike" cap="none" normalizeH="0" baseline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BebidaException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altLang="es-AR" sz="1800">
                <a:solidFill>
                  <a:srgbClr val="A9B7C6"/>
                </a:solidFill>
                <a:latin typeface="Consolas" panose="020B0609020204030204" pitchFamily="49" charset="0"/>
              </a:rPr>
              <a:t>String </a:t>
            </a:r>
            <a:r>
              <a:rPr lang="es-AR" altLang="es-AR" sz="1800" i="1" err="1">
                <a:solidFill>
                  <a:srgbClr val="9876AA"/>
                </a:solidFill>
                <a:latin typeface="Consolas" panose="020B0609020204030204" pitchFamily="49" charset="0"/>
              </a:rPr>
              <a:t>message</a:t>
            </a:r>
            <a:r>
              <a:rPr lang="es-AR" altLang="es-AR" sz="180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kumimoji="0" lang="es-AR" altLang="es-AR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Throwable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cause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s-AR" sz="1800">
                <a:solidFill>
                  <a:srgbClr val="A9B7C6"/>
                </a:solidFill>
                <a:latin typeface="Consolas" panose="020B0609020204030204" pitchFamily="49" charset="0"/>
              </a:rPr>
              <a:t>    //el mensaje de esta excepción y qué la provocó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kumimoji="0" lang="es-AR" altLang="es-AR" sz="18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cause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s-AR" altLang="es-AR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25E6D57-1D1D-4B76-A945-95B5B90A229A}"/>
              </a:ext>
            </a:extLst>
          </p:cNvPr>
          <p:cNvSpPr txBox="1">
            <a:spLocks/>
          </p:cNvSpPr>
          <p:nvPr/>
        </p:nvSpPr>
        <p:spPr>
          <a:xfrm>
            <a:off x="843954" y="5477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/>
              <a:t>…Podemos hacer lo mismo para las hijas de </a:t>
            </a:r>
            <a:r>
              <a:rPr lang="es-AR" sz="2800" err="1"/>
              <a:t>BebidaException</a:t>
            </a:r>
            <a:endParaRPr lang="es-AR" sz="2800"/>
          </a:p>
        </p:txBody>
      </p:sp>
    </p:spTree>
    <p:extLst>
      <p:ext uri="{BB962C8B-B14F-4D97-AF65-F5344CB8AC3E}">
        <p14:creationId xmlns:p14="http://schemas.microsoft.com/office/powerpoint/2010/main" val="417709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9F548-BAB2-4ACC-B0D9-4F615666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8" y="334992"/>
            <a:ext cx="10515600" cy="1325563"/>
          </a:xfrm>
        </p:spPr>
        <p:txBody>
          <a:bodyPr/>
          <a:lstStyle/>
          <a:p>
            <a:r>
              <a:rPr lang="es-AR"/>
              <a:t>Entonces, respecto del manejo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63EAA-E002-4868-B97E-45F10481F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8" y="2173857"/>
            <a:ext cx="11197086" cy="4003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>
                <a:solidFill>
                  <a:srgbClr val="CC7832"/>
                </a:solidFill>
                <a:latin typeface="Consolas" panose="020B0609020204030204" pitchFamily="49" charset="0"/>
              </a:rPr>
              <a:t>public</a:t>
            </a:r>
            <a:r>
              <a:rPr lang="es-AR" sz="2000">
                <a:latin typeface="Consolas" panose="020B0609020204030204" pitchFamily="49" charset="0"/>
              </a:rPr>
              <a:t> </a:t>
            </a:r>
            <a:r>
              <a:rPr lang="es-AR" sz="1800">
                <a:solidFill>
                  <a:srgbClr val="CC7832"/>
                </a:solidFill>
                <a:latin typeface="Consolas" panose="020B0609020204030204" pitchFamily="49" charset="0"/>
              </a:rPr>
              <a:t>void</a:t>
            </a:r>
            <a:r>
              <a:rPr lang="es-AR" sz="2000">
                <a:latin typeface="Consolas" panose="020B0609020204030204" pitchFamily="49" charset="0"/>
              </a:rPr>
              <a:t> </a:t>
            </a:r>
            <a:r>
              <a:rPr lang="es-AR" sz="2000" err="1">
                <a:latin typeface="Consolas" panose="020B0609020204030204" pitchFamily="49" charset="0"/>
              </a:rPr>
              <a:t>consumirBebida</a:t>
            </a:r>
            <a:r>
              <a:rPr lang="es-AR" sz="2000">
                <a:latin typeface="Consolas" panose="020B0609020204030204" pitchFamily="49" charset="0"/>
              </a:rPr>
              <a:t>() </a:t>
            </a:r>
            <a:r>
              <a:rPr lang="es-AR" sz="1800" err="1">
                <a:solidFill>
                  <a:srgbClr val="CC7832"/>
                </a:solidFill>
                <a:latin typeface="Consolas" panose="020B0609020204030204" pitchFamily="49" charset="0"/>
              </a:rPr>
              <a:t>throws</a:t>
            </a:r>
            <a:r>
              <a:rPr lang="es-AR" sz="2000">
                <a:latin typeface="Consolas" panose="020B0609020204030204" pitchFamily="49" charset="0"/>
              </a:rPr>
              <a:t> </a:t>
            </a:r>
            <a:r>
              <a:rPr lang="es-AR" sz="2000" b="1" err="1">
                <a:latin typeface="Consolas" panose="020B0609020204030204" pitchFamily="49" charset="0"/>
              </a:rPr>
              <a:t>SinGasException</a:t>
            </a:r>
            <a:r>
              <a:rPr lang="es-AR" sz="2000">
                <a:latin typeface="Consolas" panose="020B0609020204030204" pitchFamily="49" charset="0"/>
              </a:rPr>
              <a:t>, </a:t>
            </a:r>
            <a:r>
              <a:rPr lang="es-AR" sz="2000" b="1" err="1">
                <a:latin typeface="Consolas" panose="020B0609020204030204" pitchFamily="49" charset="0"/>
              </a:rPr>
              <a:t>TemperaturaException</a:t>
            </a:r>
            <a:r>
              <a:rPr lang="es-AR" sz="200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000">
                <a:latin typeface="Consolas" panose="020B0609020204030204" pitchFamily="49" charset="0"/>
              </a:rPr>
              <a:t>    if(</a:t>
            </a:r>
            <a:r>
              <a:rPr lang="es-AR" sz="2000" err="1">
                <a:latin typeface="Consolas" panose="020B0609020204030204" pitchFamily="49" charset="0"/>
              </a:rPr>
              <a:t>this.gas</a:t>
            </a:r>
            <a:r>
              <a:rPr lang="es-AR" sz="2000">
                <a:latin typeface="Consolas" panose="020B0609020204030204" pitchFamily="49" charset="0"/>
              </a:rPr>
              <a:t> &lt; 100) {</a:t>
            </a:r>
          </a:p>
          <a:p>
            <a:pPr marL="0" indent="0">
              <a:buNone/>
            </a:pPr>
            <a:r>
              <a:rPr lang="es-AR" sz="2000">
                <a:latin typeface="Consolas" panose="020B0609020204030204" pitchFamily="49" charset="0"/>
              </a:rPr>
              <a:t>	 </a:t>
            </a:r>
            <a:r>
              <a:rPr lang="es-AR" sz="180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lang="es-AR" sz="2000">
                <a:latin typeface="Consolas" panose="020B0609020204030204" pitchFamily="49" charset="0"/>
              </a:rPr>
              <a:t> </a:t>
            </a:r>
            <a:r>
              <a:rPr lang="es-AR" sz="180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s-AR" sz="2000">
                <a:latin typeface="Consolas" panose="020B0609020204030204" pitchFamily="49" charset="0"/>
              </a:rPr>
              <a:t> </a:t>
            </a:r>
            <a:r>
              <a:rPr lang="es-AR" sz="2000" b="1" err="1">
                <a:latin typeface="Consolas" panose="020B0609020204030204" pitchFamily="49" charset="0"/>
              </a:rPr>
              <a:t>SinGasException</a:t>
            </a:r>
            <a:r>
              <a:rPr lang="es-AR" sz="200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AR" sz="20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000">
                <a:latin typeface="Consolas" panose="020B0609020204030204" pitchFamily="49" charset="0"/>
              </a:rPr>
              <a:t>    if(</a:t>
            </a:r>
            <a:r>
              <a:rPr lang="es-AR" sz="2000" err="1">
                <a:latin typeface="Consolas" panose="020B0609020204030204" pitchFamily="49" charset="0"/>
              </a:rPr>
              <a:t>this.temperatura</a:t>
            </a:r>
            <a:r>
              <a:rPr lang="es-AR" sz="2000">
                <a:latin typeface="Consolas" panose="020B0609020204030204" pitchFamily="49" charset="0"/>
              </a:rPr>
              <a:t> &gt; 20) {</a:t>
            </a:r>
          </a:p>
          <a:p>
            <a:pPr marL="0" indent="0">
              <a:buNone/>
            </a:pPr>
            <a:r>
              <a:rPr lang="es-AR" sz="2000">
                <a:latin typeface="Consolas" panose="020B0609020204030204" pitchFamily="49" charset="0"/>
              </a:rPr>
              <a:t>        </a:t>
            </a:r>
            <a:r>
              <a:rPr lang="es-AR" sz="1800" err="1">
                <a:solidFill>
                  <a:srgbClr val="CC7832"/>
                </a:solidFill>
                <a:latin typeface="Consolas" panose="020B0609020204030204" pitchFamily="49" charset="0"/>
              </a:rPr>
              <a:t>throw</a:t>
            </a:r>
            <a:r>
              <a:rPr lang="es-AR" sz="2000">
                <a:latin typeface="Consolas" panose="020B0609020204030204" pitchFamily="49" charset="0"/>
              </a:rPr>
              <a:t> </a:t>
            </a:r>
            <a:r>
              <a:rPr lang="es-AR" sz="1800">
                <a:solidFill>
                  <a:srgbClr val="CC7832"/>
                </a:solidFill>
                <a:latin typeface="Consolas" panose="020B0609020204030204" pitchFamily="49" charset="0"/>
              </a:rPr>
              <a:t>new</a:t>
            </a:r>
            <a:r>
              <a:rPr lang="es-AR" sz="2000">
                <a:latin typeface="Consolas" panose="020B0609020204030204" pitchFamily="49" charset="0"/>
              </a:rPr>
              <a:t> </a:t>
            </a:r>
            <a:r>
              <a:rPr lang="es-AR" sz="2000" b="1" err="1">
                <a:latin typeface="Consolas" panose="020B0609020204030204" pitchFamily="49" charset="0"/>
              </a:rPr>
              <a:t>TemperaturaException</a:t>
            </a:r>
            <a:r>
              <a:rPr lang="es-AR" sz="200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AR" sz="200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0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591E0E9-4FF6-40A9-BDC6-4942264FA8C1}"/>
              </a:ext>
            </a:extLst>
          </p:cNvPr>
          <p:cNvSpPr txBox="1">
            <a:spLocks/>
          </p:cNvSpPr>
          <p:nvPr/>
        </p:nvSpPr>
        <p:spPr>
          <a:xfrm>
            <a:off x="655608" y="994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2800" b="1"/>
              <a:t>Se puede avisar que se lanzan todas las excepciones</a:t>
            </a:r>
          </a:p>
        </p:txBody>
      </p:sp>
    </p:spTree>
    <p:extLst>
      <p:ext uri="{BB962C8B-B14F-4D97-AF65-F5344CB8AC3E}">
        <p14:creationId xmlns:p14="http://schemas.microsoft.com/office/powerpoint/2010/main" val="312741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F766FF43F0B48B28651FC32C0D9CB" ma:contentTypeVersion="8" ma:contentTypeDescription="Crear nuevo documento." ma:contentTypeScope="" ma:versionID="7117bff6ca039ecddb06184eba0e164a">
  <xsd:schema xmlns:xsd="http://www.w3.org/2001/XMLSchema" xmlns:xs="http://www.w3.org/2001/XMLSchema" xmlns:p="http://schemas.microsoft.com/office/2006/metadata/properties" xmlns:ns2="ddbbfb36-313b-429a-a19f-51147cd14c76" targetNamespace="http://schemas.microsoft.com/office/2006/metadata/properties" ma:root="true" ma:fieldsID="f85a0aebdcc9662dc728746c0f087e47" ns2:_="">
    <xsd:import namespace="ddbbfb36-313b-429a-a19f-51147cd14c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bbfb36-313b-429a-a19f-51147cd14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B46C62-BEB0-4EF2-80D2-D10293E3E162}">
  <ds:schemaRefs>
    <ds:schemaRef ds:uri="ddbbfb36-313b-429a-a19f-51147cd14c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E1BC33-01F3-4B02-AB01-ADA70B2230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Panorámica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Opciones para manejo de Checked Exceptions</vt:lpstr>
      <vt:lpstr>Opciones para manejo de Checked Exceptions</vt:lpstr>
      <vt:lpstr>Opciones para manejo de Checked Exceptions</vt:lpstr>
      <vt:lpstr>Opciones para manejo de Unchecked Exceptions</vt:lpstr>
      <vt:lpstr>Ya conocemos la jerarquía base:</vt:lpstr>
      <vt:lpstr>Entonces, por qué no aplicar algo similar?</vt:lpstr>
      <vt:lpstr>Constructores posibles</vt:lpstr>
      <vt:lpstr>Entonces, respecto del manejo</vt:lpstr>
      <vt:lpstr>Presentación de PowerPoint</vt:lpstr>
      <vt:lpstr>Conclusiones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Mauro, Camila Roxana</dc:creator>
  <cp:revision>14</cp:revision>
  <dcterms:created xsi:type="dcterms:W3CDTF">2019-12-04T00:37:07Z</dcterms:created>
  <dcterms:modified xsi:type="dcterms:W3CDTF">2024-12-10T22:56:06Z</dcterms:modified>
</cp:coreProperties>
</file>