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slide" Target="slides/slide22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presProps" Target="presProps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tableStyles" Target="tableStyles.xml" Id="rId32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slide" Target="slides/slide24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theme" Target="theme/theme1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slide" Target="slides/slide23.xml" Id="rId27" /><Relationship Type="http://schemas.openxmlformats.org/officeDocument/2006/relationships/viewProps" Target="viewProps.xml" Id="rId30" /><Relationship Type="http://schemas.openxmlformats.org/officeDocument/2006/relationships/slide" Target="slides/slide4.xml" Id="rId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17D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585C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5511" y="1871090"/>
            <a:ext cx="5022215" cy="4142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82181" y="2170429"/>
            <a:ext cx="4994909" cy="3910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9DDDE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4188" y="2220341"/>
            <a:ext cx="2986468" cy="2986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084192"/>
            <a:ext cx="95364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157" y="1862201"/>
            <a:ext cx="1118768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842" y="1755013"/>
            <a:ext cx="10894314" cy="378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585C0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oliver@dominio.co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abriela@dominio.co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893" y="2881629"/>
            <a:ext cx="4850130" cy="151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064" marR="5080" indent="-502920">
              <a:lnSpc>
                <a:spcPct val="100000"/>
              </a:lnSpc>
            </a:pPr>
            <a:r>
              <a:rPr sz="3600" b="1" spc="25" dirty="0">
                <a:solidFill>
                  <a:srgbClr val="F8F8F8"/>
                </a:solidFill>
                <a:latin typeface="Arial"/>
                <a:cs typeface="Arial"/>
              </a:rPr>
              <a:t>E</a:t>
            </a:r>
            <a:r>
              <a:rPr sz="3600" b="1" spc="370" dirty="0">
                <a:solidFill>
                  <a:srgbClr val="F8F8F8"/>
                </a:solidFill>
                <a:latin typeface="Arial"/>
                <a:cs typeface="Arial"/>
              </a:rPr>
              <a:t>X</a:t>
            </a:r>
            <a:r>
              <a:rPr sz="3600" b="1" spc="315" dirty="0">
                <a:solidFill>
                  <a:srgbClr val="F8F8F8"/>
                </a:solidFill>
                <a:latin typeface="Arial"/>
                <a:cs typeface="Arial"/>
              </a:rPr>
              <a:t>P</a:t>
            </a:r>
            <a:r>
              <a:rPr sz="3600" b="1" spc="165" dirty="0">
                <a:solidFill>
                  <a:srgbClr val="F8F8F8"/>
                </a:solidFill>
                <a:latin typeface="Arial"/>
                <a:cs typeface="Arial"/>
              </a:rPr>
              <a:t>R</a:t>
            </a:r>
            <a:r>
              <a:rPr sz="3600" b="1" spc="25" dirty="0">
                <a:solidFill>
                  <a:srgbClr val="F8F8F8"/>
                </a:solidFill>
                <a:latin typeface="Arial"/>
                <a:cs typeface="Arial"/>
              </a:rPr>
              <a:t>E</a:t>
            </a:r>
            <a:r>
              <a:rPr sz="3600" b="1" spc="45" dirty="0">
                <a:solidFill>
                  <a:srgbClr val="F8F8F8"/>
                </a:solidFill>
                <a:latin typeface="Arial"/>
                <a:cs typeface="Arial"/>
              </a:rPr>
              <a:t>S</a:t>
            </a:r>
            <a:r>
              <a:rPr sz="3600" b="1" spc="450" dirty="0">
                <a:solidFill>
                  <a:srgbClr val="F8F8F8"/>
                </a:solidFill>
                <a:latin typeface="Arial"/>
                <a:cs typeface="Arial"/>
              </a:rPr>
              <a:t>IO</a:t>
            </a:r>
            <a:r>
              <a:rPr sz="3600" b="1" spc="425" dirty="0">
                <a:solidFill>
                  <a:srgbClr val="F8F8F8"/>
                </a:solidFill>
                <a:latin typeface="Arial"/>
                <a:cs typeface="Arial"/>
              </a:rPr>
              <a:t>N</a:t>
            </a:r>
            <a:r>
              <a:rPr sz="3600" b="1" spc="25" dirty="0">
                <a:solidFill>
                  <a:srgbClr val="F8F8F8"/>
                </a:solidFill>
                <a:latin typeface="Arial"/>
                <a:cs typeface="Arial"/>
              </a:rPr>
              <a:t>E</a:t>
            </a:r>
            <a:r>
              <a:rPr sz="3600" b="1" spc="-150" dirty="0">
                <a:solidFill>
                  <a:srgbClr val="F8F8F8"/>
                </a:solidFill>
                <a:latin typeface="Arial"/>
                <a:cs typeface="Arial"/>
              </a:rPr>
              <a:t>S  </a:t>
            </a:r>
            <a:r>
              <a:rPr sz="3600" b="1" spc="165" dirty="0">
                <a:solidFill>
                  <a:srgbClr val="F8F8F8"/>
                </a:solidFill>
                <a:latin typeface="Arial"/>
                <a:cs typeface="Arial"/>
              </a:rPr>
              <a:t>R</a:t>
            </a:r>
            <a:r>
              <a:rPr sz="3600" b="1" spc="25" dirty="0">
                <a:solidFill>
                  <a:srgbClr val="F8F8F8"/>
                </a:solidFill>
                <a:latin typeface="Arial"/>
                <a:cs typeface="Arial"/>
              </a:rPr>
              <a:t>E</a:t>
            </a:r>
            <a:r>
              <a:rPr sz="3600" b="1" spc="240" dirty="0">
                <a:solidFill>
                  <a:srgbClr val="F8F8F8"/>
                </a:solidFill>
                <a:latin typeface="Arial"/>
                <a:cs typeface="Arial"/>
              </a:rPr>
              <a:t>G</a:t>
            </a:r>
            <a:r>
              <a:rPr sz="3600" b="1" spc="475" dirty="0">
                <a:solidFill>
                  <a:srgbClr val="F8F8F8"/>
                </a:solidFill>
                <a:latin typeface="Arial"/>
                <a:cs typeface="Arial"/>
              </a:rPr>
              <a:t>U</a:t>
            </a:r>
            <a:r>
              <a:rPr sz="3600" b="1" spc="155" dirty="0">
                <a:solidFill>
                  <a:srgbClr val="F8F8F8"/>
                </a:solidFill>
                <a:latin typeface="Arial"/>
                <a:cs typeface="Arial"/>
              </a:rPr>
              <a:t>L</a:t>
            </a:r>
            <a:r>
              <a:rPr sz="3600" b="1" spc="330" dirty="0">
                <a:solidFill>
                  <a:srgbClr val="F8F8F8"/>
                </a:solidFill>
                <a:latin typeface="Arial"/>
                <a:cs typeface="Arial"/>
              </a:rPr>
              <a:t>A</a:t>
            </a:r>
            <a:r>
              <a:rPr sz="3600" b="1" spc="165" dirty="0">
                <a:solidFill>
                  <a:srgbClr val="F8F8F8"/>
                </a:solidFill>
                <a:latin typeface="Arial"/>
                <a:cs typeface="Arial"/>
              </a:rPr>
              <a:t>R</a:t>
            </a:r>
            <a:r>
              <a:rPr sz="3600" b="1" spc="25" dirty="0">
                <a:solidFill>
                  <a:srgbClr val="F8F8F8"/>
                </a:solidFill>
                <a:latin typeface="Arial"/>
                <a:cs typeface="Arial"/>
              </a:rPr>
              <a:t>E</a:t>
            </a:r>
            <a:r>
              <a:rPr sz="3600" b="1" spc="-245" dirty="0">
                <a:solidFill>
                  <a:srgbClr val="F8F8F8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Algoritmos 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y estructuras </a:t>
            </a:r>
            <a:r>
              <a:rPr sz="2400" spc="22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125" dirty="0">
                <a:solidFill>
                  <a:srgbClr val="FFFFFF"/>
                </a:solidFill>
                <a:latin typeface="Calibri"/>
                <a:cs typeface="Calibri"/>
              </a:rPr>
              <a:t>datos</a:t>
            </a:r>
            <a:r>
              <a:rPr sz="24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49940" y="5411723"/>
            <a:ext cx="1242060" cy="1213485"/>
          </a:xfrm>
          <a:custGeom>
            <a:avLst/>
            <a:gdLst/>
            <a:ahLst/>
            <a:cxnLst/>
            <a:rect l="l" t="t" r="r" b="b"/>
            <a:pathLst>
              <a:path w="1242059" h="1213484">
                <a:moveTo>
                  <a:pt x="1242059" y="0"/>
                </a:moveTo>
                <a:lnTo>
                  <a:pt x="276478" y="0"/>
                </a:lnTo>
                <a:lnTo>
                  <a:pt x="226792" y="4455"/>
                </a:lnTo>
                <a:lnTo>
                  <a:pt x="180023" y="17302"/>
                </a:lnTo>
                <a:lnTo>
                  <a:pt x="136953" y="37758"/>
                </a:lnTo>
                <a:lnTo>
                  <a:pt x="98364" y="65042"/>
                </a:lnTo>
                <a:lnTo>
                  <a:pt x="65037" y="98372"/>
                </a:lnTo>
                <a:lnTo>
                  <a:pt x="37756" y="136968"/>
                </a:lnTo>
                <a:lnTo>
                  <a:pt x="17301" y="180047"/>
                </a:lnTo>
                <a:lnTo>
                  <a:pt x="4455" y="226828"/>
                </a:lnTo>
                <a:lnTo>
                  <a:pt x="0" y="276529"/>
                </a:lnTo>
                <a:lnTo>
                  <a:pt x="0" y="936574"/>
                </a:lnTo>
                <a:lnTo>
                  <a:pt x="4455" y="986279"/>
                </a:lnTo>
                <a:lnTo>
                  <a:pt x="17301" y="1033062"/>
                </a:lnTo>
                <a:lnTo>
                  <a:pt x="37756" y="1076141"/>
                </a:lnTo>
                <a:lnTo>
                  <a:pt x="65037" y="1114736"/>
                </a:lnTo>
                <a:lnTo>
                  <a:pt x="98364" y="1148065"/>
                </a:lnTo>
                <a:lnTo>
                  <a:pt x="136953" y="1175348"/>
                </a:lnTo>
                <a:lnTo>
                  <a:pt x="180023" y="1195802"/>
                </a:lnTo>
                <a:lnTo>
                  <a:pt x="226792" y="1208648"/>
                </a:lnTo>
                <a:lnTo>
                  <a:pt x="276478" y="1213104"/>
                </a:lnTo>
                <a:lnTo>
                  <a:pt x="1242059" y="1213104"/>
                </a:lnTo>
                <a:lnTo>
                  <a:pt x="1242059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52047" y="5475732"/>
            <a:ext cx="1085088" cy="108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432" y="0"/>
            <a:ext cx="606856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5414" y="2379217"/>
            <a:ext cx="5017135" cy="310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6080">
              <a:lnSpc>
                <a:spcPct val="100000"/>
              </a:lnSpc>
            </a:pP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Así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mayoría </a:t>
            </a:r>
            <a:r>
              <a:rPr sz="1700" spc="15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metacaracteres 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pierden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su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significado</a:t>
            </a:r>
            <a:r>
              <a:rPr sz="1700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especial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ser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utilizados 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dentro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corchetes,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existe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caracter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solamente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ser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utilizado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dentro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corchetes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adquiere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significado</a:t>
            </a:r>
            <a:r>
              <a:rPr sz="17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especial.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Este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carácter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(guión),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cual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utiliza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dentro 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clase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caracteres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indicar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rango.</a:t>
            </a:r>
            <a:endParaRPr sz="1700">
              <a:latin typeface="Calibri"/>
              <a:cs typeface="Calibri"/>
            </a:endParaRPr>
          </a:p>
          <a:p>
            <a:pPr marL="12700" marR="34290">
              <a:lnSpc>
                <a:spcPct val="100000"/>
              </a:lnSpc>
              <a:spcBef>
                <a:spcPts val="1005"/>
              </a:spcBef>
            </a:pP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ejemplo,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si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queremos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referirnos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a un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caracter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hexadecimal,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lugar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definir la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clase 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[01234567890abcdefABCDEF]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utilizaríamos</a:t>
            </a:r>
            <a:r>
              <a:rPr sz="17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[0-9a- 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fA-F],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mucho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conveniente.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130" y="1402461"/>
            <a:ext cx="473583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60"/>
              </a:lnSpc>
            </a:pPr>
            <a:r>
              <a:rPr spc="-130" dirty="0"/>
              <a:t>CLASES </a:t>
            </a:r>
            <a:r>
              <a:rPr spc="-50" dirty="0"/>
              <a:t>DE  </a:t>
            </a:r>
            <a:r>
              <a:rPr spc="-100" dirty="0"/>
              <a:t>CARACTERES:</a:t>
            </a:r>
            <a:r>
              <a:rPr spc="-110" dirty="0"/>
              <a:t> </a:t>
            </a:r>
            <a:r>
              <a:rPr spc="-10" dirty="0"/>
              <a:t>RANGOS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1363" y="2617596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2510" y="3186938"/>
            <a:ext cx="97663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[0-9][0-9]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0610" y="3771265"/>
            <a:ext cx="8991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5" dirty="0">
                <a:latin typeface="Calibri"/>
                <a:cs typeface="Calibri"/>
              </a:rPr>
              <a:t>201[2-5]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8710" y="4329938"/>
            <a:ext cx="8229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0" dirty="0">
                <a:latin typeface="Calibri"/>
                <a:cs typeface="Calibri"/>
              </a:rPr>
              <a:t>[a-zA-Z]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2206" y="2617596"/>
            <a:ext cx="3096260" cy="201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spc="120" dirty="0">
                <a:latin typeface="Calibri"/>
                <a:cs typeface="Calibri"/>
              </a:rPr>
              <a:t>Coincidencia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40"/>
              </a:spcBef>
            </a:pPr>
            <a:r>
              <a:rPr sz="1800" spc="140" dirty="0">
                <a:latin typeface="Calibri"/>
                <a:cs typeface="Calibri"/>
              </a:rPr>
              <a:t>Su </a:t>
            </a:r>
            <a:r>
              <a:rPr sz="1800" spc="85" dirty="0">
                <a:latin typeface="Calibri"/>
                <a:cs typeface="Calibri"/>
              </a:rPr>
              <a:t>fecha </a:t>
            </a:r>
            <a:r>
              <a:rPr sz="1800" spc="170" dirty="0">
                <a:latin typeface="Calibri"/>
                <a:cs typeface="Calibri"/>
              </a:rPr>
              <a:t>de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nacimiento </a:t>
            </a:r>
            <a:r>
              <a:rPr sz="1800" spc="70" dirty="0">
                <a:latin typeface="Calibri"/>
                <a:cs typeface="Calibri"/>
              </a:rPr>
              <a:t>fue </a:t>
            </a:r>
            <a:r>
              <a:rPr sz="1800" spc="85" dirty="0">
                <a:latin typeface="Calibri"/>
                <a:cs typeface="Calibri"/>
              </a:rPr>
              <a:t>el  </a:t>
            </a:r>
            <a:r>
              <a:rPr sz="1800" spc="80" dirty="0">
                <a:solidFill>
                  <a:srgbClr val="C5FB15"/>
                </a:solidFill>
                <a:latin typeface="Calibri"/>
                <a:cs typeface="Calibri"/>
              </a:rPr>
              <a:t>07</a:t>
            </a:r>
            <a:r>
              <a:rPr sz="1800" spc="80" dirty="0">
                <a:latin typeface="Calibri"/>
                <a:cs typeface="Calibri"/>
              </a:rPr>
              <a:t>/</a:t>
            </a:r>
            <a:r>
              <a:rPr sz="1800" spc="80" dirty="0">
                <a:solidFill>
                  <a:srgbClr val="C5FB15"/>
                </a:solidFill>
                <a:latin typeface="Calibri"/>
                <a:cs typeface="Calibri"/>
              </a:rPr>
              <a:t>08</a:t>
            </a:r>
            <a:r>
              <a:rPr sz="1800" spc="80" dirty="0">
                <a:latin typeface="Calibri"/>
                <a:cs typeface="Calibri"/>
              </a:rPr>
              <a:t>/</a:t>
            </a:r>
            <a:r>
              <a:rPr sz="1800" spc="80" dirty="0">
                <a:solidFill>
                  <a:srgbClr val="C5FB15"/>
                </a:solidFill>
                <a:latin typeface="Calibri"/>
                <a:cs typeface="Calibri"/>
              </a:rPr>
              <a:t>17</a:t>
            </a:r>
            <a:r>
              <a:rPr sz="1800" spc="8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75"/>
              </a:spcBef>
            </a:pPr>
            <a:r>
              <a:rPr sz="1800" spc="125" dirty="0">
                <a:latin typeface="Calibri"/>
                <a:cs typeface="Calibri"/>
              </a:rPr>
              <a:t>2010 2011 </a:t>
            </a:r>
            <a:r>
              <a:rPr sz="1800" spc="125" dirty="0">
                <a:solidFill>
                  <a:srgbClr val="C5FB15"/>
                </a:solidFill>
                <a:latin typeface="Calibri"/>
                <a:cs typeface="Calibri"/>
              </a:rPr>
              <a:t>2012 2013</a:t>
            </a:r>
            <a:r>
              <a:rPr sz="1800" spc="-16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C5FB15"/>
                </a:solidFill>
                <a:latin typeface="Calibri"/>
                <a:cs typeface="Calibri"/>
              </a:rPr>
              <a:t>2014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125" dirty="0">
                <a:solidFill>
                  <a:srgbClr val="C5FB15"/>
                </a:solidFill>
                <a:latin typeface="Calibri"/>
                <a:cs typeface="Calibri"/>
              </a:rPr>
              <a:t>2015 </a:t>
            </a:r>
            <a:r>
              <a:rPr sz="1800" spc="125" dirty="0">
                <a:latin typeface="Calibri"/>
                <a:cs typeface="Calibri"/>
              </a:rPr>
              <a:t>2016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2017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1155"/>
              </a:spcBef>
            </a:pP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El </a:t>
            </a:r>
            <a:r>
              <a:rPr sz="1800" spc="100" dirty="0">
                <a:solidFill>
                  <a:srgbClr val="C5FB15"/>
                </a:solidFill>
                <a:latin typeface="Calibri"/>
                <a:cs typeface="Calibri"/>
              </a:rPr>
              <a:t>monto </a:t>
            </a:r>
            <a:r>
              <a:rPr sz="1800" spc="45" dirty="0">
                <a:solidFill>
                  <a:srgbClr val="C5FB15"/>
                </a:solidFill>
                <a:latin typeface="Calibri"/>
                <a:cs typeface="Calibri"/>
              </a:rPr>
              <a:t>total </a:t>
            </a: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es </a:t>
            </a:r>
            <a:r>
              <a:rPr sz="1800" spc="130" dirty="0">
                <a:solidFill>
                  <a:srgbClr val="C5FB15"/>
                </a:solidFill>
                <a:latin typeface="Calibri"/>
                <a:cs typeface="Calibri"/>
              </a:rPr>
              <a:t>de:</a:t>
            </a:r>
            <a:r>
              <a:rPr sz="1800" spc="-22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$100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432" y="0"/>
            <a:ext cx="606856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05" dirty="0">
                <a:solidFill>
                  <a:srgbClr val="C5FB15"/>
                </a:solidFill>
              </a:rPr>
              <a:t>El </a:t>
            </a:r>
            <a:r>
              <a:rPr spc="75" dirty="0">
                <a:solidFill>
                  <a:srgbClr val="C5FB15"/>
                </a:solidFill>
              </a:rPr>
              <a:t>metacaracter </a:t>
            </a:r>
            <a:r>
              <a:rPr spc="-405" dirty="0">
                <a:solidFill>
                  <a:srgbClr val="C5FB15"/>
                </a:solidFill>
              </a:rPr>
              <a:t>|</a:t>
            </a:r>
            <a:r>
              <a:rPr spc="25" dirty="0">
                <a:solidFill>
                  <a:srgbClr val="C5FB15"/>
                </a:solidFill>
              </a:rPr>
              <a:t> </a:t>
            </a:r>
            <a:r>
              <a:rPr spc="65" dirty="0">
                <a:solidFill>
                  <a:srgbClr val="C5FB15"/>
                </a:solidFill>
              </a:rPr>
              <a:t>(barra </a:t>
            </a:r>
            <a:r>
              <a:rPr spc="45" dirty="0">
                <a:solidFill>
                  <a:srgbClr val="C5FB15"/>
                </a:solidFill>
              </a:rPr>
              <a:t>vertical) </a:t>
            </a:r>
            <a:r>
              <a:rPr spc="110" dirty="0">
                <a:solidFill>
                  <a:srgbClr val="C5FB15"/>
                </a:solidFill>
              </a:rPr>
              <a:t>en </a:t>
            </a:r>
            <a:r>
              <a:rPr spc="95" dirty="0">
                <a:solidFill>
                  <a:srgbClr val="C5FB15"/>
                </a:solidFill>
              </a:rPr>
              <a:t>expresiones  </a:t>
            </a:r>
            <a:r>
              <a:rPr spc="90" dirty="0">
                <a:solidFill>
                  <a:srgbClr val="C5FB15"/>
                </a:solidFill>
              </a:rPr>
              <a:t>regulares </a:t>
            </a:r>
            <a:r>
              <a:rPr spc="85" dirty="0">
                <a:solidFill>
                  <a:srgbClr val="C5FB15"/>
                </a:solidFill>
              </a:rPr>
              <a:t>funciona </a:t>
            </a:r>
            <a:r>
              <a:rPr spc="140" dirty="0">
                <a:solidFill>
                  <a:srgbClr val="C5FB15"/>
                </a:solidFill>
              </a:rPr>
              <a:t>como </a:t>
            </a:r>
            <a:r>
              <a:rPr spc="95" dirty="0">
                <a:solidFill>
                  <a:srgbClr val="C5FB15"/>
                </a:solidFill>
              </a:rPr>
              <a:t>un </a:t>
            </a:r>
            <a:r>
              <a:rPr spc="110" dirty="0">
                <a:solidFill>
                  <a:srgbClr val="C5FB15"/>
                </a:solidFill>
              </a:rPr>
              <a:t>operador </a:t>
            </a:r>
            <a:r>
              <a:rPr spc="155" dirty="0">
                <a:solidFill>
                  <a:srgbClr val="C5FB15"/>
                </a:solidFill>
              </a:rPr>
              <a:t>de  </a:t>
            </a:r>
            <a:r>
              <a:rPr spc="70" dirty="0">
                <a:solidFill>
                  <a:srgbClr val="C5FB15"/>
                </a:solidFill>
              </a:rPr>
              <a:t>alternancia (o </a:t>
            </a:r>
            <a:r>
              <a:rPr spc="95" dirty="0">
                <a:solidFill>
                  <a:srgbClr val="C5FB15"/>
                </a:solidFill>
              </a:rPr>
              <a:t>lógico). </a:t>
            </a:r>
            <a:r>
              <a:rPr spc="55" dirty="0"/>
              <a:t>Permite </a:t>
            </a:r>
            <a:r>
              <a:rPr spc="85" dirty="0"/>
              <a:t>especificar</a:t>
            </a:r>
            <a:r>
              <a:rPr spc="-210" dirty="0"/>
              <a:t> </a:t>
            </a:r>
            <a:r>
              <a:rPr spc="80" dirty="0"/>
              <a:t>múltiples  </a:t>
            </a:r>
            <a:r>
              <a:rPr spc="120" dirty="0"/>
              <a:t>opciones </a:t>
            </a:r>
            <a:r>
              <a:rPr spc="80" dirty="0"/>
              <a:t>dentro </a:t>
            </a:r>
            <a:r>
              <a:rPr spc="155" dirty="0"/>
              <a:t>de </a:t>
            </a:r>
            <a:r>
              <a:rPr spc="100" dirty="0"/>
              <a:t>una misma </a:t>
            </a:r>
            <a:r>
              <a:rPr spc="85" dirty="0"/>
              <a:t>expresión, </a:t>
            </a:r>
            <a:r>
              <a:rPr spc="155" dirty="0"/>
              <a:t>de  </a:t>
            </a:r>
            <a:r>
              <a:rPr spc="150" dirty="0"/>
              <a:t>modo</a:t>
            </a:r>
            <a:r>
              <a:rPr spc="35" dirty="0"/>
              <a:t> </a:t>
            </a:r>
            <a:r>
              <a:rPr spc="135" dirty="0"/>
              <a:t>que</a:t>
            </a:r>
            <a:r>
              <a:rPr spc="15" dirty="0"/>
              <a:t> </a:t>
            </a:r>
            <a:r>
              <a:rPr spc="65" dirty="0"/>
              <a:t>la</a:t>
            </a:r>
            <a:r>
              <a:rPr spc="35" dirty="0"/>
              <a:t> </a:t>
            </a:r>
            <a:r>
              <a:rPr spc="95" dirty="0"/>
              <a:t>expresión</a:t>
            </a:r>
            <a:r>
              <a:rPr spc="20" dirty="0"/>
              <a:t> </a:t>
            </a:r>
            <a:r>
              <a:rPr spc="105" dirty="0"/>
              <a:t>coincida</a:t>
            </a:r>
            <a:r>
              <a:rPr spc="5" dirty="0"/>
              <a:t> </a:t>
            </a:r>
            <a:r>
              <a:rPr spc="120" dirty="0"/>
              <a:t>con</a:t>
            </a:r>
            <a:r>
              <a:rPr spc="25" dirty="0"/>
              <a:t> </a:t>
            </a:r>
            <a:r>
              <a:rPr spc="90" dirty="0"/>
              <a:t>cualquiera</a:t>
            </a:r>
            <a:r>
              <a:rPr spc="5" dirty="0"/>
              <a:t> </a:t>
            </a:r>
            <a:r>
              <a:rPr spc="155" dirty="0"/>
              <a:t>de  </a:t>
            </a:r>
            <a:r>
              <a:rPr spc="75" dirty="0"/>
              <a:t>las </a:t>
            </a:r>
            <a:r>
              <a:rPr spc="55" dirty="0"/>
              <a:t>alternativas</a:t>
            </a:r>
            <a:r>
              <a:rPr spc="-120" dirty="0"/>
              <a:t> </a:t>
            </a:r>
            <a:r>
              <a:rPr spc="100" dirty="0"/>
              <a:t>proporcionadas.</a:t>
            </a:r>
          </a:p>
          <a:p>
            <a:pPr marL="12700" marR="139700">
              <a:lnSpc>
                <a:spcPct val="100000"/>
              </a:lnSpc>
              <a:spcBef>
                <a:spcPts val="994"/>
              </a:spcBef>
            </a:pPr>
            <a:r>
              <a:rPr spc="145" dirty="0"/>
              <a:t>Supongamos</a:t>
            </a:r>
            <a:r>
              <a:rPr spc="-10" dirty="0"/>
              <a:t> </a:t>
            </a:r>
            <a:r>
              <a:rPr spc="135" dirty="0"/>
              <a:t>que</a:t>
            </a:r>
            <a:r>
              <a:rPr spc="15" dirty="0"/>
              <a:t> </a:t>
            </a:r>
            <a:r>
              <a:rPr spc="110" dirty="0"/>
              <a:t>queremos</a:t>
            </a:r>
            <a:r>
              <a:rPr spc="35" dirty="0"/>
              <a:t> </a:t>
            </a:r>
            <a:r>
              <a:rPr spc="100" dirty="0"/>
              <a:t>buscar</a:t>
            </a:r>
            <a:r>
              <a:rPr spc="15" dirty="0"/>
              <a:t> </a:t>
            </a:r>
            <a:r>
              <a:rPr spc="95" dirty="0"/>
              <a:t>palabras</a:t>
            </a:r>
            <a:r>
              <a:rPr spc="35" dirty="0"/>
              <a:t> </a:t>
            </a:r>
            <a:r>
              <a:rPr spc="135" dirty="0"/>
              <a:t>que  </a:t>
            </a:r>
            <a:r>
              <a:rPr spc="130" dirty="0"/>
              <a:t>puedan </a:t>
            </a:r>
            <a:r>
              <a:rPr spc="80" dirty="0"/>
              <a:t>ser "septiembre" </a:t>
            </a:r>
            <a:r>
              <a:rPr spc="140" dirty="0"/>
              <a:t>o </a:t>
            </a:r>
            <a:r>
              <a:rPr spc="65" dirty="0"/>
              <a:t>"setiembre". </a:t>
            </a:r>
            <a:r>
              <a:rPr spc="135" dirty="0"/>
              <a:t>En </a:t>
            </a:r>
            <a:r>
              <a:rPr spc="105" dirty="0"/>
              <a:t>lugar  </a:t>
            </a:r>
            <a:r>
              <a:rPr spc="155" dirty="0"/>
              <a:t>de </a:t>
            </a:r>
            <a:r>
              <a:rPr spc="65" dirty="0"/>
              <a:t>definir </a:t>
            </a:r>
            <a:r>
              <a:rPr spc="135" dirty="0"/>
              <a:t>dos </a:t>
            </a:r>
            <a:r>
              <a:rPr spc="95" dirty="0"/>
              <a:t>expresiones separadas, </a:t>
            </a:r>
            <a:r>
              <a:rPr spc="145" dirty="0"/>
              <a:t>podemos  </a:t>
            </a:r>
            <a:r>
              <a:rPr spc="45" dirty="0"/>
              <a:t>utilizar </a:t>
            </a:r>
            <a:r>
              <a:rPr spc="80" dirty="0"/>
              <a:t>el </a:t>
            </a:r>
            <a:r>
              <a:rPr spc="70" dirty="0"/>
              <a:t>metacaracter </a:t>
            </a:r>
            <a:r>
              <a:rPr spc="-405" dirty="0"/>
              <a:t>|</a:t>
            </a:r>
            <a:r>
              <a:rPr spc="35" dirty="0"/>
              <a:t> </a:t>
            </a:r>
            <a:r>
              <a:rPr spc="90" dirty="0"/>
              <a:t>para </a:t>
            </a:r>
            <a:r>
              <a:rPr spc="95" dirty="0"/>
              <a:t>combinarlas </a:t>
            </a:r>
            <a:r>
              <a:rPr spc="110" dirty="0"/>
              <a:t>en </a:t>
            </a:r>
            <a:r>
              <a:rPr spc="95" dirty="0"/>
              <a:t>una  </a:t>
            </a:r>
            <a:r>
              <a:rPr spc="90" dirty="0"/>
              <a:t>sola </a:t>
            </a:r>
            <a:r>
              <a:rPr spc="95" dirty="0"/>
              <a:t>expresión</a:t>
            </a:r>
            <a:r>
              <a:rPr spc="-114" dirty="0"/>
              <a:t> </a:t>
            </a:r>
            <a:r>
              <a:rPr spc="70" dirty="0"/>
              <a:t>regular.</a:t>
            </a:r>
          </a:p>
          <a:p>
            <a:pPr marL="12700" marR="102870">
              <a:lnSpc>
                <a:spcPct val="100000"/>
              </a:lnSpc>
              <a:spcBef>
                <a:spcPts val="1005"/>
              </a:spcBef>
            </a:pPr>
            <a:r>
              <a:rPr spc="90" dirty="0"/>
              <a:t>Este </a:t>
            </a:r>
            <a:r>
              <a:rPr spc="110" dirty="0"/>
              <a:t>uso </a:t>
            </a:r>
            <a:r>
              <a:rPr spc="114" dirty="0"/>
              <a:t>del</a:t>
            </a:r>
            <a:r>
              <a:rPr spc="-229" dirty="0"/>
              <a:t> </a:t>
            </a:r>
            <a:r>
              <a:rPr spc="70" dirty="0"/>
              <a:t>metacaracter </a:t>
            </a:r>
            <a:r>
              <a:rPr spc="-405" dirty="0"/>
              <a:t>|</a:t>
            </a:r>
            <a:r>
              <a:rPr spc="35" dirty="0"/>
              <a:t> </a:t>
            </a:r>
            <a:r>
              <a:rPr spc="75" dirty="0"/>
              <a:t>simplifica </a:t>
            </a:r>
            <a:r>
              <a:rPr spc="65" dirty="0"/>
              <a:t>la </a:t>
            </a:r>
            <a:r>
              <a:rPr spc="135" dirty="0"/>
              <a:t>búsqueda  </a:t>
            </a:r>
            <a:r>
              <a:rPr spc="155" dirty="0"/>
              <a:t>de</a:t>
            </a:r>
            <a:r>
              <a:rPr spc="35" dirty="0"/>
              <a:t> </a:t>
            </a:r>
            <a:r>
              <a:rPr spc="80" dirty="0"/>
              <a:t>múltiples</a:t>
            </a:r>
            <a:r>
              <a:rPr spc="-10" dirty="0"/>
              <a:t> </a:t>
            </a:r>
            <a:r>
              <a:rPr spc="55" dirty="0"/>
              <a:t>alternativas</a:t>
            </a:r>
            <a:r>
              <a:rPr dirty="0"/>
              <a:t> </a:t>
            </a:r>
            <a:r>
              <a:rPr spc="80" dirty="0"/>
              <a:t>dentro</a:t>
            </a:r>
            <a:r>
              <a:rPr spc="35" dirty="0"/>
              <a:t> </a:t>
            </a:r>
            <a:r>
              <a:rPr spc="155" dirty="0"/>
              <a:t>de</a:t>
            </a:r>
            <a:r>
              <a:rPr spc="35" dirty="0"/>
              <a:t> </a:t>
            </a:r>
            <a:r>
              <a:rPr spc="100" dirty="0"/>
              <a:t>una</a:t>
            </a:r>
            <a:r>
              <a:rPr spc="20" dirty="0"/>
              <a:t> </a:t>
            </a:r>
            <a:r>
              <a:rPr spc="95" dirty="0"/>
              <a:t>expresión  </a:t>
            </a:r>
            <a:r>
              <a:rPr spc="70" dirty="0"/>
              <a:t>regular, </a:t>
            </a:r>
            <a:r>
              <a:rPr spc="90" dirty="0"/>
              <a:t>lo </a:t>
            </a:r>
            <a:r>
              <a:rPr spc="135" dirty="0"/>
              <a:t>que </a:t>
            </a:r>
            <a:r>
              <a:rPr spc="55" dirty="0"/>
              <a:t>resulta </a:t>
            </a:r>
            <a:r>
              <a:rPr spc="110" dirty="0"/>
              <a:t>en </a:t>
            </a:r>
            <a:r>
              <a:rPr spc="95" dirty="0"/>
              <a:t>una expresión </a:t>
            </a:r>
            <a:r>
              <a:rPr spc="105" dirty="0"/>
              <a:t>más  concisa </a:t>
            </a:r>
            <a:r>
              <a:rPr spc="60" dirty="0"/>
              <a:t>y</a:t>
            </a:r>
            <a:r>
              <a:rPr spc="-150" dirty="0"/>
              <a:t> </a:t>
            </a:r>
            <a:r>
              <a:rPr spc="105" dirty="0"/>
              <a:t>legible.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343" y="1308353"/>
            <a:ext cx="31527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ALTERNATIVAS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54671" y="2923666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5155" y="3493261"/>
            <a:ext cx="2459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[</a:t>
            </a:r>
            <a:r>
              <a:rPr sz="1800" spc="100" dirty="0">
                <a:latin typeface="Calibri"/>
                <a:cs typeface="Calibri"/>
              </a:rPr>
              <a:t>s</a:t>
            </a:r>
            <a:r>
              <a:rPr sz="1800" spc="130" dirty="0">
                <a:latin typeface="Calibri"/>
                <a:cs typeface="Calibri"/>
              </a:rPr>
              <a:t>e</a:t>
            </a:r>
            <a:r>
              <a:rPr sz="1800" spc="75" dirty="0">
                <a:latin typeface="Calibri"/>
                <a:cs typeface="Calibri"/>
              </a:rPr>
              <a:t>pt</a:t>
            </a: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140" dirty="0">
                <a:latin typeface="Calibri"/>
                <a:cs typeface="Calibri"/>
              </a:rPr>
              <a:t>emb</a:t>
            </a:r>
            <a:r>
              <a:rPr sz="1800" spc="4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e|se</a:t>
            </a:r>
            <a:r>
              <a:rPr sz="1800" spc="85" dirty="0">
                <a:latin typeface="Calibri"/>
                <a:cs typeface="Calibri"/>
              </a:rPr>
              <a:t>tiemb</a:t>
            </a:r>
            <a:r>
              <a:rPr sz="1800" spc="30" dirty="0">
                <a:latin typeface="Calibri"/>
                <a:cs typeface="Calibri"/>
              </a:rPr>
              <a:t>r</a:t>
            </a:r>
            <a:r>
              <a:rPr sz="1800" spc="14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2864" y="2781020"/>
            <a:ext cx="1878330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935">
              <a:lnSpc>
                <a:spcPct val="152000"/>
              </a:lnSpc>
            </a:pPr>
            <a:r>
              <a:rPr sz="1800" spc="120" dirty="0">
                <a:latin typeface="Calibri"/>
                <a:cs typeface="Calibri"/>
              </a:rPr>
              <a:t>Coincidencia  </a:t>
            </a:r>
            <a:r>
              <a:rPr sz="1800" spc="125" dirty="0">
                <a:latin typeface="Calibri"/>
                <a:cs typeface="Calibri"/>
              </a:rPr>
              <a:t>21 </a:t>
            </a:r>
            <a:r>
              <a:rPr sz="1800" spc="165" dirty="0">
                <a:latin typeface="Calibri"/>
                <a:cs typeface="Calibri"/>
              </a:rPr>
              <a:t>de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C5FB15"/>
                </a:solidFill>
                <a:latin typeface="Calibri"/>
                <a:cs typeface="Calibri"/>
              </a:rPr>
              <a:t>septiembre</a:t>
            </a:r>
            <a:endParaRPr sz="18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1800" spc="125" dirty="0">
                <a:latin typeface="Calibri"/>
                <a:cs typeface="Calibri"/>
              </a:rPr>
              <a:t>21 </a:t>
            </a:r>
            <a:r>
              <a:rPr sz="1800" spc="165" dirty="0">
                <a:latin typeface="Calibri"/>
                <a:cs typeface="Calibri"/>
              </a:rPr>
              <a:t>de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90" dirty="0">
                <a:solidFill>
                  <a:srgbClr val="C5FB15"/>
                </a:solidFill>
                <a:latin typeface="Calibri"/>
                <a:cs typeface="Calibri"/>
              </a:rPr>
              <a:t>setiembre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3808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2636" y="787654"/>
            <a:ext cx="4429125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2920" marR="5080" indent="-490855">
              <a:lnSpc>
                <a:spcPts val="3260"/>
              </a:lnSpc>
            </a:pPr>
            <a:r>
              <a:rPr spc="15" dirty="0"/>
              <a:t>CUANTIFICADORES</a:t>
            </a:r>
            <a:r>
              <a:rPr spc="-125" dirty="0"/>
              <a:t> </a:t>
            </a:r>
            <a:r>
              <a:rPr spc="145" dirty="0"/>
              <a:t>O  </a:t>
            </a:r>
            <a:r>
              <a:rPr spc="35" dirty="0"/>
              <a:t>MULTIPLICADO</a:t>
            </a:r>
            <a:r>
              <a:rPr spc="20" dirty="0"/>
              <a:t>R</a:t>
            </a:r>
            <a:r>
              <a:rPr spc="-229" dirty="0"/>
              <a:t>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2031" y="1671065"/>
            <a:ext cx="4972685" cy="508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 marR="5080" indent="103505" algn="r">
              <a:lnSpc>
                <a:spcPct val="100000"/>
              </a:lnSpc>
            </a:pP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Los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multiplicadores permiten</a:t>
            </a:r>
            <a:r>
              <a:rPr sz="1700" spc="-114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especificar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cuántas 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veces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puede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aparecer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</a:t>
            </a:r>
            <a:r>
              <a:rPr sz="1700" spc="-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caracter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grupo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caracteres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-2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estamos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buscando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comparando.</a:t>
            </a:r>
            <a:r>
              <a:rPr sz="1700" spc="-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Estos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metacaracteres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aplican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al 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elemento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precedente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definen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-19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cantidad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ocurrencias permitidas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-1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haya</a:t>
            </a:r>
            <a:endParaRPr sz="17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</a:pP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co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i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n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i</a:t>
            </a:r>
            <a:r>
              <a:rPr sz="1700" spc="180" dirty="0">
                <a:solidFill>
                  <a:srgbClr val="F8F8F8"/>
                </a:solidFill>
                <a:latin typeface="Calibri"/>
                <a:cs typeface="Calibri"/>
              </a:rPr>
              <a:t>d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enc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i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a: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R="10795" algn="r">
              <a:lnSpc>
                <a:spcPct val="100000"/>
              </a:lnSpc>
            </a:pPr>
            <a:r>
              <a:rPr sz="2000" spc="35" dirty="0">
                <a:solidFill>
                  <a:srgbClr val="9FE2F4"/>
                </a:solidFill>
                <a:latin typeface="Calibri"/>
                <a:cs typeface="Calibri"/>
              </a:rPr>
              <a:t>?</a:t>
            </a:r>
            <a:r>
              <a:rPr sz="2000" spc="-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indica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elemento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puede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aparecer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0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  <a:p>
            <a:pPr marR="10795" algn="r">
              <a:lnSpc>
                <a:spcPts val="2035"/>
              </a:lnSpc>
              <a:spcBef>
                <a:spcPts val="10"/>
              </a:spcBef>
            </a:pP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ve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z.</a:t>
            </a:r>
            <a:endParaRPr sz="1700">
              <a:latin typeface="Calibri"/>
              <a:cs typeface="Calibri"/>
            </a:endParaRPr>
          </a:p>
          <a:p>
            <a:pPr marR="12065" algn="r">
              <a:lnSpc>
                <a:spcPts val="2395"/>
              </a:lnSpc>
            </a:pPr>
            <a:r>
              <a:rPr sz="2000" spc="-110" dirty="0">
                <a:solidFill>
                  <a:srgbClr val="9FE2F4"/>
                </a:solidFill>
                <a:latin typeface="Calibri"/>
                <a:cs typeface="Calibri"/>
              </a:rPr>
              <a:t>*</a:t>
            </a:r>
            <a:r>
              <a:rPr sz="2000" spc="5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indica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elemento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puede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aparecer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0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más</a:t>
            </a:r>
            <a:endParaRPr sz="1700">
              <a:latin typeface="Calibri"/>
              <a:cs typeface="Calibri"/>
            </a:endParaRPr>
          </a:p>
          <a:p>
            <a:pPr marR="10160" algn="r">
              <a:lnSpc>
                <a:spcPts val="2035"/>
              </a:lnSpc>
              <a:spcBef>
                <a:spcPts val="10"/>
              </a:spcBef>
            </a:pP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ve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e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s.</a:t>
            </a:r>
            <a:endParaRPr sz="1700">
              <a:latin typeface="Calibri"/>
              <a:cs typeface="Calibri"/>
            </a:endParaRPr>
          </a:p>
          <a:p>
            <a:pPr marL="1128395" marR="10795" indent="-1116330" algn="r">
              <a:lnSpc>
                <a:spcPts val="2110"/>
              </a:lnSpc>
              <a:spcBef>
                <a:spcPts val="305"/>
              </a:spcBef>
            </a:pPr>
            <a:r>
              <a:rPr sz="2000" spc="335" dirty="0">
                <a:solidFill>
                  <a:srgbClr val="9FE2F4"/>
                </a:solidFill>
                <a:latin typeface="Calibri"/>
                <a:cs typeface="Calibri"/>
              </a:rPr>
              <a:t>+</a:t>
            </a:r>
            <a:r>
              <a:rPr sz="2000" spc="-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indica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elemento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debe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aparecer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al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menos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1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vez,</a:t>
            </a:r>
            <a:r>
              <a:rPr sz="1700" spc="-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pero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puede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aparecer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más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veces.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234950" marR="11430" indent="-173990" algn="just">
              <a:lnSpc>
                <a:spcPct val="100000"/>
              </a:lnSpc>
            </a:pP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Estos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multiplicadores permiten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construir</a:t>
            </a:r>
            <a:r>
              <a:rPr sz="1700" spc="-2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patrones 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flexibles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pueden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coincidir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cadenas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varían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cantidad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veces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elemento</a:t>
            </a:r>
            <a:endParaRPr sz="170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</a:pP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específico</a:t>
            </a:r>
            <a:r>
              <a:rPr sz="1700" spc="-6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aparece.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6991" y="2755391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3166" y="2755391"/>
            <a:ext cx="139573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10" dirty="0">
                <a:latin typeface="Calibri"/>
                <a:cs typeface="Calibri"/>
              </a:rPr>
              <a:t>C</a:t>
            </a:r>
            <a:r>
              <a:rPr sz="1800" spc="155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110" dirty="0">
                <a:latin typeface="Calibri"/>
                <a:cs typeface="Calibri"/>
              </a:rPr>
              <a:t>nc</a:t>
            </a:r>
            <a:r>
              <a:rPr sz="1800" spc="55" dirty="0">
                <a:latin typeface="Calibri"/>
                <a:cs typeface="Calibri"/>
              </a:rPr>
              <a:t>i</a:t>
            </a:r>
            <a:r>
              <a:rPr sz="1800" spc="204" dirty="0">
                <a:latin typeface="Calibri"/>
                <a:cs typeface="Calibri"/>
              </a:rPr>
              <a:t>d</a:t>
            </a:r>
            <a:r>
              <a:rPr sz="1800" spc="114" dirty="0">
                <a:latin typeface="Calibri"/>
                <a:cs typeface="Calibri"/>
              </a:rPr>
              <a:t>en</a:t>
            </a:r>
            <a:r>
              <a:rPr sz="1800" spc="110" dirty="0">
                <a:latin typeface="Calibri"/>
                <a:cs typeface="Calibri"/>
              </a:rPr>
              <a:t>c</a:t>
            </a:r>
            <a:r>
              <a:rPr sz="1800" spc="65" dirty="0">
                <a:latin typeface="Calibri"/>
                <a:cs typeface="Calibri"/>
              </a:rPr>
              <a:t>i</a:t>
            </a:r>
            <a:r>
              <a:rPr sz="1800" spc="95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299" y="3400679"/>
            <a:ext cx="146240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sub?scripción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9767" y="4133977"/>
            <a:ext cx="83185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ca</a:t>
            </a:r>
            <a:r>
              <a:rPr sz="1800" spc="170" dirty="0">
                <a:latin typeface="Calibri"/>
                <a:cs typeface="Calibri"/>
              </a:rPr>
              <a:t>m</a:t>
            </a:r>
            <a:r>
              <a:rPr sz="1800" spc="65" dirty="0">
                <a:latin typeface="Calibri"/>
                <a:cs typeface="Calibri"/>
              </a:rPr>
              <a:t>p*a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407" y="4854194"/>
            <a:ext cx="4965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40" dirty="0">
                <a:latin typeface="Calibri"/>
                <a:cs typeface="Calibri"/>
              </a:rPr>
              <a:t>car+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6789" y="3263519"/>
            <a:ext cx="3323590" cy="201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</a:pPr>
            <a:r>
              <a:rPr sz="1800" spc="140" dirty="0">
                <a:latin typeface="Calibri"/>
                <a:cs typeface="Calibri"/>
              </a:rPr>
              <a:t>Coincide </a:t>
            </a:r>
            <a:r>
              <a:rPr sz="1800" spc="125" dirty="0">
                <a:latin typeface="Calibri"/>
                <a:cs typeface="Calibri"/>
              </a:rPr>
              <a:t>con </a:t>
            </a:r>
            <a:r>
              <a:rPr sz="1800" spc="100" dirty="0">
                <a:solidFill>
                  <a:srgbClr val="C5FB15"/>
                </a:solidFill>
                <a:latin typeface="Calibri"/>
                <a:cs typeface="Calibri"/>
              </a:rPr>
              <a:t>suscripción</a:t>
            </a:r>
            <a:r>
              <a:rPr sz="1800" spc="-229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y </a:t>
            </a:r>
            <a:r>
              <a:rPr sz="1800" spc="125" dirty="0">
                <a:latin typeface="Calibri"/>
                <a:cs typeface="Calibri"/>
              </a:rPr>
              <a:t>con</a:t>
            </a:r>
            <a:endParaRPr sz="1800">
              <a:latin typeface="Calibri"/>
              <a:cs typeface="Calibri"/>
            </a:endParaRPr>
          </a:p>
          <a:p>
            <a:pPr marL="1008380">
              <a:lnSpc>
                <a:spcPct val="100000"/>
              </a:lnSpc>
            </a:pP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subscripción</a:t>
            </a:r>
            <a:endParaRPr sz="1800">
              <a:latin typeface="Calibri"/>
              <a:cs typeface="Calibri"/>
            </a:endParaRPr>
          </a:p>
          <a:p>
            <a:pPr marL="187325" marR="155575" algn="ctr">
              <a:lnSpc>
                <a:spcPct val="100000"/>
              </a:lnSpc>
              <a:spcBef>
                <a:spcPts val="1390"/>
              </a:spcBef>
            </a:pPr>
            <a:r>
              <a:rPr sz="1800" spc="85" dirty="0">
                <a:latin typeface="Calibri"/>
                <a:cs typeface="Calibri"/>
              </a:rPr>
              <a:t>Productos: </a:t>
            </a:r>
            <a:r>
              <a:rPr sz="1800" spc="95" dirty="0">
                <a:solidFill>
                  <a:srgbClr val="C5FB15"/>
                </a:solidFill>
                <a:latin typeface="Calibri"/>
                <a:cs typeface="Calibri"/>
              </a:rPr>
              <a:t>cama</a:t>
            </a:r>
            <a:r>
              <a:rPr sz="1800" spc="95" dirty="0">
                <a:latin typeface="Calibri"/>
                <a:cs typeface="Calibri"/>
              </a:rPr>
              <a:t>, </a:t>
            </a:r>
            <a:r>
              <a:rPr sz="1800" spc="120" dirty="0">
                <a:solidFill>
                  <a:srgbClr val="C5FB15"/>
                </a:solidFill>
                <a:latin typeface="Calibri"/>
                <a:cs typeface="Calibri"/>
              </a:rPr>
              <a:t>campa</a:t>
            </a:r>
            <a:r>
              <a:rPr sz="1800" spc="120" dirty="0">
                <a:latin typeface="Calibri"/>
                <a:cs typeface="Calibri"/>
              </a:rPr>
              <a:t>na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y  </a:t>
            </a:r>
            <a:r>
              <a:rPr sz="1800" spc="114" dirty="0">
                <a:latin typeface="Calibri"/>
                <a:cs typeface="Calibri"/>
              </a:rPr>
              <a:t>campera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340"/>
              </a:spcBef>
            </a:pPr>
            <a:r>
              <a:rPr sz="1800" spc="85" dirty="0">
                <a:latin typeface="Calibri"/>
                <a:cs typeface="Calibri"/>
              </a:rPr>
              <a:t>Productos: </a:t>
            </a:r>
            <a:r>
              <a:rPr sz="1800" spc="50" dirty="0">
                <a:solidFill>
                  <a:srgbClr val="C5FB15"/>
                </a:solidFill>
                <a:latin typeface="Calibri"/>
                <a:cs typeface="Calibri"/>
              </a:rPr>
              <a:t>carr</a:t>
            </a:r>
            <a:r>
              <a:rPr sz="1800" spc="50" dirty="0">
                <a:latin typeface="Calibri"/>
                <a:cs typeface="Calibri"/>
              </a:rPr>
              <a:t>ito, </a:t>
            </a:r>
            <a:r>
              <a:rPr sz="1800" spc="65" dirty="0">
                <a:solidFill>
                  <a:srgbClr val="C5FB15"/>
                </a:solidFill>
                <a:latin typeface="Calibri"/>
                <a:cs typeface="Calibri"/>
              </a:rPr>
              <a:t>car</a:t>
            </a:r>
            <a:r>
              <a:rPr sz="1800" spc="65" dirty="0">
                <a:latin typeface="Calibri"/>
                <a:cs typeface="Calibri"/>
              </a:rPr>
              <a:t>tón,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collar  </a:t>
            </a:r>
            <a:r>
              <a:rPr sz="1800" spc="60" dirty="0">
                <a:latin typeface="Calibri"/>
                <a:cs typeface="Calibri"/>
              </a:rPr>
              <a:t>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C5FB15"/>
                </a:solidFill>
                <a:latin typeface="Calibri"/>
                <a:cs typeface="Calibri"/>
              </a:rPr>
              <a:t>car</a:t>
            </a:r>
            <a:r>
              <a:rPr sz="1800" spc="60" dirty="0">
                <a:latin typeface="Calibri"/>
                <a:cs typeface="Calibri"/>
              </a:rPr>
              <a:t>tel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432" y="0"/>
            <a:ext cx="606856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9227" y="2927477"/>
            <a:ext cx="4900295" cy="194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00000"/>
              </a:lnSpc>
            </a:pPr>
            <a:r>
              <a:rPr sz="1700" spc="135" dirty="0">
                <a:solidFill>
                  <a:srgbClr val="C5FB15"/>
                </a:solidFill>
                <a:latin typeface="Calibri"/>
                <a:cs typeface="Calibri"/>
              </a:rPr>
              <a:t>En</a:t>
            </a:r>
            <a:r>
              <a:rPr sz="1700" spc="-24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C5FB15"/>
                </a:solidFill>
                <a:latin typeface="Calibri"/>
                <a:cs typeface="Calibri"/>
              </a:rPr>
              <a:t>expresiones </a:t>
            </a:r>
            <a:r>
              <a:rPr sz="1700" spc="80" dirty="0">
                <a:solidFill>
                  <a:srgbClr val="C5FB15"/>
                </a:solidFill>
                <a:latin typeface="Calibri"/>
                <a:cs typeface="Calibri"/>
              </a:rPr>
              <a:t>regulares, </a:t>
            </a:r>
            <a:r>
              <a:rPr sz="1700" spc="75" dirty="0">
                <a:solidFill>
                  <a:srgbClr val="C5FB15"/>
                </a:solidFill>
                <a:latin typeface="Calibri"/>
                <a:cs typeface="Calibri"/>
              </a:rPr>
              <a:t>las </a:t>
            </a:r>
            <a:r>
              <a:rPr sz="1700" spc="70" dirty="0">
                <a:solidFill>
                  <a:srgbClr val="C5FB15"/>
                </a:solidFill>
                <a:latin typeface="Calibri"/>
                <a:cs typeface="Calibri"/>
              </a:rPr>
              <a:t>llaves </a:t>
            </a:r>
            <a:r>
              <a:rPr sz="1700" spc="-25" dirty="0">
                <a:solidFill>
                  <a:srgbClr val="C5FB15"/>
                </a:solidFill>
                <a:latin typeface="Calibri"/>
                <a:cs typeface="Calibri"/>
              </a:rPr>
              <a:t>{} </a:t>
            </a:r>
            <a:r>
              <a:rPr sz="1700" spc="110" dirty="0">
                <a:solidFill>
                  <a:srgbClr val="C5FB15"/>
                </a:solidFill>
                <a:latin typeface="Calibri"/>
                <a:cs typeface="Calibri"/>
              </a:rPr>
              <a:t>se </a:t>
            </a:r>
            <a:r>
              <a:rPr sz="1700" spc="55" dirty="0">
                <a:solidFill>
                  <a:srgbClr val="C5FB15"/>
                </a:solidFill>
                <a:latin typeface="Calibri"/>
                <a:cs typeface="Calibri"/>
              </a:rPr>
              <a:t>utilizan  </a:t>
            </a:r>
            <a:r>
              <a:rPr sz="1700" spc="90" dirty="0">
                <a:solidFill>
                  <a:srgbClr val="C5FB15"/>
                </a:solidFill>
                <a:latin typeface="Calibri"/>
                <a:cs typeface="Calibri"/>
              </a:rPr>
              <a:t>para </a:t>
            </a:r>
            <a:r>
              <a:rPr sz="1700" spc="85" dirty="0">
                <a:solidFill>
                  <a:srgbClr val="C5FB15"/>
                </a:solidFill>
                <a:latin typeface="Calibri"/>
                <a:cs typeface="Calibri"/>
              </a:rPr>
              <a:t>especificar </a:t>
            </a:r>
            <a:r>
              <a:rPr sz="1700" spc="65" dirty="0">
                <a:solidFill>
                  <a:srgbClr val="C5FB15"/>
                </a:solidFill>
                <a:latin typeface="Calibri"/>
                <a:cs typeface="Calibri"/>
              </a:rPr>
              <a:t>la </a:t>
            </a:r>
            <a:r>
              <a:rPr sz="1700" spc="85" dirty="0">
                <a:solidFill>
                  <a:srgbClr val="C5FB15"/>
                </a:solidFill>
                <a:latin typeface="Calibri"/>
                <a:cs typeface="Calibri"/>
              </a:rPr>
              <a:t>multiplicidad </a:t>
            </a:r>
            <a:r>
              <a:rPr sz="1700" spc="80" dirty="0">
                <a:solidFill>
                  <a:srgbClr val="C5FB15"/>
                </a:solidFill>
                <a:latin typeface="Calibri"/>
                <a:cs typeface="Calibri"/>
              </a:rPr>
              <a:t>exacta </a:t>
            </a:r>
            <a:r>
              <a:rPr sz="1700" spc="135" dirty="0">
                <a:solidFill>
                  <a:srgbClr val="C5FB15"/>
                </a:solidFill>
                <a:latin typeface="Calibri"/>
                <a:cs typeface="Calibri"/>
              </a:rPr>
              <a:t>que </a:t>
            </a:r>
            <a:r>
              <a:rPr sz="1700" spc="110" dirty="0">
                <a:solidFill>
                  <a:srgbClr val="C5FB15"/>
                </a:solidFill>
                <a:latin typeface="Calibri"/>
                <a:cs typeface="Calibri"/>
              </a:rPr>
              <a:t>es  </a:t>
            </a:r>
            <a:r>
              <a:rPr sz="1700" spc="100" dirty="0">
                <a:solidFill>
                  <a:srgbClr val="C5FB15"/>
                </a:solidFill>
                <a:latin typeface="Calibri"/>
                <a:cs typeface="Calibri"/>
              </a:rPr>
              <a:t>aceptable </a:t>
            </a:r>
            <a:r>
              <a:rPr sz="1700" spc="90" dirty="0">
                <a:solidFill>
                  <a:srgbClr val="C5FB15"/>
                </a:solidFill>
                <a:latin typeface="Calibri"/>
                <a:cs typeface="Calibri"/>
              </a:rPr>
              <a:t>para </a:t>
            </a:r>
            <a:r>
              <a:rPr sz="1700" spc="95" dirty="0">
                <a:solidFill>
                  <a:srgbClr val="C5FB15"/>
                </a:solidFill>
                <a:latin typeface="Calibri"/>
                <a:cs typeface="Calibri"/>
              </a:rPr>
              <a:t>un</a:t>
            </a:r>
            <a:r>
              <a:rPr sz="1700" spc="-80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C5FB15"/>
                </a:solidFill>
                <a:latin typeface="Calibri"/>
                <a:cs typeface="Calibri"/>
              </a:rPr>
              <a:t>cuantificador.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sintaxis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consiste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indicar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primero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valor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mínimo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multiplicidad,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seguido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coma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(opcional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hay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límite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inferior),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luego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valor 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máximo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multiplicidad.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943" y="1966214"/>
            <a:ext cx="4431665" cy="90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0"/>
              </a:lnSpc>
            </a:pPr>
            <a:r>
              <a:rPr spc="15" dirty="0"/>
              <a:t>CUANTIFICADORES</a:t>
            </a:r>
            <a:r>
              <a:rPr spc="-120" dirty="0"/>
              <a:t> </a:t>
            </a:r>
            <a:r>
              <a:rPr spc="145" dirty="0"/>
              <a:t>O</a:t>
            </a:r>
          </a:p>
          <a:p>
            <a:pPr marL="12700">
              <a:lnSpc>
                <a:spcPts val="3550"/>
              </a:lnSpc>
            </a:pPr>
            <a:r>
              <a:rPr dirty="0"/>
              <a:t>MULTIPLICADORES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1838" y="2060447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9081" y="2693796"/>
            <a:ext cx="96329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[0-9]{2,3}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7206" y="3397630"/>
            <a:ext cx="48704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1{2,}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1675" y="4082160"/>
            <a:ext cx="6197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5" dirty="0">
                <a:latin typeface="Calibri"/>
                <a:cs typeface="Calibri"/>
              </a:rPr>
              <a:t>1{0,3}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7686" y="4747005"/>
            <a:ext cx="42799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0{4}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6389" y="2060447"/>
            <a:ext cx="2905125" cy="312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120" dirty="0">
                <a:latin typeface="Calibri"/>
                <a:cs typeface="Calibri"/>
              </a:rPr>
              <a:t>Coincidencia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sz="1800" spc="120" dirty="0">
                <a:latin typeface="Calibri"/>
                <a:cs typeface="Calibri"/>
              </a:rPr>
              <a:t>Los </a:t>
            </a:r>
            <a:r>
              <a:rPr sz="1800" spc="100" dirty="0">
                <a:latin typeface="Calibri"/>
                <a:cs typeface="Calibri"/>
              </a:rPr>
              <a:t>números </a:t>
            </a:r>
            <a:r>
              <a:rPr sz="1800" spc="114" dirty="0">
                <a:latin typeface="Calibri"/>
                <a:cs typeface="Calibri"/>
              </a:rPr>
              <a:t>son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C5FB15"/>
                </a:solidFill>
                <a:latin typeface="Calibri"/>
                <a:cs typeface="Calibri"/>
              </a:rPr>
              <a:t>123</a:t>
            </a:r>
            <a:r>
              <a:rPr sz="1800" spc="100" dirty="0">
                <a:latin typeface="Calibri"/>
                <a:cs typeface="Calibri"/>
              </a:rPr>
              <a:t>-</a:t>
            </a:r>
            <a:r>
              <a:rPr sz="1800" spc="100" dirty="0">
                <a:solidFill>
                  <a:srgbClr val="C5FB15"/>
                </a:solidFill>
                <a:latin typeface="Calibri"/>
                <a:cs typeface="Calibri"/>
              </a:rPr>
              <a:t>456</a:t>
            </a:r>
            <a:r>
              <a:rPr sz="1800" spc="100" dirty="0">
                <a:latin typeface="Calibri"/>
                <a:cs typeface="Calibri"/>
              </a:rPr>
              <a:t>7,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114" dirty="0">
                <a:solidFill>
                  <a:srgbClr val="C5FB15"/>
                </a:solidFill>
                <a:latin typeface="Calibri"/>
                <a:cs typeface="Calibri"/>
              </a:rPr>
              <a:t>456</a:t>
            </a:r>
            <a:r>
              <a:rPr sz="1800" spc="114" dirty="0">
                <a:latin typeface="Calibri"/>
                <a:cs typeface="Calibri"/>
              </a:rPr>
              <a:t>-</a:t>
            </a:r>
            <a:r>
              <a:rPr sz="1800" spc="114" dirty="0">
                <a:solidFill>
                  <a:srgbClr val="C5FB15"/>
                </a:solidFill>
                <a:latin typeface="Calibri"/>
                <a:cs typeface="Calibri"/>
              </a:rPr>
              <a:t>789</a:t>
            </a:r>
            <a:r>
              <a:rPr sz="1800" spc="114" dirty="0">
                <a:latin typeface="Calibri"/>
                <a:cs typeface="Calibri"/>
              </a:rPr>
              <a:t>0 </a:t>
            </a:r>
            <a:r>
              <a:rPr sz="1800" spc="60" dirty="0">
                <a:latin typeface="Calibri"/>
                <a:cs typeface="Calibri"/>
              </a:rPr>
              <a:t>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C5FB15"/>
                </a:solidFill>
                <a:latin typeface="Calibri"/>
                <a:cs typeface="Calibri"/>
              </a:rPr>
              <a:t>111</a:t>
            </a:r>
            <a:r>
              <a:rPr sz="1800" spc="114" dirty="0">
                <a:latin typeface="Calibri"/>
                <a:cs typeface="Calibri"/>
              </a:rPr>
              <a:t>-</a:t>
            </a:r>
            <a:r>
              <a:rPr sz="1800" spc="114" dirty="0">
                <a:solidFill>
                  <a:srgbClr val="C5FB15"/>
                </a:solidFill>
                <a:latin typeface="Calibri"/>
                <a:cs typeface="Calibri"/>
              </a:rPr>
              <a:t>000</a:t>
            </a:r>
            <a:r>
              <a:rPr sz="1800" spc="114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225"/>
              </a:spcBef>
            </a:pPr>
            <a:r>
              <a:rPr sz="1800" spc="120" dirty="0">
                <a:latin typeface="Calibri"/>
                <a:cs typeface="Calibri"/>
              </a:rPr>
              <a:t>Los </a:t>
            </a:r>
            <a:r>
              <a:rPr sz="1800" spc="100" dirty="0">
                <a:latin typeface="Calibri"/>
                <a:cs typeface="Calibri"/>
              </a:rPr>
              <a:t>números </a:t>
            </a:r>
            <a:r>
              <a:rPr sz="1800" spc="114" dirty="0">
                <a:latin typeface="Calibri"/>
                <a:cs typeface="Calibri"/>
              </a:rPr>
              <a:t>son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123-4567,  </a:t>
            </a:r>
            <a:r>
              <a:rPr sz="1800" spc="110" dirty="0">
                <a:latin typeface="Calibri"/>
                <a:cs typeface="Calibri"/>
              </a:rPr>
              <a:t>456-7890 </a:t>
            </a:r>
            <a:r>
              <a:rPr sz="1800" spc="6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111</a:t>
            </a:r>
            <a:r>
              <a:rPr sz="1800" spc="110" dirty="0">
                <a:latin typeface="Calibri"/>
                <a:cs typeface="Calibri"/>
              </a:rPr>
              <a:t>-0000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1065"/>
              </a:spcBef>
            </a:pPr>
            <a:r>
              <a:rPr sz="1800" spc="120" dirty="0">
                <a:latin typeface="Calibri"/>
                <a:cs typeface="Calibri"/>
              </a:rPr>
              <a:t>Los </a:t>
            </a:r>
            <a:r>
              <a:rPr sz="1800" spc="100" dirty="0">
                <a:latin typeface="Calibri"/>
                <a:cs typeface="Calibri"/>
              </a:rPr>
              <a:t>números </a:t>
            </a:r>
            <a:r>
              <a:rPr sz="1800" spc="114" dirty="0">
                <a:latin typeface="Calibri"/>
                <a:cs typeface="Calibri"/>
              </a:rPr>
              <a:t>son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C5FB15"/>
                </a:solidFill>
                <a:latin typeface="Calibri"/>
                <a:cs typeface="Calibri"/>
              </a:rPr>
              <a:t>1</a:t>
            </a:r>
            <a:r>
              <a:rPr sz="1800" spc="100" dirty="0">
                <a:latin typeface="Calibri"/>
                <a:cs typeface="Calibri"/>
              </a:rPr>
              <a:t>23-4567,  </a:t>
            </a:r>
            <a:r>
              <a:rPr sz="1800" spc="110" dirty="0">
                <a:latin typeface="Calibri"/>
                <a:cs typeface="Calibri"/>
              </a:rPr>
              <a:t>456-7890 </a:t>
            </a:r>
            <a:r>
              <a:rPr sz="1800" spc="6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111</a:t>
            </a:r>
            <a:r>
              <a:rPr sz="1800" spc="110" dirty="0">
                <a:latin typeface="Calibri"/>
                <a:cs typeface="Calibri"/>
              </a:rPr>
              <a:t>-0000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910"/>
              </a:spcBef>
            </a:pPr>
            <a:r>
              <a:rPr sz="1800" spc="120" dirty="0">
                <a:latin typeface="Calibri"/>
                <a:cs typeface="Calibri"/>
              </a:rPr>
              <a:t>Los </a:t>
            </a:r>
            <a:r>
              <a:rPr sz="1800" spc="100" dirty="0">
                <a:latin typeface="Calibri"/>
                <a:cs typeface="Calibri"/>
              </a:rPr>
              <a:t>números </a:t>
            </a:r>
            <a:r>
              <a:rPr sz="1800" spc="114" dirty="0">
                <a:latin typeface="Calibri"/>
                <a:cs typeface="Calibri"/>
              </a:rPr>
              <a:t>son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123-4567,  </a:t>
            </a:r>
            <a:r>
              <a:rPr sz="1800" spc="110" dirty="0">
                <a:latin typeface="Calibri"/>
                <a:cs typeface="Calibri"/>
              </a:rPr>
              <a:t>456-7890 </a:t>
            </a:r>
            <a:r>
              <a:rPr sz="1800" spc="60" dirty="0">
                <a:latin typeface="Calibri"/>
                <a:cs typeface="Calibri"/>
              </a:rPr>
              <a:t>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111-</a:t>
            </a: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0000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3808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81719" y="2252345"/>
            <a:ext cx="303593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pc="45" dirty="0"/>
              <a:t>DELIMITACIÓN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69354" y="2740405"/>
            <a:ext cx="497014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marR="7620" indent="-189230" algn="r">
              <a:lnSpc>
                <a:spcPts val="2039"/>
              </a:lnSpc>
            </a:pP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Los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paréntesis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expresiones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regulares</a:t>
            </a:r>
            <a:r>
              <a:rPr sz="1700" spc="-2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utilizan 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agrupar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subconjuntos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2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caracteres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dentro</a:t>
            </a:r>
            <a:endParaRPr sz="1700">
              <a:latin typeface="Calibri"/>
              <a:cs typeface="Calibri"/>
            </a:endParaRPr>
          </a:p>
          <a:p>
            <a:pPr marR="5715" algn="r">
              <a:lnSpc>
                <a:spcPts val="1970"/>
              </a:lnSpc>
            </a:pP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2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una expresión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más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grande.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Esto</a:t>
            </a:r>
            <a:r>
              <a:rPr sz="170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permite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aplicar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operadores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cuantificadores</a:t>
            </a: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ese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subconjunto</a:t>
            </a:r>
            <a:r>
              <a:rPr sz="1700" spc="-18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específico.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18745" marR="6985" indent="603250" algn="r">
              <a:lnSpc>
                <a:spcPct val="100000"/>
              </a:lnSpc>
            </a:pP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Supongamos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queremos</a:t>
            </a:r>
            <a:r>
              <a:rPr sz="1700" spc="-2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encontrar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secuencia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similar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composición</a:t>
            </a:r>
            <a:r>
              <a:rPr sz="1700" spc="-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número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telefónico</a:t>
            </a:r>
            <a:r>
              <a:rPr sz="1700" spc="-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patente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automóvil.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949" y="3000502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4265" y="3000502"/>
            <a:ext cx="13938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Calibri"/>
                <a:cs typeface="Calibri"/>
              </a:rPr>
              <a:t>Coincidencia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344" y="3794505"/>
            <a:ext cx="172656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0" dirty="0">
                <a:latin typeface="Calibri"/>
                <a:cs typeface="Calibri"/>
              </a:rPr>
              <a:t>([0-9]{4}-[0-9]{4})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2901" y="3657345"/>
            <a:ext cx="240792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105" dirty="0">
                <a:solidFill>
                  <a:srgbClr val="C5FB15"/>
                </a:solidFill>
                <a:latin typeface="Calibri"/>
                <a:cs typeface="Calibri"/>
              </a:rPr>
              <a:t>4123-4567</a:t>
            </a:r>
            <a:r>
              <a:rPr sz="1800" spc="105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C5FB15"/>
                </a:solidFill>
                <a:latin typeface="Calibri"/>
                <a:cs typeface="Calibri"/>
              </a:rPr>
              <a:t>4456-7890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60" dirty="0">
                <a:latin typeface="Calibri"/>
                <a:cs typeface="Calibri"/>
              </a:rPr>
              <a:t>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111-0000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05" y="4607686"/>
            <a:ext cx="245046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([A-Z]{3}[0-9]{3})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3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([A-Z]{2}[0-9]{3}[A-Z]{2})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2734" y="4607686"/>
            <a:ext cx="2052955" cy="57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2295" marR="5080" indent="-570230">
              <a:lnSpc>
                <a:spcPct val="100000"/>
              </a:lnSpc>
            </a:pPr>
            <a:r>
              <a:rPr sz="1800" spc="130" dirty="0">
                <a:solidFill>
                  <a:srgbClr val="C5FB15"/>
                </a:solidFill>
                <a:latin typeface="Calibri"/>
                <a:cs typeface="Calibri"/>
              </a:rPr>
              <a:t>LWO805</a:t>
            </a:r>
            <a:r>
              <a:rPr sz="1800" spc="130" dirty="0">
                <a:latin typeface="Calibri"/>
                <a:cs typeface="Calibri"/>
              </a:rPr>
              <a:t>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B354006,  </a:t>
            </a:r>
            <a:r>
              <a:rPr sz="1800" spc="125" dirty="0">
                <a:solidFill>
                  <a:srgbClr val="C5FB15"/>
                </a:solidFill>
                <a:latin typeface="Calibri"/>
                <a:cs typeface="Calibri"/>
              </a:rPr>
              <a:t>ZZ000UI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70932"/>
            <a:ext cx="1952625" cy="1687195"/>
          </a:xfrm>
          <a:custGeom>
            <a:avLst/>
            <a:gdLst/>
            <a:ahLst/>
            <a:cxnLst/>
            <a:rect l="l" t="t" r="r" b="b"/>
            <a:pathLst>
              <a:path w="1952625" h="1687195">
                <a:moveTo>
                  <a:pt x="0" y="1543964"/>
                </a:moveTo>
                <a:lnTo>
                  <a:pt x="0" y="1687068"/>
                </a:lnTo>
                <a:lnTo>
                  <a:pt x="80081" y="1687068"/>
                </a:lnTo>
                <a:lnTo>
                  <a:pt x="68625" y="1673178"/>
                </a:lnTo>
                <a:lnTo>
                  <a:pt x="53244" y="1649493"/>
                </a:lnTo>
                <a:lnTo>
                  <a:pt x="38705" y="1625228"/>
                </a:lnTo>
                <a:lnTo>
                  <a:pt x="25029" y="1600403"/>
                </a:lnTo>
                <a:lnTo>
                  <a:pt x="12237" y="1575038"/>
                </a:lnTo>
                <a:lnTo>
                  <a:pt x="0" y="1543964"/>
                </a:lnTo>
                <a:close/>
              </a:path>
              <a:path w="1952625" h="1687195">
                <a:moveTo>
                  <a:pt x="1673807" y="454647"/>
                </a:moveTo>
                <a:lnTo>
                  <a:pt x="716483" y="454647"/>
                </a:lnTo>
                <a:lnTo>
                  <a:pt x="764075" y="456073"/>
                </a:lnTo>
                <a:lnTo>
                  <a:pt x="810913" y="460298"/>
                </a:lnTo>
                <a:lnTo>
                  <a:pt x="856915" y="467239"/>
                </a:lnTo>
                <a:lnTo>
                  <a:pt x="901999" y="476814"/>
                </a:lnTo>
                <a:lnTo>
                  <a:pt x="946084" y="488943"/>
                </a:lnTo>
                <a:lnTo>
                  <a:pt x="989087" y="503542"/>
                </a:lnTo>
                <a:lnTo>
                  <a:pt x="1030928" y="520532"/>
                </a:lnTo>
                <a:lnTo>
                  <a:pt x="1071524" y="539828"/>
                </a:lnTo>
                <a:lnTo>
                  <a:pt x="1110793" y="561351"/>
                </a:lnTo>
                <a:lnTo>
                  <a:pt x="1148655" y="585018"/>
                </a:lnTo>
                <a:lnTo>
                  <a:pt x="1185027" y="610748"/>
                </a:lnTo>
                <a:lnTo>
                  <a:pt x="1219827" y="638458"/>
                </a:lnTo>
                <a:lnTo>
                  <a:pt x="1252974" y="668067"/>
                </a:lnTo>
                <a:lnTo>
                  <a:pt x="1284387" y="699493"/>
                </a:lnTo>
                <a:lnTo>
                  <a:pt x="1313983" y="732655"/>
                </a:lnTo>
                <a:lnTo>
                  <a:pt x="1341681" y="767470"/>
                </a:lnTo>
                <a:lnTo>
                  <a:pt x="1367399" y="803858"/>
                </a:lnTo>
                <a:lnTo>
                  <a:pt x="1391055" y="841735"/>
                </a:lnTo>
                <a:lnTo>
                  <a:pt x="1412568" y="881021"/>
                </a:lnTo>
                <a:lnTo>
                  <a:pt x="1431856" y="921634"/>
                </a:lnTo>
                <a:lnTo>
                  <a:pt x="1448837" y="963492"/>
                </a:lnTo>
                <a:lnTo>
                  <a:pt x="1463431" y="1006513"/>
                </a:lnTo>
                <a:lnTo>
                  <a:pt x="1475553" y="1050615"/>
                </a:lnTo>
                <a:lnTo>
                  <a:pt x="1485125" y="1095717"/>
                </a:lnTo>
                <a:lnTo>
                  <a:pt x="1492062" y="1141738"/>
                </a:lnTo>
                <a:lnTo>
                  <a:pt x="1496285" y="1188594"/>
                </a:lnTo>
                <a:lnTo>
                  <a:pt x="1497711" y="1236205"/>
                </a:lnTo>
                <a:lnTo>
                  <a:pt x="1495910" y="1289714"/>
                </a:lnTo>
                <a:lnTo>
                  <a:pt x="1490584" y="1342255"/>
                </a:lnTo>
                <a:lnTo>
                  <a:pt x="1481850" y="1393712"/>
                </a:lnTo>
                <a:lnTo>
                  <a:pt x="1469823" y="1443969"/>
                </a:lnTo>
                <a:lnTo>
                  <a:pt x="1454619" y="1492909"/>
                </a:lnTo>
                <a:lnTo>
                  <a:pt x="1436355" y="1540416"/>
                </a:lnTo>
                <a:lnTo>
                  <a:pt x="1415147" y="1586374"/>
                </a:lnTo>
                <a:lnTo>
                  <a:pt x="1391110" y="1630667"/>
                </a:lnTo>
                <a:lnTo>
                  <a:pt x="1364361" y="1673178"/>
                </a:lnTo>
                <a:lnTo>
                  <a:pt x="1352931" y="1687068"/>
                </a:lnTo>
                <a:lnTo>
                  <a:pt x="1866264" y="1687068"/>
                </a:lnTo>
                <a:lnTo>
                  <a:pt x="1896745" y="1603810"/>
                </a:lnTo>
                <a:lnTo>
                  <a:pt x="1911175" y="1553598"/>
                </a:lnTo>
                <a:lnTo>
                  <a:pt x="1923520" y="1502536"/>
                </a:lnTo>
                <a:lnTo>
                  <a:pt x="1933730" y="1450675"/>
                </a:lnTo>
                <a:lnTo>
                  <a:pt x="1941757" y="1398062"/>
                </a:lnTo>
                <a:lnTo>
                  <a:pt x="1947550" y="1344746"/>
                </a:lnTo>
                <a:lnTo>
                  <a:pt x="1951062" y="1290778"/>
                </a:lnTo>
                <a:lnTo>
                  <a:pt x="1952244" y="1236205"/>
                </a:lnTo>
                <a:lnTo>
                  <a:pt x="1951308" y="1187663"/>
                </a:lnTo>
                <a:lnTo>
                  <a:pt x="1948526" y="1139596"/>
                </a:lnTo>
                <a:lnTo>
                  <a:pt x="1943930" y="1092037"/>
                </a:lnTo>
                <a:lnTo>
                  <a:pt x="1937556" y="1045021"/>
                </a:lnTo>
                <a:lnTo>
                  <a:pt x="1929438" y="998581"/>
                </a:lnTo>
                <a:lnTo>
                  <a:pt x="1919609" y="952754"/>
                </a:lnTo>
                <a:lnTo>
                  <a:pt x="1908105" y="907572"/>
                </a:lnTo>
                <a:lnTo>
                  <a:pt x="1894959" y="863070"/>
                </a:lnTo>
                <a:lnTo>
                  <a:pt x="1880207" y="819283"/>
                </a:lnTo>
                <a:lnTo>
                  <a:pt x="1863881" y="776245"/>
                </a:lnTo>
                <a:lnTo>
                  <a:pt x="1846017" y="733990"/>
                </a:lnTo>
                <a:lnTo>
                  <a:pt x="1826649" y="692552"/>
                </a:lnTo>
                <a:lnTo>
                  <a:pt x="1805812" y="651967"/>
                </a:lnTo>
                <a:lnTo>
                  <a:pt x="1783539" y="612267"/>
                </a:lnTo>
                <a:lnTo>
                  <a:pt x="1759864" y="573489"/>
                </a:lnTo>
                <a:lnTo>
                  <a:pt x="1734823" y="535665"/>
                </a:lnTo>
                <a:lnTo>
                  <a:pt x="1708450" y="498831"/>
                </a:lnTo>
                <a:lnTo>
                  <a:pt x="1680779" y="463021"/>
                </a:lnTo>
                <a:lnTo>
                  <a:pt x="1673807" y="454647"/>
                </a:lnTo>
                <a:close/>
              </a:path>
              <a:path w="1952625" h="1687195">
                <a:moveTo>
                  <a:pt x="716483" y="0"/>
                </a:moveTo>
                <a:lnTo>
                  <a:pt x="665543" y="1031"/>
                </a:lnTo>
                <a:lnTo>
                  <a:pt x="615128" y="4098"/>
                </a:lnTo>
                <a:lnTo>
                  <a:pt x="565278" y="9162"/>
                </a:lnTo>
                <a:lnTo>
                  <a:pt x="516032" y="16181"/>
                </a:lnTo>
                <a:lnTo>
                  <a:pt x="467429" y="25117"/>
                </a:lnTo>
                <a:lnTo>
                  <a:pt x="419510" y="35929"/>
                </a:lnTo>
                <a:lnTo>
                  <a:pt x="372314" y="48578"/>
                </a:lnTo>
                <a:lnTo>
                  <a:pt x="325881" y="63022"/>
                </a:lnTo>
                <a:lnTo>
                  <a:pt x="280251" y="79223"/>
                </a:lnTo>
                <a:lnTo>
                  <a:pt x="235463" y="97140"/>
                </a:lnTo>
                <a:lnTo>
                  <a:pt x="191558" y="116734"/>
                </a:lnTo>
                <a:lnTo>
                  <a:pt x="148574" y="137964"/>
                </a:lnTo>
                <a:lnTo>
                  <a:pt x="106551" y="160791"/>
                </a:lnTo>
                <a:lnTo>
                  <a:pt x="65530" y="185174"/>
                </a:lnTo>
                <a:lnTo>
                  <a:pt x="25549" y="211074"/>
                </a:lnTo>
                <a:lnTo>
                  <a:pt x="0" y="230251"/>
                </a:lnTo>
                <a:lnTo>
                  <a:pt x="0" y="925703"/>
                </a:lnTo>
                <a:lnTo>
                  <a:pt x="68625" y="799223"/>
                </a:lnTo>
                <a:lnTo>
                  <a:pt x="96076" y="761093"/>
                </a:lnTo>
                <a:lnTo>
                  <a:pt x="125713" y="724727"/>
                </a:lnTo>
                <a:lnTo>
                  <a:pt x="157440" y="690223"/>
                </a:lnTo>
                <a:lnTo>
                  <a:pt x="191161" y="657676"/>
                </a:lnTo>
                <a:lnTo>
                  <a:pt x="226781" y="627181"/>
                </a:lnTo>
                <a:lnTo>
                  <a:pt x="264204" y="598835"/>
                </a:lnTo>
                <a:lnTo>
                  <a:pt x="303333" y="572734"/>
                </a:lnTo>
                <a:lnTo>
                  <a:pt x="344074" y="548973"/>
                </a:lnTo>
                <a:lnTo>
                  <a:pt x="386329" y="527648"/>
                </a:lnTo>
                <a:lnTo>
                  <a:pt x="430003" y="508856"/>
                </a:lnTo>
                <a:lnTo>
                  <a:pt x="475001" y="492691"/>
                </a:lnTo>
                <a:lnTo>
                  <a:pt x="521226" y="479251"/>
                </a:lnTo>
                <a:lnTo>
                  <a:pt x="568583" y="468631"/>
                </a:lnTo>
                <a:lnTo>
                  <a:pt x="616975" y="460926"/>
                </a:lnTo>
                <a:lnTo>
                  <a:pt x="666307" y="456233"/>
                </a:lnTo>
                <a:lnTo>
                  <a:pt x="716483" y="454647"/>
                </a:lnTo>
                <a:lnTo>
                  <a:pt x="1673807" y="454647"/>
                </a:lnTo>
                <a:lnTo>
                  <a:pt x="1651843" y="428268"/>
                </a:lnTo>
                <a:lnTo>
                  <a:pt x="1621679" y="394608"/>
                </a:lnTo>
                <a:lnTo>
                  <a:pt x="1590319" y="362075"/>
                </a:lnTo>
                <a:lnTo>
                  <a:pt x="1557798" y="330703"/>
                </a:lnTo>
                <a:lnTo>
                  <a:pt x="1524151" y="300526"/>
                </a:lnTo>
                <a:lnTo>
                  <a:pt x="1489412" y="271579"/>
                </a:lnTo>
                <a:lnTo>
                  <a:pt x="1453615" y="243897"/>
                </a:lnTo>
                <a:lnTo>
                  <a:pt x="1416794" y="217513"/>
                </a:lnTo>
                <a:lnTo>
                  <a:pt x="1378985" y="192461"/>
                </a:lnTo>
                <a:lnTo>
                  <a:pt x="1340220" y="168777"/>
                </a:lnTo>
                <a:lnTo>
                  <a:pt x="1300535" y="146495"/>
                </a:lnTo>
                <a:lnTo>
                  <a:pt x="1259964" y="125648"/>
                </a:lnTo>
                <a:lnTo>
                  <a:pt x="1218541" y="106272"/>
                </a:lnTo>
                <a:lnTo>
                  <a:pt x="1176300" y="88401"/>
                </a:lnTo>
                <a:lnTo>
                  <a:pt x="1133276" y="72068"/>
                </a:lnTo>
                <a:lnTo>
                  <a:pt x="1089504" y="57309"/>
                </a:lnTo>
                <a:lnTo>
                  <a:pt x="1045017" y="44158"/>
                </a:lnTo>
                <a:lnTo>
                  <a:pt x="999849" y="32648"/>
                </a:lnTo>
                <a:lnTo>
                  <a:pt x="954036" y="22816"/>
                </a:lnTo>
                <a:lnTo>
                  <a:pt x="907611" y="14693"/>
                </a:lnTo>
                <a:lnTo>
                  <a:pt x="860609" y="8316"/>
                </a:lnTo>
                <a:lnTo>
                  <a:pt x="813064" y="3719"/>
                </a:lnTo>
                <a:lnTo>
                  <a:pt x="765011" y="935"/>
                </a:lnTo>
                <a:lnTo>
                  <a:pt x="716483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038215" cy="6858000"/>
          </a:xfrm>
          <a:custGeom>
            <a:avLst/>
            <a:gdLst/>
            <a:ahLst/>
            <a:cxnLst/>
            <a:rect l="l" t="t" r="r" b="b"/>
            <a:pathLst>
              <a:path w="6038215" h="6858000">
                <a:moveTo>
                  <a:pt x="716775" y="5625642"/>
                </a:moveTo>
                <a:lnTo>
                  <a:pt x="666580" y="5627228"/>
                </a:lnTo>
                <a:lnTo>
                  <a:pt x="617229" y="5631921"/>
                </a:lnTo>
                <a:lnTo>
                  <a:pt x="568818" y="5639626"/>
                </a:lnTo>
                <a:lnTo>
                  <a:pt x="521443" y="5650246"/>
                </a:lnTo>
                <a:lnTo>
                  <a:pt x="475199" y="5663687"/>
                </a:lnTo>
                <a:lnTo>
                  <a:pt x="430183" y="5679851"/>
                </a:lnTo>
                <a:lnTo>
                  <a:pt x="386491" y="5698643"/>
                </a:lnTo>
                <a:lnTo>
                  <a:pt x="344219" y="5719967"/>
                </a:lnTo>
                <a:lnTo>
                  <a:pt x="303461" y="5743727"/>
                </a:lnTo>
                <a:lnTo>
                  <a:pt x="264316" y="5769828"/>
                </a:lnTo>
                <a:lnTo>
                  <a:pt x="226877" y="5798173"/>
                </a:lnTo>
                <a:lnTo>
                  <a:pt x="191243" y="5828666"/>
                </a:lnTo>
                <a:lnTo>
                  <a:pt x="157507" y="5861212"/>
                </a:lnTo>
                <a:lnTo>
                  <a:pt x="125766" y="5895714"/>
                </a:lnTo>
                <a:lnTo>
                  <a:pt x="96117" y="5932078"/>
                </a:lnTo>
                <a:lnTo>
                  <a:pt x="68654" y="5970206"/>
                </a:lnTo>
                <a:lnTo>
                  <a:pt x="1" y="6096673"/>
                </a:lnTo>
                <a:lnTo>
                  <a:pt x="0" y="6857999"/>
                </a:lnTo>
                <a:lnTo>
                  <a:pt x="1" y="6714909"/>
                </a:lnTo>
                <a:lnTo>
                  <a:pt x="1435312" y="6714909"/>
                </a:lnTo>
                <a:lnTo>
                  <a:pt x="1455233" y="6663853"/>
                </a:lnTo>
                <a:lnTo>
                  <a:pt x="1470447" y="6614914"/>
                </a:lnTo>
                <a:lnTo>
                  <a:pt x="1482480" y="6564660"/>
                </a:lnTo>
                <a:lnTo>
                  <a:pt x="1491217" y="6513205"/>
                </a:lnTo>
                <a:lnTo>
                  <a:pt x="1496544" y="6460667"/>
                </a:lnTo>
                <a:lnTo>
                  <a:pt x="1498346" y="6407162"/>
                </a:lnTo>
                <a:lnTo>
                  <a:pt x="1496919" y="6359554"/>
                </a:lnTo>
                <a:lnTo>
                  <a:pt x="1492695" y="6312700"/>
                </a:lnTo>
                <a:lnTo>
                  <a:pt x="1485754" y="6266683"/>
                </a:lnTo>
                <a:lnTo>
                  <a:pt x="1476179" y="6221583"/>
                </a:lnTo>
                <a:lnTo>
                  <a:pt x="1464051" y="6177483"/>
                </a:lnTo>
                <a:lnTo>
                  <a:pt x="1449451" y="6134464"/>
                </a:lnTo>
                <a:lnTo>
                  <a:pt x="1432462" y="6092609"/>
                </a:lnTo>
                <a:lnTo>
                  <a:pt x="1413166" y="6051998"/>
                </a:lnTo>
                <a:lnTo>
                  <a:pt x="1391643" y="6012714"/>
                </a:lnTo>
                <a:lnTo>
                  <a:pt x="1367977" y="5974838"/>
                </a:lnTo>
                <a:lnTo>
                  <a:pt x="1342248" y="5938452"/>
                </a:lnTo>
                <a:lnTo>
                  <a:pt x="1314538" y="5903639"/>
                </a:lnTo>
                <a:lnTo>
                  <a:pt x="1284929" y="5870478"/>
                </a:lnTo>
                <a:lnTo>
                  <a:pt x="1253502" y="5839054"/>
                </a:lnTo>
                <a:lnTo>
                  <a:pt x="1220340" y="5809446"/>
                </a:lnTo>
                <a:lnTo>
                  <a:pt x="1185525" y="5781737"/>
                </a:lnTo>
                <a:lnTo>
                  <a:pt x="1149137" y="5756009"/>
                </a:lnTo>
                <a:lnTo>
                  <a:pt x="1111259" y="5732343"/>
                </a:lnTo>
                <a:lnTo>
                  <a:pt x="1071972" y="5710821"/>
                </a:lnTo>
                <a:lnTo>
                  <a:pt x="1031358" y="5691525"/>
                </a:lnTo>
                <a:lnTo>
                  <a:pt x="989500" y="5674536"/>
                </a:lnTo>
                <a:lnTo>
                  <a:pt x="946477" y="5659937"/>
                </a:lnTo>
                <a:lnTo>
                  <a:pt x="902373" y="5647809"/>
                </a:lnTo>
                <a:lnTo>
                  <a:pt x="857269" y="5638234"/>
                </a:lnTo>
                <a:lnTo>
                  <a:pt x="811247" y="5631293"/>
                </a:lnTo>
                <a:lnTo>
                  <a:pt x="764388" y="5627069"/>
                </a:lnTo>
                <a:lnTo>
                  <a:pt x="716775" y="5625642"/>
                </a:lnTo>
                <a:close/>
              </a:path>
              <a:path w="6038215" h="6858000">
                <a:moveTo>
                  <a:pt x="1435312" y="6714909"/>
                </a:moveTo>
                <a:lnTo>
                  <a:pt x="1" y="6714909"/>
                </a:lnTo>
                <a:lnTo>
                  <a:pt x="12243" y="6745978"/>
                </a:lnTo>
                <a:lnTo>
                  <a:pt x="38722" y="6796163"/>
                </a:lnTo>
                <a:lnTo>
                  <a:pt x="68654" y="6844111"/>
                </a:lnTo>
                <a:lnTo>
                  <a:pt x="80115" y="6857999"/>
                </a:lnTo>
                <a:lnTo>
                  <a:pt x="1353439" y="6857999"/>
                </a:lnTo>
                <a:lnTo>
                  <a:pt x="1364869" y="6844111"/>
                </a:lnTo>
                <a:lnTo>
                  <a:pt x="1391656" y="6801603"/>
                </a:lnTo>
                <a:lnTo>
                  <a:pt x="1415722" y="6757314"/>
                </a:lnTo>
                <a:lnTo>
                  <a:pt x="1435312" y="6714909"/>
                </a:lnTo>
                <a:close/>
              </a:path>
              <a:path w="6038215" h="6858000">
                <a:moveTo>
                  <a:pt x="6038088" y="5171058"/>
                </a:moveTo>
                <a:lnTo>
                  <a:pt x="716775" y="5171058"/>
                </a:lnTo>
                <a:lnTo>
                  <a:pt x="765318" y="5171994"/>
                </a:lnTo>
                <a:lnTo>
                  <a:pt x="813387" y="5174777"/>
                </a:lnTo>
                <a:lnTo>
                  <a:pt x="860948" y="5179374"/>
                </a:lnTo>
                <a:lnTo>
                  <a:pt x="907966" y="5185751"/>
                </a:lnTo>
                <a:lnTo>
                  <a:pt x="954406" y="5193872"/>
                </a:lnTo>
                <a:lnTo>
                  <a:pt x="1000235" y="5203704"/>
                </a:lnTo>
                <a:lnTo>
                  <a:pt x="1045419" y="5215212"/>
                </a:lnTo>
                <a:lnTo>
                  <a:pt x="1089921" y="5228362"/>
                </a:lnTo>
                <a:lnTo>
                  <a:pt x="1133710" y="5243119"/>
                </a:lnTo>
                <a:lnTo>
                  <a:pt x="1176749" y="5259450"/>
                </a:lnTo>
                <a:lnTo>
                  <a:pt x="1219005" y="5277320"/>
                </a:lnTo>
                <a:lnTo>
                  <a:pt x="1260444" y="5296694"/>
                </a:lnTo>
                <a:lnTo>
                  <a:pt x="1301030" y="5317538"/>
                </a:lnTo>
                <a:lnTo>
                  <a:pt x="1340730" y="5339818"/>
                </a:lnTo>
                <a:lnTo>
                  <a:pt x="1379509" y="5363500"/>
                </a:lnTo>
                <a:lnTo>
                  <a:pt x="1417334" y="5388549"/>
                </a:lnTo>
                <a:lnTo>
                  <a:pt x="1454169" y="5414930"/>
                </a:lnTo>
                <a:lnTo>
                  <a:pt x="1489980" y="5442610"/>
                </a:lnTo>
                <a:lnTo>
                  <a:pt x="1524733" y="5471554"/>
                </a:lnTo>
                <a:lnTo>
                  <a:pt x="1558393" y="5501728"/>
                </a:lnTo>
                <a:lnTo>
                  <a:pt x="1590927" y="5533097"/>
                </a:lnTo>
                <a:lnTo>
                  <a:pt x="1622299" y="5565628"/>
                </a:lnTo>
                <a:lnTo>
                  <a:pt x="1652477" y="5599285"/>
                </a:lnTo>
                <a:lnTo>
                  <a:pt x="1681424" y="5634034"/>
                </a:lnTo>
                <a:lnTo>
                  <a:pt x="1709107" y="5669841"/>
                </a:lnTo>
                <a:lnTo>
                  <a:pt x="1735491" y="5706672"/>
                </a:lnTo>
                <a:lnTo>
                  <a:pt x="1760543" y="5744493"/>
                </a:lnTo>
                <a:lnTo>
                  <a:pt x="1784227" y="5783268"/>
                </a:lnTo>
                <a:lnTo>
                  <a:pt x="1806509" y="5822964"/>
                </a:lnTo>
                <a:lnTo>
                  <a:pt x="1827356" y="5863546"/>
                </a:lnTo>
                <a:lnTo>
                  <a:pt x="1846732" y="5904981"/>
                </a:lnTo>
                <a:lnTo>
                  <a:pt x="1864604" y="5947232"/>
                </a:lnTo>
                <a:lnTo>
                  <a:pt x="1880936" y="5990267"/>
                </a:lnTo>
                <a:lnTo>
                  <a:pt x="1895696" y="6034051"/>
                </a:lnTo>
                <a:lnTo>
                  <a:pt x="1908847" y="6078550"/>
                </a:lnTo>
                <a:lnTo>
                  <a:pt x="1920356" y="6123729"/>
                </a:lnTo>
                <a:lnTo>
                  <a:pt x="1930189" y="6169553"/>
                </a:lnTo>
                <a:lnTo>
                  <a:pt x="1938312" y="6215989"/>
                </a:lnTo>
                <a:lnTo>
                  <a:pt x="1944689" y="6263003"/>
                </a:lnTo>
                <a:lnTo>
                  <a:pt x="1949286" y="6310559"/>
                </a:lnTo>
                <a:lnTo>
                  <a:pt x="1952070" y="6358623"/>
                </a:lnTo>
                <a:lnTo>
                  <a:pt x="1953006" y="6407162"/>
                </a:lnTo>
                <a:lnTo>
                  <a:pt x="1951824" y="6461734"/>
                </a:lnTo>
                <a:lnTo>
                  <a:pt x="1948312" y="6515701"/>
                </a:lnTo>
                <a:lnTo>
                  <a:pt x="1942519" y="6569013"/>
                </a:lnTo>
                <a:lnTo>
                  <a:pt x="1934492" y="6621623"/>
                </a:lnTo>
                <a:lnTo>
                  <a:pt x="1924282" y="6673481"/>
                </a:lnTo>
                <a:lnTo>
                  <a:pt x="1911937" y="6724539"/>
                </a:lnTo>
                <a:lnTo>
                  <a:pt x="1897507" y="6774747"/>
                </a:lnTo>
                <a:lnTo>
                  <a:pt x="1867027" y="6857999"/>
                </a:lnTo>
                <a:lnTo>
                  <a:pt x="6038088" y="6857999"/>
                </a:lnTo>
                <a:lnTo>
                  <a:pt x="6038088" y="5171058"/>
                </a:lnTo>
                <a:close/>
              </a:path>
              <a:path w="6038215" h="6858000">
                <a:moveTo>
                  <a:pt x="4795774" y="0"/>
                </a:moveTo>
                <a:lnTo>
                  <a:pt x="1212189" y="0"/>
                </a:lnTo>
                <a:lnTo>
                  <a:pt x="1079995" y="88519"/>
                </a:lnTo>
                <a:lnTo>
                  <a:pt x="1038964" y="119388"/>
                </a:lnTo>
                <a:lnTo>
                  <a:pt x="998551" y="150892"/>
                </a:lnTo>
                <a:lnTo>
                  <a:pt x="958766" y="183021"/>
                </a:lnTo>
                <a:lnTo>
                  <a:pt x="919618" y="215767"/>
                </a:lnTo>
                <a:lnTo>
                  <a:pt x="881116" y="249121"/>
                </a:lnTo>
                <a:lnTo>
                  <a:pt x="843269" y="283075"/>
                </a:lnTo>
                <a:lnTo>
                  <a:pt x="806088" y="317621"/>
                </a:lnTo>
                <a:lnTo>
                  <a:pt x="769581" y="352749"/>
                </a:lnTo>
                <a:lnTo>
                  <a:pt x="733758" y="388452"/>
                </a:lnTo>
                <a:lnTo>
                  <a:pt x="698628" y="424721"/>
                </a:lnTo>
                <a:lnTo>
                  <a:pt x="664201" y="461548"/>
                </a:lnTo>
                <a:lnTo>
                  <a:pt x="630487" y="498924"/>
                </a:lnTo>
                <a:lnTo>
                  <a:pt x="597494" y="536841"/>
                </a:lnTo>
                <a:lnTo>
                  <a:pt x="565232" y="575290"/>
                </a:lnTo>
                <a:lnTo>
                  <a:pt x="533711" y="614263"/>
                </a:lnTo>
                <a:lnTo>
                  <a:pt x="502940" y="653751"/>
                </a:lnTo>
                <a:lnTo>
                  <a:pt x="472928" y="693746"/>
                </a:lnTo>
                <a:lnTo>
                  <a:pt x="443685" y="734240"/>
                </a:lnTo>
                <a:lnTo>
                  <a:pt x="415220" y="775223"/>
                </a:lnTo>
                <a:lnTo>
                  <a:pt x="387543" y="816688"/>
                </a:lnTo>
                <a:lnTo>
                  <a:pt x="360662" y="858627"/>
                </a:lnTo>
                <a:lnTo>
                  <a:pt x="334589" y="901029"/>
                </a:lnTo>
                <a:lnTo>
                  <a:pt x="309331" y="943888"/>
                </a:lnTo>
                <a:lnTo>
                  <a:pt x="284899" y="987195"/>
                </a:lnTo>
                <a:lnTo>
                  <a:pt x="261301" y="1030941"/>
                </a:lnTo>
                <a:lnTo>
                  <a:pt x="238547" y="1075117"/>
                </a:lnTo>
                <a:lnTo>
                  <a:pt x="216648" y="1119716"/>
                </a:lnTo>
                <a:lnTo>
                  <a:pt x="195611" y="1164729"/>
                </a:lnTo>
                <a:lnTo>
                  <a:pt x="175447" y="1210147"/>
                </a:lnTo>
                <a:lnTo>
                  <a:pt x="156164" y="1255962"/>
                </a:lnTo>
                <a:lnTo>
                  <a:pt x="137773" y="1302166"/>
                </a:lnTo>
                <a:lnTo>
                  <a:pt x="120283" y="1348750"/>
                </a:lnTo>
                <a:lnTo>
                  <a:pt x="103703" y="1395705"/>
                </a:lnTo>
                <a:lnTo>
                  <a:pt x="88043" y="1443024"/>
                </a:lnTo>
                <a:lnTo>
                  <a:pt x="73312" y="1490697"/>
                </a:lnTo>
                <a:lnTo>
                  <a:pt x="59519" y="1538716"/>
                </a:lnTo>
                <a:lnTo>
                  <a:pt x="46674" y="1587073"/>
                </a:lnTo>
                <a:lnTo>
                  <a:pt x="34786" y="1635760"/>
                </a:lnTo>
                <a:lnTo>
                  <a:pt x="0" y="1833499"/>
                </a:lnTo>
                <a:lnTo>
                  <a:pt x="0" y="6096673"/>
                </a:lnTo>
                <a:lnTo>
                  <a:pt x="1" y="5401310"/>
                </a:lnTo>
                <a:lnTo>
                  <a:pt x="25561" y="5382133"/>
                </a:lnTo>
                <a:lnTo>
                  <a:pt x="65557" y="5356233"/>
                </a:lnTo>
                <a:lnTo>
                  <a:pt x="106595" y="5331850"/>
                </a:lnTo>
                <a:lnTo>
                  <a:pt x="148635" y="5309023"/>
                </a:lnTo>
                <a:lnTo>
                  <a:pt x="191638" y="5287793"/>
                </a:lnTo>
                <a:lnTo>
                  <a:pt x="235562" y="5268199"/>
                </a:lnTo>
                <a:lnTo>
                  <a:pt x="280369" y="5250282"/>
                </a:lnTo>
                <a:lnTo>
                  <a:pt x="326019" y="5234081"/>
                </a:lnTo>
                <a:lnTo>
                  <a:pt x="372472" y="5219637"/>
                </a:lnTo>
                <a:lnTo>
                  <a:pt x="419687" y="5206988"/>
                </a:lnTo>
                <a:lnTo>
                  <a:pt x="467626" y="5196176"/>
                </a:lnTo>
                <a:lnTo>
                  <a:pt x="516248" y="5187240"/>
                </a:lnTo>
                <a:lnTo>
                  <a:pt x="565514" y="5180221"/>
                </a:lnTo>
                <a:lnTo>
                  <a:pt x="615384" y="5175157"/>
                </a:lnTo>
                <a:lnTo>
                  <a:pt x="665817" y="5172090"/>
                </a:lnTo>
                <a:lnTo>
                  <a:pt x="716775" y="5171058"/>
                </a:lnTo>
                <a:lnTo>
                  <a:pt x="6038088" y="5171058"/>
                </a:lnTo>
                <a:lnTo>
                  <a:pt x="6038088" y="2183129"/>
                </a:lnTo>
                <a:lnTo>
                  <a:pt x="6037228" y="2132605"/>
                </a:lnTo>
                <a:lnTo>
                  <a:pt x="6035357" y="2082306"/>
                </a:lnTo>
                <a:lnTo>
                  <a:pt x="6032483" y="2032240"/>
                </a:lnTo>
                <a:lnTo>
                  <a:pt x="6028615" y="1982415"/>
                </a:lnTo>
                <a:lnTo>
                  <a:pt x="6023762" y="1932840"/>
                </a:lnTo>
                <a:lnTo>
                  <a:pt x="6017932" y="1883523"/>
                </a:lnTo>
                <a:lnTo>
                  <a:pt x="6011135" y="1834470"/>
                </a:lnTo>
                <a:lnTo>
                  <a:pt x="6003378" y="1785691"/>
                </a:lnTo>
                <a:lnTo>
                  <a:pt x="5994671" y="1737192"/>
                </a:lnTo>
                <a:lnTo>
                  <a:pt x="5985023" y="1688983"/>
                </a:lnTo>
                <a:lnTo>
                  <a:pt x="5974442" y="1641070"/>
                </a:lnTo>
                <a:lnTo>
                  <a:pt x="5962937" y="1593462"/>
                </a:lnTo>
                <a:lnTo>
                  <a:pt x="5950518" y="1546167"/>
                </a:lnTo>
                <a:lnTo>
                  <a:pt x="5937191" y="1499193"/>
                </a:lnTo>
                <a:lnTo>
                  <a:pt x="5922968" y="1452547"/>
                </a:lnTo>
                <a:lnTo>
                  <a:pt x="5907856" y="1406237"/>
                </a:lnTo>
                <a:lnTo>
                  <a:pt x="5891864" y="1360272"/>
                </a:lnTo>
                <a:lnTo>
                  <a:pt x="5875000" y="1314660"/>
                </a:lnTo>
                <a:lnTo>
                  <a:pt x="5857275" y="1269407"/>
                </a:lnTo>
                <a:lnTo>
                  <a:pt x="5838695" y="1224523"/>
                </a:lnTo>
                <a:lnTo>
                  <a:pt x="5819271" y="1180015"/>
                </a:lnTo>
                <a:lnTo>
                  <a:pt x="5799011" y="1135891"/>
                </a:lnTo>
                <a:lnTo>
                  <a:pt x="5777924" y="1092159"/>
                </a:lnTo>
                <a:lnTo>
                  <a:pt x="5756019" y="1048827"/>
                </a:lnTo>
                <a:lnTo>
                  <a:pt x="5733303" y="1005903"/>
                </a:lnTo>
                <a:lnTo>
                  <a:pt x="5709787" y="963394"/>
                </a:lnTo>
                <a:lnTo>
                  <a:pt x="5685479" y="921310"/>
                </a:lnTo>
                <a:lnTo>
                  <a:pt x="5660388" y="879656"/>
                </a:lnTo>
                <a:lnTo>
                  <a:pt x="5634521" y="838443"/>
                </a:lnTo>
                <a:lnTo>
                  <a:pt x="5607890" y="797676"/>
                </a:lnTo>
                <a:lnTo>
                  <a:pt x="5580501" y="757365"/>
                </a:lnTo>
                <a:lnTo>
                  <a:pt x="5552364" y="717518"/>
                </a:lnTo>
                <a:lnTo>
                  <a:pt x="5523488" y="678141"/>
                </a:lnTo>
                <a:lnTo>
                  <a:pt x="5493881" y="639244"/>
                </a:lnTo>
                <a:lnTo>
                  <a:pt x="5463553" y="600834"/>
                </a:lnTo>
                <a:lnTo>
                  <a:pt x="5432511" y="562919"/>
                </a:lnTo>
                <a:lnTo>
                  <a:pt x="5400765" y="525507"/>
                </a:lnTo>
                <a:lnTo>
                  <a:pt x="5368324" y="488605"/>
                </a:lnTo>
                <a:lnTo>
                  <a:pt x="5335196" y="452222"/>
                </a:lnTo>
                <a:lnTo>
                  <a:pt x="5301390" y="416366"/>
                </a:lnTo>
                <a:lnTo>
                  <a:pt x="5266915" y="381045"/>
                </a:lnTo>
                <a:lnTo>
                  <a:pt x="5231780" y="346266"/>
                </a:lnTo>
                <a:lnTo>
                  <a:pt x="5195993" y="312038"/>
                </a:lnTo>
                <a:lnTo>
                  <a:pt x="5159563" y="278368"/>
                </a:lnTo>
                <a:lnTo>
                  <a:pt x="5122500" y="245264"/>
                </a:lnTo>
                <a:lnTo>
                  <a:pt x="5084811" y="212735"/>
                </a:lnTo>
                <a:lnTo>
                  <a:pt x="5046506" y="180788"/>
                </a:lnTo>
                <a:lnTo>
                  <a:pt x="5007594" y="149431"/>
                </a:lnTo>
                <a:lnTo>
                  <a:pt x="4968082" y="118672"/>
                </a:lnTo>
                <a:lnTo>
                  <a:pt x="4927981" y="88519"/>
                </a:lnTo>
                <a:lnTo>
                  <a:pt x="4795774" y="0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14947" y="787654"/>
            <a:ext cx="5405755" cy="124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5810">
              <a:lnSpc>
                <a:spcPts val="3260"/>
              </a:lnSpc>
            </a:pPr>
            <a:r>
              <a:rPr spc="75" dirty="0"/>
              <a:t>UTILIZACIÓN</a:t>
            </a:r>
            <a:r>
              <a:rPr spc="-125" dirty="0"/>
              <a:t> </a:t>
            </a:r>
            <a:r>
              <a:rPr spc="-50" dirty="0"/>
              <a:t>DE  </a:t>
            </a:r>
            <a:r>
              <a:rPr spc="-70" dirty="0"/>
              <a:t>EXPRESIONES</a:t>
            </a:r>
            <a:r>
              <a:rPr spc="-100" dirty="0"/>
              <a:t> </a:t>
            </a:r>
            <a:r>
              <a:rPr spc="-95" dirty="0"/>
              <a:t>REGULARES</a:t>
            </a:r>
          </a:p>
          <a:p>
            <a:pPr marL="2981325">
              <a:lnSpc>
                <a:spcPts val="3250"/>
              </a:lnSpc>
            </a:pPr>
            <a:r>
              <a:rPr spc="-55" dirty="0"/>
              <a:t>EN</a:t>
            </a:r>
            <a:r>
              <a:rPr spc="-114" dirty="0"/>
              <a:t> </a:t>
            </a:r>
            <a:r>
              <a:rPr spc="70" dirty="0"/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2561" y="2089658"/>
            <a:ext cx="4949825" cy="287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231775" algn="r">
              <a:lnSpc>
                <a:spcPct val="100000"/>
              </a:lnSpc>
            </a:pP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Ahora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hemos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establecido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bases,</a:t>
            </a:r>
            <a:r>
              <a:rPr sz="1700" spc="-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es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momento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adentrarnos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mundo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las 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expresiones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regulares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junto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spc="-18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Python.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1430" indent="73025" algn="r">
              <a:lnSpc>
                <a:spcPct val="100000"/>
              </a:lnSpc>
            </a:pP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Python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ofrece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módulo</a:t>
            </a:r>
            <a:r>
              <a:rPr sz="1700" spc="-2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específico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trabajar 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expresiones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regulares,</a:t>
            </a:r>
            <a:r>
              <a:rPr sz="1700" spc="-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conocido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como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're',</a:t>
            </a:r>
            <a:r>
              <a:rPr sz="1700" spc="-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cual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nos</a:t>
            </a:r>
            <a:r>
              <a:rPr sz="1700" spc="-2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provee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todas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herramientas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necesarias 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realizar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operaciones</a:t>
            </a:r>
            <a:r>
              <a:rPr sz="1700" spc="-1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avanzadas.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R="12065" algn="r">
              <a:lnSpc>
                <a:spcPct val="100000"/>
              </a:lnSpc>
            </a:pP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Para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comenzar,</a:t>
            </a:r>
            <a:r>
              <a:rPr sz="1700" spc="-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nuestro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primer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paso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será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importar</a:t>
            </a:r>
            <a:endParaRPr sz="1700">
              <a:latin typeface="Calibri"/>
              <a:cs typeface="Calibri"/>
            </a:endParaRPr>
          </a:p>
          <a:p>
            <a:pPr marR="11430" algn="r">
              <a:lnSpc>
                <a:spcPct val="100000"/>
              </a:lnSpc>
            </a:pP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este</a:t>
            </a:r>
            <a:r>
              <a:rPr sz="1700" spc="-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módulo: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1893" y="5717336"/>
            <a:ext cx="495490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42875" algn="r">
              <a:lnSpc>
                <a:spcPct val="100000"/>
              </a:lnSpc>
            </a:pPr>
            <a:r>
              <a:rPr sz="1700" spc="175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esto,</a:t>
            </a:r>
            <a:r>
              <a:rPr sz="1700" spc="-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estaremos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listos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explorar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utilizar 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eficazmente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expresiones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regulares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-20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nuestros</a:t>
            </a: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p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r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oy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e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ctos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7433" y="5144140"/>
            <a:ext cx="2525395" cy="439420"/>
          </a:xfrm>
          <a:custGeom>
            <a:avLst/>
            <a:gdLst/>
            <a:ahLst/>
            <a:cxnLst/>
            <a:rect l="l" t="t" r="r" b="b"/>
            <a:pathLst>
              <a:path w="2525395" h="439420">
                <a:moveTo>
                  <a:pt x="0" y="6217"/>
                </a:moveTo>
                <a:lnTo>
                  <a:pt x="5229" y="55612"/>
                </a:lnTo>
                <a:lnTo>
                  <a:pt x="7643" y="110147"/>
                </a:lnTo>
                <a:lnTo>
                  <a:pt x="7902" y="167653"/>
                </a:lnTo>
                <a:lnTo>
                  <a:pt x="6667" y="225959"/>
                </a:lnTo>
                <a:lnTo>
                  <a:pt x="4598" y="282896"/>
                </a:lnTo>
                <a:lnTo>
                  <a:pt x="2357" y="336294"/>
                </a:lnTo>
                <a:lnTo>
                  <a:pt x="604" y="383983"/>
                </a:lnTo>
                <a:lnTo>
                  <a:pt x="0" y="423793"/>
                </a:lnTo>
                <a:lnTo>
                  <a:pt x="53951" y="428836"/>
                </a:lnTo>
                <a:lnTo>
                  <a:pt x="106624" y="432777"/>
                </a:lnTo>
                <a:lnTo>
                  <a:pt x="158270" y="435700"/>
                </a:lnTo>
                <a:lnTo>
                  <a:pt x="209139" y="437684"/>
                </a:lnTo>
                <a:lnTo>
                  <a:pt x="259481" y="438811"/>
                </a:lnTo>
                <a:lnTo>
                  <a:pt x="309546" y="439162"/>
                </a:lnTo>
                <a:lnTo>
                  <a:pt x="359584" y="438819"/>
                </a:lnTo>
                <a:lnTo>
                  <a:pt x="409846" y="437863"/>
                </a:lnTo>
                <a:lnTo>
                  <a:pt x="512041" y="434435"/>
                </a:lnTo>
                <a:lnTo>
                  <a:pt x="799402" y="420908"/>
                </a:lnTo>
                <a:lnTo>
                  <a:pt x="860976" y="419584"/>
                </a:lnTo>
                <a:lnTo>
                  <a:pt x="1386412" y="419493"/>
                </a:lnTo>
                <a:lnTo>
                  <a:pt x="1433109" y="418339"/>
                </a:lnTo>
                <a:lnTo>
                  <a:pt x="1479716" y="417718"/>
                </a:lnTo>
                <a:lnTo>
                  <a:pt x="2518225" y="417593"/>
                </a:lnTo>
                <a:lnTo>
                  <a:pt x="2522648" y="370138"/>
                </a:lnTo>
                <a:lnTo>
                  <a:pt x="2525006" y="319042"/>
                </a:lnTo>
                <a:lnTo>
                  <a:pt x="2525327" y="269435"/>
                </a:lnTo>
                <a:lnTo>
                  <a:pt x="2524220" y="220244"/>
                </a:lnTo>
                <a:lnTo>
                  <a:pt x="2522177" y="167653"/>
                </a:lnTo>
                <a:lnTo>
                  <a:pt x="2520148" y="118827"/>
                </a:lnTo>
                <a:lnTo>
                  <a:pt x="2518398" y="64457"/>
                </a:lnTo>
                <a:lnTo>
                  <a:pt x="2517827" y="20132"/>
                </a:lnTo>
                <a:lnTo>
                  <a:pt x="183953" y="20129"/>
                </a:lnTo>
                <a:lnTo>
                  <a:pt x="137098" y="18941"/>
                </a:lnTo>
                <a:lnTo>
                  <a:pt x="91094" y="16358"/>
                </a:lnTo>
                <a:lnTo>
                  <a:pt x="45553" y="12183"/>
                </a:lnTo>
                <a:lnTo>
                  <a:pt x="0" y="6217"/>
                </a:lnTo>
                <a:close/>
              </a:path>
              <a:path w="2525395" h="439420">
                <a:moveTo>
                  <a:pt x="2518225" y="417593"/>
                </a:moveTo>
                <a:lnTo>
                  <a:pt x="1525995" y="417593"/>
                </a:lnTo>
                <a:lnTo>
                  <a:pt x="1620508" y="418584"/>
                </a:lnTo>
                <a:lnTo>
                  <a:pt x="1889696" y="425439"/>
                </a:lnTo>
                <a:lnTo>
                  <a:pt x="2137625" y="436566"/>
                </a:lnTo>
                <a:lnTo>
                  <a:pt x="2187477" y="437969"/>
                </a:lnTo>
                <a:lnTo>
                  <a:pt x="2238229" y="438630"/>
                </a:lnTo>
                <a:lnTo>
                  <a:pt x="2290228" y="438348"/>
                </a:lnTo>
                <a:lnTo>
                  <a:pt x="2343822" y="436925"/>
                </a:lnTo>
                <a:lnTo>
                  <a:pt x="2399358" y="434158"/>
                </a:lnTo>
                <a:lnTo>
                  <a:pt x="2457184" y="429848"/>
                </a:lnTo>
                <a:lnTo>
                  <a:pt x="2517648" y="423793"/>
                </a:lnTo>
                <a:lnTo>
                  <a:pt x="2518225" y="417593"/>
                </a:lnTo>
                <a:close/>
              </a:path>
              <a:path w="2525395" h="439420">
                <a:moveTo>
                  <a:pt x="1386412" y="419493"/>
                </a:moveTo>
                <a:lnTo>
                  <a:pt x="916152" y="419493"/>
                </a:lnTo>
                <a:lnTo>
                  <a:pt x="966234" y="420307"/>
                </a:lnTo>
                <a:lnTo>
                  <a:pt x="1141771" y="426054"/>
                </a:lnTo>
                <a:lnTo>
                  <a:pt x="1185989" y="426473"/>
                </a:lnTo>
                <a:lnTo>
                  <a:pt x="1232953" y="425829"/>
                </a:lnTo>
                <a:lnTo>
                  <a:pt x="1385439" y="419517"/>
                </a:lnTo>
                <a:lnTo>
                  <a:pt x="1386412" y="419493"/>
                </a:lnTo>
                <a:close/>
              </a:path>
              <a:path w="2525395" h="439420">
                <a:moveTo>
                  <a:pt x="748133" y="2735"/>
                </a:moveTo>
                <a:lnTo>
                  <a:pt x="695943" y="3016"/>
                </a:lnTo>
                <a:lnTo>
                  <a:pt x="639887" y="4115"/>
                </a:lnTo>
                <a:lnTo>
                  <a:pt x="282667" y="19133"/>
                </a:lnTo>
                <a:lnTo>
                  <a:pt x="232407" y="20129"/>
                </a:lnTo>
                <a:lnTo>
                  <a:pt x="184043" y="20132"/>
                </a:lnTo>
                <a:lnTo>
                  <a:pt x="2517827" y="20132"/>
                </a:lnTo>
                <a:lnTo>
                  <a:pt x="2517758" y="14771"/>
                </a:lnTo>
                <a:lnTo>
                  <a:pt x="1620004" y="14771"/>
                </a:lnTo>
                <a:lnTo>
                  <a:pt x="1574316" y="14321"/>
                </a:lnTo>
                <a:lnTo>
                  <a:pt x="1400123" y="7990"/>
                </a:lnTo>
                <a:lnTo>
                  <a:pt x="1076172" y="7990"/>
                </a:lnTo>
                <a:lnTo>
                  <a:pt x="1027390" y="7771"/>
                </a:lnTo>
                <a:lnTo>
                  <a:pt x="797301" y="3085"/>
                </a:lnTo>
                <a:lnTo>
                  <a:pt x="748133" y="2735"/>
                </a:lnTo>
                <a:close/>
              </a:path>
              <a:path w="2525395" h="439420">
                <a:moveTo>
                  <a:pt x="1836659" y="0"/>
                </a:moveTo>
                <a:lnTo>
                  <a:pt x="1798213" y="626"/>
                </a:lnTo>
                <a:lnTo>
                  <a:pt x="1764905" y="2614"/>
                </a:lnTo>
                <a:lnTo>
                  <a:pt x="1701670" y="11121"/>
                </a:lnTo>
                <a:lnTo>
                  <a:pt x="1662525" y="13838"/>
                </a:lnTo>
                <a:lnTo>
                  <a:pt x="1620004" y="14771"/>
                </a:lnTo>
                <a:lnTo>
                  <a:pt x="2517758" y="14771"/>
                </a:lnTo>
                <a:lnTo>
                  <a:pt x="2517744" y="13715"/>
                </a:lnTo>
                <a:lnTo>
                  <a:pt x="2331779" y="13715"/>
                </a:lnTo>
                <a:lnTo>
                  <a:pt x="2269484" y="13519"/>
                </a:lnTo>
                <a:lnTo>
                  <a:pt x="2207847" y="12398"/>
                </a:lnTo>
                <a:lnTo>
                  <a:pt x="1879746" y="480"/>
                </a:lnTo>
                <a:lnTo>
                  <a:pt x="1836659" y="0"/>
                </a:lnTo>
                <a:close/>
              </a:path>
              <a:path w="2525395" h="439420">
                <a:moveTo>
                  <a:pt x="2517648" y="6217"/>
                </a:moveTo>
                <a:lnTo>
                  <a:pt x="2456359" y="10319"/>
                </a:lnTo>
                <a:lnTo>
                  <a:pt x="2394237" y="12733"/>
                </a:lnTo>
                <a:lnTo>
                  <a:pt x="2331779" y="13715"/>
                </a:lnTo>
                <a:lnTo>
                  <a:pt x="2517744" y="13715"/>
                </a:lnTo>
                <a:lnTo>
                  <a:pt x="2517648" y="6217"/>
                </a:lnTo>
                <a:close/>
              </a:path>
              <a:path w="2525395" h="439420">
                <a:moveTo>
                  <a:pt x="1245302" y="5092"/>
                </a:moveTo>
                <a:lnTo>
                  <a:pt x="1127846" y="7534"/>
                </a:lnTo>
                <a:lnTo>
                  <a:pt x="1076172" y="7990"/>
                </a:lnTo>
                <a:lnTo>
                  <a:pt x="1400123" y="7990"/>
                </a:lnTo>
                <a:lnTo>
                  <a:pt x="1364041" y="6733"/>
                </a:lnTo>
                <a:lnTo>
                  <a:pt x="1305632" y="5398"/>
                </a:lnTo>
                <a:lnTo>
                  <a:pt x="1245302" y="509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87161" y="5150579"/>
            <a:ext cx="2517775" cy="431165"/>
          </a:xfrm>
          <a:prstGeom prst="rect">
            <a:avLst/>
          </a:prstGeom>
          <a:solidFill>
            <a:srgbClr val="001F5F"/>
          </a:solidFill>
          <a:ln w="19050">
            <a:solidFill>
              <a:srgbClr val="FFFFFF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5"/>
              </a:spcBef>
            </a:pPr>
            <a:r>
              <a:rPr sz="180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spc="-9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7155" y="2481072"/>
            <a:ext cx="3086099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486" y="2165223"/>
            <a:ext cx="8168513" cy="4692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0457" y="2226817"/>
            <a:ext cx="6341745" cy="302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spc="-8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Arial Unicode MS"/>
                <a:cs typeface="Arial Unicode MS"/>
              </a:rPr>
              <a:t>cadenas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-30" dirty="0">
                <a:solidFill>
                  <a:srgbClr val="CCCCCC"/>
                </a:solidFill>
                <a:latin typeface="Arial Unicode MS"/>
                <a:cs typeface="Arial Unicode MS"/>
              </a:rPr>
              <a:t>[</a:t>
            </a:r>
            <a:r>
              <a:rPr sz="1800" spc="-30" dirty="0">
                <a:solidFill>
                  <a:srgbClr val="CE9178"/>
                </a:solidFill>
                <a:latin typeface="Arial Unicode MS"/>
                <a:cs typeface="Arial Unicode MS"/>
              </a:rPr>
              <a:t>'A123'</a:t>
            </a:r>
            <a:r>
              <a:rPr sz="1800" spc="-30" dirty="0">
                <a:solidFill>
                  <a:srgbClr val="CCCCCC"/>
                </a:solidFill>
                <a:latin typeface="Arial Unicode MS"/>
                <a:cs typeface="Arial Unicode MS"/>
              </a:rPr>
              <a:t>, </a:t>
            </a:r>
            <a:r>
              <a:rPr sz="1800" spc="5" dirty="0">
                <a:solidFill>
                  <a:srgbClr val="CE9178"/>
                </a:solidFill>
                <a:latin typeface="Arial Unicode MS"/>
                <a:cs typeface="Arial Unicode MS"/>
              </a:rPr>
              <a:t>'B456'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, </a:t>
            </a:r>
            <a:r>
              <a:rPr sz="1800" spc="5" dirty="0">
                <a:solidFill>
                  <a:srgbClr val="CE9178"/>
                </a:solidFill>
                <a:latin typeface="Arial Unicode MS"/>
                <a:cs typeface="Arial Unicode MS"/>
              </a:rPr>
              <a:t>'C789'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, </a:t>
            </a:r>
            <a:r>
              <a:rPr sz="1800" spc="-45" dirty="0">
                <a:solidFill>
                  <a:srgbClr val="CE9178"/>
                </a:solidFill>
                <a:latin typeface="Arial Unicode MS"/>
                <a:cs typeface="Arial Unicode MS"/>
              </a:rPr>
              <a:t>'123A'</a:t>
            </a:r>
            <a:r>
              <a:rPr sz="1800" spc="-45" dirty="0">
                <a:solidFill>
                  <a:srgbClr val="CCCCCC"/>
                </a:solidFill>
                <a:latin typeface="Arial Unicode MS"/>
                <a:cs typeface="Arial Unicode MS"/>
              </a:rPr>
              <a:t>,</a:t>
            </a:r>
            <a:r>
              <a:rPr sz="1800" spc="-215" dirty="0">
                <a:solidFill>
                  <a:srgbClr val="CCCCCC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'D1234’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]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patron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15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D16969"/>
                </a:solidFill>
                <a:latin typeface="Arial Unicode MS"/>
                <a:cs typeface="Arial Unicode MS"/>
              </a:rPr>
              <a:t>'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[</a:t>
            </a:r>
            <a:r>
              <a:rPr sz="1800" spc="30" dirty="0">
                <a:solidFill>
                  <a:srgbClr val="D16969"/>
                </a:solidFill>
                <a:latin typeface="Arial Unicode MS"/>
                <a:cs typeface="Arial Unicode MS"/>
              </a:rPr>
              <a:t>A-Za-z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][</a:t>
            </a:r>
            <a:r>
              <a:rPr sz="1800" spc="30" dirty="0">
                <a:solidFill>
                  <a:srgbClr val="D16969"/>
                </a:solidFill>
                <a:latin typeface="Arial Unicode MS"/>
                <a:cs typeface="Arial Unicode MS"/>
              </a:rPr>
              <a:t>1-3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]</a:t>
            </a:r>
            <a:r>
              <a:rPr sz="1800" spc="30" dirty="0">
                <a:solidFill>
                  <a:srgbClr val="D6B97C"/>
                </a:solidFill>
                <a:latin typeface="Arial Unicode MS"/>
                <a:cs typeface="Arial Unicode MS"/>
              </a:rPr>
              <a:t>{3}</a:t>
            </a:r>
            <a:r>
              <a:rPr sz="1800" spc="30" dirty="0">
                <a:solidFill>
                  <a:srgbClr val="D16969"/>
                </a:solidFill>
                <a:latin typeface="Arial Unicode MS"/>
                <a:cs typeface="Arial Unicode MS"/>
              </a:rPr>
              <a:t>'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sz="1600" spc="50" dirty="0">
                <a:solidFill>
                  <a:srgbClr val="6A9954"/>
                </a:solidFill>
                <a:latin typeface="Arial Unicode MS"/>
                <a:cs typeface="Arial Unicode MS"/>
              </a:rPr>
              <a:t>#Iteramos </a:t>
            </a:r>
            <a:r>
              <a:rPr sz="1600" spc="25" dirty="0">
                <a:solidFill>
                  <a:srgbClr val="6A9954"/>
                </a:solidFill>
                <a:latin typeface="Arial Unicode MS"/>
                <a:cs typeface="Arial Unicode MS"/>
              </a:rPr>
              <a:t>sobre </a:t>
            </a:r>
            <a:r>
              <a:rPr sz="1600" spc="-15" dirty="0">
                <a:solidFill>
                  <a:srgbClr val="6A9954"/>
                </a:solidFill>
                <a:latin typeface="Arial Unicode MS"/>
                <a:cs typeface="Arial Unicode MS"/>
              </a:rPr>
              <a:t>las</a:t>
            </a:r>
            <a:r>
              <a:rPr sz="1600" spc="-130" dirty="0">
                <a:solidFill>
                  <a:srgbClr val="6A9954"/>
                </a:solidFill>
                <a:latin typeface="Arial Unicode MS"/>
                <a:cs typeface="Arial Unicode MS"/>
              </a:rPr>
              <a:t> </a:t>
            </a:r>
            <a:r>
              <a:rPr sz="1600" dirty="0">
                <a:solidFill>
                  <a:srgbClr val="6A9954"/>
                </a:solidFill>
                <a:latin typeface="Arial Unicode MS"/>
                <a:cs typeface="Arial Unicode MS"/>
              </a:rPr>
              <a:t>cadenas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2155"/>
              </a:lnSpc>
            </a:pPr>
            <a:r>
              <a:rPr sz="1800" spc="100" dirty="0">
                <a:solidFill>
                  <a:srgbClr val="C585C0"/>
                </a:solidFill>
                <a:latin typeface="Arial Unicode MS"/>
                <a:cs typeface="Arial Unicode MS"/>
              </a:rPr>
              <a:t>for </a:t>
            </a:r>
            <a:r>
              <a:rPr sz="1800" spc="10" dirty="0">
                <a:solidFill>
                  <a:srgbClr val="9CDCFD"/>
                </a:solidFill>
                <a:latin typeface="Arial Unicode MS"/>
                <a:cs typeface="Arial Unicode MS"/>
              </a:rPr>
              <a:t>cadena </a:t>
            </a:r>
            <a:r>
              <a:rPr sz="1800" spc="55" dirty="0">
                <a:solidFill>
                  <a:srgbClr val="C585C0"/>
                </a:solidFill>
                <a:latin typeface="Arial Unicode MS"/>
                <a:cs typeface="Arial Unicode MS"/>
              </a:rPr>
              <a:t>in</a:t>
            </a:r>
            <a:r>
              <a:rPr sz="1800" spc="-18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9CDCFD"/>
                </a:solidFill>
                <a:latin typeface="Arial Unicode MS"/>
                <a:cs typeface="Arial Unicode MS"/>
              </a:rPr>
              <a:t>cadenas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>
              <a:lnSpc>
                <a:spcPct val="100000"/>
              </a:lnSpc>
            </a:pPr>
            <a:r>
              <a:rPr sz="1800" spc="90" dirty="0">
                <a:solidFill>
                  <a:srgbClr val="C585C0"/>
                </a:solidFill>
                <a:latin typeface="Arial Unicode MS"/>
                <a:cs typeface="Arial Unicode MS"/>
              </a:rPr>
              <a:t>if </a:t>
            </a:r>
            <a:r>
              <a:rPr sz="1800" spc="2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25" dirty="0">
                <a:solidFill>
                  <a:srgbClr val="DCDCAA"/>
                </a:solidFill>
                <a:latin typeface="Arial Unicode MS"/>
                <a:cs typeface="Arial Unicode MS"/>
              </a:rPr>
              <a:t>match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,</a:t>
            </a:r>
            <a:r>
              <a:rPr sz="1800" spc="-95" dirty="0">
                <a:solidFill>
                  <a:srgbClr val="CCCCCC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):</a:t>
            </a:r>
            <a:endParaRPr sz="1800">
              <a:latin typeface="Arial Unicode MS"/>
              <a:cs typeface="Arial Unicode MS"/>
            </a:endParaRPr>
          </a:p>
          <a:p>
            <a:pPr marL="266700" marR="341630" indent="252729">
              <a:lnSpc>
                <a:spcPct val="100000"/>
              </a:lnSpc>
            </a:pP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'La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cadena </a:t>
            </a:r>
            <a:r>
              <a:rPr sz="1800" spc="-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-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-5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-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-5" dirty="0">
                <a:solidFill>
                  <a:srgbClr val="CE9178"/>
                </a:solidFill>
                <a:latin typeface="Arial Unicode MS"/>
                <a:cs typeface="Arial Unicode MS"/>
              </a:rPr>
              <a:t>"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coincide 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con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el</a:t>
            </a:r>
            <a:r>
              <a:rPr sz="1800" spc="-13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patrón.'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-10" dirty="0">
                <a:solidFill>
                  <a:srgbClr val="C585C0"/>
                </a:solidFill>
                <a:latin typeface="Arial Unicode MS"/>
                <a:cs typeface="Arial Unicode MS"/>
              </a:rPr>
              <a:t>else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520065">
              <a:lnSpc>
                <a:spcPct val="100000"/>
              </a:lnSpc>
            </a:pP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'La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cadena </a:t>
            </a:r>
            <a:r>
              <a:rPr sz="1800" spc="-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-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-5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-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-5" dirty="0">
                <a:solidFill>
                  <a:srgbClr val="CE9178"/>
                </a:solidFill>
                <a:latin typeface="Arial Unicode MS"/>
                <a:cs typeface="Arial Unicode MS"/>
              </a:rPr>
              <a:t>" </a:t>
            </a:r>
            <a:r>
              <a:rPr sz="1800" spc="70" dirty="0">
                <a:solidFill>
                  <a:srgbClr val="CE9178"/>
                </a:solidFill>
                <a:latin typeface="Arial Unicode MS"/>
                <a:cs typeface="Arial Unicode MS"/>
              </a:rPr>
              <a:t>no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coincide 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con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el</a:t>
            </a:r>
            <a:r>
              <a:rPr sz="1800" spc="-19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patrón.'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390" y="933450"/>
            <a:ext cx="4409440" cy="1363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MÉTODO</a:t>
            </a:r>
            <a:r>
              <a:rPr spc="-135" dirty="0"/>
              <a:t> </a:t>
            </a:r>
            <a:r>
              <a:rPr spc="40" dirty="0"/>
              <a:t>MATCH</a:t>
            </a:r>
          </a:p>
          <a:p>
            <a:pPr marL="27940" marR="5080">
              <a:lnSpc>
                <a:spcPct val="100000"/>
              </a:lnSpc>
              <a:spcBef>
                <a:spcPts val="585"/>
              </a:spcBef>
            </a:pPr>
            <a:r>
              <a:rPr sz="1700" b="0" spc="15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b="0" spc="50" dirty="0">
                <a:solidFill>
                  <a:srgbClr val="F8F8F8"/>
                </a:solidFill>
                <a:latin typeface="Calibri"/>
                <a:cs typeface="Calibri"/>
              </a:rPr>
              <a:t>utiliza </a:t>
            </a:r>
            <a:r>
              <a:rPr sz="1700" b="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b="0" spc="80" dirty="0">
                <a:solidFill>
                  <a:srgbClr val="F8F8F8"/>
                </a:solidFill>
                <a:latin typeface="Calibri"/>
                <a:cs typeface="Calibri"/>
              </a:rPr>
              <a:t>determinar </a:t>
            </a:r>
            <a:r>
              <a:rPr sz="1700" b="0" spc="60" dirty="0">
                <a:solidFill>
                  <a:srgbClr val="F8F8F8"/>
                </a:solidFill>
                <a:latin typeface="Calibri"/>
                <a:cs typeface="Calibri"/>
              </a:rPr>
              <a:t>si </a:t>
            </a:r>
            <a:r>
              <a:rPr sz="1700" b="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b="0" spc="120" dirty="0">
                <a:solidFill>
                  <a:srgbClr val="F8F8F8"/>
                </a:solidFill>
                <a:latin typeface="Calibri"/>
                <a:cs typeface="Calibri"/>
              </a:rPr>
              <a:t>cadena  </a:t>
            </a:r>
            <a:r>
              <a:rPr sz="1700" b="0" spc="110" dirty="0">
                <a:solidFill>
                  <a:srgbClr val="F8F8F8"/>
                </a:solidFill>
                <a:latin typeface="Calibri"/>
                <a:cs typeface="Calibri"/>
              </a:rPr>
              <a:t>coincide</a:t>
            </a:r>
            <a:r>
              <a:rPr sz="1700" b="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b="0" spc="120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b="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b="0" spc="95" dirty="0">
                <a:solidFill>
                  <a:srgbClr val="F8F8F8"/>
                </a:solidFill>
                <a:latin typeface="Calibri"/>
                <a:cs typeface="Calibri"/>
              </a:rPr>
              <a:t>un</a:t>
            </a:r>
            <a:r>
              <a:rPr sz="1700" b="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b="0" spc="75" dirty="0">
                <a:solidFill>
                  <a:srgbClr val="F8F8F8"/>
                </a:solidFill>
                <a:latin typeface="Calibri"/>
                <a:cs typeface="Calibri"/>
              </a:rPr>
              <a:t>patrón</a:t>
            </a:r>
            <a:r>
              <a:rPr sz="1700" b="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b="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b="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b="0" spc="95" dirty="0">
                <a:solidFill>
                  <a:srgbClr val="F8F8F8"/>
                </a:solidFill>
                <a:latin typeface="Calibri"/>
                <a:cs typeface="Calibri"/>
              </a:rPr>
              <a:t>expresión</a:t>
            </a:r>
            <a:r>
              <a:rPr sz="1700" b="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b="0" spc="90" dirty="0">
                <a:solidFill>
                  <a:srgbClr val="F8F8F8"/>
                </a:solidFill>
                <a:latin typeface="Calibri"/>
                <a:cs typeface="Calibri"/>
              </a:rPr>
              <a:t>regular  </a:t>
            </a:r>
            <a:r>
              <a:rPr sz="1700" b="0" spc="140" dirty="0">
                <a:solidFill>
                  <a:srgbClr val="F8F8F8"/>
                </a:solidFill>
                <a:latin typeface="Calibri"/>
                <a:cs typeface="Calibri"/>
              </a:rPr>
              <a:t>desde </a:t>
            </a:r>
            <a:r>
              <a:rPr sz="1700" b="0" spc="80" dirty="0">
                <a:solidFill>
                  <a:srgbClr val="F8F8F8"/>
                </a:solidFill>
                <a:latin typeface="Calibri"/>
                <a:cs typeface="Calibri"/>
              </a:rPr>
              <a:t>el inicio </a:t>
            </a:r>
            <a:r>
              <a:rPr sz="1700" b="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b="0" spc="-2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b="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b="0" spc="105" dirty="0">
                <a:solidFill>
                  <a:srgbClr val="F8F8F8"/>
                </a:solidFill>
                <a:latin typeface="Calibri"/>
                <a:cs typeface="Calibri"/>
              </a:rPr>
              <a:t>cadena.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630" y="2532507"/>
            <a:ext cx="4516755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función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retorna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objeto </a:t>
            </a:r>
            <a:r>
              <a:rPr sz="1700" i="1" spc="25" dirty="0">
                <a:solidFill>
                  <a:srgbClr val="F8F8F8"/>
                </a:solidFill>
                <a:latin typeface="Arial"/>
                <a:cs typeface="Arial"/>
              </a:rPr>
              <a:t>Match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si 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encuentra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coincidencia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exitosa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(se 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considera </a:t>
            </a:r>
            <a:r>
              <a:rPr sz="1700" i="1" spc="-50" dirty="0">
                <a:solidFill>
                  <a:srgbClr val="F8F8F8"/>
                </a:solidFill>
                <a:latin typeface="Arial"/>
                <a:cs typeface="Arial"/>
              </a:rPr>
              <a:t>True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cuando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evalúa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contexto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booleano);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lo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contrario,</a:t>
            </a:r>
            <a:r>
              <a:rPr sz="1700" spc="-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devuelve  </a:t>
            </a:r>
            <a:r>
              <a:rPr sz="1700" i="1" spc="35" dirty="0">
                <a:solidFill>
                  <a:srgbClr val="F8F8F8"/>
                </a:solidFill>
                <a:latin typeface="Arial"/>
                <a:cs typeface="Arial"/>
              </a:rPr>
              <a:t>None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630" y="4087241"/>
            <a:ext cx="4566920" cy="18376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/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Para utilizar </a:t>
            </a:r>
            <a:r>
              <a:rPr sz="1700" i="1" spc="20" dirty="0">
                <a:solidFill>
                  <a:srgbClr val="F8F8F8"/>
                </a:solidFill>
                <a:latin typeface="Arial"/>
                <a:cs typeface="Arial"/>
              </a:rPr>
              <a:t>match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,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debe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proporcionar un 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lang="en-US" sz="1700" spc="40">
                <a:solidFill>
                  <a:srgbClr val="F8F8F8"/>
                </a:solidFill>
                <a:latin typeface="Calibri"/>
                <a:cs typeface="Calibri"/>
              </a:rPr>
              <a:t>  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desea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buscar.</a:t>
            </a:r>
            <a:r>
              <a:rPr sz="1700" spc="-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Este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método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es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útil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validaciones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iniciales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extraer 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información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específica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encuentra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al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principio</a:t>
            </a:r>
            <a:r>
              <a:rPr sz="1700" spc="-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cadenas,</a:t>
            </a:r>
            <a:r>
              <a:rPr sz="1700" spc="-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siguiendo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formato 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definido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por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regular.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486" y="627840"/>
            <a:ext cx="8168513" cy="6230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521" y="1133475"/>
            <a:ext cx="4211320" cy="239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45" dirty="0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sz="32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3200">
              <a:latin typeface="Arial"/>
              <a:cs typeface="Arial"/>
            </a:endParaRPr>
          </a:p>
          <a:p>
            <a:pPr marL="74930" marR="5080">
              <a:lnSpc>
                <a:spcPct val="100000"/>
              </a:lnSpc>
              <a:spcBef>
                <a:spcPts val="550"/>
              </a:spcBef>
            </a:pP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Permite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buscar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dentro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cualquier</a:t>
            </a:r>
            <a:r>
              <a:rPr sz="170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posición.</a:t>
            </a:r>
            <a:r>
              <a:rPr sz="1700" spc="-9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204" dirty="0">
                <a:solidFill>
                  <a:srgbClr val="F8F8F8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diferencia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i="1" spc="20" dirty="0">
                <a:solidFill>
                  <a:srgbClr val="F8F8F8"/>
                </a:solidFill>
                <a:latin typeface="Arial"/>
                <a:cs typeface="Arial"/>
              </a:rPr>
              <a:t>match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, 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verifica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solo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inicio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cadena,  </a:t>
            </a:r>
            <a:r>
              <a:rPr sz="1700" i="1" spc="-20" dirty="0">
                <a:solidFill>
                  <a:srgbClr val="F8F8F8"/>
                </a:solidFill>
                <a:latin typeface="Arial"/>
                <a:cs typeface="Arial"/>
              </a:rPr>
              <a:t>search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examina toda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busca 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primera ocurrencia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del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especificado.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310" y="3764153"/>
            <a:ext cx="3969385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Si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encuentra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coincidencia,</a:t>
            </a:r>
            <a:r>
              <a:rPr sz="1700" spc="-2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devuelve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objeto </a:t>
            </a:r>
            <a:r>
              <a:rPr sz="1700" i="1" spc="25" dirty="0">
                <a:solidFill>
                  <a:srgbClr val="F8F8F8"/>
                </a:solidFill>
                <a:latin typeface="Arial"/>
                <a:cs typeface="Arial"/>
              </a:rPr>
              <a:t>Match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contiene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detalles 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sobre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posición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contenido 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coincidente.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Si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no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encuentra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ninguna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coincidencia,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devuelve</a:t>
            </a:r>
            <a:r>
              <a:rPr sz="1700" spc="-1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i="1" spc="35" dirty="0">
                <a:solidFill>
                  <a:srgbClr val="F8F8F8"/>
                </a:solidFill>
                <a:latin typeface="Arial"/>
                <a:cs typeface="Arial"/>
              </a:rPr>
              <a:t>None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310" y="5319014"/>
            <a:ext cx="4088129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Para utilizar </a:t>
            </a:r>
            <a:r>
              <a:rPr sz="1700" i="1" spc="-15" dirty="0">
                <a:solidFill>
                  <a:srgbClr val="F8F8F8"/>
                </a:solidFill>
                <a:latin typeface="Arial"/>
                <a:cs typeface="Arial"/>
              </a:rPr>
              <a:t>search</a:t>
            </a:r>
            <a:r>
              <a:rPr sz="1700" spc="-15" dirty="0">
                <a:solidFill>
                  <a:srgbClr val="F8F8F8"/>
                </a:solidFill>
                <a:latin typeface="Calibri"/>
                <a:cs typeface="Calibri"/>
              </a:rPr>
              <a:t>,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debe</a:t>
            </a:r>
            <a:r>
              <a:rPr sz="1700" spc="-9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proporcionar  un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desea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buscar.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48783" y="692784"/>
            <a:ext cx="1001394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b="0" spc="-90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b="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783" y="1241425"/>
            <a:ext cx="6334125" cy="493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9CDCFD"/>
                </a:solidFill>
                <a:latin typeface="Arial Unicode MS"/>
                <a:cs typeface="Arial Unicode MS"/>
              </a:rPr>
              <a:t>cadena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-65" dirty="0">
                <a:solidFill>
                  <a:srgbClr val="CE9178"/>
                </a:solidFill>
                <a:latin typeface="Arial Unicode MS"/>
                <a:cs typeface="Arial Unicode MS"/>
              </a:rPr>
              <a:t>"El 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precio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del </a:t>
            </a:r>
            <a:r>
              <a:rPr sz="1800" spc="65" dirty="0">
                <a:solidFill>
                  <a:srgbClr val="CE9178"/>
                </a:solidFill>
                <a:latin typeface="Arial Unicode MS"/>
                <a:cs typeface="Arial Unicode MS"/>
              </a:rPr>
              <a:t>producto</a:t>
            </a:r>
            <a:r>
              <a:rPr sz="1800" spc="-28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es </a:t>
            </a:r>
            <a:r>
              <a:rPr sz="1800" spc="-70" dirty="0">
                <a:solidFill>
                  <a:srgbClr val="CE9178"/>
                </a:solidFill>
                <a:latin typeface="Arial Unicode MS"/>
                <a:cs typeface="Arial Unicode MS"/>
              </a:rPr>
              <a:t>$11.33."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patron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15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95" dirty="0">
                <a:solidFill>
                  <a:srgbClr val="CE9178"/>
                </a:solidFill>
                <a:latin typeface="Arial Unicode MS"/>
                <a:cs typeface="Arial Unicode MS"/>
              </a:rPr>
              <a:t>'[0-9]+'</a:t>
            </a:r>
            <a:endParaRPr sz="1800">
              <a:latin typeface="Arial Unicode MS"/>
              <a:cs typeface="Arial Unicode MS"/>
            </a:endParaRPr>
          </a:p>
          <a:p>
            <a:pPr marL="12700" marR="2691765">
              <a:lnSpc>
                <a:spcPct val="200000"/>
              </a:lnSpc>
            </a:pPr>
            <a:r>
              <a:rPr sz="1800" spc="50" dirty="0">
                <a:solidFill>
                  <a:srgbClr val="9CDCFD"/>
                </a:solidFill>
                <a:latin typeface="Arial Unicode MS"/>
                <a:cs typeface="Arial Unicode MS"/>
              </a:rPr>
              <a:t>match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1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15" dirty="0">
                <a:solidFill>
                  <a:srgbClr val="DCDCAA"/>
                </a:solidFill>
                <a:latin typeface="Arial Unicode MS"/>
                <a:cs typeface="Arial Unicode MS"/>
              </a:rPr>
              <a:t>search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15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,</a:t>
            </a:r>
            <a:r>
              <a:rPr sz="1800" spc="-210" dirty="0">
                <a:solidFill>
                  <a:srgbClr val="CCCCCC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90" dirty="0">
                <a:solidFill>
                  <a:srgbClr val="C585C0"/>
                </a:solidFill>
                <a:latin typeface="Arial Unicode MS"/>
                <a:cs typeface="Arial Unicode MS"/>
              </a:rPr>
              <a:t>if</a:t>
            </a:r>
            <a:r>
              <a:rPr sz="1800" spc="-90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 marR="2266315">
              <a:lnSpc>
                <a:spcPct val="100000"/>
              </a:lnSpc>
            </a:pPr>
            <a:r>
              <a:rPr sz="1800" spc="45" dirty="0">
                <a:solidFill>
                  <a:srgbClr val="9CDCFD"/>
                </a:solidFill>
                <a:latin typeface="Arial Unicode MS"/>
                <a:cs typeface="Arial Unicode MS"/>
              </a:rPr>
              <a:t>numeroEncontrado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8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25" dirty="0">
                <a:solidFill>
                  <a:srgbClr val="DCDCAA"/>
                </a:solidFill>
                <a:latin typeface="Arial Unicode MS"/>
                <a:cs typeface="Arial Unicode MS"/>
              </a:rPr>
              <a:t>group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()  </a:t>
            </a:r>
            <a:r>
              <a:rPr sz="1800" spc="45" dirty="0">
                <a:solidFill>
                  <a:srgbClr val="9CDCFD"/>
                </a:solidFill>
                <a:latin typeface="Arial Unicode MS"/>
                <a:cs typeface="Arial Unicode MS"/>
              </a:rPr>
              <a:t>posicionInicio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25" dirty="0">
                <a:solidFill>
                  <a:srgbClr val="DCDCAA"/>
                </a:solidFill>
                <a:latin typeface="Arial Unicode MS"/>
                <a:cs typeface="Arial Unicode MS"/>
              </a:rPr>
              <a:t>start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()  </a:t>
            </a: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posicionFin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4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15" dirty="0">
                <a:solidFill>
                  <a:srgbClr val="DCDCAA"/>
                </a:solidFill>
                <a:latin typeface="Arial Unicode MS"/>
                <a:cs typeface="Arial Unicode MS"/>
              </a:rPr>
              <a:t>end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()</a:t>
            </a:r>
            <a:endParaRPr sz="1800">
              <a:latin typeface="Arial Unicode MS"/>
              <a:cs typeface="Arial Unicode MS"/>
            </a:endParaRPr>
          </a:p>
          <a:p>
            <a:pPr marL="266700">
              <a:lnSpc>
                <a:spcPct val="100000"/>
              </a:lnSpc>
            </a:pPr>
            <a:r>
              <a:rPr sz="1800" spc="15" dirty="0">
                <a:solidFill>
                  <a:srgbClr val="9CDCFD"/>
                </a:solidFill>
                <a:latin typeface="Arial Unicode MS"/>
                <a:cs typeface="Arial Unicode MS"/>
              </a:rPr>
              <a:t>posicionSpan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5" dirty="0">
                <a:solidFill>
                  <a:srgbClr val="DCDCAA"/>
                </a:solidFill>
                <a:latin typeface="Arial Unicode MS"/>
                <a:cs typeface="Arial Unicode MS"/>
              </a:rPr>
              <a:t>span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()  </a:t>
            </a:r>
            <a:r>
              <a:rPr sz="1800" spc="40" dirty="0">
                <a:solidFill>
                  <a:srgbClr val="6A9954"/>
                </a:solidFill>
                <a:latin typeface="Arial Unicode MS"/>
                <a:cs typeface="Arial Unicode MS"/>
              </a:rPr>
              <a:t>#Tupla </a:t>
            </a:r>
            <a:r>
              <a:rPr sz="1800" spc="60" dirty="0">
                <a:solidFill>
                  <a:srgbClr val="6A9954"/>
                </a:solidFill>
                <a:latin typeface="Arial Unicode MS"/>
                <a:cs typeface="Arial Unicode MS"/>
              </a:rPr>
              <a:t>con </a:t>
            </a:r>
            <a:r>
              <a:rPr sz="1800" spc="25" dirty="0">
                <a:solidFill>
                  <a:srgbClr val="6A9954"/>
                </a:solidFill>
                <a:latin typeface="Arial Unicode MS"/>
                <a:cs typeface="Arial Unicode MS"/>
              </a:rPr>
              <a:t>(inicio,</a:t>
            </a:r>
            <a:r>
              <a:rPr sz="1800" spc="-270" dirty="0">
                <a:solidFill>
                  <a:srgbClr val="6A9954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6A9954"/>
                </a:solidFill>
                <a:latin typeface="Arial Unicode MS"/>
                <a:cs typeface="Arial Unicode MS"/>
              </a:rPr>
              <a:t>fin)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66700" marR="5080">
              <a:lnSpc>
                <a:spcPct val="100000"/>
              </a:lnSpc>
            </a:pPr>
            <a:r>
              <a:rPr sz="1800" spc="45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5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"Primer </a:t>
            </a:r>
            <a:r>
              <a:rPr sz="1800" spc="65" dirty="0">
                <a:solidFill>
                  <a:srgbClr val="CE9178"/>
                </a:solidFill>
                <a:latin typeface="Arial Unicode MS"/>
                <a:cs typeface="Arial Unicode MS"/>
              </a:rPr>
              <a:t>número 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encontrado: </a:t>
            </a:r>
            <a:r>
              <a:rPr sz="1800" spc="30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numeroEncontrado</a:t>
            </a:r>
            <a:r>
              <a:rPr sz="1800" spc="30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"Posición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donde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comienza: </a:t>
            </a:r>
            <a:r>
              <a:rPr sz="1800" spc="30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posicionInicio</a:t>
            </a:r>
            <a:r>
              <a:rPr sz="1800" spc="30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"Posición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donde 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termina: </a:t>
            </a:r>
            <a:r>
              <a:rPr sz="1800" spc="1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15" dirty="0">
                <a:solidFill>
                  <a:srgbClr val="9CDCFD"/>
                </a:solidFill>
                <a:latin typeface="Arial Unicode MS"/>
                <a:cs typeface="Arial Unicode MS"/>
              </a:rPr>
              <a:t>posicionFin</a:t>
            </a:r>
            <a:r>
              <a:rPr sz="1800" spc="1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1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"Posición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donde 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comienza </a:t>
            </a:r>
            <a:r>
              <a:rPr sz="1800" spc="75" dirty="0">
                <a:solidFill>
                  <a:srgbClr val="CE9178"/>
                </a:solidFill>
                <a:latin typeface="Arial Unicode MS"/>
                <a:cs typeface="Arial Unicode MS"/>
              </a:rPr>
              <a:t>y 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termina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(tupla</a:t>
            </a:r>
            <a:r>
              <a:rPr sz="1800" spc="-25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CE9178"/>
                </a:solidFill>
                <a:latin typeface="Arial Unicode MS"/>
                <a:cs typeface="Arial Unicode MS"/>
              </a:rPr>
              <a:t>span):</a:t>
            </a:r>
            <a:endParaRPr sz="1800">
              <a:latin typeface="Arial Unicode MS"/>
              <a:cs typeface="Arial Unicode MS"/>
            </a:endParaRPr>
          </a:p>
          <a:p>
            <a:pPr marL="12700" marR="4606290">
              <a:lnSpc>
                <a:spcPct val="100000"/>
              </a:lnSpc>
            </a:pPr>
            <a:r>
              <a:rPr sz="1800" spc="1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</a:t>
            </a:r>
            <a:r>
              <a:rPr sz="1800" spc="60" dirty="0">
                <a:solidFill>
                  <a:srgbClr val="9CDCFD"/>
                </a:solidFill>
                <a:latin typeface="Arial Unicode MS"/>
                <a:cs typeface="Arial Unicode MS"/>
              </a:rPr>
              <a:t>o</a:t>
            </a:r>
            <a:r>
              <a:rPr sz="1800" spc="5" dirty="0">
                <a:solidFill>
                  <a:srgbClr val="9CDCFD"/>
                </a:solidFill>
                <a:latin typeface="Arial Unicode MS"/>
                <a:cs typeface="Arial Unicode MS"/>
              </a:rPr>
              <a:t>s</a:t>
            </a:r>
            <a:r>
              <a:rPr sz="1800" spc="-10" dirty="0">
                <a:solidFill>
                  <a:srgbClr val="9CDCFD"/>
                </a:solidFill>
                <a:latin typeface="Arial Unicode MS"/>
                <a:cs typeface="Arial Unicode MS"/>
              </a:rPr>
              <a:t>i</a:t>
            </a:r>
            <a:r>
              <a:rPr sz="1800" spc="65" dirty="0">
                <a:solidFill>
                  <a:srgbClr val="9CDCFD"/>
                </a:solidFill>
                <a:latin typeface="Arial Unicode MS"/>
                <a:cs typeface="Arial Unicode MS"/>
              </a:rPr>
              <a:t>c</a:t>
            </a:r>
            <a:r>
              <a:rPr sz="1800" spc="20" dirty="0">
                <a:solidFill>
                  <a:srgbClr val="9CDCFD"/>
                </a:solidFill>
                <a:latin typeface="Arial Unicode MS"/>
                <a:cs typeface="Arial Unicode MS"/>
              </a:rPr>
              <a:t>i</a:t>
            </a:r>
            <a:r>
              <a:rPr sz="1800" spc="-10" dirty="0">
                <a:solidFill>
                  <a:srgbClr val="9CDCFD"/>
                </a:solidFill>
                <a:latin typeface="Arial Unicode MS"/>
                <a:cs typeface="Arial Unicode MS"/>
              </a:rPr>
              <a:t>on</a:t>
            </a:r>
            <a:r>
              <a:rPr sz="1800" spc="-20" dirty="0">
                <a:solidFill>
                  <a:srgbClr val="9CDCFD"/>
                </a:solidFill>
                <a:latin typeface="Arial Unicode MS"/>
                <a:cs typeface="Arial Unicode MS"/>
              </a:rPr>
              <a:t>S</a:t>
            </a:r>
            <a:r>
              <a:rPr sz="1800" spc="-10" dirty="0">
                <a:solidFill>
                  <a:srgbClr val="9CDCFD"/>
                </a:solidFill>
                <a:latin typeface="Arial Unicode MS"/>
                <a:cs typeface="Arial Unicode MS"/>
              </a:rPr>
              <a:t>p</a:t>
            </a:r>
            <a:r>
              <a:rPr sz="1800" spc="-5" dirty="0">
                <a:solidFill>
                  <a:srgbClr val="9CDCFD"/>
                </a:solidFill>
                <a:latin typeface="Arial Unicode MS"/>
                <a:cs typeface="Arial Unicode MS"/>
              </a:rPr>
              <a:t>a</a:t>
            </a: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n</a:t>
            </a:r>
            <a:r>
              <a:rPr sz="1800" spc="1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-70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-2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-10" dirty="0">
                <a:solidFill>
                  <a:srgbClr val="C585C0"/>
                </a:solidFill>
                <a:latin typeface="Arial Unicode MS"/>
                <a:cs typeface="Arial Unicode MS"/>
              </a:rPr>
              <a:t>else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>
              <a:lnSpc>
                <a:spcPct val="100000"/>
              </a:lnSpc>
            </a:pP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"No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se </a:t>
            </a:r>
            <a:r>
              <a:rPr sz="1800" spc="65" dirty="0">
                <a:solidFill>
                  <a:srgbClr val="CE9178"/>
                </a:solidFill>
                <a:latin typeface="Arial Unicode MS"/>
                <a:cs typeface="Arial Unicode MS"/>
              </a:rPr>
              <a:t>encontró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ningún </a:t>
            </a:r>
            <a:r>
              <a:rPr sz="1800" spc="65" dirty="0">
                <a:solidFill>
                  <a:srgbClr val="CE9178"/>
                </a:solidFill>
                <a:latin typeface="Arial Unicode MS"/>
                <a:cs typeface="Arial Unicode MS"/>
              </a:rPr>
              <a:t>número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en </a:t>
            </a:r>
            <a:r>
              <a:rPr sz="1800" spc="5" dirty="0">
                <a:solidFill>
                  <a:srgbClr val="CE9178"/>
                </a:solidFill>
                <a:latin typeface="Arial Unicode MS"/>
                <a:cs typeface="Arial Unicode MS"/>
              </a:rPr>
              <a:t>la</a:t>
            </a:r>
            <a:r>
              <a:rPr sz="1800" spc="-20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-15" dirty="0">
                <a:solidFill>
                  <a:srgbClr val="CE9178"/>
                </a:solidFill>
                <a:latin typeface="Arial Unicode MS"/>
                <a:cs typeface="Arial Unicode MS"/>
              </a:rPr>
              <a:t>cadena."</a:t>
            </a:r>
            <a:r>
              <a:rPr sz="1800" spc="-1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17D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3486" y="1812499"/>
            <a:ext cx="8168513" cy="504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" y="1063624"/>
            <a:ext cx="4850130" cy="124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5000"/>
              </a:lnSpc>
            </a:pPr>
            <a:r>
              <a:rPr spc="45" dirty="0"/>
              <a:t>MÉTODO </a:t>
            </a:r>
            <a:r>
              <a:rPr spc="-90" dirty="0"/>
              <a:t>SEARCH:  </a:t>
            </a:r>
            <a:r>
              <a:rPr spc="60" dirty="0"/>
              <a:t>OMITIR </a:t>
            </a:r>
            <a:r>
              <a:rPr spc="-10" dirty="0"/>
              <a:t>MAYÚSCULAS</a:t>
            </a:r>
            <a:r>
              <a:rPr spc="-180" dirty="0"/>
              <a:t> </a:t>
            </a:r>
            <a:r>
              <a:rPr spc="20" dirty="0"/>
              <a:t>Y  </a:t>
            </a:r>
            <a:r>
              <a:rPr spc="15" dirty="0"/>
              <a:t>MINÚSCULAS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7702" y="1869694"/>
            <a:ext cx="5591810" cy="359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spc="-90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9CDCFD"/>
                </a:solidFill>
                <a:latin typeface="Arial Unicode MS"/>
                <a:cs typeface="Arial Unicode MS"/>
              </a:rPr>
              <a:t>cadena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"Morty, </a:t>
            </a:r>
            <a:r>
              <a:rPr sz="1800" spc="-45" dirty="0">
                <a:solidFill>
                  <a:srgbClr val="CE9178"/>
                </a:solidFill>
                <a:latin typeface="Arial Unicode MS"/>
                <a:cs typeface="Arial Unicode MS"/>
              </a:rPr>
              <a:t>a </a:t>
            </a:r>
            <a:r>
              <a:rPr sz="1800" spc="25" dirty="0">
                <a:solidFill>
                  <a:srgbClr val="CE9178"/>
                </a:solidFill>
                <a:latin typeface="Arial Unicode MS"/>
                <a:cs typeface="Arial Unicode MS"/>
              </a:rPr>
              <a:t>veces </a:t>
            </a:r>
            <a:r>
              <a:rPr sz="1800" spc="5" dirty="0">
                <a:solidFill>
                  <a:srgbClr val="CE9178"/>
                </a:solidFill>
                <a:latin typeface="Arial Unicode MS"/>
                <a:cs typeface="Arial Unicode MS"/>
              </a:rPr>
              <a:t>la </a:t>
            </a:r>
            <a:r>
              <a:rPr sz="1800" spc="15" dirty="0">
                <a:solidFill>
                  <a:srgbClr val="CE9178"/>
                </a:solidFill>
                <a:latin typeface="Arial Unicode MS"/>
                <a:cs typeface="Arial Unicode MS"/>
              </a:rPr>
              <a:t>Ciencia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es </a:t>
            </a:r>
            <a:r>
              <a:rPr sz="1800" spc="-5" dirty="0">
                <a:solidFill>
                  <a:srgbClr val="CE9178"/>
                </a:solidFill>
                <a:latin typeface="Arial Unicode MS"/>
                <a:cs typeface="Arial Unicode MS"/>
              </a:rPr>
              <a:t>más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arte</a:t>
            </a:r>
            <a:r>
              <a:rPr sz="1800" spc="-19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que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CE9178"/>
                </a:solidFill>
                <a:latin typeface="Arial Unicode MS"/>
                <a:cs typeface="Arial Unicode MS"/>
              </a:rPr>
              <a:t>Ciencia..."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patron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17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CE9178"/>
                </a:solidFill>
                <a:latin typeface="Arial Unicode MS"/>
                <a:cs typeface="Arial Unicode MS"/>
              </a:rPr>
              <a:t>'ciencia'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50" dirty="0">
                <a:solidFill>
                  <a:srgbClr val="9CDCFD"/>
                </a:solidFill>
                <a:latin typeface="Arial Unicode MS"/>
                <a:cs typeface="Arial Unicode MS"/>
              </a:rPr>
              <a:t>match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1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15" dirty="0">
                <a:solidFill>
                  <a:srgbClr val="DCDCAA"/>
                </a:solidFill>
                <a:latin typeface="Arial Unicode MS"/>
                <a:cs typeface="Arial Unicode MS"/>
              </a:rPr>
              <a:t>search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15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, </a:t>
            </a:r>
            <a:r>
              <a:rPr sz="1800" spc="-5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-5" dirty="0">
                <a:solidFill>
                  <a:srgbClr val="CCCCCC"/>
                </a:solidFill>
                <a:latin typeface="Arial Unicode MS"/>
                <a:cs typeface="Arial Unicode MS"/>
              </a:rPr>
              <a:t>,</a:t>
            </a:r>
            <a:r>
              <a:rPr sz="1800" spc="-210" dirty="0">
                <a:solidFill>
                  <a:srgbClr val="CCCCCC"/>
                </a:solidFill>
                <a:latin typeface="Arial Unicode MS"/>
                <a:cs typeface="Arial Unicode MS"/>
              </a:rPr>
              <a:t> </a:t>
            </a:r>
            <a:r>
              <a:rPr sz="1800" spc="-50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-50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-50" dirty="0">
                <a:solidFill>
                  <a:srgbClr val="9CDCFD"/>
                </a:solidFill>
                <a:latin typeface="Arial Unicode MS"/>
                <a:cs typeface="Arial Unicode MS"/>
              </a:rPr>
              <a:t>IGNORECASE</a:t>
            </a:r>
            <a:r>
              <a:rPr sz="1800" spc="-5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C585C0"/>
                </a:solidFill>
                <a:latin typeface="Arial Unicode MS"/>
                <a:cs typeface="Arial Unicode MS"/>
              </a:rPr>
              <a:t>if</a:t>
            </a:r>
            <a:r>
              <a:rPr sz="1800" spc="-8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>
              <a:lnSpc>
                <a:spcPct val="100000"/>
              </a:lnSpc>
            </a:pPr>
            <a:r>
              <a:rPr sz="1800" spc="2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2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"Se </a:t>
            </a:r>
            <a:r>
              <a:rPr sz="1800" spc="70" dirty="0">
                <a:solidFill>
                  <a:srgbClr val="CE9178"/>
                </a:solidFill>
                <a:latin typeface="Arial Unicode MS"/>
                <a:cs typeface="Arial Unicode MS"/>
              </a:rPr>
              <a:t>encontró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'</a:t>
            </a:r>
            <a:r>
              <a:rPr sz="1800" spc="20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20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20" dirty="0">
                <a:solidFill>
                  <a:srgbClr val="DCDCAA"/>
                </a:solidFill>
                <a:latin typeface="Arial Unicode MS"/>
                <a:cs typeface="Arial Unicode MS"/>
              </a:rPr>
              <a:t>group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()</a:t>
            </a:r>
            <a:r>
              <a:rPr sz="1800" spc="20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'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en </a:t>
            </a:r>
            <a:r>
              <a:rPr sz="1800" spc="5" dirty="0">
                <a:solidFill>
                  <a:srgbClr val="CE9178"/>
                </a:solidFill>
                <a:latin typeface="Arial Unicode MS"/>
                <a:cs typeface="Arial Unicode MS"/>
              </a:rPr>
              <a:t>la</a:t>
            </a:r>
            <a:r>
              <a:rPr sz="1800" spc="-11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posición</a:t>
            </a:r>
            <a:endParaRPr sz="1800">
              <a:latin typeface="Arial Unicode MS"/>
              <a:cs typeface="Arial Unicode MS"/>
            </a:endParaRPr>
          </a:p>
          <a:p>
            <a:pPr marL="12700" marR="3885565">
              <a:lnSpc>
                <a:spcPct val="100000"/>
              </a:lnSpc>
            </a:pPr>
            <a:r>
              <a:rPr sz="1800" spc="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5" dirty="0">
                <a:solidFill>
                  <a:srgbClr val="DCDCAA"/>
                </a:solidFill>
                <a:latin typeface="Arial Unicode MS"/>
                <a:cs typeface="Arial Unicode MS"/>
              </a:rPr>
              <a:t>start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()</a:t>
            </a:r>
            <a:r>
              <a:rPr sz="1800" spc="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5" dirty="0">
                <a:solidFill>
                  <a:srgbClr val="CE9178"/>
                </a:solidFill>
                <a:latin typeface="Arial Unicode MS"/>
                <a:cs typeface="Arial Unicode MS"/>
              </a:rPr>
              <a:t>."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-10" dirty="0">
                <a:solidFill>
                  <a:srgbClr val="C585C0"/>
                </a:solidFill>
                <a:latin typeface="Arial Unicode MS"/>
                <a:cs typeface="Arial Unicode MS"/>
              </a:rPr>
              <a:t>else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>
              <a:lnSpc>
                <a:spcPct val="100000"/>
              </a:lnSpc>
            </a:pP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"No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se </a:t>
            </a:r>
            <a:r>
              <a:rPr sz="1800" spc="70" dirty="0">
                <a:solidFill>
                  <a:srgbClr val="CE9178"/>
                </a:solidFill>
                <a:latin typeface="Arial Unicode MS"/>
                <a:cs typeface="Arial Unicode MS"/>
              </a:rPr>
              <a:t>encontró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ninguna</a:t>
            </a:r>
            <a:r>
              <a:rPr sz="1800" spc="-8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coincidencia."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127" y="2436495"/>
            <a:ext cx="4460240" cy="339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5415">
              <a:lnSpc>
                <a:spcPct val="100000"/>
              </a:lnSpc>
            </a:pP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Para utilizar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método </a:t>
            </a:r>
            <a:r>
              <a:rPr sz="1700" i="1" spc="-20" dirty="0">
                <a:solidFill>
                  <a:srgbClr val="F8F8F8"/>
                </a:solidFill>
                <a:latin typeface="Arial"/>
                <a:cs typeface="Arial"/>
              </a:rPr>
              <a:t>search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omitir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 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diferencias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entre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mayúsculas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minúsculas, 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podemos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hacer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uso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tercer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parámetro 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con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valor</a:t>
            </a:r>
            <a:r>
              <a:rPr sz="1700" spc="-1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i="1" spc="-45" dirty="0">
                <a:solidFill>
                  <a:srgbClr val="F8F8F8"/>
                </a:solidFill>
                <a:latin typeface="Arial"/>
                <a:cs typeface="Arial"/>
              </a:rPr>
              <a:t>re.IGNORECASE</a:t>
            </a:r>
            <a:r>
              <a:rPr sz="1700" spc="-45" dirty="0">
                <a:solidFill>
                  <a:srgbClr val="F8F8F8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34925">
              <a:lnSpc>
                <a:spcPct val="100000"/>
              </a:lnSpc>
            </a:pP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Este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permite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búsqueda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del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sea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insensible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 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diferencias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mayúsculas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minúsculas</a:t>
            </a:r>
            <a:r>
              <a:rPr sz="1700" spc="-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150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9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texto.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Esto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es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especialmente 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útil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cuando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desea 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buscar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patrones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sin importar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-2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capitalización 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las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letras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-2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texto.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486" y="915950"/>
            <a:ext cx="8168513" cy="594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373" y="774953"/>
            <a:ext cx="370903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MÉTODO</a:t>
            </a:r>
            <a:r>
              <a:rPr spc="-100" dirty="0"/>
              <a:t> </a:t>
            </a:r>
            <a:r>
              <a:rPr spc="15" dirty="0"/>
              <a:t>FINDALL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7540" y="1370838"/>
            <a:ext cx="3875404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5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utiliza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encontrar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todas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 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ocurrencias</a:t>
            </a:r>
            <a:r>
              <a:rPr sz="170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texto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devolverlas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como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lista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2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cadenas.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540" y="2666238"/>
            <a:ext cx="422910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210" dirty="0">
                <a:solidFill>
                  <a:srgbClr val="F8F8F8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diferencia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i="1" spc="-15" dirty="0">
                <a:solidFill>
                  <a:srgbClr val="F8F8F8"/>
                </a:solidFill>
                <a:latin typeface="Arial"/>
                <a:cs typeface="Arial"/>
              </a:rPr>
              <a:t>search</a:t>
            </a:r>
            <a:r>
              <a:rPr sz="1700" spc="-15" dirty="0">
                <a:solidFill>
                  <a:srgbClr val="F8F8F8"/>
                </a:solidFill>
                <a:latin typeface="Calibri"/>
                <a:cs typeface="Calibri"/>
              </a:rPr>
              <a:t>,</a:t>
            </a:r>
            <a:r>
              <a:rPr sz="1700" spc="-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encuentra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solo 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primera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ocurrencia, </a:t>
            </a:r>
            <a:r>
              <a:rPr sz="1700" i="1" spc="40" dirty="0">
                <a:solidFill>
                  <a:srgbClr val="F8F8F8"/>
                </a:solidFill>
                <a:latin typeface="Arial"/>
                <a:cs typeface="Arial"/>
              </a:rPr>
              <a:t>findall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recorre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toda 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retorna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todas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</a:t>
            </a:r>
            <a:r>
              <a:rPr sz="1700" spc="-16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coincidencias 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encontradas.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540" y="3962019"/>
            <a:ext cx="420624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método </a:t>
            </a:r>
            <a:r>
              <a:rPr sz="1700" i="1" spc="40" dirty="0">
                <a:solidFill>
                  <a:srgbClr val="F8F8F8"/>
                </a:solidFill>
                <a:latin typeface="Arial"/>
                <a:cs typeface="Arial"/>
              </a:rPr>
              <a:t>findall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toma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dos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argumentos 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principales: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2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 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busca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realiza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-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búsqueda.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540" y="5257672"/>
            <a:ext cx="423418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Si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utilizan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grupos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captura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patrón,</a:t>
            </a:r>
            <a:r>
              <a:rPr sz="1700" spc="-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F8F8F8"/>
                </a:solidFill>
                <a:latin typeface="Arial"/>
                <a:cs typeface="Arial"/>
              </a:rPr>
              <a:t>findall</a:t>
            </a:r>
            <a:r>
              <a:rPr sz="1700" i="1" spc="-7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devolverá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lista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tuplas 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donde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cada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tupla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contiene los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grupos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capturados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cada</a:t>
            </a:r>
            <a:r>
              <a:rPr sz="1700" spc="-9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coincidencia.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5702" y="969009"/>
            <a:ext cx="6078855" cy="518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spc="-9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7780">
              <a:lnSpc>
                <a:spcPct val="100000"/>
              </a:lnSpc>
              <a:spcBef>
                <a:spcPts val="5"/>
              </a:spcBef>
            </a:pPr>
            <a:r>
              <a:rPr sz="1800" spc="60" dirty="0">
                <a:solidFill>
                  <a:srgbClr val="9CDCFD"/>
                </a:solidFill>
                <a:latin typeface="Arial Unicode MS"/>
                <a:cs typeface="Arial Unicode MS"/>
              </a:rPr>
              <a:t>texto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-80" dirty="0">
                <a:solidFill>
                  <a:srgbClr val="CE9178"/>
                </a:solidFill>
                <a:latin typeface="Arial Unicode MS"/>
                <a:cs typeface="Arial Unicode MS"/>
              </a:rPr>
              <a:t>"Juan 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tiene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el </a:t>
            </a:r>
            <a:r>
              <a:rPr sz="1800" spc="70" dirty="0">
                <a:solidFill>
                  <a:srgbClr val="CE9178"/>
                </a:solidFill>
                <a:latin typeface="Arial Unicode MS"/>
                <a:cs typeface="Arial Unicode MS"/>
              </a:rPr>
              <a:t>télefono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1234-5678, 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Oliver 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tiene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el  </a:t>
            </a:r>
            <a:r>
              <a:rPr sz="1800" spc="70" dirty="0">
                <a:solidFill>
                  <a:srgbClr val="CE9178"/>
                </a:solidFill>
                <a:latin typeface="Arial Unicode MS"/>
                <a:cs typeface="Arial Unicode MS"/>
              </a:rPr>
              <a:t>teléfono </a:t>
            </a:r>
            <a:r>
              <a:rPr sz="1800" spc="15" dirty="0">
                <a:solidFill>
                  <a:srgbClr val="CE9178"/>
                </a:solidFill>
                <a:latin typeface="Arial Unicode MS"/>
                <a:cs typeface="Arial Unicode MS"/>
              </a:rPr>
              <a:t>11-15-3456-7890 </a:t>
            </a:r>
            <a:r>
              <a:rPr sz="1800" spc="75" dirty="0">
                <a:solidFill>
                  <a:srgbClr val="CE9178"/>
                </a:solidFill>
                <a:latin typeface="Arial Unicode MS"/>
                <a:cs typeface="Arial Unicode MS"/>
              </a:rPr>
              <a:t>y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Gabriela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el</a:t>
            </a:r>
            <a:r>
              <a:rPr sz="1800" spc="-16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-25" dirty="0">
                <a:solidFill>
                  <a:srgbClr val="CE9178"/>
                </a:solidFill>
                <a:latin typeface="Arial Unicode MS"/>
                <a:cs typeface="Arial Unicode MS"/>
              </a:rPr>
              <a:t>11-15-7654-3210."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patron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3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"([0-9]{2,})-(15-[0-9]{4})-([0-9]{4})"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50" dirty="0">
                <a:solidFill>
                  <a:srgbClr val="9CDCFD"/>
                </a:solidFill>
                <a:latin typeface="Arial Unicode MS"/>
                <a:cs typeface="Arial Unicode MS"/>
              </a:rPr>
              <a:t>numeros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30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30" dirty="0">
                <a:solidFill>
                  <a:srgbClr val="DCDCAA"/>
                </a:solidFill>
                <a:latin typeface="Arial Unicode MS"/>
                <a:cs typeface="Arial Unicode MS"/>
              </a:rPr>
              <a:t>findall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,</a:t>
            </a:r>
            <a:r>
              <a:rPr sz="1800" spc="-240" dirty="0">
                <a:solidFill>
                  <a:srgbClr val="CCCCCC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9CDCFD"/>
                </a:solidFill>
                <a:latin typeface="Arial Unicode MS"/>
                <a:cs typeface="Arial Unicode MS"/>
              </a:rPr>
              <a:t>texto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55" dirty="0">
                <a:solidFill>
                  <a:srgbClr val="6A9954"/>
                </a:solidFill>
                <a:latin typeface="Arial Unicode MS"/>
                <a:cs typeface="Arial Unicode MS"/>
              </a:rPr>
              <a:t>#Imprimimos </a:t>
            </a:r>
            <a:r>
              <a:rPr sz="1600" spc="25" dirty="0">
                <a:solidFill>
                  <a:srgbClr val="6A9954"/>
                </a:solidFill>
                <a:latin typeface="Arial Unicode MS"/>
                <a:cs typeface="Arial Unicode MS"/>
              </a:rPr>
              <a:t>los </a:t>
            </a:r>
            <a:r>
              <a:rPr sz="1600" spc="40" dirty="0">
                <a:solidFill>
                  <a:srgbClr val="6A9954"/>
                </a:solidFill>
                <a:latin typeface="Arial Unicode MS"/>
                <a:cs typeface="Arial Unicode MS"/>
              </a:rPr>
              <a:t>números </a:t>
            </a:r>
            <a:r>
              <a:rPr sz="1600" spc="20" dirty="0">
                <a:solidFill>
                  <a:srgbClr val="6A9954"/>
                </a:solidFill>
                <a:latin typeface="Arial Unicode MS"/>
                <a:cs typeface="Arial Unicode MS"/>
              </a:rPr>
              <a:t>de </a:t>
            </a:r>
            <a:r>
              <a:rPr sz="1600" spc="25" dirty="0">
                <a:solidFill>
                  <a:srgbClr val="6A9954"/>
                </a:solidFill>
                <a:latin typeface="Arial Unicode MS"/>
                <a:cs typeface="Arial Unicode MS"/>
              </a:rPr>
              <a:t>celulares </a:t>
            </a:r>
            <a:r>
              <a:rPr sz="1600" spc="35" dirty="0">
                <a:solidFill>
                  <a:srgbClr val="6A9954"/>
                </a:solidFill>
                <a:latin typeface="Arial Unicode MS"/>
                <a:cs typeface="Arial Unicode MS"/>
              </a:rPr>
              <a:t>encontrados </a:t>
            </a:r>
            <a:r>
              <a:rPr sz="1600" spc="65" dirty="0">
                <a:solidFill>
                  <a:srgbClr val="6A9954"/>
                </a:solidFill>
                <a:latin typeface="Arial Unicode MS"/>
                <a:cs typeface="Arial Unicode MS"/>
              </a:rPr>
              <a:t>y </a:t>
            </a:r>
            <a:r>
              <a:rPr sz="1600" spc="-15" dirty="0">
                <a:solidFill>
                  <a:srgbClr val="6A9954"/>
                </a:solidFill>
                <a:latin typeface="Arial Unicode MS"/>
                <a:cs typeface="Arial Unicode MS"/>
              </a:rPr>
              <a:t>sus</a:t>
            </a:r>
            <a:r>
              <a:rPr sz="1600" spc="-265" dirty="0">
                <a:solidFill>
                  <a:srgbClr val="6A9954"/>
                </a:solidFill>
                <a:latin typeface="Arial Unicode MS"/>
                <a:cs typeface="Arial Unicode MS"/>
              </a:rPr>
              <a:t> </a:t>
            </a:r>
            <a:r>
              <a:rPr sz="1600" spc="25" dirty="0">
                <a:solidFill>
                  <a:srgbClr val="6A9954"/>
                </a:solidFill>
                <a:latin typeface="Arial Unicode MS"/>
                <a:cs typeface="Arial Unicode MS"/>
              </a:rPr>
              <a:t>partes  </a:t>
            </a:r>
            <a:r>
              <a:rPr sz="1600" spc="5" dirty="0">
                <a:solidFill>
                  <a:srgbClr val="6A9954"/>
                </a:solidFill>
                <a:latin typeface="Arial Unicode MS"/>
                <a:cs typeface="Arial Unicode MS"/>
              </a:rPr>
              <a:t>específicas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2150"/>
              </a:lnSpc>
            </a:pPr>
            <a:r>
              <a:rPr sz="1800" spc="90" dirty="0">
                <a:solidFill>
                  <a:srgbClr val="C585C0"/>
                </a:solidFill>
                <a:latin typeface="Arial Unicode MS"/>
                <a:cs typeface="Arial Unicode MS"/>
              </a:rPr>
              <a:t>if</a:t>
            </a:r>
            <a:r>
              <a:rPr sz="1800" spc="-7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numeros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 marR="1271270">
              <a:lnSpc>
                <a:spcPct val="100000"/>
              </a:lnSpc>
            </a:pP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"Números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25" dirty="0">
                <a:solidFill>
                  <a:srgbClr val="CE9178"/>
                </a:solidFill>
                <a:latin typeface="Arial Unicode MS"/>
                <a:cs typeface="Arial Unicode MS"/>
              </a:rPr>
              <a:t>celulares</a:t>
            </a:r>
            <a:r>
              <a:rPr sz="1800" spc="-5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encontrados:"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100" dirty="0">
                <a:solidFill>
                  <a:srgbClr val="C585C0"/>
                </a:solidFill>
                <a:latin typeface="Arial Unicode MS"/>
                <a:cs typeface="Arial Unicode MS"/>
              </a:rPr>
              <a:t>for </a:t>
            </a:r>
            <a:r>
              <a:rPr sz="1800" spc="65" dirty="0">
                <a:solidFill>
                  <a:srgbClr val="9CDCFD"/>
                </a:solidFill>
                <a:latin typeface="Arial Unicode MS"/>
                <a:cs typeface="Arial Unicode MS"/>
              </a:rPr>
              <a:t>numero </a:t>
            </a:r>
            <a:r>
              <a:rPr sz="1800" spc="55" dirty="0">
                <a:solidFill>
                  <a:srgbClr val="C585C0"/>
                </a:solidFill>
                <a:latin typeface="Arial Unicode MS"/>
                <a:cs typeface="Arial Unicode MS"/>
              </a:rPr>
              <a:t>in</a:t>
            </a:r>
            <a:r>
              <a:rPr sz="1800" spc="-23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numeros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520065">
              <a:lnSpc>
                <a:spcPct val="100000"/>
              </a:lnSpc>
            </a:pPr>
            <a:r>
              <a:rPr sz="1800" spc="5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5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5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"Número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completo:</a:t>
            </a:r>
            <a:r>
              <a:rPr sz="1800" spc="1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numero</a:t>
            </a:r>
            <a:r>
              <a:rPr sz="1800" spc="55" dirty="0">
                <a:solidFill>
                  <a:srgbClr val="CCCCCC"/>
                </a:solidFill>
                <a:latin typeface="Arial Unicode MS"/>
                <a:cs typeface="Arial Unicode MS"/>
              </a:rPr>
              <a:t>[</a:t>
            </a:r>
            <a:r>
              <a:rPr sz="1800" spc="55" dirty="0">
                <a:solidFill>
                  <a:srgbClr val="B5CEA8"/>
                </a:solidFill>
                <a:latin typeface="Arial Unicode MS"/>
                <a:cs typeface="Arial Unicode MS"/>
              </a:rPr>
              <a:t>0</a:t>
            </a:r>
            <a:r>
              <a:rPr sz="1800" spc="55" dirty="0">
                <a:solidFill>
                  <a:srgbClr val="CCCCCC"/>
                </a:solidFill>
                <a:latin typeface="Arial Unicode MS"/>
                <a:cs typeface="Arial Unicode MS"/>
              </a:rPr>
              <a:t>]</a:t>
            </a:r>
            <a:r>
              <a:rPr sz="1800" spc="5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-</a:t>
            </a:r>
            <a:r>
              <a:rPr sz="1800" spc="5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numero</a:t>
            </a:r>
            <a:r>
              <a:rPr sz="1800" spc="55" dirty="0">
                <a:solidFill>
                  <a:srgbClr val="CCCCCC"/>
                </a:solidFill>
                <a:latin typeface="Arial Unicode MS"/>
                <a:cs typeface="Arial Unicode MS"/>
              </a:rPr>
              <a:t>[</a:t>
            </a:r>
            <a:r>
              <a:rPr sz="1800" spc="55" dirty="0">
                <a:solidFill>
                  <a:srgbClr val="B5CEA8"/>
                </a:solidFill>
                <a:latin typeface="Arial Unicode MS"/>
                <a:cs typeface="Arial Unicode MS"/>
              </a:rPr>
              <a:t>1</a:t>
            </a:r>
            <a:r>
              <a:rPr sz="1800" spc="55" dirty="0">
                <a:solidFill>
                  <a:srgbClr val="CCCCCC"/>
                </a:solidFill>
                <a:latin typeface="Arial Unicode MS"/>
                <a:cs typeface="Arial Unicode MS"/>
              </a:rPr>
              <a:t>]</a:t>
            </a:r>
            <a:r>
              <a:rPr sz="1800" spc="5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-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35" dirty="0">
                <a:solidFill>
                  <a:srgbClr val="9CDCFD"/>
                </a:solidFill>
                <a:latin typeface="Arial Unicode MS"/>
                <a:cs typeface="Arial Unicode MS"/>
              </a:rPr>
              <a:t>numero</a:t>
            </a:r>
            <a:r>
              <a:rPr sz="1800" spc="35" dirty="0">
                <a:solidFill>
                  <a:srgbClr val="CCCCCC"/>
                </a:solidFill>
                <a:latin typeface="Arial Unicode MS"/>
                <a:cs typeface="Arial Unicode MS"/>
              </a:rPr>
              <a:t>[</a:t>
            </a:r>
            <a:r>
              <a:rPr sz="1800" spc="35" dirty="0">
                <a:solidFill>
                  <a:srgbClr val="B5CEA8"/>
                </a:solidFill>
                <a:latin typeface="Arial Unicode MS"/>
                <a:cs typeface="Arial Unicode MS"/>
              </a:rPr>
              <a:t>2</a:t>
            </a:r>
            <a:r>
              <a:rPr sz="1800" spc="35" dirty="0">
                <a:solidFill>
                  <a:srgbClr val="CCCCCC"/>
                </a:solidFill>
                <a:latin typeface="Arial Unicode MS"/>
                <a:cs typeface="Arial Unicode MS"/>
              </a:rPr>
              <a:t>]</a:t>
            </a:r>
            <a:r>
              <a:rPr sz="1800" spc="3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3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520065" marR="1677670">
              <a:lnSpc>
                <a:spcPct val="100000"/>
              </a:lnSpc>
            </a:pP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"Código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-15" dirty="0">
                <a:solidFill>
                  <a:srgbClr val="CE9178"/>
                </a:solidFill>
                <a:latin typeface="Arial Unicode MS"/>
                <a:cs typeface="Arial Unicode MS"/>
              </a:rPr>
              <a:t>área: </a:t>
            </a:r>
            <a:r>
              <a:rPr sz="1800" spc="50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50" dirty="0">
                <a:solidFill>
                  <a:srgbClr val="9CDCFD"/>
                </a:solidFill>
                <a:latin typeface="Arial Unicode MS"/>
                <a:cs typeface="Arial Unicode MS"/>
              </a:rPr>
              <a:t>numero</a:t>
            </a:r>
            <a:r>
              <a:rPr sz="1800" spc="50" dirty="0">
                <a:solidFill>
                  <a:srgbClr val="CCCCCC"/>
                </a:solidFill>
                <a:latin typeface="Arial Unicode MS"/>
                <a:cs typeface="Arial Unicode MS"/>
              </a:rPr>
              <a:t>[</a:t>
            </a:r>
            <a:r>
              <a:rPr sz="1800" spc="50" dirty="0">
                <a:solidFill>
                  <a:srgbClr val="B5CEA8"/>
                </a:solidFill>
                <a:latin typeface="Arial Unicode MS"/>
                <a:cs typeface="Arial Unicode MS"/>
              </a:rPr>
              <a:t>0</a:t>
            </a:r>
            <a:r>
              <a:rPr sz="1800" spc="50" dirty="0">
                <a:solidFill>
                  <a:srgbClr val="CCCCCC"/>
                </a:solidFill>
                <a:latin typeface="Arial Unicode MS"/>
                <a:cs typeface="Arial Unicode MS"/>
              </a:rPr>
              <a:t>]</a:t>
            </a:r>
            <a:r>
              <a:rPr sz="1800" spc="50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50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6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6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"----"</a:t>
            </a:r>
            <a:r>
              <a:rPr sz="1800" spc="6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585C0"/>
                </a:solidFill>
                <a:latin typeface="Arial Unicode MS"/>
                <a:cs typeface="Arial Unicode MS"/>
              </a:rPr>
              <a:t>else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>
              <a:lnSpc>
                <a:spcPct val="100000"/>
              </a:lnSpc>
            </a:pP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"No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se 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encontraron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números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</a:t>
            </a:r>
            <a:r>
              <a:rPr sz="1800" spc="-8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teléfono."</a:t>
            </a:r>
            <a:r>
              <a:rPr sz="1800" spc="3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70932"/>
            <a:ext cx="1952625" cy="1687195"/>
          </a:xfrm>
          <a:custGeom>
            <a:avLst/>
            <a:gdLst/>
            <a:ahLst/>
            <a:cxnLst/>
            <a:rect l="l" t="t" r="r" b="b"/>
            <a:pathLst>
              <a:path w="1952625" h="1687195">
                <a:moveTo>
                  <a:pt x="0" y="1543964"/>
                </a:moveTo>
                <a:lnTo>
                  <a:pt x="0" y="1687068"/>
                </a:lnTo>
                <a:lnTo>
                  <a:pt x="80081" y="1687068"/>
                </a:lnTo>
                <a:lnTo>
                  <a:pt x="68625" y="1673178"/>
                </a:lnTo>
                <a:lnTo>
                  <a:pt x="53244" y="1649493"/>
                </a:lnTo>
                <a:lnTo>
                  <a:pt x="38705" y="1625228"/>
                </a:lnTo>
                <a:lnTo>
                  <a:pt x="25029" y="1600403"/>
                </a:lnTo>
                <a:lnTo>
                  <a:pt x="12237" y="1575038"/>
                </a:lnTo>
                <a:lnTo>
                  <a:pt x="0" y="1543964"/>
                </a:lnTo>
                <a:close/>
              </a:path>
              <a:path w="1952625" h="1687195">
                <a:moveTo>
                  <a:pt x="1673807" y="454647"/>
                </a:moveTo>
                <a:lnTo>
                  <a:pt x="716483" y="454647"/>
                </a:lnTo>
                <a:lnTo>
                  <a:pt x="764075" y="456073"/>
                </a:lnTo>
                <a:lnTo>
                  <a:pt x="810913" y="460298"/>
                </a:lnTo>
                <a:lnTo>
                  <a:pt x="856915" y="467239"/>
                </a:lnTo>
                <a:lnTo>
                  <a:pt x="901999" y="476814"/>
                </a:lnTo>
                <a:lnTo>
                  <a:pt x="946084" y="488943"/>
                </a:lnTo>
                <a:lnTo>
                  <a:pt x="989087" y="503542"/>
                </a:lnTo>
                <a:lnTo>
                  <a:pt x="1030928" y="520532"/>
                </a:lnTo>
                <a:lnTo>
                  <a:pt x="1071524" y="539828"/>
                </a:lnTo>
                <a:lnTo>
                  <a:pt x="1110793" y="561351"/>
                </a:lnTo>
                <a:lnTo>
                  <a:pt x="1148655" y="585018"/>
                </a:lnTo>
                <a:lnTo>
                  <a:pt x="1185027" y="610748"/>
                </a:lnTo>
                <a:lnTo>
                  <a:pt x="1219827" y="638458"/>
                </a:lnTo>
                <a:lnTo>
                  <a:pt x="1252974" y="668067"/>
                </a:lnTo>
                <a:lnTo>
                  <a:pt x="1284387" y="699493"/>
                </a:lnTo>
                <a:lnTo>
                  <a:pt x="1313983" y="732655"/>
                </a:lnTo>
                <a:lnTo>
                  <a:pt x="1341681" y="767470"/>
                </a:lnTo>
                <a:lnTo>
                  <a:pt x="1367399" y="803858"/>
                </a:lnTo>
                <a:lnTo>
                  <a:pt x="1391055" y="841735"/>
                </a:lnTo>
                <a:lnTo>
                  <a:pt x="1412568" y="881021"/>
                </a:lnTo>
                <a:lnTo>
                  <a:pt x="1431856" y="921634"/>
                </a:lnTo>
                <a:lnTo>
                  <a:pt x="1448837" y="963492"/>
                </a:lnTo>
                <a:lnTo>
                  <a:pt x="1463431" y="1006513"/>
                </a:lnTo>
                <a:lnTo>
                  <a:pt x="1475553" y="1050615"/>
                </a:lnTo>
                <a:lnTo>
                  <a:pt x="1485125" y="1095717"/>
                </a:lnTo>
                <a:lnTo>
                  <a:pt x="1492062" y="1141738"/>
                </a:lnTo>
                <a:lnTo>
                  <a:pt x="1496285" y="1188594"/>
                </a:lnTo>
                <a:lnTo>
                  <a:pt x="1497711" y="1236205"/>
                </a:lnTo>
                <a:lnTo>
                  <a:pt x="1495910" y="1289714"/>
                </a:lnTo>
                <a:lnTo>
                  <a:pt x="1490584" y="1342255"/>
                </a:lnTo>
                <a:lnTo>
                  <a:pt x="1481850" y="1393712"/>
                </a:lnTo>
                <a:lnTo>
                  <a:pt x="1469823" y="1443969"/>
                </a:lnTo>
                <a:lnTo>
                  <a:pt x="1454619" y="1492909"/>
                </a:lnTo>
                <a:lnTo>
                  <a:pt x="1436355" y="1540416"/>
                </a:lnTo>
                <a:lnTo>
                  <a:pt x="1415147" y="1586374"/>
                </a:lnTo>
                <a:lnTo>
                  <a:pt x="1391110" y="1630667"/>
                </a:lnTo>
                <a:lnTo>
                  <a:pt x="1364361" y="1673178"/>
                </a:lnTo>
                <a:lnTo>
                  <a:pt x="1352931" y="1687068"/>
                </a:lnTo>
                <a:lnTo>
                  <a:pt x="1866264" y="1687068"/>
                </a:lnTo>
                <a:lnTo>
                  <a:pt x="1896745" y="1603810"/>
                </a:lnTo>
                <a:lnTo>
                  <a:pt x="1911175" y="1553598"/>
                </a:lnTo>
                <a:lnTo>
                  <a:pt x="1923520" y="1502536"/>
                </a:lnTo>
                <a:lnTo>
                  <a:pt x="1933730" y="1450675"/>
                </a:lnTo>
                <a:lnTo>
                  <a:pt x="1941757" y="1398062"/>
                </a:lnTo>
                <a:lnTo>
                  <a:pt x="1947550" y="1344746"/>
                </a:lnTo>
                <a:lnTo>
                  <a:pt x="1951062" y="1290778"/>
                </a:lnTo>
                <a:lnTo>
                  <a:pt x="1952244" y="1236205"/>
                </a:lnTo>
                <a:lnTo>
                  <a:pt x="1951308" y="1187663"/>
                </a:lnTo>
                <a:lnTo>
                  <a:pt x="1948526" y="1139596"/>
                </a:lnTo>
                <a:lnTo>
                  <a:pt x="1943930" y="1092037"/>
                </a:lnTo>
                <a:lnTo>
                  <a:pt x="1937556" y="1045021"/>
                </a:lnTo>
                <a:lnTo>
                  <a:pt x="1929438" y="998581"/>
                </a:lnTo>
                <a:lnTo>
                  <a:pt x="1919609" y="952754"/>
                </a:lnTo>
                <a:lnTo>
                  <a:pt x="1908105" y="907572"/>
                </a:lnTo>
                <a:lnTo>
                  <a:pt x="1894959" y="863070"/>
                </a:lnTo>
                <a:lnTo>
                  <a:pt x="1880207" y="819283"/>
                </a:lnTo>
                <a:lnTo>
                  <a:pt x="1863881" y="776245"/>
                </a:lnTo>
                <a:lnTo>
                  <a:pt x="1846017" y="733990"/>
                </a:lnTo>
                <a:lnTo>
                  <a:pt x="1826649" y="692552"/>
                </a:lnTo>
                <a:lnTo>
                  <a:pt x="1805812" y="651967"/>
                </a:lnTo>
                <a:lnTo>
                  <a:pt x="1783539" y="612267"/>
                </a:lnTo>
                <a:lnTo>
                  <a:pt x="1759864" y="573489"/>
                </a:lnTo>
                <a:lnTo>
                  <a:pt x="1734823" y="535665"/>
                </a:lnTo>
                <a:lnTo>
                  <a:pt x="1708450" y="498831"/>
                </a:lnTo>
                <a:lnTo>
                  <a:pt x="1680779" y="463021"/>
                </a:lnTo>
                <a:lnTo>
                  <a:pt x="1673807" y="454647"/>
                </a:lnTo>
                <a:close/>
              </a:path>
              <a:path w="1952625" h="1687195">
                <a:moveTo>
                  <a:pt x="716483" y="0"/>
                </a:moveTo>
                <a:lnTo>
                  <a:pt x="665543" y="1031"/>
                </a:lnTo>
                <a:lnTo>
                  <a:pt x="615128" y="4098"/>
                </a:lnTo>
                <a:lnTo>
                  <a:pt x="565278" y="9162"/>
                </a:lnTo>
                <a:lnTo>
                  <a:pt x="516032" y="16181"/>
                </a:lnTo>
                <a:lnTo>
                  <a:pt x="467429" y="25117"/>
                </a:lnTo>
                <a:lnTo>
                  <a:pt x="419510" y="35929"/>
                </a:lnTo>
                <a:lnTo>
                  <a:pt x="372314" y="48578"/>
                </a:lnTo>
                <a:lnTo>
                  <a:pt x="325881" y="63022"/>
                </a:lnTo>
                <a:lnTo>
                  <a:pt x="280251" y="79223"/>
                </a:lnTo>
                <a:lnTo>
                  <a:pt x="235463" y="97140"/>
                </a:lnTo>
                <a:lnTo>
                  <a:pt x="191558" y="116734"/>
                </a:lnTo>
                <a:lnTo>
                  <a:pt x="148574" y="137964"/>
                </a:lnTo>
                <a:lnTo>
                  <a:pt x="106551" y="160791"/>
                </a:lnTo>
                <a:lnTo>
                  <a:pt x="65530" y="185174"/>
                </a:lnTo>
                <a:lnTo>
                  <a:pt x="25549" y="211074"/>
                </a:lnTo>
                <a:lnTo>
                  <a:pt x="0" y="230251"/>
                </a:lnTo>
                <a:lnTo>
                  <a:pt x="0" y="925703"/>
                </a:lnTo>
                <a:lnTo>
                  <a:pt x="68625" y="799223"/>
                </a:lnTo>
                <a:lnTo>
                  <a:pt x="96076" y="761093"/>
                </a:lnTo>
                <a:lnTo>
                  <a:pt x="125713" y="724727"/>
                </a:lnTo>
                <a:lnTo>
                  <a:pt x="157440" y="690223"/>
                </a:lnTo>
                <a:lnTo>
                  <a:pt x="191161" y="657676"/>
                </a:lnTo>
                <a:lnTo>
                  <a:pt x="226781" y="627181"/>
                </a:lnTo>
                <a:lnTo>
                  <a:pt x="264204" y="598835"/>
                </a:lnTo>
                <a:lnTo>
                  <a:pt x="303333" y="572734"/>
                </a:lnTo>
                <a:lnTo>
                  <a:pt x="344074" y="548973"/>
                </a:lnTo>
                <a:lnTo>
                  <a:pt x="386329" y="527648"/>
                </a:lnTo>
                <a:lnTo>
                  <a:pt x="430003" y="508856"/>
                </a:lnTo>
                <a:lnTo>
                  <a:pt x="475001" y="492691"/>
                </a:lnTo>
                <a:lnTo>
                  <a:pt x="521226" y="479251"/>
                </a:lnTo>
                <a:lnTo>
                  <a:pt x="568583" y="468631"/>
                </a:lnTo>
                <a:lnTo>
                  <a:pt x="616975" y="460926"/>
                </a:lnTo>
                <a:lnTo>
                  <a:pt x="666307" y="456233"/>
                </a:lnTo>
                <a:lnTo>
                  <a:pt x="716483" y="454647"/>
                </a:lnTo>
                <a:lnTo>
                  <a:pt x="1673807" y="454647"/>
                </a:lnTo>
                <a:lnTo>
                  <a:pt x="1651843" y="428268"/>
                </a:lnTo>
                <a:lnTo>
                  <a:pt x="1621679" y="394608"/>
                </a:lnTo>
                <a:lnTo>
                  <a:pt x="1590319" y="362075"/>
                </a:lnTo>
                <a:lnTo>
                  <a:pt x="1557798" y="330703"/>
                </a:lnTo>
                <a:lnTo>
                  <a:pt x="1524151" y="300526"/>
                </a:lnTo>
                <a:lnTo>
                  <a:pt x="1489412" y="271579"/>
                </a:lnTo>
                <a:lnTo>
                  <a:pt x="1453615" y="243897"/>
                </a:lnTo>
                <a:lnTo>
                  <a:pt x="1416794" y="217513"/>
                </a:lnTo>
                <a:lnTo>
                  <a:pt x="1378985" y="192461"/>
                </a:lnTo>
                <a:lnTo>
                  <a:pt x="1340220" y="168777"/>
                </a:lnTo>
                <a:lnTo>
                  <a:pt x="1300535" y="146495"/>
                </a:lnTo>
                <a:lnTo>
                  <a:pt x="1259964" y="125648"/>
                </a:lnTo>
                <a:lnTo>
                  <a:pt x="1218541" y="106272"/>
                </a:lnTo>
                <a:lnTo>
                  <a:pt x="1176300" y="88401"/>
                </a:lnTo>
                <a:lnTo>
                  <a:pt x="1133276" y="72068"/>
                </a:lnTo>
                <a:lnTo>
                  <a:pt x="1089504" y="57309"/>
                </a:lnTo>
                <a:lnTo>
                  <a:pt x="1045017" y="44158"/>
                </a:lnTo>
                <a:lnTo>
                  <a:pt x="999849" y="32648"/>
                </a:lnTo>
                <a:lnTo>
                  <a:pt x="954036" y="22816"/>
                </a:lnTo>
                <a:lnTo>
                  <a:pt x="907611" y="14693"/>
                </a:lnTo>
                <a:lnTo>
                  <a:pt x="860609" y="8316"/>
                </a:lnTo>
                <a:lnTo>
                  <a:pt x="813064" y="3719"/>
                </a:lnTo>
                <a:lnTo>
                  <a:pt x="765011" y="935"/>
                </a:lnTo>
                <a:lnTo>
                  <a:pt x="716483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038215" cy="6858000"/>
          </a:xfrm>
          <a:custGeom>
            <a:avLst/>
            <a:gdLst/>
            <a:ahLst/>
            <a:cxnLst/>
            <a:rect l="l" t="t" r="r" b="b"/>
            <a:pathLst>
              <a:path w="6038215" h="6858000">
                <a:moveTo>
                  <a:pt x="716775" y="5625642"/>
                </a:moveTo>
                <a:lnTo>
                  <a:pt x="666580" y="5627228"/>
                </a:lnTo>
                <a:lnTo>
                  <a:pt x="617229" y="5631921"/>
                </a:lnTo>
                <a:lnTo>
                  <a:pt x="568818" y="5639626"/>
                </a:lnTo>
                <a:lnTo>
                  <a:pt x="521443" y="5650246"/>
                </a:lnTo>
                <a:lnTo>
                  <a:pt x="475199" y="5663687"/>
                </a:lnTo>
                <a:lnTo>
                  <a:pt x="430183" y="5679851"/>
                </a:lnTo>
                <a:lnTo>
                  <a:pt x="386491" y="5698643"/>
                </a:lnTo>
                <a:lnTo>
                  <a:pt x="344219" y="5719967"/>
                </a:lnTo>
                <a:lnTo>
                  <a:pt x="303461" y="5743727"/>
                </a:lnTo>
                <a:lnTo>
                  <a:pt x="264316" y="5769828"/>
                </a:lnTo>
                <a:lnTo>
                  <a:pt x="226877" y="5798173"/>
                </a:lnTo>
                <a:lnTo>
                  <a:pt x="191243" y="5828666"/>
                </a:lnTo>
                <a:lnTo>
                  <a:pt x="157507" y="5861212"/>
                </a:lnTo>
                <a:lnTo>
                  <a:pt x="125766" y="5895714"/>
                </a:lnTo>
                <a:lnTo>
                  <a:pt x="96117" y="5932078"/>
                </a:lnTo>
                <a:lnTo>
                  <a:pt x="68654" y="5970206"/>
                </a:lnTo>
                <a:lnTo>
                  <a:pt x="1" y="6096673"/>
                </a:lnTo>
                <a:lnTo>
                  <a:pt x="0" y="6857999"/>
                </a:lnTo>
                <a:lnTo>
                  <a:pt x="1" y="6714909"/>
                </a:lnTo>
                <a:lnTo>
                  <a:pt x="1435312" y="6714909"/>
                </a:lnTo>
                <a:lnTo>
                  <a:pt x="1455233" y="6663853"/>
                </a:lnTo>
                <a:lnTo>
                  <a:pt x="1470447" y="6614914"/>
                </a:lnTo>
                <a:lnTo>
                  <a:pt x="1482480" y="6564660"/>
                </a:lnTo>
                <a:lnTo>
                  <a:pt x="1491217" y="6513205"/>
                </a:lnTo>
                <a:lnTo>
                  <a:pt x="1496544" y="6460667"/>
                </a:lnTo>
                <a:lnTo>
                  <a:pt x="1498346" y="6407162"/>
                </a:lnTo>
                <a:lnTo>
                  <a:pt x="1496919" y="6359554"/>
                </a:lnTo>
                <a:lnTo>
                  <a:pt x="1492695" y="6312700"/>
                </a:lnTo>
                <a:lnTo>
                  <a:pt x="1485754" y="6266683"/>
                </a:lnTo>
                <a:lnTo>
                  <a:pt x="1476179" y="6221583"/>
                </a:lnTo>
                <a:lnTo>
                  <a:pt x="1464051" y="6177483"/>
                </a:lnTo>
                <a:lnTo>
                  <a:pt x="1449451" y="6134464"/>
                </a:lnTo>
                <a:lnTo>
                  <a:pt x="1432462" y="6092609"/>
                </a:lnTo>
                <a:lnTo>
                  <a:pt x="1413166" y="6051998"/>
                </a:lnTo>
                <a:lnTo>
                  <a:pt x="1391643" y="6012714"/>
                </a:lnTo>
                <a:lnTo>
                  <a:pt x="1367977" y="5974838"/>
                </a:lnTo>
                <a:lnTo>
                  <a:pt x="1342248" y="5938452"/>
                </a:lnTo>
                <a:lnTo>
                  <a:pt x="1314538" y="5903639"/>
                </a:lnTo>
                <a:lnTo>
                  <a:pt x="1284929" y="5870478"/>
                </a:lnTo>
                <a:lnTo>
                  <a:pt x="1253502" y="5839054"/>
                </a:lnTo>
                <a:lnTo>
                  <a:pt x="1220340" y="5809446"/>
                </a:lnTo>
                <a:lnTo>
                  <a:pt x="1185525" y="5781737"/>
                </a:lnTo>
                <a:lnTo>
                  <a:pt x="1149137" y="5756009"/>
                </a:lnTo>
                <a:lnTo>
                  <a:pt x="1111259" y="5732343"/>
                </a:lnTo>
                <a:lnTo>
                  <a:pt x="1071972" y="5710821"/>
                </a:lnTo>
                <a:lnTo>
                  <a:pt x="1031358" y="5691525"/>
                </a:lnTo>
                <a:lnTo>
                  <a:pt x="989500" y="5674536"/>
                </a:lnTo>
                <a:lnTo>
                  <a:pt x="946477" y="5659937"/>
                </a:lnTo>
                <a:lnTo>
                  <a:pt x="902373" y="5647809"/>
                </a:lnTo>
                <a:lnTo>
                  <a:pt x="857269" y="5638234"/>
                </a:lnTo>
                <a:lnTo>
                  <a:pt x="811247" y="5631293"/>
                </a:lnTo>
                <a:lnTo>
                  <a:pt x="764388" y="5627069"/>
                </a:lnTo>
                <a:lnTo>
                  <a:pt x="716775" y="5625642"/>
                </a:lnTo>
                <a:close/>
              </a:path>
              <a:path w="6038215" h="6858000">
                <a:moveTo>
                  <a:pt x="1435312" y="6714909"/>
                </a:moveTo>
                <a:lnTo>
                  <a:pt x="1" y="6714909"/>
                </a:lnTo>
                <a:lnTo>
                  <a:pt x="12243" y="6745978"/>
                </a:lnTo>
                <a:lnTo>
                  <a:pt x="38722" y="6796163"/>
                </a:lnTo>
                <a:lnTo>
                  <a:pt x="68654" y="6844111"/>
                </a:lnTo>
                <a:lnTo>
                  <a:pt x="80115" y="6857999"/>
                </a:lnTo>
                <a:lnTo>
                  <a:pt x="1353439" y="6857999"/>
                </a:lnTo>
                <a:lnTo>
                  <a:pt x="1364869" y="6844111"/>
                </a:lnTo>
                <a:lnTo>
                  <a:pt x="1391656" y="6801603"/>
                </a:lnTo>
                <a:lnTo>
                  <a:pt x="1415722" y="6757314"/>
                </a:lnTo>
                <a:lnTo>
                  <a:pt x="1435312" y="6714909"/>
                </a:lnTo>
                <a:close/>
              </a:path>
              <a:path w="6038215" h="6858000">
                <a:moveTo>
                  <a:pt x="6038088" y="5171058"/>
                </a:moveTo>
                <a:lnTo>
                  <a:pt x="716775" y="5171058"/>
                </a:lnTo>
                <a:lnTo>
                  <a:pt x="765318" y="5171994"/>
                </a:lnTo>
                <a:lnTo>
                  <a:pt x="813387" y="5174777"/>
                </a:lnTo>
                <a:lnTo>
                  <a:pt x="860948" y="5179374"/>
                </a:lnTo>
                <a:lnTo>
                  <a:pt x="907966" y="5185751"/>
                </a:lnTo>
                <a:lnTo>
                  <a:pt x="954406" y="5193872"/>
                </a:lnTo>
                <a:lnTo>
                  <a:pt x="1000235" y="5203704"/>
                </a:lnTo>
                <a:lnTo>
                  <a:pt x="1045419" y="5215212"/>
                </a:lnTo>
                <a:lnTo>
                  <a:pt x="1089921" y="5228362"/>
                </a:lnTo>
                <a:lnTo>
                  <a:pt x="1133710" y="5243119"/>
                </a:lnTo>
                <a:lnTo>
                  <a:pt x="1176749" y="5259450"/>
                </a:lnTo>
                <a:lnTo>
                  <a:pt x="1219005" y="5277320"/>
                </a:lnTo>
                <a:lnTo>
                  <a:pt x="1260444" y="5296694"/>
                </a:lnTo>
                <a:lnTo>
                  <a:pt x="1301030" y="5317538"/>
                </a:lnTo>
                <a:lnTo>
                  <a:pt x="1340730" y="5339818"/>
                </a:lnTo>
                <a:lnTo>
                  <a:pt x="1379509" y="5363500"/>
                </a:lnTo>
                <a:lnTo>
                  <a:pt x="1417334" y="5388549"/>
                </a:lnTo>
                <a:lnTo>
                  <a:pt x="1454169" y="5414930"/>
                </a:lnTo>
                <a:lnTo>
                  <a:pt x="1489980" y="5442610"/>
                </a:lnTo>
                <a:lnTo>
                  <a:pt x="1524733" y="5471554"/>
                </a:lnTo>
                <a:lnTo>
                  <a:pt x="1558393" y="5501728"/>
                </a:lnTo>
                <a:lnTo>
                  <a:pt x="1590927" y="5533097"/>
                </a:lnTo>
                <a:lnTo>
                  <a:pt x="1622299" y="5565628"/>
                </a:lnTo>
                <a:lnTo>
                  <a:pt x="1652477" y="5599285"/>
                </a:lnTo>
                <a:lnTo>
                  <a:pt x="1681424" y="5634034"/>
                </a:lnTo>
                <a:lnTo>
                  <a:pt x="1709107" y="5669841"/>
                </a:lnTo>
                <a:lnTo>
                  <a:pt x="1735491" y="5706672"/>
                </a:lnTo>
                <a:lnTo>
                  <a:pt x="1760543" y="5744493"/>
                </a:lnTo>
                <a:lnTo>
                  <a:pt x="1784227" y="5783268"/>
                </a:lnTo>
                <a:lnTo>
                  <a:pt x="1806509" y="5822964"/>
                </a:lnTo>
                <a:lnTo>
                  <a:pt x="1827356" y="5863546"/>
                </a:lnTo>
                <a:lnTo>
                  <a:pt x="1846732" y="5904981"/>
                </a:lnTo>
                <a:lnTo>
                  <a:pt x="1864604" y="5947232"/>
                </a:lnTo>
                <a:lnTo>
                  <a:pt x="1880936" y="5990267"/>
                </a:lnTo>
                <a:lnTo>
                  <a:pt x="1895696" y="6034051"/>
                </a:lnTo>
                <a:lnTo>
                  <a:pt x="1908847" y="6078550"/>
                </a:lnTo>
                <a:lnTo>
                  <a:pt x="1920356" y="6123729"/>
                </a:lnTo>
                <a:lnTo>
                  <a:pt x="1930189" y="6169553"/>
                </a:lnTo>
                <a:lnTo>
                  <a:pt x="1938312" y="6215989"/>
                </a:lnTo>
                <a:lnTo>
                  <a:pt x="1944689" y="6263003"/>
                </a:lnTo>
                <a:lnTo>
                  <a:pt x="1949286" y="6310559"/>
                </a:lnTo>
                <a:lnTo>
                  <a:pt x="1952070" y="6358623"/>
                </a:lnTo>
                <a:lnTo>
                  <a:pt x="1953006" y="6407162"/>
                </a:lnTo>
                <a:lnTo>
                  <a:pt x="1951824" y="6461734"/>
                </a:lnTo>
                <a:lnTo>
                  <a:pt x="1948312" y="6515701"/>
                </a:lnTo>
                <a:lnTo>
                  <a:pt x="1942519" y="6569013"/>
                </a:lnTo>
                <a:lnTo>
                  <a:pt x="1934492" y="6621623"/>
                </a:lnTo>
                <a:lnTo>
                  <a:pt x="1924282" y="6673481"/>
                </a:lnTo>
                <a:lnTo>
                  <a:pt x="1911937" y="6724539"/>
                </a:lnTo>
                <a:lnTo>
                  <a:pt x="1897507" y="6774747"/>
                </a:lnTo>
                <a:lnTo>
                  <a:pt x="1867027" y="6857999"/>
                </a:lnTo>
                <a:lnTo>
                  <a:pt x="6038088" y="6857999"/>
                </a:lnTo>
                <a:lnTo>
                  <a:pt x="6038088" y="5171058"/>
                </a:lnTo>
                <a:close/>
              </a:path>
              <a:path w="6038215" h="6858000">
                <a:moveTo>
                  <a:pt x="4795774" y="0"/>
                </a:moveTo>
                <a:lnTo>
                  <a:pt x="1212189" y="0"/>
                </a:lnTo>
                <a:lnTo>
                  <a:pt x="1079995" y="88519"/>
                </a:lnTo>
                <a:lnTo>
                  <a:pt x="1038964" y="119388"/>
                </a:lnTo>
                <a:lnTo>
                  <a:pt x="998551" y="150892"/>
                </a:lnTo>
                <a:lnTo>
                  <a:pt x="958766" y="183021"/>
                </a:lnTo>
                <a:lnTo>
                  <a:pt x="919618" y="215767"/>
                </a:lnTo>
                <a:lnTo>
                  <a:pt x="881116" y="249121"/>
                </a:lnTo>
                <a:lnTo>
                  <a:pt x="843269" y="283075"/>
                </a:lnTo>
                <a:lnTo>
                  <a:pt x="806088" y="317621"/>
                </a:lnTo>
                <a:lnTo>
                  <a:pt x="769581" y="352749"/>
                </a:lnTo>
                <a:lnTo>
                  <a:pt x="733758" y="388452"/>
                </a:lnTo>
                <a:lnTo>
                  <a:pt x="698628" y="424721"/>
                </a:lnTo>
                <a:lnTo>
                  <a:pt x="664201" y="461548"/>
                </a:lnTo>
                <a:lnTo>
                  <a:pt x="630487" y="498924"/>
                </a:lnTo>
                <a:lnTo>
                  <a:pt x="597494" y="536841"/>
                </a:lnTo>
                <a:lnTo>
                  <a:pt x="565232" y="575290"/>
                </a:lnTo>
                <a:lnTo>
                  <a:pt x="533711" y="614263"/>
                </a:lnTo>
                <a:lnTo>
                  <a:pt x="502940" y="653751"/>
                </a:lnTo>
                <a:lnTo>
                  <a:pt x="472928" y="693746"/>
                </a:lnTo>
                <a:lnTo>
                  <a:pt x="443685" y="734240"/>
                </a:lnTo>
                <a:lnTo>
                  <a:pt x="415220" y="775223"/>
                </a:lnTo>
                <a:lnTo>
                  <a:pt x="387543" y="816688"/>
                </a:lnTo>
                <a:lnTo>
                  <a:pt x="360662" y="858627"/>
                </a:lnTo>
                <a:lnTo>
                  <a:pt x="334589" y="901029"/>
                </a:lnTo>
                <a:lnTo>
                  <a:pt x="309331" y="943888"/>
                </a:lnTo>
                <a:lnTo>
                  <a:pt x="284899" y="987195"/>
                </a:lnTo>
                <a:lnTo>
                  <a:pt x="261301" y="1030941"/>
                </a:lnTo>
                <a:lnTo>
                  <a:pt x="238547" y="1075117"/>
                </a:lnTo>
                <a:lnTo>
                  <a:pt x="216648" y="1119716"/>
                </a:lnTo>
                <a:lnTo>
                  <a:pt x="195611" y="1164729"/>
                </a:lnTo>
                <a:lnTo>
                  <a:pt x="175447" y="1210147"/>
                </a:lnTo>
                <a:lnTo>
                  <a:pt x="156164" y="1255962"/>
                </a:lnTo>
                <a:lnTo>
                  <a:pt x="137773" y="1302166"/>
                </a:lnTo>
                <a:lnTo>
                  <a:pt x="120283" y="1348750"/>
                </a:lnTo>
                <a:lnTo>
                  <a:pt x="103703" y="1395705"/>
                </a:lnTo>
                <a:lnTo>
                  <a:pt x="88043" y="1443024"/>
                </a:lnTo>
                <a:lnTo>
                  <a:pt x="73312" y="1490697"/>
                </a:lnTo>
                <a:lnTo>
                  <a:pt x="59519" y="1538716"/>
                </a:lnTo>
                <a:lnTo>
                  <a:pt x="46674" y="1587073"/>
                </a:lnTo>
                <a:lnTo>
                  <a:pt x="34786" y="1635760"/>
                </a:lnTo>
                <a:lnTo>
                  <a:pt x="0" y="1833499"/>
                </a:lnTo>
                <a:lnTo>
                  <a:pt x="0" y="6096673"/>
                </a:lnTo>
                <a:lnTo>
                  <a:pt x="1" y="5401310"/>
                </a:lnTo>
                <a:lnTo>
                  <a:pt x="25561" y="5382133"/>
                </a:lnTo>
                <a:lnTo>
                  <a:pt x="65557" y="5356233"/>
                </a:lnTo>
                <a:lnTo>
                  <a:pt x="106595" y="5331850"/>
                </a:lnTo>
                <a:lnTo>
                  <a:pt x="148635" y="5309023"/>
                </a:lnTo>
                <a:lnTo>
                  <a:pt x="191638" y="5287793"/>
                </a:lnTo>
                <a:lnTo>
                  <a:pt x="235562" y="5268199"/>
                </a:lnTo>
                <a:lnTo>
                  <a:pt x="280369" y="5250282"/>
                </a:lnTo>
                <a:lnTo>
                  <a:pt x="326019" y="5234081"/>
                </a:lnTo>
                <a:lnTo>
                  <a:pt x="372472" y="5219637"/>
                </a:lnTo>
                <a:lnTo>
                  <a:pt x="419687" y="5206988"/>
                </a:lnTo>
                <a:lnTo>
                  <a:pt x="467626" y="5196176"/>
                </a:lnTo>
                <a:lnTo>
                  <a:pt x="516248" y="5187240"/>
                </a:lnTo>
                <a:lnTo>
                  <a:pt x="565514" y="5180221"/>
                </a:lnTo>
                <a:lnTo>
                  <a:pt x="615384" y="5175157"/>
                </a:lnTo>
                <a:lnTo>
                  <a:pt x="665817" y="5172090"/>
                </a:lnTo>
                <a:lnTo>
                  <a:pt x="716775" y="5171058"/>
                </a:lnTo>
                <a:lnTo>
                  <a:pt x="6038088" y="5171058"/>
                </a:lnTo>
                <a:lnTo>
                  <a:pt x="6038088" y="2183129"/>
                </a:lnTo>
                <a:lnTo>
                  <a:pt x="6037228" y="2132605"/>
                </a:lnTo>
                <a:lnTo>
                  <a:pt x="6035357" y="2082306"/>
                </a:lnTo>
                <a:lnTo>
                  <a:pt x="6032483" y="2032240"/>
                </a:lnTo>
                <a:lnTo>
                  <a:pt x="6028615" y="1982415"/>
                </a:lnTo>
                <a:lnTo>
                  <a:pt x="6023762" y="1932840"/>
                </a:lnTo>
                <a:lnTo>
                  <a:pt x="6017932" y="1883523"/>
                </a:lnTo>
                <a:lnTo>
                  <a:pt x="6011135" y="1834470"/>
                </a:lnTo>
                <a:lnTo>
                  <a:pt x="6003378" y="1785691"/>
                </a:lnTo>
                <a:lnTo>
                  <a:pt x="5994671" y="1737192"/>
                </a:lnTo>
                <a:lnTo>
                  <a:pt x="5985023" y="1688983"/>
                </a:lnTo>
                <a:lnTo>
                  <a:pt x="5974442" y="1641070"/>
                </a:lnTo>
                <a:lnTo>
                  <a:pt x="5962937" y="1593462"/>
                </a:lnTo>
                <a:lnTo>
                  <a:pt x="5950518" y="1546167"/>
                </a:lnTo>
                <a:lnTo>
                  <a:pt x="5937191" y="1499193"/>
                </a:lnTo>
                <a:lnTo>
                  <a:pt x="5922968" y="1452547"/>
                </a:lnTo>
                <a:lnTo>
                  <a:pt x="5907856" y="1406237"/>
                </a:lnTo>
                <a:lnTo>
                  <a:pt x="5891864" y="1360272"/>
                </a:lnTo>
                <a:lnTo>
                  <a:pt x="5875000" y="1314660"/>
                </a:lnTo>
                <a:lnTo>
                  <a:pt x="5857275" y="1269407"/>
                </a:lnTo>
                <a:lnTo>
                  <a:pt x="5838695" y="1224523"/>
                </a:lnTo>
                <a:lnTo>
                  <a:pt x="5819271" y="1180015"/>
                </a:lnTo>
                <a:lnTo>
                  <a:pt x="5799011" y="1135891"/>
                </a:lnTo>
                <a:lnTo>
                  <a:pt x="5777924" y="1092159"/>
                </a:lnTo>
                <a:lnTo>
                  <a:pt x="5756019" y="1048827"/>
                </a:lnTo>
                <a:lnTo>
                  <a:pt x="5733303" y="1005903"/>
                </a:lnTo>
                <a:lnTo>
                  <a:pt x="5709787" y="963394"/>
                </a:lnTo>
                <a:lnTo>
                  <a:pt x="5685479" y="921310"/>
                </a:lnTo>
                <a:lnTo>
                  <a:pt x="5660388" y="879656"/>
                </a:lnTo>
                <a:lnTo>
                  <a:pt x="5634521" y="838443"/>
                </a:lnTo>
                <a:lnTo>
                  <a:pt x="5607890" y="797676"/>
                </a:lnTo>
                <a:lnTo>
                  <a:pt x="5580501" y="757365"/>
                </a:lnTo>
                <a:lnTo>
                  <a:pt x="5552364" y="717518"/>
                </a:lnTo>
                <a:lnTo>
                  <a:pt x="5523488" y="678141"/>
                </a:lnTo>
                <a:lnTo>
                  <a:pt x="5493881" y="639244"/>
                </a:lnTo>
                <a:lnTo>
                  <a:pt x="5463553" y="600834"/>
                </a:lnTo>
                <a:lnTo>
                  <a:pt x="5432511" y="562919"/>
                </a:lnTo>
                <a:lnTo>
                  <a:pt x="5400765" y="525507"/>
                </a:lnTo>
                <a:lnTo>
                  <a:pt x="5368324" y="488605"/>
                </a:lnTo>
                <a:lnTo>
                  <a:pt x="5335196" y="452222"/>
                </a:lnTo>
                <a:lnTo>
                  <a:pt x="5301390" y="416366"/>
                </a:lnTo>
                <a:lnTo>
                  <a:pt x="5266915" y="381045"/>
                </a:lnTo>
                <a:lnTo>
                  <a:pt x="5231780" y="346266"/>
                </a:lnTo>
                <a:lnTo>
                  <a:pt x="5195993" y="312038"/>
                </a:lnTo>
                <a:lnTo>
                  <a:pt x="5159563" y="278368"/>
                </a:lnTo>
                <a:lnTo>
                  <a:pt x="5122500" y="245264"/>
                </a:lnTo>
                <a:lnTo>
                  <a:pt x="5084811" y="212735"/>
                </a:lnTo>
                <a:lnTo>
                  <a:pt x="5046506" y="180788"/>
                </a:lnTo>
                <a:lnTo>
                  <a:pt x="5007594" y="149431"/>
                </a:lnTo>
                <a:lnTo>
                  <a:pt x="4968082" y="118672"/>
                </a:lnTo>
                <a:lnTo>
                  <a:pt x="4927981" y="88519"/>
                </a:lnTo>
                <a:lnTo>
                  <a:pt x="4795774" y="0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71915" y="506476"/>
            <a:ext cx="2853690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pc="-70" dirty="0"/>
              <a:t>EXPRESIONES</a:t>
            </a:r>
          </a:p>
          <a:p>
            <a:pPr marL="394970">
              <a:lnSpc>
                <a:spcPts val="3554"/>
              </a:lnSpc>
            </a:pPr>
            <a:r>
              <a:rPr spc="-125" dirty="0"/>
              <a:t>RE</a:t>
            </a:r>
            <a:r>
              <a:rPr spc="-130" dirty="0"/>
              <a:t>G</a:t>
            </a:r>
            <a:r>
              <a:rPr spc="-80" dirty="0"/>
              <a:t>ULARES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35928" y="1434338"/>
            <a:ext cx="522605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30" marR="5080" indent="-253365" algn="r">
              <a:lnSpc>
                <a:spcPct val="100000"/>
              </a:lnSpc>
            </a:pP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Es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secuencia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caracteres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define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búsqueda.</a:t>
            </a:r>
            <a:r>
              <a:rPr sz="1700" spc="-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Este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utiliza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encontrar 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coincidencias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dentro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2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otras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cadenas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texto, 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basado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delimitadores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específicos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reglas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endParaRPr sz="1700">
              <a:latin typeface="Calibri"/>
              <a:cs typeface="Calibri"/>
            </a:endParaRPr>
          </a:p>
          <a:p>
            <a:pPr marR="16510" algn="r">
              <a:lnSpc>
                <a:spcPct val="100000"/>
              </a:lnSpc>
            </a:pP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si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n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tax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i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695325" marR="17780" indent="-390525" algn="r">
              <a:lnSpc>
                <a:spcPct val="100000"/>
              </a:lnSpc>
              <a:spcBef>
                <a:spcPts val="5"/>
              </a:spcBef>
            </a:pP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Por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ejemplo,</a:t>
            </a:r>
            <a:r>
              <a:rPr sz="1700" spc="-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consideremos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i="1" spc="40" dirty="0">
                <a:solidFill>
                  <a:srgbClr val="9FE2F4"/>
                </a:solidFill>
                <a:latin typeface="Arial"/>
                <a:cs typeface="Arial"/>
              </a:rPr>
              <a:t>pa</a:t>
            </a:r>
            <a:r>
              <a:rPr sz="1700" i="1" spc="-60" dirty="0">
                <a:solidFill>
                  <a:srgbClr val="9FE2F4"/>
                </a:solidFill>
                <a:latin typeface="Arial"/>
                <a:cs typeface="Arial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veamos 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algunas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cadenas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podría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coincidir: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8871" y="5061966"/>
            <a:ext cx="5285740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indent="717550" algn="just">
              <a:lnSpc>
                <a:spcPct val="100000"/>
              </a:lnSpc>
            </a:pP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Si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encuentra,</a:t>
            </a:r>
            <a:r>
              <a:rPr sz="1700" spc="-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decimos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hemos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encontrado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coincidencia</a:t>
            </a:r>
            <a:r>
              <a:rPr sz="170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(</a:t>
            </a:r>
            <a:r>
              <a:rPr sz="1700" i="1" spc="15" dirty="0">
                <a:solidFill>
                  <a:srgbClr val="F8F8F8"/>
                </a:solidFill>
                <a:latin typeface="Arial"/>
                <a:cs typeface="Arial"/>
              </a:rPr>
              <a:t>match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).</a:t>
            </a:r>
            <a:r>
              <a:rPr sz="1700" spc="-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Estos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ejemplos 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son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básicos,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ya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utilizan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patrones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literales,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lo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significa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solo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encontramos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coincidencias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cuando</a:t>
            </a:r>
            <a:endParaRPr sz="1700">
              <a:latin typeface="Calibri"/>
              <a:cs typeface="Calibri"/>
            </a:endParaRPr>
          </a:p>
          <a:p>
            <a:pPr marL="2038350">
              <a:lnSpc>
                <a:spcPct val="100000"/>
              </a:lnSpc>
            </a:pP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hay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correspondencia</a:t>
            </a:r>
            <a:r>
              <a:rPr sz="1700" spc="-17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exacta.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06968" y="3693488"/>
            <a:ext cx="1934210" cy="1239520"/>
          </a:xfrm>
          <a:custGeom>
            <a:avLst/>
            <a:gdLst/>
            <a:ahLst/>
            <a:cxnLst/>
            <a:rect l="l" t="t" r="r" b="b"/>
            <a:pathLst>
              <a:path w="1934209" h="1239520">
                <a:moveTo>
                  <a:pt x="1927477" y="1217967"/>
                </a:moveTo>
                <a:lnTo>
                  <a:pt x="1087961" y="1217967"/>
                </a:lnTo>
                <a:lnTo>
                  <a:pt x="1130492" y="1218589"/>
                </a:lnTo>
                <a:lnTo>
                  <a:pt x="1171592" y="1220694"/>
                </a:lnTo>
                <a:lnTo>
                  <a:pt x="1211576" y="1224597"/>
                </a:lnTo>
                <a:lnTo>
                  <a:pt x="1250413" y="1230555"/>
                </a:lnTo>
                <a:lnTo>
                  <a:pt x="1284710" y="1235448"/>
                </a:lnTo>
                <a:lnTo>
                  <a:pt x="1321521" y="1238172"/>
                </a:lnTo>
                <a:lnTo>
                  <a:pt x="1360760" y="1239082"/>
                </a:lnTo>
                <a:lnTo>
                  <a:pt x="1402340" y="1238530"/>
                </a:lnTo>
                <a:lnTo>
                  <a:pt x="1446174" y="1236871"/>
                </a:lnTo>
                <a:lnTo>
                  <a:pt x="1642321" y="1226250"/>
                </a:lnTo>
                <a:lnTo>
                  <a:pt x="1696128" y="1224367"/>
                </a:lnTo>
                <a:lnTo>
                  <a:pt x="1751668" y="1223503"/>
                </a:lnTo>
                <a:lnTo>
                  <a:pt x="1927633" y="1223503"/>
                </a:lnTo>
                <a:lnTo>
                  <a:pt x="1927477" y="1217967"/>
                </a:lnTo>
                <a:close/>
              </a:path>
              <a:path w="1934209" h="1239520">
                <a:moveTo>
                  <a:pt x="10639" y="11355"/>
                </a:moveTo>
                <a:lnTo>
                  <a:pt x="5272" y="59530"/>
                </a:lnTo>
                <a:lnTo>
                  <a:pt x="1917" y="111138"/>
                </a:lnTo>
                <a:lnTo>
                  <a:pt x="263" y="165290"/>
                </a:lnTo>
                <a:lnTo>
                  <a:pt x="0" y="221102"/>
                </a:lnTo>
                <a:lnTo>
                  <a:pt x="816" y="277686"/>
                </a:lnTo>
                <a:lnTo>
                  <a:pt x="2400" y="334157"/>
                </a:lnTo>
                <a:lnTo>
                  <a:pt x="4443" y="389627"/>
                </a:lnTo>
                <a:lnTo>
                  <a:pt x="6632" y="443211"/>
                </a:lnTo>
                <a:lnTo>
                  <a:pt x="8657" y="494022"/>
                </a:lnTo>
                <a:lnTo>
                  <a:pt x="10207" y="541174"/>
                </a:lnTo>
                <a:lnTo>
                  <a:pt x="10972" y="583780"/>
                </a:lnTo>
                <a:lnTo>
                  <a:pt x="10639" y="620955"/>
                </a:lnTo>
                <a:lnTo>
                  <a:pt x="9987" y="659094"/>
                </a:lnTo>
                <a:lnTo>
                  <a:pt x="9948" y="710075"/>
                </a:lnTo>
                <a:lnTo>
                  <a:pt x="10264" y="754995"/>
                </a:lnTo>
                <a:lnTo>
                  <a:pt x="10922" y="809931"/>
                </a:lnTo>
                <a:lnTo>
                  <a:pt x="12592" y="926707"/>
                </a:lnTo>
                <a:lnTo>
                  <a:pt x="13333" y="985722"/>
                </a:lnTo>
                <a:lnTo>
                  <a:pt x="13828" y="1043272"/>
                </a:lnTo>
                <a:lnTo>
                  <a:pt x="13943" y="1097943"/>
                </a:lnTo>
                <a:lnTo>
                  <a:pt x="13541" y="1148322"/>
                </a:lnTo>
                <a:lnTo>
                  <a:pt x="12485" y="1192997"/>
                </a:lnTo>
                <a:lnTo>
                  <a:pt x="10639" y="1230555"/>
                </a:lnTo>
                <a:lnTo>
                  <a:pt x="53972" y="1227204"/>
                </a:lnTo>
                <a:lnTo>
                  <a:pt x="98462" y="1224916"/>
                </a:lnTo>
                <a:lnTo>
                  <a:pt x="144126" y="1223552"/>
                </a:lnTo>
                <a:lnTo>
                  <a:pt x="190979" y="1222976"/>
                </a:lnTo>
                <a:lnTo>
                  <a:pt x="928745" y="1222976"/>
                </a:lnTo>
                <a:lnTo>
                  <a:pt x="997699" y="1219982"/>
                </a:lnTo>
                <a:lnTo>
                  <a:pt x="1043773" y="1218531"/>
                </a:lnTo>
                <a:lnTo>
                  <a:pt x="1087961" y="1217967"/>
                </a:lnTo>
                <a:lnTo>
                  <a:pt x="1927477" y="1217967"/>
                </a:lnTo>
                <a:lnTo>
                  <a:pt x="1926223" y="1173425"/>
                </a:lnTo>
                <a:lnTo>
                  <a:pt x="1924471" y="1118077"/>
                </a:lnTo>
                <a:lnTo>
                  <a:pt x="1922706" y="1064266"/>
                </a:lnTo>
                <a:lnTo>
                  <a:pt x="1921058" y="1011748"/>
                </a:lnTo>
                <a:lnTo>
                  <a:pt x="1919659" y="960277"/>
                </a:lnTo>
                <a:lnTo>
                  <a:pt x="1918640" y="909610"/>
                </a:lnTo>
                <a:lnTo>
                  <a:pt x="1918131" y="859500"/>
                </a:lnTo>
                <a:lnTo>
                  <a:pt x="1918264" y="809705"/>
                </a:lnTo>
                <a:lnTo>
                  <a:pt x="1919169" y="759978"/>
                </a:lnTo>
                <a:lnTo>
                  <a:pt x="1920979" y="710075"/>
                </a:lnTo>
                <a:lnTo>
                  <a:pt x="1923822" y="659752"/>
                </a:lnTo>
                <a:lnTo>
                  <a:pt x="1927831" y="608763"/>
                </a:lnTo>
                <a:lnTo>
                  <a:pt x="1931501" y="558889"/>
                </a:lnTo>
                <a:lnTo>
                  <a:pt x="1933449" y="511567"/>
                </a:lnTo>
                <a:lnTo>
                  <a:pt x="1933993" y="466036"/>
                </a:lnTo>
                <a:lnTo>
                  <a:pt x="1933448" y="421536"/>
                </a:lnTo>
                <a:lnTo>
                  <a:pt x="1932130" y="377306"/>
                </a:lnTo>
                <a:lnTo>
                  <a:pt x="1930355" y="332585"/>
                </a:lnTo>
                <a:lnTo>
                  <a:pt x="1928441" y="286613"/>
                </a:lnTo>
                <a:lnTo>
                  <a:pt x="1926702" y="238628"/>
                </a:lnTo>
                <a:lnTo>
                  <a:pt x="1925456" y="187871"/>
                </a:lnTo>
                <a:lnTo>
                  <a:pt x="1925018" y="133580"/>
                </a:lnTo>
                <a:lnTo>
                  <a:pt x="1925704" y="74995"/>
                </a:lnTo>
                <a:lnTo>
                  <a:pt x="1927329" y="26395"/>
                </a:lnTo>
                <a:lnTo>
                  <a:pt x="280002" y="26395"/>
                </a:lnTo>
                <a:lnTo>
                  <a:pt x="229761" y="25832"/>
                </a:lnTo>
                <a:lnTo>
                  <a:pt x="181199" y="24521"/>
                </a:lnTo>
                <a:lnTo>
                  <a:pt x="134661" y="22441"/>
                </a:lnTo>
                <a:lnTo>
                  <a:pt x="90491" y="19569"/>
                </a:lnTo>
                <a:lnTo>
                  <a:pt x="49036" y="15881"/>
                </a:lnTo>
                <a:lnTo>
                  <a:pt x="10639" y="11355"/>
                </a:lnTo>
                <a:close/>
              </a:path>
              <a:path w="1934209" h="1239520">
                <a:moveTo>
                  <a:pt x="928745" y="1222976"/>
                </a:moveTo>
                <a:lnTo>
                  <a:pt x="190979" y="1222976"/>
                </a:lnTo>
                <a:lnTo>
                  <a:pt x="239038" y="1223049"/>
                </a:lnTo>
                <a:lnTo>
                  <a:pt x="288319" y="1223635"/>
                </a:lnTo>
                <a:lnTo>
                  <a:pt x="497993" y="1228359"/>
                </a:lnTo>
                <a:lnTo>
                  <a:pt x="668880" y="1230555"/>
                </a:lnTo>
                <a:lnTo>
                  <a:pt x="731058" y="1230065"/>
                </a:lnTo>
                <a:lnTo>
                  <a:pt x="789982" y="1228667"/>
                </a:lnTo>
                <a:lnTo>
                  <a:pt x="928745" y="1222976"/>
                </a:lnTo>
                <a:close/>
              </a:path>
              <a:path w="1934209" h="1239520">
                <a:moveTo>
                  <a:pt x="1927633" y="1223503"/>
                </a:moveTo>
                <a:lnTo>
                  <a:pt x="1751668" y="1223503"/>
                </a:lnTo>
                <a:lnTo>
                  <a:pt x="1808857" y="1224010"/>
                </a:lnTo>
                <a:lnTo>
                  <a:pt x="1867708" y="1226250"/>
                </a:lnTo>
                <a:lnTo>
                  <a:pt x="1927831" y="1230555"/>
                </a:lnTo>
                <a:lnTo>
                  <a:pt x="1927633" y="1223503"/>
                </a:lnTo>
                <a:close/>
              </a:path>
              <a:path w="1934209" h="1239520">
                <a:moveTo>
                  <a:pt x="803193" y="4889"/>
                </a:moveTo>
                <a:lnTo>
                  <a:pt x="754790" y="5569"/>
                </a:lnTo>
                <a:lnTo>
                  <a:pt x="703914" y="7624"/>
                </a:lnTo>
                <a:lnTo>
                  <a:pt x="597374" y="15377"/>
                </a:lnTo>
                <a:lnTo>
                  <a:pt x="544309" y="18813"/>
                </a:lnTo>
                <a:lnTo>
                  <a:pt x="490851" y="21640"/>
                </a:lnTo>
                <a:lnTo>
                  <a:pt x="437346" y="23834"/>
                </a:lnTo>
                <a:lnTo>
                  <a:pt x="384140" y="25374"/>
                </a:lnTo>
                <a:lnTo>
                  <a:pt x="331577" y="26235"/>
                </a:lnTo>
                <a:lnTo>
                  <a:pt x="280002" y="26395"/>
                </a:lnTo>
                <a:lnTo>
                  <a:pt x="1927329" y="26395"/>
                </a:lnTo>
                <a:lnTo>
                  <a:pt x="1927758" y="13542"/>
                </a:lnTo>
                <a:lnTo>
                  <a:pt x="1145083" y="13542"/>
                </a:lnTo>
                <a:lnTo>
                  <a:pt x="1089883" y="12962"/>
                </a:lnTo>
                <a:lnTo>
                  <a:pt x="849982" y="5287"/>
                </a:lnTo>
                <a:lnTo>
                  <a:pt x="803193" y="4889"/>
                </a:lnTo>
                <a:close/>
              </a:path>
              <a:path w="1934209" h="1239520">
                <a:moveTo>
                  <a:pt x="1667756" y="0"/>
                </a:moveTo>
                <a:lnTo>
                  <a:pt x="1563028" y="1595"/>
                </a:lnTo>
                <a:lnTo>
                  <a:pt x="1269590" y="11355"/>
                </a:lnTo>
                <a:lnTo>
                  <a:pt x="1204698" y="13106"/>
                </a:lnTo>
                <a:lnTo>
                  <a:pt x="1145083" y="13542"/>
                </a:lnTo>
                <a:lnTo>
                  <a:pt x="1927758" y="13542"/>
                </a:lnTo>
                <a:lnTo>
                  <a:pt x="1927831" y="11355"/>
                </a:lnTo>
                <a:lnTo>
                  <a:pt x="1890725" y="7319"/>
                </a:lnTo>
                <a:lnTo>
                  <a:pt x="1850985" y="4247"/>
                </a:lnTo>
                <a:lnTo>
                  <a:pt x="1808714" y="2058"/>
                </a:lnTo>
                <a:lnTo>
                  <a:pt x="1764017" y="673"/>
                </a:lnTo>
                <a:lnTo>
                  <a:pt x="1716997" y="13"/>
                </a:lnTo>
                <a:lnTo>
                  <a:pt x="16677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21129" y="3699499"/>
            <a:ext cx="1911985" cy="1230630"/>
          </a:xfrm>
          <a:prstGeom prst="rect">
            <a:avLst/>
          </a:prstGeom>
          <a:solidFill>
            <a:srgbClr val="006FC0"/>
          </a:solidFill>
          <a:ln w="12700">
            <a:solidFill>
              <a:srgbClr val="FFFF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83895" marR="673100" indent="-1905" algn="ctr">
              <a:lnSpc>
                <a:spcPct val="100000"/>
              </a:lnSpc>
              <a:spcBef>
                <a:spcPts val="275"/>
              </a:spcBef>
            </a:pPr>
            <a:r>
              <a:rPr sz="1800" spc="140" dirty="0">
                <a:solidFill>
                  <a:srgbClr val="9FE2F4"/>
                </a:solidFill>
                <a:latin typeface="Calibri"/>
                <a:cs typeface="Calibri"/>
              </a:rPr>
              <a:t>pa  </a:t>
            </a:r>
            <a:r>
              <a:rPr sz="1800" spc="160" dirty="0">
                <a:solidFill>
                  <a:srgbClr val="9FE2F4"/>
                </a:solidFill>
                <a:latin typeface="Calibri"/>
                <a:cs typeface="Calibri"/>
              </a:rPr>
              <a:t>pa</a:t>
            </a:r>
            <a:r>
              <a:rPr sz="1800" spc="155" dirty="0">
                <a:solidFill>
                  <a:srgbClr val="9FE2F4"/>
                </a:solidFill>
                <a:latin typeface="Calibri"/>
                <a:cs typeface="Calibri"/>
              </a:rPr>
              <a:t>p</a:t>
            </a:r>
            <a:r>
              <a:rPr sz="1800" spc="60" dirty="0">
                <a:solidFill>
                  <a:srgbClr val="9FE2F4"/>
                </a:solidFill>
                <a:latin typeface="Calibri"/>
                <a:cs typeface="Calibri"/>
              </a:rPr>
              <a:t>a  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800" spc="100" dirty="0">
                <a:solidFill>
                  <a:srgbClr val="9FE2F4"/>
                </a:solidFill>
                <a:latin typeface="Calibri"/>
                <a:cs typeface="Calibri"/>
              </a:rPr>
              <a:t>pa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spc="135" dirty="0">
                <a:solidFill>
                  <a:srgbClr val="FFFFFF"/>
                </a:solidFill>
                <a:latin typeface="Calibri"/>
                <a:cs typeface="Calibri"/>
              </a:rPr>
              <a:t>pár</a:t>
            </a:r>
            <a:r>
              <a:rPr sz="1800" spc="135" dirty="0">
                <a:solidFill>
                  <a:srgbClr val="9FE2F4"/>
                </a:solidFill>
                <a:latin typeface="Calibri"/>
                <a:cs typeface="Calibri"/>
              </a:rPr>
              <a:t>pa</a:t>
            </a:r>
            <a:r>
              <a:rPr sz="1800" spc="13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3355" y="2313432"/>
            <a:ext cx="4162044" cy="2231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486" y="914103"/>
            <a:ext cx="8168513" cy="5943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901" y="472694"/>
            <a:ext cx="384492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MÉTODO</a:t>
            </a:r>
            <a:r>
              <a:rPr spc="-125" dirty="0"/>
              <a:t> </a:t>
            </a:r>
            <a:r>
              <a:rPr spc="15" dirty="0"/>
              <a:t>FINDITER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1970" y="1068578"/>
            <a:ext cx="4013835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50" dirty="0">
                <a:solidFill>
                  <a:srgbClr val="F8F8F8"/>
                </a:solidFill>
                <a:latin typeface="Calibri"/>
                <a:cs typeface="Calibri"/>
              </a:rPr>
              <a:t>Se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utiliza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encontrar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todas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las 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ocurrencias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texto,</a:t>
            </a:r>
            <a:r>
              <a:rPr sz="1700" spc="-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similar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  </a:t>
            </a:r>
            <a:r>
              <a:rPr sz="1700" i="1" spc="35" dirty="0">
                <a:solidFill>
                  <a:srgbClr val="F8F8F8"/>
                </a:solidFill>
                <a:latin typeface="Arial"/>
                <a:cs typeface="Arial"/>
              </a:rPr>
              <a:t>findall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970" y="2364232"/>
            <a:ext cx="429704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Sin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embargo,</a:t>
            </a:r>
            <a:r>
              <a:rPr sz="1700" spc="-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lugar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devolver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lista 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coincidencias, </a:t>
            </a:r>
            <a:r>
              <a:rPr sz="1700" i="1" spc="45" dirty="0">
                <a:solidFill>
                  <a:srgbClr val="F8F8F8"/>
                </a:solidFill>
                <a:latin typeface="Arial"/>
                <a:cs typeface="Arial"/>
              </a:rPr>
              <a:t>finditer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devuelve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iterador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produce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objetos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Match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para 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cada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coincidencia</a:t>
            </a:r>
            <a:r>
              <a:rPr sz="1700" spc="-1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encontrada.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970" y="3659885"/>
            <a:ext cx="417131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Para utilizarlo,</a:t>
            </a:r>
            <a:r>
              <a:rPr sz="1700" spc="-6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proporciona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realizará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-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búsqueda.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970" y="4696205"/>
            <a:ext cx="4212590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60" dirty="0">
                <a:solidFill>
                  <a:srgbClr val="F8F8F8"/>
                </a:solidFill>
                <a:latin typeface="Calibri"/>
                <a:cs typeface="Calibri"/>
              </a:rPr>
              <a:t>Cada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objeto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Match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generado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por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iterador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contiene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información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sobre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posición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contenido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204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coincidencia,  permitiendo un procesamiento detallado 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cada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coincidencia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encontrada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 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texto.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5702" y="969009"/>
            <a:ext cx="6472555" cy="463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spc="-9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23189">
              <a:lnSpc>
                <a:spcPct val="100000"/>
              </a:lnSpc>
              <a:spcBef>
                <a:spcPts val="5"/>
              </a:spcBef>
            </a:pPr>
            <a:r>
              <a:rPr sz="1800" spc="60" dirty="0">
                <a:solidFill>
                  <a:srgbClr val="9CDCFD"/>
                </a:solidFill>
                <a:latin typeface="Arial Unicode MS"/>
                <a:cs typeface="Arial Unicode MS"/>
              </a:rPr>
              <a:t>texto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250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"Los 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correos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contacto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son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  <a:hlinkClick r:id="rId3"/>
              </a:rPr>
              <a:t>oliver@dominio.com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75" dirty="0">
                <a:solidFill>
                  <a:srgbClr val="CE9178"/>
                </a:solidFill>
                <a:latin typeface="Arial Unicode MS"/>
                <a:cs typeface="Arial Unicode MS"/>
              </a:rPr>
              <a:t>y  </a:t>
            </a:r>
            <a:r>
              <a:rPr sz="1800" spc="15" dirty="0">
                <a:solidFill>
                  <a:srgbClr val="CE9178"/>
                </a:solidFill>
                <a:latin typeface="Arial Unicode MS"/>
                <a:cs typeface="Arial Unicode MS"/>
                <a:hlinkClick r:id="rId4"/>
              </a:rPr>
              <a:t>gabriela@dominio.com."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patron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'[A-Za-z0-9._%+-]+@[A-Za-z0-9.-]+\.[A-Za-z]{2,}'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800" spc="50" dirty="0">
                <a:solidFill>
                  <a:srgbClr val="9CDCFD"/>
                </a:solidFill>
                <a:latin typeface="Arial Unicode MS"/>
                <a:cs typeface="Arial Unicode MS"/>
              </a:rPr>
              <a:t>iteradorCorreos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40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finditer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,</a:t>
            </a:r>
            <a:r>
              <a:rPr sz="1800" spc="-210" dirty="0">
                <a:solidFill>
                  <a:srgbClr val="CCCCCC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9CDCFD"/>
                </a:solidFill>
                <a:latin typeface="Arial Unicode MS"/>
                <a:cs typeface="Arial Unicode MS"/>
              </a:rPr>
              <a:t>texto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50825">
              <a:lnSpc>
                <a:spcPct val="100000"/>
              </a:lnSpc>
            </a:pPr>
            <a:r>
              <a:rPr sz="1600" spc="50" dirty="0">
                <a:solidFill>
                  <a:srgbClr val="6A9954"/>
                </a:solidFill>
                <a:latin typeface="Arial Unicode MS"/>
                <a:cs typeface="Arial Unicode MS"/>
              </a:rPr>
              <a:t>#Iteramos </a:t>
            </a:r>
            <a:r>
              <a:rPr sz="1600" spc="25" dirty="0">
                <a:solidFill>
                  <a:srgbClr val="6A9954"/>
                </a:solidFill>
                <a:latin typeface="Arial Unicode MS"/>
                <a:cs typeface="Arial Unicode MS"/>
              </a:rPr>
              <a:t>sobre </a:t>
            </a:r>
            <a:r>
              <a:rPr sz="1600" spc="35" dirty="0">
                <a:solidFill>
                  <a:srgbClr val="6A9954"/>
                </a:solidFill>
                <a:latin typeface="Arial Unicode MS"/>
                <a:cs typeface="Arial Unicode MS"/>
              </a:rPr>
              <a:t>el </a:t>
            </a:r>
            <a:r>
              <a:rPr sz="1600" spc="45" dirty="0">
                <a:solidFill>
                  <a:srgbClr val="6A9954"/>
                </a:solidFill>
                <a:latin typeface="Arial Unicode MS"/>
                <a:cs typeface="Arial Unicode MS"/>
              </a:rPr>
              <a:t>iterador </a:t>
            </a:r>
            <a:r>
              <a:rPr sz="1600" dirty="0">
                <a:solidFill>
                  <a:srgbClr val="6A9954"/>
                </a:solidFill>
                <a:latin typeface="Arial Unicode MS"/>
                <a:cs typeface="Arial Unicode MS"/>
              </a:rPr>
              <a:t>para </a:t>
            </a:r>
            <a:r>
              <a:rPr sz="1600" spc="40" dirty="0">
                <a:solidFill>
                  <a:srgbClr val="6A9954"/>
                </a:solidFill>
                <a:latin typeface="Arial Unicode MS"/>
                <a:cs typeface="Arial Unicode MS"/>
              </a:rPr>
              <a:t>mostrar </a:t>
            </a:r>
            <a:r>
              <a:rPr sz="1600" spc="55" dirty="0">
                <a:solidFill>
                  <a:srgbClr val="6A9954"/>
                </a:solidFill>
                <a:latin typeface="Arial Unicode MS"/>
                <a:cs typeface="Arial Unicode MS"/>
              </a:rPr>
              <a:t>información </a:t>
            </a:r>
            <a:r>
              <a:rPr sz="1600" spc="15" dirty="0">
                <a:solidFill>
                  <a:srgbClr val="6A9954"/>
                </a:solidFill>
                <a:latin typeface="Arial Unicode MS"/>
                <a:cs typeface="Arial Unicode MS"/>
              </a:rPr>
              <a:t>detallada</a:t>
            </a:r>
            <a:r>
              <a:rPr sz="1600" spc="-204" dirty="0">
                <a:solidFill>
                  <a:srgbClr val="6A9954"/>
                </a:solidFill>
                <a:latin typeface="Arial Unicode MS"/>
                <a:cs typeface="Arial Unicode MS"/>
              </a:rPr>
              <a:t> </a:t>
            </a:r>
            <a:r>
              <a:rPr sz="1600" spc="20" dirty="0">
                <a:solidFill>
                  <a:srgbClr val="6A9954"/>
                </a:solidFill>
                <a:latin typeface="Arial Unicode MS"/>
                <a:cs typeface="Arial Unicode MS"/>
              </a:rPr>
              <a:t>de  </a:t>
            </a:r>
            <a:r>
              <a:rPr sz="1600" spc="-10" dirty="0">
                <a:solidFill>
                  <a:srgbClr val="6A9954"/>
                </a:solidFill>
                <a:latin typeface="Arial Unicode MS"/>
                <a:cs typeface="Arial Unicode MS"/>
              </a:rPr>
              <a:t>cada </a:t>
            </a:r>
            <a:r>
              <a:rPr sz="1600" spc="55" dirty="0">
                <a:solidFill>
                  <a:srgbClr val="6A9954"/>
                </a:solidFill>
                <a:latin typeface="Arial Unicode MS"/>
                <a:cs typeface="Arial Unicode MS"/>
              </a:rPr>
              <a:t>correo</a:t>
            </a:r>
            <a:r>
              <a:rPr sz="1600" spc="-50" dirty="0">
                <a:solidFill>
                  <a:srgbClr val="6A9954"/>
                </a:solidFill>
                <a:latin typeface="Arial Unicode MS"/>
                <a:cs typeface="Arial Unicode MS"/>
              </a:rPr>
              <a:t> </a:t>
            </a:r>
            <a:r>
              <a:rPr sz="1600" spc="45" dirty="0">
                <a:solidFill>
                  <a:srgbClr val="6A9954"/>
                </a:solidFill>
                <a:latin typeface="Arial Unicode MS"/>
                <a:cs typeface="Arial Unicode MS"/>
              </a:rPr>
              <a:t>encontrado</a:t>
            </a:r>
            <a:endParaRPr sz="1600">
              <a:latin typeface="Arial Unicode MS"/>
              <a:cs typeface="Arial Unicode MS"/>
            </a:endParaRPr>
          </a:p>
          <a:p>
            <a:pPr marL="12700" marR="956310">
              <a:lnSpc>
                <a:spcPts val="2160"/>
              </a:lnSpc>
              <a:spcBef>
                <a:spcPts val="60"/>
              </a:spcBef>
            </a:pPr>
            <a:r>
              <a:rPr sz="1800" spc="45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"Información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detallada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correos</a:t>
            </a:r>
            <a:r>
              <a:rPr sz="1800" spc="-6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electrónicos 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encontrados:"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ts val="2090"/>
              </a:lnSpc>
            </a:pPr>
            <a:r>
              <a:rPr sz="1800" spc="100" dirty="0">
                <a:solidFill>
                  <a:srgbClr val="C585C0"/>
                </a:solidFill>
                <a:latin typeface="Arial Unicode MS"/>
                <a:cs typeface="Arial Unicode MS"/>
              </a:rPr>
              <a:t>for </a:t>
            </a:r>
            <a:r>
              <a:rPr sz="1800" spc="50" dirty="0">
                <a:solidFill>
                  <a:srgbClr val="9CDCFD"/>
                </a:solidFill>
                <a:latin typeface="Arial Unicode MS"/>
                <a:cs typeface="Arial Unicode MS"/>
              </a:rPr>
              <a:t>match </a:t>
            </a:r>
            <a:r>
              <a:rPr sz="1800" spc="55" dirty="0">
                <a:solidFill>
                  <a:srgbClr val="C585C0"/>
                </a:solidFill>
                <a:latin typeface="Arial Unicode MS"/>
                <a:cs typeface="Arial Unicode MS"/>
              </a:rPr>
              <a:t>in</a:t>
            </a:r>
            <a:r>
              <a:rPr sz="1800" spc="-250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40" dirty="0">
                <a:solidFill>
                  <a:srgbClr val="9CDCFD"/>
                </a:solidFill>
                <a:latin typeface="Arial Unicode MS"/>
                <a:cs typeface="Arial Unicode MS"/>
              </a:rPr>
              <a:t>iteradorCorreos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:</a:t>
            </a:r>
            <a:endParaRPr sz="1800">
              <a:latin typeface="Arial Unicode MS"/>
              <a:cs typeface="Arial Unicode MS"/>
            </a:endParaRPr>
          </a:p>
          <a:p>
            <a:pPr marL="266700" marR="5080">
              <a:lnSpc>
                <a:spcPct val="100000"/>
              </a:lnSpc>
            </a:pPr>
            <a:r>
              <a:rPr sz="1800" spc="5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5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5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"Correo 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electrónico 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encontrado: </a:t>
            </a:r>
            <a:r>
              <a:rPr sz="1800" spc="1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1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15" dirty="0">
                <a:solidFill>
                  <a:srgbClr val="DCDCAA"/>
                </a:solidFill>
                <a:latin typeface="Arial Unicode MS"/>
                <a:cs typeface="Arial Unicode MS"/>
              </a:rPr>
              <a:t>group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()</a:t>
            </a:r>
            <a:r>
              <a:rPr sz="1800" spc="1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1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35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3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35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"Ubicación: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inicio=</a:t>
            </a:r>
            <a:r>
              <a:rPr sz="1800" spc="30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30" dirty="0">
                <a:solidFill>
                  <a:srgbClr val="DCDCAA"/>
                </a:solidFill>
                <a:latin typeface="Arial Unicode MS"/>
                <a:cs typeface="Arial Unicode MS"/>
              </a:rPr>
              <a:t>start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()</a:t>
            </a:r>
            <a:r>
              <a:rPr sz="1800" spc="30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, </a:t>
            </a:r>
            <a:r>
              <a:rPr sz="1800" spc="25" dirty="0">
                <a:solidFill>
                  <a:srgbClr val="CE9178"/>
                </a:solidFill>
                <a:latin typeface="Arial Unicode MS"/>
                <a:cs typeface="Arial Unicode MS"/>
              </a:rPr>
              <a:t>fin=</a:t>
            </a:r>
            <a:r>
              <a:rPr sz="1800" spc="2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match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25" dirty="0">
                <a:solidFill>
                  <a:srgbClr val="DCDCAA"/>
                </a:solidFill>
                <a:latin typeface="Arial Unicode MS"/>
                <a:cs typeface="Arial Unicode MS"/>
              </a:rPr>
              <a:t>end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()</a:t>
            </a:r>
            <a:r>
              <a:rPr sz="1800" spc="2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2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6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6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"----"</a:t>
            </a:r>
            <a:r>
              <a:rPr sz="1800" spc="6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486" y="1368626"/>
            <a:ext cx="8168513" cy="5489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6027" y="1429511"/>
            <a:ext cx="6445250" cy="442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spc="-9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solidFill>
                  <a:srgbClr val="9CDCFD"/>
                </a:solidFill>
                <a:latin typeface="Arial Unicode MS"/>
                <a:cs typeface="Arial Unicode MS"/>
              </a:rPr>
              <a:t>texto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26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-65" dirty="0">
                <a:solidFill>
                  <a:srgbClr val="CE9178"/>
                </a:solidFill>
                <a:latin typeface="Arial Unicode MS"/>
                <a:cs typeface="Arial Unicode MS"/>
              </a:rPr>
              <a:t>"El </a:t>
            </a:r>
            <a:r>
              <a:rPr sz="1800" spc="65" dirty="0">
                <a:solidFill>
                  <a:srgbClr val="CE9178"/>
                </a:solidFill>
                <a:latin typeface="Arial Unicode MS"/>
                <a:cs typeface="Arial Unicode MS"/>
              </a:rPr>
              <a:t>número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70" dirty="0">
                <a:solidFill>
                  <a:srgbClr val="CE9178"/>
                </a:solidFill>
                <a:latin typeface="Arial Unicode MS"/>
                <a:cs typeface="Arial Unicode MS"/>
              </a:rPr>
              <a:t>teléfono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Oliver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es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123-456-7890, </a:t>
            </a:r>
            <a:r>
              <a:rPr sz="1800" spc="80" dirty="0">
                <a:solidFill>
                  <a:srgbClr val="CE9178"/>
                </a:solidFill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el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Gabriela </a:t>
            </a:r>
            <a:r>
              <a:rPr sz="1800" spc="-10" dirty="0">
                <a:solidFill>
                  <a:srgbClr val="CE9178"/>
                </a:solidFill>
                <a:latin typeface="Arial Unicode MS"/>
                <a:cs typeface="Arial Unicode MS"/>
              </a:rPr>
              <a:t>es</a:t>
            </a:r>
            <a:r>
              <a:rPr sz="1800" spc="-9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987-654-3210."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patron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150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85" dirty="0">
                <a:solidFill>
                  <a:srgbClr val="CE9178"/>
                </a:solidFill>
                <a:latin typeface="Arial Unicode MS"/>
                <a:cs typeface="Arial Unicode MS"/>
              </a:rPr>
              <a:t>"[0-9]</a:t>
            </a:r>
            <a:r>
              <a:rPr sz="1800" spc="85" dirty="0">
                <a:solidFill>
                  <a:srgbClr val="559CD5"/>
                </a:solidFill>
                <a:latin typeface="Arial Unicode MS"/>
                <a:cs typeface="Arial Unicode MS"/>
              </a:rPr>
              <a:t>{3}</a:t>
            </a:r>
            <a:r>
              <a:rPr sz="1800" spc="85" dirty="0">
                <a:solidFill>
                  <a:srgbClr val="CE9178"/>
                </a:solidFill>
                <a:latin typeface="Arial Unicode MS"/>
                <a:cs typeface="Arial Unicode MS"/>
              </a:rPr>
              <a:t>-[0-9]</a:t>
            </a:r>
            <a:r>
              <a:rPr sz="1800" spc="85" dirty="0">
                <a:solidFill>
                  <a:srgbClr val="559CD5"/>
                </a:solidFill>
                <a:latin typeface="Arial Unicode MS"/>
                <a:cs typeface="Arial Unicode MS"/>
              </a:rPr>
              <a:t>{3}</a:t>
            </a:r>
            <a:r>
              <a:rPr sz="1800" spc="85" dirty="0">
                <a:solidFill>
                  <a:srgbClr val="CE9178"/>
                </a:solidFill>
                <a:latin typeface="Arial Unicode MS"/>
                <a:cs typeface="Arial Unicode MS"/>
              </a:rPr>
              <a:t>-[0-9]</a:t>
            </a:r>
            <a:r>
              <a:rPr sz="1800" spc="85" dirty="0">
                <a:solidFill>
                  <a:srgbClr val="559CD5"/>
                </a:solidFill>
                <a:latin typeface="Arial Unicode MS"/>
                <a:cs typeface="Arial Unicode MS"/>
              </a:rPr>
              <a:t>{4}</a:t>
            </a:r>
            <a:r>
              <a:rPr sz="1800" spc="8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9CDCFD"/>
                </a:solidFill>
                <a:latin typeface="Arial Unicode MS"/>
                <a:cs typeface="Arial Unicode MS"/>
              </a:rPr>
              <a:t>cadenaEnmascarada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7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-55" dirty="0">
                <a:solidFill>
                  <a:srgbClr val="CE9178"/>
                </a:solidFill>
                <a:latin typeface="Arial Unicode MS"/>
                <a:cs typeface="Arial Unicode MS"/>
              </a:rPr>
              <a:t>"XXX-XXX-XXXX"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6A9954"/>
                </a:solidFill>
                <a:latin typeface="Arial Unicode MS"/>
                <a:cs typeface="Arial Unicode MS"/>
              </a:rPr>
              <a:t>#Utilizamos </a:t>
            </a:r>
            <a:r>
              <a:rPr sz="1800" dirty="0">
                <a:solidFill>
                  <a:srgbClr val="6A9954"/>
                </a:solidFill>
                <a:latin typeface="Arial Unicode MS"/>
                <a:cs typeface="Arial Unicode MS"/>
              </a:rPr>
              <a:t>re.sub() </a:t>
            </a:r>
            <a:r>
              <a:rPr sz="1800" spc="5" dirty="0">
                <a:solidFill>
                  <a:srgbClr val="6A9954"/>
                </a:solidFill>
                <a:latin typeface="Arial Unicode MS"/>
                <a:cs typeface="Arial Unicode MS"/>
              </a:rPr>
              <a:t>para </a:t>
            </a:r>
            <a:r>
              <a:rPr sz="1800" spc="25" dirty="0">
                <a:solidFill>
                  <a:srgbClr val="6A9954"/>
                </a:solidFill>
                <a:latin typeface="Arial Unicode MS"/>
                <a:cs typeface="Arial Unicode MS"/>
              </a:rPr>
              <a:t>reemplazar </a:t>
            </a:r>
            <a:r>
              <a:rPr sz="1800" spc="50" dirty="0">
                <a:solidFill>
                  <a:srgbClr val="6A9954"/>
                </a:solidFill>
                <a:latin typeface="Arial Unicode MS"/>
                <a:cs typeface="Arial Unicode MS"/>
              </a:rPr>
              <a:t>todos </a:t>
            </a:r>
            <a:r>
              <a:rPr sz="1800" spc="35" dirty="0">
                <a:solidFill>
                  <a:srgbClr val="6A9954"/>
                </a:solidFill>
                <a:latin typeface="Arial Unicode MS"/>
                <a:cs typeface="Arial Unicode MS"/>
              </a:rPr>
              <a:t>los </a:t>
            </a:r>
            <a:r>
              <a:rPr sz="1800" spc="45" dirty="0">
                <a:solidFill>
                  <a:srgbClr val="6A9954"/>
                </a:solidFill>
                <a:latin typeface="Arial Unicode MS"/>
                <a:cs typeface="Arial Unicode MS"/>
              </a:rPr>
              <a:t>números</a:t>
            </a:r>
            <a:r>
              <a:rPr sz="1800" spc="-190" dirty="0">
                <a:solidFill>
                  <a:srgbClr val="6A9954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6A9954"/>
                </a:solidFill>
                <a:latin typeface="Arial Unicode MS"/>
                <a:cs typeface="Arial Unicode MS"/>
              </a:rPr>
              <a:t>de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solidFill>
                  <a:srgbClr val="6A9954"/>
                </a:solidFill>
                <a:latin typeface="Arial Unicode MS"/>
                <a:cs typeface="Arial Unicode MS"/>
              </a:rPr>
              <a:t>teléfono </a:t>
            </a:r>
            <a:r>
              <a:rPr sz="1800" spc="65" dirty="0">
                <a:solidFill>
                  <a:srgbClr val="6A9954"/>
                </a:solidFill>
                <a:latin typeface="Arial Unicode MS"/>
                <a:cs typeface="Arial Unicode MS"/>
              </a:rPr>
              <a:t>por </a:t>
            </a:r>
            <a:r>
              <a:rPr sz="1800" dirty="0">
                <a:solidFill>
                  <a:srgbClr val="6A9954"/>
                </a:solidFill>
                <a:latin typeface="Arial Unicode MS"/>
                <a:cs typeface="Arial Unicode MS"/>
              </a:rPr>
              <a:t>la </a:t>
            </a:r>
            <a:r>
              <a:rPr sz="1800" spc="10" dirty="0">
                <a:solidFill>
                  <a:srgbClr val="6A9954"/>
                </a:solidFill>
                <a:latin typeface="Arial Unicode MS"/>
                <a:cs typeface="Arial Unicode MS"/>
              </a:rPr>
              <a:t>cadena</a:t>
            </a:r>
            <a:r>
              <a:rPr sz="1800" spc="-155" dirty="0">
                <a:solidFill>
                  <a:srgbClr val="6A9954"/>
                </a:solidFill>
                <a:latin typeface="Arial Unicode MS"/>
                <a:cs typeface="Arial Unicode MS"/>
              </a:rPr>
              <a:t> </a:t>
            </a:r>
            <a:r>
              <a:rPr sz="1800" spc="5" dirty="0">
                <a:solidFill>
                  <a:srgbClr val="6A9954"/>
                </a:solidFill>
                <a:latin typeface="Arial Unicode MS"/>
                <a:cs typeface="Arial Unicode MS"/>
              </a:rPr>
              <a:t>enmascarada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solidFill>
                  <a:srgbClr val="9CDCFD"/>
                </a:solidFill>
                <a:latin typeface="Arial Unicode MS"/>
                <a:cs typeface="Arial Unicode MS"/>
              </a:rPr>
              <a:t>textoOfuscado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1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15" dirty="0">
                <a:solidFill>
                  <a:srgbClr val="DCDCAA"/>
                </a:solidFill>
                <a:latin typeface="Arial Unicode MS"/>
                <a:cs typeface="Arial Unicode MS"/>
              </a:rPr>
              <a:t>sub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15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, </a:t>
            </a:r>
            <a:r>
              <a:rPr sz="1800" spc="-10" dirty="0">
                <a:solidFill>
                  <a:srgbClr val="9CDCFD"/>
                </a:solidFill>
                <a:latin typeface="Arial Unicode MS"/>
                <a:cs typeface="Arial Unicode MS"/>
              </a:rPr>
              <a:t>cadenaEnmascarada</a:t>
            </a:r>
            <a:r>
              <a:rPr sz="1800" spc="-10" dirty="0">
                <a:solidFill>
                  <a:srgbClr val="CCCCCC"/>
                </a:solidFill>
                <a:latin typeface="Arial Unicode MS"/>
                <a:cs typeface="Arial Unicode MS"/>
              </a:rPr>
              <a:t>,</a:t>
            </a:r>
            <a:r>
              <a:rPr sz="1800" spc="-240" dirty="0">
                <a:solidFill>
                  <a:srgbClr val="CCCCCC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9CDCFD"/>
                </a:solidFill>
                <a:latin typeface="Arial Unicode MS"/>
                <a:cs typeface="Arial Unicode MS"/>
              </a:rPr>
              <a:t>texto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147820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"Texto</a:t>
            </a:r>
            <a:r>
              <a:rPr sz="1800" spc="-1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15" dirty="0">
                <a:solidFill>
                  <a:srgbClr val="CE9178"/>
                </a:solidFill>
                <a:latin typeface="Arial Unicode MS"/>
                <a:cs typeface="Arial Unicode MS"/>
              </a:rPr>
              <a:t>original:"</a:t>
            </a:r>
            <a:r>
              <a:rPr sz="1800" spc="1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5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5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50" dirty="0">
                <a:solidFill>
                  <a:srgbClr val="9CDCFD"/>
                </a:solidFill>
                <a:latin typeface="Arial Unicode MS"/>
                <a:cs typeface="Arial Unicode MS"/>
              </a:rPr>
              <a:t>texto</a:t>
            </a:r>
            <a:r>
              <a:rPr sz="1800" spc="5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"</a:t>
            </a:r>
            <a:r>
              <a:rPr sz="1800" spc="45" dirty="0">
                <a:solidFill>
                  <a:srgbClr val="D6B97C"/>
                </a:solidFill>
                <a:latin typeface="Arial Unicode MS"/>
                <a:cs typeface="Arial Unicode MS"/>
              </a:rPr>
              <a:t>\n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Texto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después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ofuscar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los </a:t>
            </a:r>
            <a:r>
              <a:rPr sz="1800" spc="50" dirty="0">
                <a:solidFill>
                  <a:srgbClr val="CE9178"/>
                </a:solidFill>
                <a:latin typeface="Arial Unicode MS"/>
                <a:cs typeface="Arial Unicode MS"/>
              </a:rPr>
              <a:t>números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</a:t>
            </a:r>
            <a:r>
              <a:rPr sz="1800" spc="-18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teléfono:"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5" dirty="0">
                <a:solidFill>
                  <a:srgbClr val="9CDCFD"/>
                </a:solidFill>
                <a:latin typeface="Arial Unicode MS"/>
                <a:cs typeface="Arial Unicode MS"/>
              </a:rPr>
              <a:t>textoOfuscado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710" y="806196"/>
            <a:ext cx="4589145" cy="161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45" dirty="0"/>
              <a:t>MÉTODO</a:t>
            </a:r>
            <a:r>
              <a:rPr spc="-120" dirty="0"/>
              <a:t> </a:t>
            </a:r>
            <a:r>
              <a:rPr spc="-65" dirty="0"/>
              <a:t>SUB</a:t>
            </a:r>
          </a:p>
          <a:p>
            <a:pPr marL="12700" marR="5080">
              <a:lnSpc>
                <a:spcPct val="100000"/>
              </a:lnSpc>
              <a:spcBef>
                <a:spcPts val="545"/>
              </a:spcBef>
            </a:pPr>
            <a:r>
              <a:rPr sz="1700" b="0" spc="150" dirty="0">
                <a:latin typeface="Calibri"/>
                <a:cs typeface="Calibri"/>
              </a:rPr>
              <a:t>Se </a:t>
            </a:r>
            <a:r>
              <a:rPr sz="1700" b="0" spc="50" dirty="0">
                <a:latin typeface="Calibri"/>
                <a:cs typeface="Calibri"/>
              </a:rPr>
              <a:t>utiliza </a:t>
            </a:r>
            <a:r>
              <a:rPr sz="1700" b="0" spc="90" dirty="0">
                <a:latin typeface="Calibri"/>
                <a:cs typeface="Calibri"/>
              </a:rPr>
              <a:t>para </a:t>
            </a:r>
            <a:r>
              <a:rPr sz="1700" b="0" spc="85" dirty="0">
                <a:latin typeface="Calibri"/>
                <a:cs typeface="Calibri"/>
              </a:rPr>
              <a:t>reemplazar </a:t>
            </a:r>
            <a:r>
              <a:rPr sz="1700" b="0" spc="95" dirty="0">
                <a:latin typeface="Calibri"/>
                <a:cs typeface="Calibri"/>
              </a:rPr>
              <a:t>todas </a:t>
            </a:r>
            <a:r>
              <a:rPr sz="1700" b="0" spc="75" dirty="0">
                <a:latin typeface="Calibri"/>
                <a:cs typeface="Calibri"/>
              </a:rPr>
              <a:t>las  </a:t>
            </a:r>
            <a:r>
              <a:rPr sz="1700" b="0" spc="85" dirty="0">
                <a:latin typeface="Calibri"/>
                <a:cs typeface="Calibri"/>
              </a:rPr>
              <a:t>ocurrencias</a:t>
            </a:r>
            <a:r>
              <a:rPr sz="1700" b="0" spc="5" dirty="0">
                <a:latin typeface="Calibri"/>
                <a:cs typeface="Calibri"/>
              </a:rPr>
              <a:t> </a:t>
            </a:r>
            <a:r>
              <a:rPr sz="1700" b="0" spc="155" dirty="0">
                <a:latin typeface="Calibri"/>
                <a:cs typeface="Calibri"/>
              </a:rPr>
              <a:t>de</a:t>
            </a:r>
            <a:r>
              <a:rPr sz="1700" b="0" spc="35" dirty="0">
                <a:latin typeface="Calibri"/>
                <a:cs typeface="Calibri"/>
              </a:rPr>
              <a:t> </a:t>
            </a:r>
            <a:r>
              <a:rPr sz="1700" b="0" spc="95" dirty="0">
                <a:latin typeface="Calibri"/>
                <a:cs typeface="Calibri"/>
              </a:rPr>
              <a:t>un</a:t>
            </a:r>
            <a:r>
              <a:rPr sz="1700" b="0" spc="20" dirty="0">
                <a:latin typeface="Calibri"/>
                <a:cs typeface="Calibri"/>
              </a:rPr>
              <a:t> </a:t>
            </a:r>
            <a:r>
              <a:rPr sz="1700" b="0" spc="75" dirty="0">
                <a:latin typeface="Calibri"/>
                <a:cs typeface="Calibri"/>
              </a:rPr>
              <a:t>patrón</a:t>
            </a:r>
            <a:r>
              <a:rPr sz="1700" b="0" spc="20" dirty="0">
                <a:latin typeface="Calibri"/>
                <a:cs typeface="Calibri"/>
              </a:rPr>
              <a:t> </a:t>
            </a:r>
            <a:r>
              <a:rPr sz="1700" b="0" spc="155" dirty="0">
                <a:latin typeface="Calibri"/>
                <a:cs typeface="Calibri"/>
              </a:rPr>
              <a:t>de</a:t>
            </a:r>
            <a:r>
              <a:rPr sz="1700" b="0" spc="35" dirty="0">
                <a:latin typeface="Calibri"/>
                <a:cs typeface="Calibri"/>
              </a:rPr>
              <a:t> </a:t>
            </a:r>
            <a:r>
              <a:rPr sz="1700" b="0" spc="95" dirty="0">
                <a:latin typeface="Calibri"/>
                <a:cs typeface="Calibri"/>
              </a:rPr>
              <a:t>expresión</a:t>
            </a:r>
            <a:r>
              <a:rPr sz="1700" b="0" spc="20" dirty="0">
                <a:latin typeface="Calibri"/>
                <a:cs typeface="Calibri"/>
              </a:rPr>
              <a:t> </a:t>
            </a:r>
            <a:r>
              <a:rPr sz="1700" b="0" spc="90" dirty="0">
                <a:latin typeface="Calibri"/>
                <a:cs typeface="Calibri"/>
              </a:rPr>
              <a:t>regular  </a:t>
            </a:r>
            <a:r>
              <a:rPr sz="1700" b="0" spc="110" dirty="0">
                <a:latin typeface="Calibri"/>
                <a:cs typeface="Calibri"/>
              </a:rPr>
              <a:t>en </a:t>
            </a:r>
            <a:r>
              <a:rPr sz="1700" b="0" spc="95" dirty="0">
                <a:latin typeface="Calibri"/>
                <a:cs typeface="Calibri"/>
              </a:rPr>
              <a:t>una </a:t>
            </a:r>
            <a:r>
              <a:rPr sz="1700" b="0" spc="120" dirty="0">
                <a:latin typeface="Calibri"/>
                <a:cs typeface="Calibri"/>
              </a:rPr>
              <a:t>cadena </a:t>
            </a:r>
            <a:r>
              <a:rPr sz="1700" b="0" spc="150" dirty="0">
                <a:latin typeface="Calibri"/>
                <a:cs typeface="Calibri"/>
              </a:rPr>
              <a:t>de </a:t>
            </a:r>
            <a:r>
              <a:rPr sz="1700" b="0" spc="55" dirty="0">
                <a:latin typeface="Calibri"/>
                <a:cs typeface="Calibri"/>
              </a:rPr>
              <a:t>texto </a:t>
            </a:r>
            <a:r>
              <a:rPr sz="1700" b="0" spc="120" dirty="0">
                <a:latin typeface="Calibri"/>
                <a:cs typeface="Calibri"/>
              </a:rPr>
              <a:t>con </a:t>
            </a:r>
            <a:r>
              <a:rPr sz="1700" b="0" spc="50" dirty="0">
                <a:latin typeface="Calibri"/>
                <a:cs typeface="Calibri"/>
              </a:rPr>
              <a:t>otra </a:t>
            </a:r>
            <a:r>
              <a:rPr sz="1700" b="0" spc="120" dirty="0">
                <a:latin typeface="Calibri"/>
                <a:cs typeface="Calibri"/>
              </a:rPr>
              <a:t>cadena  </a:t>
            </a:r>
            <a:r>
              <a:rPr sz="1700" b="0" spc="95" dirty="0">
                <a:latin typeface="Calibri"/>
                <a:cs typeface="Calibri"/>
              </a:rPr>
              <a:t>especificada.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27" y="2563621"/>
            <a:ext cx="420878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Esto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útil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cuando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desea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modificar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limpiar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según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definido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por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expresiones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regulares.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127" y="3600195"/>
            <a:ext cx="4598670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utilizar </a:t>
            </a:r>
            <a:r>
              <a:rPr sz="1700" i="1" spc="20" dirty="0">
                <a:solidFill>
                  <a:srgbClr val="FFFFFF"/>
                </a:solidFill>
                <a:latin typeface="Arial"/>
                <a:cs typeface="Arial"/>
              </a:rPr>
              <a:t>sub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proporcionan 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tres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argumentos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principales: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expresión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busca,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cadena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utilizará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reemplazar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coincidencias 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encontradas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cadena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texto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realizará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búsqueda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reemplazo.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127" y="5414061"/>
            <a:ext cx="426783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método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devuelve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nueva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cadena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con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todas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sustituciones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realizadas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según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especificado.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486" y="1693585"/>
            <a:ext cx="8168513" cy="5164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1530">
              <a:lnSpc>
                <a:spcPct val="100000"/>
              </a:lnSpc>
            </a:pPr>
            <a:r>
              <a:rPr spc="75" dirty="0"/>
              <a:t>import</a:t>
            </a:r>
            <a:r>
              <a:rPr spc="-95" dirty="0"/>
              <a:t> </a:t>
            </a:r>
            <a:r>
              <a:rPr spc="55" dirty="0">
                <a:solidFill>
                  <a:srgbClr val="4EC8AF"/>
                </a:solidFill>
              </a:rPr>
              <a:t>re</a:t>
            </a:r>
          </a:p>
          <a:p>
            <a:pPr marL="4608830"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21530" marR="5080">
              <a:lnSpc>
                <a:spcPct val="100000"/>
              </a:lnSpc>
            </a:pPr>
            <a:r>
              <a:rPr spc="60" dirty="0">
                <a:solidFill>
                  <a:srgbClr val="9CDCFD"/>
                </a:solidFill>
              </a:rPr>
              <a:t>texto </a:t>
            </a:r>
            <a:r>
              <a:rPr spc="155" dirty="0">
                <a:solidFill>
                  <a:srgbClr val="D3D3D3"/>
                </a:solidFill>
              </a:rPr>
              <a:t>= </a:t>
            </a:r>
            <a:r>
              <a:rPr spc="-10" dirty="0">
                <a:solidFill>
                  <a:srgbClr val="CE9178"/>
                </a:solidFill>
              </a:rPr>
              <a:t>"Hola, </a:t>
            </a:r>
            <a:r>
              <a:rPr spc="20" dirty="0">
                <a:solidFill>
                  <a:srgbClr val="CE9178"/>
                </a:solidFill>
              </a:rPr>
              <a:t>¿cómo </a:t>
            </a:r>
            <a:r>
              <a:rPr spc="-20" dirty="0">
                <a:solidFill>
                  <a:srgbClr val="CE9178"/>
                </a:solidFill>
              </a:rPr>
              <a:t>estás? </a:t>
            </a:r>
            <a:r>
              <a:rPr dirty="0">
                <a:solidFill>
                  <a:srgbClr val="CE9178"/>
                </a:solidFill>
              </a:rPr>
              <a:t>Espero </a:t>
            </a:r>
            <a:r>
              <a:rPr spc="35" dirty="0">
                <a:solidFill>
                  <a:srgbClr val="CE9178"/>
                </a:solidFill>
              </a:rPr>
              <a:t>que </a:t>
            </a:r>
            <a:r>
              <a:rPr spc="15" dirty="0">
                <a:solidFill>
                  <a:srgbClr val="CE9178"/>
                </a:solidFill>
              </a:rPr>
              <a:t>bien. </a:t>
            </a:r>
            <a:r>
              <a:rPr spc="-15" dirty="0">
                <a:solidFill>
                  <a:srgbClr val="CE9178"/>
                </a:solidFill>
              </a:rPr>
              <a:t>Yo </a:t>
            </a:r>
            <a:r>
              <a:rPr spc="50" dirty="0">
                <a:solidFill>
                  <a:srgbClr val="CE9178"/>
                </a:solidFill>
              </a:rPr>
              <a:t>estoy</a:t>
            </a:r>
            <a:r>
              <a:rPr spc="-195" dirty="0">
                <a:solidFill>
                  <a:srgbClr val="CE9178"/>
                </a:solidFill>
              </a:rPr>
              <a:t> </a:t>
            </a:r>
            <a:r>
              <a:rPr spc="40" dirty="0">
                <a:solidFill>
                  <a:srgbClr val="CE9178"/>
                </a:solidFill>
              </a:rPr>
              <a:t>bien  </a:t>
            </a:r>
            <a:r>
              <a:rPr spc="15" dirty="0">
                <a:solidFill>
                  <a:srgbClr val="CE9178"/>
                </a:solidFill>
              </a:rPr>
              <a:t>también."</a:t>
            </a:r>
          </a:p>
          <a:p>
            <a:pPr marL="4621530" marR="136525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6A9954"/>
                </a:solidFill>
              </a:rPr>
              <a:t>#Este </a:t>
            </a:r>
            <a:r>
              <a:rPr sz="1600" spc="45" dirty="0">
                <a:solidFill>
                  <a:srgbClr val="6A9954"/>
                </a:solidFill>
              </a:rPr>
              <a:t>patrón </a:t>
            </a:r>
            <a:r>
              <a:rPr sz="1600" spc="40" dirty="0">
                <a:solidFill>
                  <a:srgbClr val="6A9954"/>
                </a:solidFill>
              </a:rPr>
              <a:t>divide </a:t>
            </a:r>
            <a:r>
              <a:rPr sz="1600" spc="55" dirty="0">
                <a:solidFill>
                  <a:srgbClr val="6A9954"/>
                </a:solidFill>
              </a:rPr>
              <a:t>por </a:t>
            </a:r>
            <a:r>
              <a:rPr sz="1600" spc="30" dirty="0">
                <a:solidFill>
                  <a:srgbClr val="6A9954"/>
                </a:solidFill>
              </a:rPr>
              <a:t>cualquier </a:t>
            </a:r>
            <a:r>
              <a:rPr sz="1600" spc="40" dirty="0">
                <a:solidFill>
                  <a:srgbClr val="6A9954"/>
                </a:solidFill>
              </a:rPr>
              <a:t>combinación </a:t>
            </a:r>
            <a:r>
              <a:rPr sz="1600" spc="20" dirty="0">
                <a:solidFill>
                  <a:srgbClr val="6A9954"/>
                </a:solidFill>
              </a:rPr>
              <a:t>de puntos,</a:t>
            </a:r>
            <a:r>
              <a:rPr sz="1600" spc="-130" dirty="0">
                <a:solidFill>
                  <a:srgbClr val="6A9954"/>
                </a:solidFill>
              </a:rPr>
              <a:t> </a:t>
            </a:r>
            <a:r>
              <a:rPr sz="1600" spc="-5" dirty="0">
                <a:solidFill>
                  <a:srgbClr val="6A9954"/>
                </a:solidFill>
              </a:rPr>
              <a:t>comas,  </a:t>
            </a:r>
            <a:r>
              <a:rPr sz="1600" spc="10" dirty="0">
                <a:solidFill>
                  <a:srgbClr val="6A9954"/>
                </a:solidFill>
              </a:rPr>
              <a:t>signos </a:t>
            </a:r>
            <a:r>
              <a:rPr sz="1600" spc="20" dirty="0">
                <a:solidFill>
                  <a:srgbClr val="6A9954"/>
                </a:solidFill>
              </a:rPr>
              <a:t>de </a:t>
            </a:r>
            <a:r>
              <a:rPr sz="1600" spc="45" dirty="0">
                <a:solidFill>
                  <a:srgbClr val="6A9954"/>
                </a:solidFill>
              </a:rPr>
              <a:t>interrogación </a:t>
            </a:r>
            <a:r>
              <a:rPr sz="1600" spc="65" dirty="0">
                <a:solidFill>
                  <a:srgbClr val="6A9954"/>
                </a:solidFill>
              </a:rPr>
              <a:t>y</a:t>
            </a:r>
            <a:r>
              <a:rPr sz="1600" spc="-40" dirty="0">
                <a:solidFill>
                  <a:srgbClr val="6A9954"/>
                </a:solidFill>
              </a:rPr>
              <a:t> </a:t>
            </a:r>
            <a:r>
              <a:rPr sz="1600" spc="5" dirty="0">
                <a:solidFill>
                  <a:srgbClr val="6A9954"/>
                </a:solidFill>
              </a:rPr>
              <a:t>espacios</a:t>
            </a:r>
            <a:endParaRPr sz="1600"/>
          </a:p>
          <a:p>
            <a:pPr marL="4621530">
              <a:lnSpc>
                <a:spcPts val="2150"/>
              </a:lnSpc>
            </a:pPr>
            <a:r>
              <a:rPr spc="55" dirty="0">
                <a:solidFill>
                  <a:srgbClr val="9CDCFD"/>
                </a:solidFill>
              </a:rPr>
              <a:t>patron </a:t>
            </a:r>
            <a:r>
              <a:rPr spc="155" dirty="0">
                <a:solidFill>
                  <a:srgbClr val="D3D3D3"/>
                </a:solidFill>
              </a:rPr>
              <a:t>= </a:t>
            </a:r>
            <a:r>
              <a:rPr spc="-40" dirty="0">
                <a:solidFill>
                  <a:srgbClr val="CE9178"/>
                </a:solidFill>
              </a:rPr>
              <a:t>'[.,?</a:t>
            </a:r>
            <a:r>
              <a:rPr spc="-320" dirty="0">
                <a:solidFill>
                  <a:srgbClr val="CE9178"/>
                </a:solidFill>
              </a:rPr>
              <a:t> </a:t>
            </a:r>
            <a:r>
              <a:rPr spc="75" dirty="0">
                <a:solidFill>
                  <a:srgbClr val="CE9178"/>
                </a:solidFill>
              </a:rPr>
              <a:t>]+'</a:t>
            </a:r>
          </a:p>
          <a:p>
            <a:pPr marL="4608830"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4621530">
              <a:lnSpc>
                <a:spcPts val="1914"/>
              </a:lnSpc>
            </a:pPr>
            <a:r>
              <a:rPr sz="1600" spc="45" dirty="0">
                <a:solidFill>
                  <a:srgbClr val="6A9954"/>
                </a:solidFill>
              </a:rPr>
              <a:t>#Utilizamos </a:t>
            </a:r>
            <a:r>
              <a:rPr sz="1600" spc="15" dirty="0">
                <a:solidFill>
                  <a:srgbClr val="6A9954"/>
                </a:solidFill>
              </a:rPr>
              <a:t>re.split() </a:t>
            </a:r>
            <a:r>
              <a:rPr sz="1600" dirty="0">
                <a:solidFill>
                  <a:srgbClr val="6A9954"/>
                </a:solidFill>
              </a:rPr>
              <a:t>para </a:t>
            </a:r>
            <a:r>
              <a:rPr sz="1600" spc="45" dirty="0">
                <a:solidFill>
                  <a:srgbClr val="6A9954"/>
                </a:solidFill>
              </a:rPr>
              <a:t>dividir </a:t>
            </a:r>
            <a:r>
              <a:rPr sz="1600" spc="35" dirty="0">
                <a:solidFill>
                  <a:srgbClr val="6A9954"/>
                </a:solidFill>
              </a:rPr>
              <a:t>el </a:t>
            </a:r>
            <a:r>
              <a:rPr sz="1600" spc="55" dirty="0">
                <a:solidFill>
                  <a:srgbClr val="6A9954"/>
                </a:solidFill>
              </a:rPr>
              <a:t>texto </a:t>
            </a:r>
            <a:r>
              <a:rPr sz="1600" spc="15" dirty="0">
                <a:solidFill>
                  <a:srgbClr val="6A9954"/>
                </a:solidFill>
              </a:rPr>
              <a:t>según </a:t>
            </a:r>
            <a:r>
              <a:rPr sz="1600" spc="40" dirty="0">
                <a:solidFill>
                  <a:srgbClr val="6A9954"/>
                </a:solidFill>
              </a:rPr>
              <a:t>el </a:t>
            </a:r>
            <a:r>
              <a:rPr sz="1600" spc="45" dirty="0">
                <a:solidFill>
                  <a:srgbClr val="6A9954"/>
                </a:solidFill>
              </a:rPr>
              <a:t>patrón</a:t>
            </a:r>
            <a:r>
              <a:rPr sz="1600" spc="-175" dirty="0">
                <a:solidFill>
                  <a:srgbClr val="6A9954"/>
                </a:solidFill>
              </a:rPr>
              <a:t> </a:t>
            </a:r>
            <a:r>
              <a:rPr sz="1600" spc="50" dirty="0">
                <a:solidFill>
                  <a:srgbClr val="6A9954"/>
                </a:solidFill>
              </a:rPr>
              <a:t>definido</a:t>
            </a:r>
            <a:endParaRPr sz="1600"/>
          </a:p>
          <a:p>
            <a:pPr marL="4621530">
              <a:lnSpc>
                <a:spcPts val="2155"/>
              </a:lnSpc>
            </a:pPr>
            <a:r>
              <a:rPr spc="30" dirty="0">
                <a:solidFill>
                  <a:srgbClr val="9CDCFD"/>
                </a:solidFill>
              </a:rPr>
              <a:t>partes </a:t>
            </a:r>
            <a:r>
              <a:rPr spc="155" dirty="0">
                <a:solidFill>
                  <a:srgbClr val="D3D3D3"/>
                </a:solidFill>
              </a:rPr>
              <a:t>= </a:t>
            </a:r>
            <a:r>
              <a:rPr spc="25" dirty="0">
                <a:solidFill>
                  <a:srgbClr val="4EC8AF"/>
                </a:solidFill>
              </a:rPr>
              <a:t>re</a:t>
            </a:r>
            <a:r>
              <a:rPr spc="25" dirty="0">
                <a:solidFill>
                  <a:srgbClr val="CCCCCC"/>
                </a:solidFill>
              </a:rPr>
              <a:t>.</a:t>
            </a:r>
            <a:r>
              <a:rPr spc="25" dirty="0">
                <a:solidFill>
                  <a:srgbClr val="DCDCAA"/>
                </a:solidFill>
              </a:rPr>
              <a:t>split</a:t>
            </a:r>
            <a:r>
              <a:rPr spc="25" dirty="0">
                <a:solidFill>
                  <a:srgbClr val="CCCCCC"/>
                </a:solidFill>
              </a:rPr>
              <a:t>(</a:t>
            </a:r>
            <a:r>
              <a:rPr spc="25" dirty="0">
                <a:solidFill>
                  <a:srgbClr val="9CDCFD"/>
                </a:solidFill>
              </a:rPr>
              <a:t>patron</a:t>
            </a:r>
            <a:r>
              <a:rPr spc="25" dirty="0">
                <a:solidFill>
                  <a:srgbClr val="CCCCCC"/>
                </a:solidFill>
              </a:rPr>
              <a:t>,</a:t>
            </a:r>
            <a:r>
              <a:rPr spc="-220" dirty="0">
                <a:solidFill>
                  <a:srgbClr val="CCCCCC"/>
                </a:solidFill>
              </a:rPr>
              <a:t> </a:t>
            </a:r>
            <a:r>
              <a:rPr spc="45" dirty="0">
                <a:solidFill>
                  <a:srgbClr val="9CDCFD"/>
                </a:solidFill>
              </a:rPr>
              <a:t>texto</a:t>
            </a:r>
            <a:r>
              <a:rPr spc="45" dirty="0">
                <a:solidFill>
                  <a:srgbClr val="CCCCCC"/>
                </a:solidFill>
              </a:rPr>
              <a:t>)</a:t>
            </a:r>
          </a:p>
          <a:p>
            <a:pPr marL="4608830"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621530">
              <a:lnSpc>
                <a:spcPct val="100000"/>
              </a:lnSpc>
            </a:pPr>
            <a:r>
              <a:rPr spc="25" dirty="0">
                <a:solidFill>
                  <a:srgbClr val="DCDCAA"/>
                </a:solidFill>
              </a:rPr>
              <a:t>print</a:t>
            </a:r>
            <a:r>
              <a:rPr spc="25" dirty="0">
                <a:solidFill>
                  <a:srgbClr val="CCCCCC"/>
                </a:solidFill>
              </a:rPr>
              <a:t>(</a:t>
            </a:r>
            <a:r>
              <a:rPr spc="25" dirty="0">
                <a:solidFill>
                  <a:srgbClr val="CE9178"/>
                </a:solidFill>
              </a:rPr>
              <a:t>"Partes </a:t>
            </a:r>
            <a:r>
              <a:rPr spc="35" dirty="0">
                <a:solidFill>
                  <a:srgbClr val="CE9178"/>
                </a:solidFill>
              </a:rPr>
              <a:t>del </a:t>
            </a:r>
            <a:r>
              <a:rPr spc="60" dirty="0">
                <a:solidFill>
                  <a:srgbClr val="CE9178"/>
                </a:solidFill>
              </a:rPr>
              <a:t>texto </a:t>
            </a:r>
            <a:r>
              <a:rPr spc="10" dirty="0">
                <a:solidFill>
                  <a:srgbClr val="CE9178"/>
                </a:solidFill>
              </a:rPr>
              <a:t>después </a:t>
            </a:r>
            <a:r>
              <a:rPr spc="30" dirty="0">
                <a:solidFill>
                  <a:srgbClr val="CE9178"/>
                </a:solidFill>
              </a:rPr>
              <a:t>de</a:t>
            </a:r>
            <a:r>
              <a:rPr spc="-130" dirty="0">
                <a:solidFill>
                  <a:srgbClr val="CE9178"/>
                </a:solidFill>
              </a:rPr>
              <a:t> </a:t>
            </a:r>
            <a:r>
              <a:rPr spc="20" dirty="0">
                <a:solidFill>
                  <a:srgbClr val="CE9178"/>
                </a:solidFill>
              </a:rPr>
              <a:t>dividir:"</a:t>
            </a:r>
            <a:r>
              <a:rPr spc="20" dirty="0">
                <a:solidFill>
                  <a:srgbClr val="CCCCCC"/>
                </a:solidFill>
              </a:rPr>
              <a:t>)</a:t>
            </a:r>
          </a:p>
          <a:p>
            <a:pPr marL="4621530">
              <a:lnSpc>
                <a:spcPct val="100000"/>
              </a:lnSpc>
            </a:pPr>
            <a:r>
              <a:rPr spc="100" dirty="0"/>
              <a:t>for </a:t>
            </a:r>
            <a:r>
              <a:rPr spc="40" dirty="0">
                <a:solidFill>
                  <a:srgbClr val="9CDCFD"/>
                </a:solidFill>
              </a:rPr>
              <a:t>parte </a:t>
            </a:r>
            <a:r>
              <a:rPr spc="55" dirty="0"/>
              <a:t>in</a:t>
            </a:r>
            <a:r>
              <a:rPr spc="-200" dirty="0"/>
              <a:t> </a:t>
            </a:r>
            <a:r>
              <a:rPr spc="10" dirty="0">
                <a:solidFill>
                  <a:srgbClr val="9CDCFD"/>
                </a:solidFill>
              </a:rPr>
              <a:t>partes</a:t>
            </a:r>
            <a:r>
              <a:rPr spc="10" dirty="0">
                <a:solidFill>
                  <a:srgbClr val="CCCCCC"/>
                </a:solidFill>
              </a:rPr>
              <a:t>:</a:t>
            </a:r>
          </a:p>
          <a:p>
            <a:pPr marL="4608830" marR="4557395" algn="ctr">
              <a:lnSpc>
                <a:spcPct val="100000"/>
              </a:lnSpc>
              <a:spcBef>
                <a:spcPts val="5"/>
              </a:spcBef>
            </a:pPr>
            <a:r>
              <a:rPr spc="40" dirty="0">
                <a:solidFill>
                  <a:srgbClr val="DCDCAA"/>
                </a:solidFill>
              </a:rPr>
              <a:t>print</a:t>
            </a:r>
            <a:r>
              <a:rPr spc="40" dirty="0">
                <a:solidFill>
                  <a:srgbClr val="CCCCCC"/>
                </a:solidFill>
              </a:rPr>
              <a:t>(</a:t>
            </a:r>
            <a:r>
              <a:rPr spc="40" dirty="0">
                <a:solidFill>
                  <a:srgbClr val="9CDCFD"/>
                </a:solidFill>
              </a:rPr>
              <a:t>parte</a:t>
            </a:r>
            <a:r>
              <a:rPr spc="40" dirty="0">
                <a:solidFill>
                  <a:srgbClr val="CCCCCC"/>
                </a:solidFill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127" y="596646"/>
            <a:ext cx="4238625" cy="135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45" dirty="0"/>
              <a:t>MÉTODO</a:t>
            </a:r>
            <a:r>
              <a:rPr spc="-114" dirty="0"/>
              <a:t> </a:t>
            </a:r>
            <a:r>
              <a:rPr spc="-45" dirty="0"/>
              <a:t>SPLIT</a:t>
            </a:r>
          </a:p>
          <a:p>
            <a:pPr marL="12700" marR="5080">
              <a:lnSpc>
                <a:spcPct val="100000"/>
              </a:lnSpc>
              <a:spcBef>
                <a:spcPts val="545"/>
              </a:spcBef>
            </a:pPr>
            <a:r>
              <a:rPr sz="1700" b="0" spc="150" dirty="0">
                <a:latin typeface="Calibri"/>
                <a:cs typeface="Calibri"/>
              </a:rPr>
              <a:t>Se</a:t>
            </a:r>
            <a:r>
              <a:rPr sz="1700" b="0" spc="35" dirty="0">
                <a:latin typeface="Calibri"/>
                <a:cs typeface="Calibri"/>
              </a:rPr>
              <a:t> </a:t>
            </a:r>
            <a:r>
              <a:rPr sz="1700" b="0" spc="50" dirty="0">
                <a:latin typeface="Calibri"/>
                <a:cs typeface="Calibri"/>
              </a:rPr>
              <a:t>utiliza</a:t>
            </a:r>
            <a:r>
              <a:rPr sz="1700" b="0" spc="-5" dirty="0">
                <a:latin typeface="Calibri"/>
                <a:cs typeface="Calibri"/>
              </a:rPr>
              <a:t> </a:t>
            </a:r>
            <a:r>
              <a:rPr sz="1700" b="0" spc="90" dirty="0">
                <a:latin typeface="Calibri"/>
                <a:cs typeface="Calibri"/>
              </a:rPr>
              <a:t>para</a:t>
            </a:r>
            <a:r>
              <a:rPr sz="1700" b="0" spc="40" dirty="0">
                <a:latin typeface="Calibri"/>
                <a:cs typeface="Calibri"/>
              </a:rPr>
              <a:t> </a:t>
            </a:r>
            <a:r>
              <a:rPr sz="1700" b="0" spc="80" dirty="0">
                <a:latin typeface="Calibri"/>
                <a:cs typeface="Calibri"/>
              </a:rPr>
              <a:t>dividir</a:t>
            </a:r>
            <a:r>
              <a:rPr sz="1700" b="0" spc="15" dirty="0">
                <a:latin typeface="Calibri"/>
                <a:cs typeface="Calibri"/>
              </a:rPr>
              <a:t> </a:t>
            </a:r>
            <a:r>
              <a:rPr sz="1700" b="0" spc="100" dirty="0">
                <a:latin typeface="Calibri"/>
                <a:cs typeface="Calibri"/>
              </a:rPr>
              <a:t>una</a:t>
            </a:r>
            <a:r>
              <a:rPr sz="1700" b="0" spc="20" dirty="0">
                <a:latin typeface="Calibri"/>
                <a:cs typeface="Calibri"/>
              </a:rPr>
              <a:t> </a:t>
            </a:r>
            <a:r>
              <a:rPr sz="1700" b="0" spc="120" dirty="0">
                <a:latin typeface="Calibri"/>
                <a:cs typeface="Calibri"/>
              </a:rPr>
              <a:t>cadena</a:t>
            </a:r>
            <a:r>
              <a:rPr sz="1700" b="0" spc="40" dirty="0">
                <a:latin typeface="Calibri"/>
                <a:cs typeface="Calibri"/>
              </a:rPr>
              <a:t> </a:t>
            </a:r>
            <a:r>
              <a:rPr sz="1700" b="0" spc="110" dirty="0">
                <a:latin typeface="Calibri"/>
                <a:cs typeface="Calibri"/>
              </a:rPr>
              <a:t>en</a:t>
            </a:r>
            <a:r>
              <a:rPr sz="1700" b="0" spc="35" dirty="0">
                <a:latin typeface="Calibri"/>
                <a:cs typeface="Calibri"/>
              </a:rPr>
              <a:t> </a:t>
            </a:r>
            <a:r>
              <a:rPr sz="1700" b="0" spc="75" dirty="0">
                <a:latin typeface="Calibri"/>
                <a:cs typeface="Calibri"/>
              </a:rPr>
              <a:t>partes  utilizando </a:t>
            </a:r>
            <a:r>
              <a:rPr sz="1700" b="0" spc="95" dirty="0">
                <a:latin typeface="Calibri"/>
                <a:cs typeface="Calibri"/>
              </a:rPr>
              <a:t>un </a:t>
            </a:r>
            <a:r>
              <a:rPr sz="1700" b="0" spc="75" dirty="0">
                <a:latin typeface="Calibri"/>
                <a:cs typeface="Calibri"/>
              </a:rPr>
              <a:t>patrón </a:t>
            </a:r>
            <a:r>
              <a:rPr sz="1700" b="0" spc="155" dirty="0">
                <a:latin typeface="Calibri"/>
                <a:cs typeface="Calibri"/>
              </a:rPr>
              <a:t>de </a:t>
            </a:r>
            <a:r>
              <a:rPr sz="1700" b="0" spc="95" dirty="0">
                <a:latin typeface="Calibri"/>
                <a:cs typeface="Calibri"/>
              </a:rPr>
              <a:t>expresión </a:t>
            </a:r>
            <a:r>
              <a:rPr sz="1700" b="0" spc="90" dirty="0">
                <a:latin typeface="Calibri"/>
                <a:cs typeface="Calibri"/>
              </a:rPr>
              <a:t>regular  </a:t>
            </a:r>
            <a:r>
              <a:rPr sz="1700" b="0" spc="140" dirty="0">
                <a:latin typeface="Calibri"/>
                <a:cs typeface="Calibri"/>
              </a:rPr>
              <a:t>como</a:t>
            </a:r>
            <a:r>
              <a:rPr sz="1700" b="0" spc="-55" dirty="0">
                <a:latin typeface="Calibri"/>
                <a:cs typeface="Calibri"/>
              </a:rPr>
              <a:t> </a:t>
            </a:r>
            <a:r>
              <a:rPr sz="1700" b="0" spc="75" dirty="0">
                <a:latin typeface="Calibri"/>
                <a:cs typeface="Calibri"/>
              </a:rPr>
              <a:t>delimitador.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27" y="2190241"/>
            <a:ext cx="4551045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20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diferencia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método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35" dirty="0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r>
              <a:rPr sz="17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convencional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Python,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solo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admite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cadenas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simples 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delimitadores, </a:t>
            </a:r>
            <a:r>
              <a:rPr sz="1700" i="1" spc="20" dirty="0">
                <a:solidFill>
                  <a:srgbClr val="FFFFFF"/>
                </a:solidFill>
                <a:latin typeface="Arial"/>
                <a:cs typeface="Arial"/>
              </a:rPr>
              <a:t>re.split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permite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utilizar 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patrones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más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complejos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basados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expresiones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regulares para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separar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cadena 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partes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más</a:t>
            </a:r>
            <a:r>
              <a:rPr sz="17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significativas.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127" y="4004055"/>
            <a:ext cx="3899535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usar 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re.split(),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proporcionan</a:t>
            </a:r>
            <a:r>
              <a:rPr sz="17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dos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argumentos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principales: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expresión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utilizará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como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separador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cadena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texto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dividirá.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127" y="5558840"/>
            <a:ext cx="4051300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método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devuelve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lista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cadenas 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resultantes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después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dividir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cadena 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original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según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</a:t>
            </a:r>
            <a:r>
              <a:rPr sz="17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especificado.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486" y="1559799"/>
            <a:ext cx="8168513" cy="529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30546" y="1613915"/>
            <a:ext cx="6695440" cy="359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C585C0"/>
                </a:solidFill>
                <a:latin typeface="Arial Unicode MS"/>
                <a:cs typeface="Arial Unicode MS"/>
              </a:rPr>
              <a:t>import</a:t>
            </a:r>
            <a:r>
              <a:rPr sz="1800" spc="-95" dirty="0">
                <a:solidFill>
                  <a:srgbClr val="C585C0"/>
                </a:solidFill>
                <a:latin typeface="Arial Unicode MS"/>
                <a:cs typeface="Arial Unicode MS"/>
              </a:rPr>
              <a:t> </a:t>
            </a:r>
            <a:r>
              <a:rPr sz="1800" spc="5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5" dirty="0">
                <a:solidFill>
                  <a:srgbClr val="9CDCFD"/>
                </a:solidFill>
                <a:latin typeface="Arial Unicode MS"/>
                <a:cs typeface="Arial Unicode MS"/>
              </a:rPr>
              <a:t>patron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90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4EC8AF"/>
                </a:solidFill>
                <a:latin typeface="Arial Unicode MS"/>
                <a:cs typeface="Arial Unicode MS"/>
              </a:rPr>
              <a:t>re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45" dirty="0">
                <a:solidFill>
                  <a:srgbClr val="DCDCAA"/>
                </a:solidFill>
                <a:latin typeface="Arial Unicode MS"/>
                <a:cs typeface="Arial Unicode MS"/>
              </a:rPr>
              <a:t>compile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'[0-9]</a:t>
            </a:r>
            <a:r>
              <a:rPr sz="1800" spc="45" dirty="0">
                <a:solidFill>
                  <a:srgbClr val="559CD5"/>
                </a:solidFill>
                <a:latin typeface="Arial Unicode MS"/>
                <a:cs typeface="Arial Unicode MS"/>
              </a:rPr>
              <a:t>{4}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'</a:t>
            </a:r>
            <a:r>
              <a:rPr sz="1800" spc="4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9CDCFD"/>
                </a:solidFill>
                <a:latin typeface="Arial Unicode MS"/>
                <a:cs typeface="Arial Unicode MS"/>
              </a:rPr>
              <a:t>cadena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35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45" dirty="0">
                <a:solidFill>
                  <a:srgbClr val="CE9178"/>
                </a:solidFill>
                <a:latin typeface="Arial Unicode MS"/>
                <a:cs typeface="Arial Unicode MS"/>
              </a:rPr>
              <a:t>"07/08/2017|03/02/1984|17/03/1984"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30" dirty="0">
                <a:solidFill>
                  <a:srgbClr val="9CDCFD"/>
                </a:solidFill>
                <a:latin typeface="Arial Unicode MS"/>
                <a:cs typeface="Arial Unicode MS"/>
              </a:rPr>
              <a:t>coincidencias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25" dirty="0">
                <a:solidFill>
                  <a:srgbClr val="DCDCAA"/>
                </a:solidFill>
                <a:latin typeface="Arial Unicode MS"/>
                <a:cs typeface="Arial Unicode MS"/>
              </a:rPr>
              <a:t>findall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1800" spc="35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3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35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'Coincidencias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encontradas 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con </a:t>
            </a:r>
            <a:r>
              <a:rPr sz="1800" spc="20" dirty="0">
                <a:solidFill>
                  <a:srgbClr val="CE9178"/>
                </a:solidFill>
                <a:latin typeface="Arial Unicode MS"/>
                <a:cs typeface="Arial Unicode MS"/>
              </a:rPr>
              <a:t>findall():</a:t>
            </a:r>
            <a:r>
              <a:rPr sz="1800" spc="-25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2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25" dirty="0">
                <a:solidFill>
                  <a:srgbClr val="9CDCFD"/>
                </a:solidFill>
                <a:latin typeface="Arial Unicode MS"/>
                <a:cs typeface="Arial Unicode MS"/>
              </a:rPr>
              <a:t>coincidencias</a:t>
            </a:r>
            <a:r>
              <a:rPr sz="1800" spc="2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25" dirty="0">
                <a:solidFill>
                  <a:srgbClr val="CE9178"/>
                </a:solidFill>
                <a:latin typeface="Arial Unicode MS"/>
                <a:cs typeface="Arial Unicode MS"/>
              </a:rPr>
              <a:t>’</a:t>
            </a:r>
            <a:r>
              <a:rPr sz="1800" spc="2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06680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solidFill>
                  <a:srgbClr val="9CDCFD"/>
                </a:solidFill>
                <a:latin typeface="Arial Unicode MS"/>
                <a:cs typeface="Arial Unicode MS"/>
              </a:rPr>
              <a:t>inicioCoincidencia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20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20" dirty="0">
                <a:solidFill>
                  <a:srgbClr val="DCDCAA"/>
                </a:solidFill>
                <a:latin typeface="Arial Unicode MS"/>
                <a:cs typeface="Arial Unicode MS"/>
              </a:rPr>
              <a:t>match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20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20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4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4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4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40" dirty="0">
                <a:solidFill>
                  <a:srgbClr val="CE9178"/>
                </a:solidFill>
                <a:latin typeface="Arial Unicode MS"/>
                <a:cs typeface="Arial Unicode MS"/>
              </a:rPr>
              <a:t>'Coincidencia </a:t>
            </a:r>
            <a:r>
              <a:rPr sz="1800" spc="5" dirty="0">
                <a:solidFill>
                  <a:srgbClr val="CE9178"/>
                </a:solidFill>
                <a:latin typeface="Arial Unicode MS"/>
                <a:cs typeface="Arial Unicode MS"/>
              </a:rPr>
              <a:t>al </a:t>
            </a:r>
            <a:r>
              <a:rPr sz="1800" spc="55" dirty="0">
                <a:solidFill>
                  <a:srgbClr val="CE9178"/>
                </a:solidFill>
                <a:latin typeface="Arial Unicode MS"/>
                <a:cs typeface="Arial Unicode MS"/>
              </a:rPr>
              <a:t>inicio </a:t>
            </a:r>
            <a:r>
              <a:rPr sz="1800" spc="60" dirty="0">
                <a:solidFill>
                  <a:srgbClr val="CE9178"/>
                </a:solidFill>
                <a:latin typeface="Arial Unicode MS"/>
                <a:cs typeface="Arial Unicode MS"/>
              </a:rPr>
              <a:t>con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match():</a:t>
            </a:r>
            <a:r>
              <a:rPr sz="1800" spc="-114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spc="35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spc="35" dirty="0">
                <a:solidFill>
                  <a:srgbClr val="9CDCFD"/>
                </a:solidFill>
                <a:latin typeface="Arial Unicode MS"/>
                <a:cs typeface="Arial Unicode MS"/>
              </a:rPr>
              <a:t>inicioCoincidencia</a:t>
            </a:r>
            <a:r>
              <a:rPr sz="1800" spc="35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spc="35" dirty="0">
                <a:solidFill>
                  <a:srgbClr val="CE9178"/>
                </a:solidFill>
                <a:latin typeface="Arial Unicode MS"/>
                <a:cs typeface="Arial Unicode MS"/>
              </a:rPr>
              <a:t>'</a:t>
            </a:r>
            <a:r>
              <a:rPr sz="1800" spc="35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73050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Arial Unicode MS"/>
                <a:cs typeface="Arial Unicode MS"/>
              </a:rPr>
              <a:t>cadenaReemplazada </a:t>
            </a:r>
            <a:r>
              <a:rPr sz="1800" spc="155" dirty="0">
                <a:solidFill>
                  <a:srgbClr val="D3D3D3"/>
                </a:solidFill>
                <a:latin typeface="Arial Unicode MS"/>
                <a:cs typeface="Arial Unicode MS"/>
              </a:rPr>
              <a:t>= </a:t>
            </a:r>
            <a:r>
              <a:rPr sz="1800" spc="-15" dirty="0">
                <a:solidFill>
                  <a:srgbClr val="9CDCFD"/>
                </a:solidFill>
                <a:latin typeface="Arial Unicode MS"/>
                <a:cs typeface="Arial Unicode MS"/>
              </a:rPr>
              <a:t>patron</a:t>
            </a:r>
            <a:r>
              <a:rPr sz="1800" spc="-15" dirty="0">
                <a:solidFill>
                  <a:srgbClr val="CCCCCC"/>
                </a:solidFill>
                <a:latin typeface="Arial Unicode MS"/>
                <a:cs typeface="Arial Unicode MS"/>
              </a:rPr>
              <a:t>.</a:t>
            </a:r>
            <a:r>
              <a:rPr sz="1800" spc="-15" dirty="0">
                <a:solidFill>
                  <a:srgbClr val="DCDCAA"/>
                </a:solidFill>
                <a:latin typeface="Arial Unicode MS"/>
                <a:cs typeface="Arial Unicode MS"/>
              </a:rPr>
              <a:t>sub</a:t>
            </a:r>
            <a:r>
              <a:rPr sz="1800" spc="-15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-15" dirty="0">
                <a:solidFill>
                  <a:srgbClr val="CE9178"/>
                </a:solidFill>
                <a:latin typeface="Arial Unicode MS"/>
                <a:cs typeface="Arial Unicode MS"/>
              </a:rPr>
              <a:t>'XXXX'</a:t>
            </a:r>
            <a:r>
              <a:rPr sz="1800" spc="-15" dirty="0">
                <a:solidFill>
                  <a:srgbClr val="CCCCCC"/>
                </a:solidFill>
                <a:latin typeface="Arial Unicode MS"/>
                <a:cs typeface="Arial Unicode MS"/>
              </a:rPr>
              <a:t>, </a:t>
            </a:r>
            <a:r>
              <a:rPr sz="1800" spc="5" dirty="0">
                <a:solidFill>
                  <a:srgbClr val="9CDCFD"/>
                </a:solidFill>
                <a:latin typeface="Arial Unicode MS"/>
                <a:cs typeface="Arial Unicode MS"/>
              </a:rPr>
              <a:t>cadena</a:t>
            </a:r>
            <a:r>
              <a:rPr sz="1800" spc="5" dirty="0">
                <a:solidFill>
                  <a:srgbClr val="CCCCCC"/>
                </a:solidFill>
                <a:latin typeface="Arial Unicode MS"/>
                <a:cs typeface="Arial Unicode MS"/>
              </a:rPr>
              <a:t>)  </a:t>
            </a:r>
            <a:r>
              <a:rPr sz="1800" spc="30" dirty="0">
                <a:solidFill>
                  <a:srgbClr val="DCDCAA"/>
                </a:solidFill>
                <a:latin typeface="Arial Unicode MS"/>
                <a:cs typeface="Arial Unicode MS"/>
              </a:rPr>
              <a:t>print</a:t>
            </a:r>
            <a:r>
              <a:rPr sz="1800" spc="30" dirty="0">
                <a:solidFill>
                  <a:srgbClr val="CCCCCC"/>
                </a:solidFill>
                <a:latin typeface="Arial Unicode MS"/>
                <a:cs typeface="Arial Unicode MS"/>
              </a:rPr>
              <a:t>(</a:t>
            </a:r>
            <a:r>
              <a:rPr sz="1800" spc="30" dirty="0">
                <a:solidFill>
                  <a:srgbClr val="559CD5"/>
                </a:solidFill>
                <a:latin typeface="Arial Unicode MS"/>
                <a:cs typeface="Arial Unicode MS"/>
              </a:rPr>
              <a:t>f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'Cadena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después </a:t>
            </a:r>
            <a:r>
              <a:rPr sz="1800" spc="30" dirty="0">
                <a:solidFill>
                  <a:srgbClr val="CE9178"/>
                </a:solidFill>
                <a:latin typeface="Arial Unicode MS"/>
                <a:cs typeface="Arial Unicode MS"/>
              </a:rPr>
              <a:t>de </a:t>
            </a:r>
            <a:r>
              <a:rPr sz="1800" spc="10" dirty="0">
                <a:solidFill>
                  <a:srgbClr val="CE9178"/>
                </a:solidFill>
                <a:latin typeface="Arial Unicode MS"/>
                <a:cs typeface="Arial Unicode MS"/>
              </a:rPr>
              <a:t>usar </a:t>
            </a:r>
            <a:r>
              <a:rPr sz="1800" spc="-20" dirty="0">
                <a:solidFill>
                  <a:srgbClr val="CE9178"/>
                </a:solidFill>
                <a:latin typeface="Arial Unicode MS"/>
                <a:cs typeface="Arial Unicode MS"/>
              </a:rPr>
              <a:t>sub():</a:t>
            </a:r>
            <a:r>
              <a:rPr sz="1800" spc="-120" dirty="0">
                <a:solidFill>
                  <a:srgbClr val="CE9178"/>
                </a:solidFill>
                <a:latin typeface="Arial Unicode MS"/>
                <a:cs typeface="Arial Unicode MS"/>
              </a:rPr>
              <a:t> </a:t>
            </a:r>
            <a:r>
              <a:rPr sz="1800" dirty="0">
                <a:solidFill>
                  <a:srgbClr val="559CD5"/>
                </a:solidFill>
                <a:latin typeface="Arial Unicode MS"/>
                <a:cs typeface="Arial Unicode MS"/>
              </a:rPr>
              <a:t>{</a:t>
            </a:r>
            <a:r>
              <a:rPr sz="1800" dirty="0">
                <a:solidFill>
                  <a:srgbClr val="9CDCFD"/>
                </a:solidFill>
                <a:latin typeface="Arial Unicode MS"/>
                <a:cs typeface="Arial Unicode MS"/>
              </a:rPr>
              <a:t>cadenaReemplazada</a:t>
            </a:r>
            <a:r>
              <a:rPr sz="1800" dirty="0">
                <a:solidFill>
                  <a:srgbClr val="559CD5"/>
                </a:solidFill>
                <a:latin typeface="Arial Unicode MS"/>
                <a:cs typeface="Arial Unicode MS"/>
              </a:rPr>
              <a:t>}</a:t>
            </a:r>
            <a:r>
              <a:rPr sz="1800" dirty="0">
                <a:solidFill>
                  <a:srgbClr val="CE9178"/>
                </a:solidFill>
                <a:latin typeface="Arial Unicode MS"/>
                <a:cs typeface="Arial Unicode MS"/>
              </a:rPr>
              <a:t>'</a:t>
            </a:r>
            <a:r>
              <a:rPr sz="1800" dirty="0">
                <a:solidFill>
                  <a:srgbClr val="CCCCCC"/>
                </a:solidFill>
                <a:latin typeface="Arial Unicode MS"/>
                <a:cs typeface="Arial Unicode MS"/>
              </a:rPr>
              <a:t>)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127" y="725678"/>
            <a:ext cx="4552950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45" dirty="0"/>
              <a:t>MÉTODO</a:t>
            </a:r>
            <a:r>
              <a:rPr spc="-105" dirty="0"/>
              <a:t> </a:t>
            </a:r>
            <a:r>
              <a:rPr dirty="0"/>
              <a:t>COMPILE</a:t>
            </a:r>
          </a:p>
          <a:p>
            <a:pPr marL="12700" marR="5080">
              <a:lnSpc>
                <a:spcPct val="100000"/>
              </a:lnSpc>
              <a:spcBef>
                <a:spcPts val="540"/>
              </a:spcBef>
            </a:pPr>
            <a:r>
              <a:rPr sz="1700" b="0" spc="125" dirty="0">
                <a:latin typeface="Calibri"/>
                <a:cs typeface="Calibri"/>
              </a:rPr>
              <a:t>La</a:t>
            </a:r>
            <a:r>
              <a:rPr sz="1700" b="0" spc="30" dirty="0">
                <a:latin typeface="Calibri"/>
                <a:cs typeface="Calibri"/>
              </a:rPr>
              <a:t> </a:t>
            </a:r>
            <a:r>
              <a:rPr sz="1700" b="0" spc="105" dirty="0">
                <a:latin typeface="Calibri"/>
                <a:cs typeface="Calibri"/>
              </a:rPr>
              <a:t>compilación</a:t>
            </a:r>
            <a:r>
              <a:rPr sz="1700" b="0" spc="-5" dirty="0">
                <a:latin typeface="Calibri"/>
                <a:cs typeface="Calibri"/>
              </a:rPr>
              <a:t> </a:t>
            </a:r>
            <a:r>
              <a:rPr sz="1700" b="0" spc="155" dirty="0">
                <a:latin typeface="Calibri"/>
                <a:cs typeface="Calibri"/>
              </a:rPr>
              <a:t>de</a:t>
            </a:r>
            <a:r>
              <a:rPr sz="1700" b="0" spc="55" dirty="0">
                <a:latin typeface="Calibri"/>
                <a:cs typeface="Calibri"/>
              </a:rPr>
              <a:t> </a:t>
            </a:r>
            <a:r>
              <a:rPr sz="1700" b="0" spc="95" dirty="0">
                <a:latin typeface="Calibri"/>
                <a:cs typeface="Calibri"/>
              </a:rPr>
              <a:t>expresiones</a:t>
            </a:r>
            <a:r>
              <a:rPr sz="1700" b="0" spc="5" dirty="0">
                <a:latin typeface="Calibri"/>
                <a:cs typeface="Calibri"/>
              </a:rPr>
              <a:t> </a:t>
            </a:r>
            <a:r>
              <a:rPr sz="1700" b="0" spc="90" dirty="0">
                <a:latin typeface="Calibri"/>
                <a:cs typeface="Calibri"/>
              </a:rPr>
              <a:t>regulares</a:t>
            </a:r>
            <a:r>
              <a:rPr sz="1700" b="0" spc="30" dirty="0">
                <a:latin typeface="Calibri"/>
                <a:cs typeface="Calibri"/>
              </a:rPr>
              <a:t> </a:t>
            </a:r>
            <a:r>
              <a:rPr sz="1700" b="0" spc="110" dirty="0">
                <a:latin typeface="Calibri"/>
                <a:cs typeface="Calibri"/>
              </a:rPr>
              <a:t>es</a:t>
            </a:r>
            <a:r>
              <a:rPr sz="1700" b="0" spc="30" dirty="0">
                <a:latin typeface="Calibri"/>
                <a:cs typeface="Calibri"/>
              </a:rPr>
              <a:t> </a:t>
            </a:r>
            <a:r>
              <a:rPr sz="1700" b="0" spc="80" dirty="0">
                <a:latin typeface="Calibri"/>
                <a:cs typeface="Calibri"/>
              </a:rPr>
              <a:t>el  </a:t>
            </a:r>
            <a:r>
              <a:rPr sz="1700" b="0" spc="114" dirty="0">
                <a:latin typeface="Calibri"/>
                <a:cs typeface="Calibri"/>
              </a:rPr>
              <a:t>proceso </a:t>
            </a:r>
            <a:r>
              <a:rPr sz="1700" b="0" spc="95" dirty="0">
                <a:latin typeface="Calibri"/>
                <a:cs typeface="Calibri"/>
              </a:rPr>
              <a:t>mediante </a:t>
            </a:r>
            <a:r>
              <a:rPr sz="1700" b="0" spc="80" dirty="0">
                <a:latin typeface="Calibri"/>
                <a:cs typeface="Calibri"/>
              </a:rPr>
              <a:t>el </a:t>
            </a:r>
            <a:r>
              <a:rPr sz="1700" b="0" spc="90" dirty="0">
                <a:latin typeface="Calibri"/>
                <a:cs typeface="Calibri"/>
              </a:rPr>
              <a:t>cual </a:t>
            </a:r>
            <a:r>
              <a:rPr sz="1700" b="0" spc="100" dirty="0">
                <a:latin typeface="Calibri"/>
                <a:cs typeface="Calibri"/>
              </a:rPr>
              <a:t>una </a:t>
            </a:r>
            <a:r>
              <a:rPr sz="1700" b="0" spc="95" dirty="0">
                <a:latin typeface="Calibri"/>
                <a:cs typeface="Calibri"/>
              </a:rPr>
              <a:t>expresión  </a:t>
            </a:r>
            <a:r>
              <a:rPr sz="1700" b="0" spc="90" dirty="0">
                <a:latin typeface="Calibri"/>
                <a:cs typeface="Calibri"/>
              </a:rPr>
              <a:t>regular </a:t>
            </a:r>
            <a:r>
              <a:rPr sz="1700" b="0" spc="110" dirty="0">
                <a:latin typeface="Calibri"/>
                <a:cs typeface="Calibri"/>
              </a:rPr>
              <a:t>se </a:t>
            </a:r>
            <a:r>
              <a:rPr sz="1700" b="0" spc="75" dirty="0">
                <a:latin typeface="Calibri"/>
                <a:cs typeface="Calibri"/>
              </a:rPr>
              <a:t>convierte </a:t>
            </a:r>
            <a:r>
              <a:rPr sz="1700" b="0" spc="110" dirty="0">
                <a:latin typeface="Calibri"/>
                <a:cs typeface="Calibri"/>
              </a:rPr>
              <a:t>en </a:t>
            </a:r>
            <a:r>
              <a:rPr sz="1700" b="0" spc="95" dirty="0">
                <a:latin typeface="Calibri"/>
                <a:cs typeface="Calibri"/>
              </a:rPr>
              <a:t>un </a:t>
            </a:r>
            <a:r>
              <a:rPr sz="1700" b="0" spc="100" dirty="0">
                <a:latin typeface="Calibri"/>
                <a:cs typeface="Calibri"/>
              </a:rPr>
              <a:t>objeto </a:t>
            </a:r>
            <a:r>
              <a:rPr sz="1700" b="0" spc="75" dirty="0">
                <a:latin typeface="Calibri"/>
                <a:cs typeface="Calibri"/>
              </a:rPr>
              <a:t>patrón </a:t>
            </a:r>
            <a:r>
              <a:rPr sz="1700" b="0" spc="135" dirty="0">
                <a:latin typeface="Calibri"/>
                <a:cs typeface="Calibri"/>
              </a:rPr>
              <a:t>que  </a:t>
            </a:r>
            <a:r>
              <a:rPr sz="1700" b="0" spc="145" dirty="0">
                <a:latin typeface="Calibri"/>
                <a:cs typeface="Calibri"/>
              </a:rPr>
              <a:t>puede </a:t>
            </a:r>
            <a:r>
              <a:rPr sz="1700" b="0" spc="80" dirty="0">
                <a:latin typeface="Calibri"/>
                <a:cs typeface="Calibri"/>
              </a:rPr>
              <a:t>ser </a:t>
            </a:r>
            <a:r>
              <a:rPr sz="1700" b="0" spc="70" dirty="0">
                <a:latin typeface="Calibri"/>
                <a:cs typeface="Calibri"/>
              </a:rPr>
              <a:t>reutilizado</a:t>
            </a:r>
            <a:r>
              <a:rPr sz="1700" b="0" spc="-200" dirty="0">
                <a:latin typeface="Calibri"/>
                <a:cs typeface="Calibri"/>
              </a:rPr>
              <a:t> </a:t>
            </a:r>
            <a:r>
              <a:rPr sz="1700" b="0" spc="75" dirty="0">
                <a:latin typeface="Calibri"/>
                <a:cs typeface="Calibri"/>
              </a:rPr>
              <a:t>eficientemente.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127" y="2578227"/>
            <a:ext cx="448564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ventaja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compilar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expresión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regular 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permite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optimizar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búsquedas,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especialmente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misma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expresión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utiliza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múltiples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veces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código.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127" y="3873627"/>
            <a:ext cx="455422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compilar una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expresión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regular,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solo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mejora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legibilidad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código,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sino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también  su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rendimiento, ya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evita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necesidad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recompilar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misma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expresión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uso.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127" y="5169280"/>
            <a:ext cx="459676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Este </a:t>
            </a: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objeto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se </a:t>
            </a:r>
            <a:r>
              <a:rPr sz="1700" spc="145" dirty="0">
                <a:solidFill>
                  <a:srgbClr val="9FE2F4"/>
                </a:solidFill>
                <a:latin typeface="Calibri"/>
                <a:cs typeface="Calibri"/>
              </a:rPr>
              <a:t>puede </a:t>
            </a: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emplear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para </a:t>
            </a:r>
            <a:r>
              <a:rPr sz="1700" spc="85" dirty="0">
                <a:solidFill>
                  <a:srgbClr val="9FE2F4"/>
                </a:solidFill>
                <a:latin typeface="Calibri"/>
                <a:cs typeface="Calibri"/>
              </a:rPr>
              <a:t>invocar  </a:t>
            </a:r>
            <a:r>
              <a:rPr sz="1700" spc="114" dirty="0">
                <a:solidFill>
                  <a:srgbClr val="9FE2F4"/>
                </a:solidFill>
                <a:latin typeface="Calibri"/>
                <a:cs typeface="Calibri"/>
              </a:rPr>
              <a:t>métodos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antes </a:t>
            </a:r>
            <a:r>
              <a:rPr sz="1700" spc="55" dirty="0">
                <a:solidFill>
                  <a:srgbClr val="9FE2F4"/>
                </a:solidFill>
                <a:latin typeface="Calibri"/>
                <a:cs typeface="Calibri"/>
              </a:rPr>
              <a:t>vistos,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9FE2F4"/>
                </a:solidFill>
                <a:latin typeface="Calibri"/>
                <a:cs typeface="Calibri"/>
              </a:rPr>
              <a:t>la </a:t>
            </a: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misma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manera  </a:t>
            </a:r>
            <a:r>
              <a:rPr sz="1700" spc="135" dirty="0">
                <a:solidFill>
                  <a:srgbClr val="9FE2F4"/>
                </a:solidFill>
                <a:latin typeface="Calibri"/>
                <a:cs typeface="Calibri"/>
              </a:rPr>
              <a:t>que</a:t>
            </a:r>
            <a:r>
              <a:rPr sz="1700" spc="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9FE2F4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usarían</a:t>
            </a:r>
            <a:r>
              <a:rPr sz="1700" spc="1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9FE2F4"/>
                </a:solidFill>
                <a:latin typeface="Calibri"/>
                <a:cs typeface="Calibri"/>
              </a:rPr>
              <a:t>directamente</a:t>
            </a:r>
            <a:r>
              <a:rPr sz="1700" spc="3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9FE2F4"/>
                </a:solidFill>
                <a:latin typeface="Calibri"/>
                <a:cs typeface="Calibri"/>
              </a:rPr>
              <a:t>con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9FE2F4"/>
                </a:solidFill>
                <a:latin typeface="Calibri"/>
                <a:cs typeface="Calibri"/>
              </a:rPr>
              <a:t>el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9FE2F4"/>
                </a:solidFill>
                <a:latin typeface="Calibri"/>
                <a:cs typeface="Calibri"/>
              </a:rPr>
              <a:t>módulo</a:t>
            </a:r>
            <a:r>
              <a:rPr sz="1700" spc="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i="1" spc="5" dirty="0">
                <a:solidFill>
                  <a:srgbClr val="9FE2F4"/>
                </a:solidFill>
                <a:latin typeface="Arial"/>
                <a:cs typeface="Arial"/>
              </a:rPr>
              <a:t>re</a:t>
            </a:r>
            <a:r>
              <a:rPr sz="1700" spc="5" dirty="0">
                <a:solidFill>
                  <a:srgbClr val="9FE2F4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061200" cy="6858000"/>
          </a:xfrm>
          <a:custGeom>
            <a:avLst/>
            <a:gdLst/>
            <a:ahLst/>
            <a:cxnLst/>
            <a:rect l="l" t="t" r="r" b="b"/>
            <a:pathLst>
              <a:path w="7061200" h="6858000">
                <a:moveTo>
                  <a:pt x="5399151" y="0"/>
                </a:moveTo>
                <a:lnTo>
                  <a:pt x="0" y="0"/>
                </a:lnTo>
                <a:lnTo>
                  <a:pt x="0" y="6857999"/>
                </a:lnTo>
                <a:lnTo>
                  <a:pt x="5399151" y="6857999"/>
                </a:lnTo>
                <a:lnTo>
                  <a:pt x="5456936" y="6812861"/>
                </a:lnTo>
                <a:lnTo>
                  <a:pt x="5493958" y="6782120"/>
                </a:lnTo>
                <a:lnTo>
                  <a:pt x="5530635" y="6750984"/>
                </a:lnTo>
                <a:lnTo>
                  <a:pt x="5566964" y="6719459"/>
                </a:lnTo>
                <a:lnTo>
                  <a:pt x="5602943" y="6687546"/>
                </a:lnTo>
                <a:lnTo>
                  <a:pt x="5638567" y="6655249"/>
                </a:lnTo>
                <a:lnTo>
                  <a:pt x="5673833" y="6622572"/>
                </a:lnTo>
                <a:lnTo>
                  <a:pt x="5708738" y="6589517"/>
                </a:lnTo>
                <a:lnTo>
                  <a:pt x="5743278" y="6556088"/>
                </a:lnTo>
                <a:lnTo>
                  <a:pt x="5777451" y="6522288"/>
                </a:lnTo>
                <a:lnTo>
                  <a:pt x="5811254" y="6488121"/>
                </a:lnTo>
                <a:lnTo>
                  <a:pt x="5844682" y="6453589"/>
                </a:lnTo>
                <a:lnTo>
                  <a:pt x="5877732" y="6418696"/>
                </a:lnTo>
                <a:lnTo>
                  <a:pt x="5910402" y="6383445"/>
                </a:lnTo>
                <a:lnTo>
                  <a:pt x="5942688" y="6347840"/>
                </a:lnTo>
                <a:lnTo>
                  <a:pt x="5974587" y="6311883"/>
                </a:lnTo>
                <a:lnTo>
                  <a:pt x="6006095" y="6275578"/>
                </a:lnTo>
                <a:lnTo>
                  <a:pt x="6037210" y="6238928"/>
                </a:lnTo>
                <a:lnTo>
                  <a:pt x="6067927" y="6201937"/>
                </a:lnTo>
                <a:lnTo>
                  <a:pt x="6098244" y="6164608"/>
                </a:lnTo>
                <a:lnTo>
                  <a:pt x="6128157" y="6126943"/>
                </a:lnTo>
                <a:lnTo>
                  <a:pt x="6157664" y="6088947"/>
                </a:lnTo>
                <a:lnTo>
                  <a:pt x="6186760" y="6050622"/>
                </a:lnTo>
                <a:lnTo>
                  <a:pt x="6215443" y="6011972"/>
                </a:lnTo>
                <a:lnTo>
                  <a:pt x="6243709" y="5973000"/>
                </a:lnTo>
                <a:lnTo>
                  <a:pt x="6271555" y="5933709"/>
                </a:lnTo>
                <a:lnTo>
                  <a:pt x="6298977" y="5894102"/>
                </a:lnTo>
                <a:lnTo>
                  <a:pt x="6325974" y="5854184"/>
                </a:lnTo>
                <a:lnTo>
                  <a:pt x="6352540" y="5813956"/>
                </a:lnTo>
                <a:lnTo>
                  <a:pt x="6378673" y="5773423"/>
                </a:lnTo>
                <a:lnTo>
                  <a:pt x="6404370" y="5732587"/>
                </a:lnTo>
                <a:lnTo>
                  <a:pt x="6429627" y="5691452"/>
                </a:lnTo>
                <a:lnTo>
                  <a:pt x="6454441" y="5650021"/>
                </a:lnTo>
                <a:lnTo>
                  <a:pt x="6478809" y="5608298"/>
                </a:lnTo>
                <a:lnTo>
                  <a:pt x="6502727" y="5566285"/>
                </a:lnTo>
                <a:lnTo>
                  <a:pt x="6526193" y="5523986"/>
                </a:lnTo>
                <a:lnTo>
                  <a:pt x="6549203" y="5481404"/>
                </a:lnTo>
                <a:lnTo>
                  <a:pt x="6571753" y="5438542"/>
                </a:lnTo>
                <a:lnTo>
                  <a:pt x="6593841" y="5395404"/>
                </a:lnTo>
                <a:lnTo>
                  <a:pt x="6615462" y="5351993"/>
                </a:lnTo>
                <a:lnTo>
                  <a:pt x="6636615" y="5308312"/>
                </a:lnTo>
                <a:lnTo>
                  <a:pt x="6657295" y="5264364"/>
                </a:lnTo>
                <a:lnTo>
                  <a:pt x="6677500" y="5220153"/>
                </a:lnTo>
                <a:lnTo>
                  <a:pt x="6697225" y="5175682"/>
                </a:lnTo>
                <a:lnTo>
                  <a:pt x="6716468" y="5130954"/>
                </a:lnTo>
                <a:lnTo>
                  <a:pt x="6735226" y="5085973"/>
                </a:lnTo>
                <a:lnTo>
                  <a:pt x="6753495" y="5040741"/>
                </a:lnTo>
                <a:lnTo>
                  <a:pt x="6771271" y="4995263"/>
                </a:lnTo>
                <a:lnTo>
                  <a:pt x="6788553" y="4949540"/>
                </a:lnTo>
                <a:lnTo>
                  <a:pt x="6805335" y="4903577"/>
                </a:lnTo>
                <a:lnTo>
                  <a:pt x="6821616" y="4857376"/>
                </a:lnTo>
                <a:lnTo>
                  <a:pt x="6837392" y="4810942"/>
                </a:lnTo>
                <a:lnTo>
                  <a:pt x="6852659" y="4764277"/>
                </a:lnTo>
                <a:lnTo>
                  <a:pt x="6867414" y="4717384"/>
                </a:lnTo>
                <a:lnTo>
                  <a:pt x="6881654" y="4670267"/>
                </a:lnTo>
                <a:lnTo>
                  <a:pt x="6895376" y="4622929"/>
                </a:lnTo>
                <a:lnTo>
                  <a:pt x="6908577" y="4575374"/>
                </a:lnTo>
                <a:lnTo>
                  <a:pt x="6921252" y="4527604"/>
                </a:lnTo>
                <a:lnTo>
                  <a:pt x="6933400" y="4479622"/>
                </a:lnTo>
                <a:lnTo>
                  <a:pt x="6945016" y="4431433"/>
                </a:lnTo>
                <a:lnTo>
                  <a:pt x="6956097" y="4383039"/>
                </a:lnTo>
                <a:lnTo>
                  <a:pt x="6966640" y="4334444"/>
                </a:lnTo>
                <a:lnTo>
                  <a:pt x="6976642" y="4285650"/>
                </a:lnTo>
                <a:lnTo>
                  <a:pt x="6986100" y="4236662"/>
                </a:lnTo>
                <a:lnTo>
                  <a:pt x="6995009" y="4187482"/>
                </a:lnTo>
                <a:lnTo>
                  <a:pt x="7003368" y="4138114"/>
                </a:lnTo>
                <a:lnTo>
                  <a:pt x="7011172" y="4088560"/>
                </a:lnTo>
                <a:lnTo>
                  <a:pt x="7018419" y="4038825"/>
                </a:lnTo>
                <a:lnTo>
                  <a:pt x="7025105" y="3988911"/>
                </a:lnTo>
                <a:lnTo>
                  <a:pt x="7031226" y="3938821"/>
                </a:lnTo>
                <a:lnTo>
                  <a:pt x="7036781" y="3888560"/>
                </a:lnTo>
                <a:lnTo>
                  <a:pt x="7041764" y="3838129"/>
                </a:lnTo>
                <a:lnTo>
                  <a:pt x="7046173" y="3787533"/>
                </a:lnTo>
                <a:lnTo>
                  <a:pt x="7050005" y="3736775"/>
                </a:lnTo>
                <a:lnTo>
                  <a:pt x="7053257" y="3685858"/>
                </a:lnTo>
                <a:lnTo>
                  <a:pt x="7055925" y="3634785"/>
                </a:lnTo>
                <a:lnTo>
                  <a:pt x="7058005" y="3583559"/>
                </a:lnTo>
                <a:lnTo>
                  <a:pt x="7059495" y="3532184"/>
                </a:lnTo>
                <a:lnTo>
                  <a:pt x="7060392" y="3480663"/>
                </a:lnTo>
                <a:lnTo>
                  <a:pt x="7060692" y="3429000"/>
                </a:lnTo>
                <a:lnTo>
                  <a:pt x="7060392" y="3377336"/>
                </a:lnTo>
                <a:lnTo>
                  <a:pt x="7059495" y="3325815"/>
                </a:lnTo>
                <a:lnTo>
                  <a:pt x="7058005" y="3274440"/>
                </a:lnTo>
                <a:lnTo>
                  <a:pt x="7055925" y="3223215"/>
                </a:lnTo>
                <a:lnTo>
                  <a:pt x="7053257" y="3172142"/>
                </a:lnTo>
                <a:lnTo>
                  <a:pt x="7050005" y="3121225"/>
                </a:lnTo>
                <a:lnTo>
                  <a:pt x="7046173" y="3070467"/>
                </a:lnTo>
                <a:lnTo>
                  <a:pt x="7041764" y="3019871"/>
                </a:lnTo>
                <a:lnTo>
                  <a:pt x="7036781" y="2969441"/>
                </a:lnTo>
                <a:lnTo>
                  <a:pt x="7031226" y="2919180"/>
                </a:lnTo>
                <a:lnTo>
                  <a:pt x="7025105" y="2869091"/>
                </a:lnTo>
                <a:lnTo>
                  <a:pt x="7018419" y="2819177"/>
                </a:lnTo>
                <a:lnTo>
                  <a:pt x="7011172" y="2769442"/>
                </a:lnTo>
                <a:lnTo>
                  <a:pt x="7003368" y="2719889"/>
                </a:lnTo>
                <a:lnTo>
                  <a:pt x="6995009" y="2670521"/>
                </a:lnTo>
                <a:lnTo>
                  <a:pt x="6986100" y="2621341"/>
                </a:lnTo>
                <a:lnTo>
                  <a:pt x="6976642" y="2572354"/>
                </a:lnTo>
                <a:lnTo>
                  <a:pt x="6966640" y="2523560"/>
                </a:lnTo>
                <a:lnTo>
                  <a:pt x="6956097" y="2474966"/>
                </a:lnTo>
                <a:lnTo>
                  <a:pt x="6945016" y="2426572"/>
                </a:lnTo>
                <a:lnTo>
                  <a:pt x="6933400" y="2378383"/>
                </a:lnTo>
                <a:lnTo>
                  <a:pt x="6921252" y="2330403"/>
                </a:lnTo>
                <a:lnTo>
                  <a:pt x="6908577" y="2282633"/>
                </a:lnTo>
                <a:lnTo>
                  <a:pt x="6895376" y="2235078"/>
                </a:lnTo>
                <a:lnTo>
                  <a:pt x="6881654" y="2187741"/>
                </a:lnTo>
                <a:lnTo>
                  <a:pt x="6867414" y="2140624"/>
                </a:lnTo>
                <a:lnTo>
                  <a:pt x="6852659" y="2093732"/>
                </a:lnTo>
                <a:lnTo>
                  <a:pt x="6837392" y="2047067"/>
                </a:lnTo>
                <a:lnTo>
                  <a:pt x="6821616" y="2000633"/>
                </a:lnTo>
                <a:lnTo>
                  <a:pt x="6805335" y="1954433"/>
                </a:lnTo>
                <a:lnTo>
                  <a:pt x="6788553" y="1908470"/>
                </a:lnTo>
                <a:lnTo>
                  <a:pt x="6771271" y="1862748"/>
                </a:lnTo>
                <a:lnTo>
                  <a:pt x="6753495" y="1817269"/>
                </a:lnTo>
                <a:lnTo>
                  <a:pt x="6735226" y="1772038"/>
                </a:lnTo>
                <a:lnTo>
                  <a:pt x="6716468" y="1727057"/>
                </a:lnTo>
                <a:lnTo>
                  <a:pt x="6697225" y="1682329"/>
                </a:lnTo>
                <a:lnTo>
                  <a:pt x="6677500" y="1637858"/>
                </a:lnTo>
                <a:lnTo>
                  <a:pt x="6657295" y="1593647"/>
                </a:lnTo>
                <a:lnTo>
                  <a:pt x="6636615" y="1549699"/>
                </a:lnTo>
                <a:lnTo>
                  <a:pt x="6615462" y="1506018"/>
                </a:lnTo>
                <a:lnTo>
                  <a:pt x="6593841" y="1462607"/>
                </a:lnTo>
                <a:lnTo>
                  <a:pt x="6571753" y="1419469"/>
                </a:lnTo>
                <a:lnTo>
                  <a:pt x="6549203" y="1376607"/>
                </a:lnTo>
                <a:lnTo>
                  <a:pt x="6526193" y="1334025"/>
                </a:lnTo>
                <a:lnTo>
                  <a:pt x="6502727" y="1291726"/>
                </a:lnTo>
                <a:lnTo>
                  <a:pt x="6478809" y="1249712"/>
                </a:lnTo>
                <a:lnTo>
                  <a:pt x="6454441" y="1207988"/>
                </a:lnTo>
                <a:lnTo>
                  <a:pt x="6429627" y="1166557"/>
                </a:lnTo>
                <a:lnTo>
                  <a:pt x="6404370" y="1125421"/>
                </a:lnTo>
                <a:lnTo>
                  <a:pt x="6378673" y="1084585"/>
                </a:lnTo>
                <a:lnTo>
                  <a:pt x="6352540" y="1044051"/>
                </a:lnTo>
                <a:lnTo>
                  <a:pt x="6325974" y="1003823"/>
                </a:lnTo>
                <a:lnTo>
                  <a:pt x="6298977" y="963903"/>
                </a:lnTo>
                <a:lnTo>
                  <a:pt x="6271555" y="924296"/>
                </a:lnTo>
                <a:lnTo>
                  <a:pt x="6243709" y="885004"/>
                </a:lnTo>
                <a:lnTo>
                  <a:pt x="6215443" y="846031"/>
                </a:lnTo>
                <a:lnTo>
                  <a:pt x="6186760" y="807379"/>
                </a:lnTo>
                <a:lnTo>
                  <a:pt x="6157664" y="769053"/>
                </a:lnTo>
                <a:lnTo>
                  <a:pt x="6128157" y="731055"/>
                </a:lnTo>
                <a:lnTo>
                  <a:pt x="6098244" y="693389"/>
                </a:lnTo>
                <a:lnTo>
                  <a:pt x="6067927" y="656058"/>
                </a:lnTo>
                <a:lnTo>
                  <a:pt x="6037210" y="619065"/>
                </a:lnTo>
                <a:lnTo>
                  <a:pt x="6006095" y="582414"/>
                </a:lnTo>
                <a:lnTo>
                  <a:pt x="5974587" y="546107"/>
                </a:lnTo>
                <a:lnTo>
                  <a:pt x="5942688" y="510148"/>
                </a:lnTo>
                <a:lnTo>
                  <a:pt x="5910402" y="474540"/>
                </a:lnTo>
                <a:lnTo>
                  <a:pt x="5877732" y="439287"/>
                </a:lnTo>
                <a:lnTo>
                  <a:pt x="5844682" y="404392"/>
                </a:lnTo>
                <a:lnTo>
                  <a:pt x="5811254" y="369858"/>
                </a:lnTo>
                <a:lnTo>
                  <a:pt x="5777451" y="335687"/>
                </a:lnTo>
                <a:lnTo>
                  <a:pt x="5743278" y="301885"/>
                </a:lnTo>
                <a:lnTo>
                  <a:pt x="5708738" y="268453"/>
                </a:lnTo>
                <a:lnTo>
                  <a:pt x="5673833" y="235395"/>
                </a:lnTo>
                <a:lnTo>
                  <a:pt x="5638567" y="202714"/>
                </a:lnTo>
                <a:lnTo>
                  <a:pt x="5602943" y="170414"/>
                </a:lnTo>
                <a:lnTo>
                  <a:pt x="5566964" y="138498"/>
                </a:lnTo>
                <a:lnTo>
                  <a:pt x="5530635" y="106969"/>
                </a:lnTo>
                <a:lnTo>
                  <a:pt x="5493958" y="75830"/>
                </a:lnTo>
                <a:lnTo>
                  <a:pt x="5456936" y="45084"/>
                </a:lnTo>
                <a:lnTo>
                  <a:pt x="5399151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3" y="990600"/>
            <a:ext cx="8072377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" y="1955800"/>
            <a:ext cx="7166484" cy="490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47831" y="5364479"/>
            <a:ext cx="1344295" cy="1213485"/>
          </a:xfrm>
          <a:custGeom>
            <a:avLst/>
            <a:gdLst/>
            <a:ahLst/>
            <a:cxnLst/>
            <a:rect l="l" t="t" r="r" b="b"/>
            <a:pathLst>
              <a:path w="1344295" h="1213484">
                <a:moveTo>
                  <a:pt x="1344168" y="0"/>
                </a:moveTo>
                <a:lnTo>
                  <a:pt x="276478" y="0"/>
                </a:lnTo>
                <a:lnTo>
                  <a:pt x="226792" y="4455"/>
                </a:lnTo>
                <a:lnTo>
                  <a:pt x="180023" y="17302"/>
                </a:lnTo>
                <a:lnTo>
                  <a:pt x="136953" y="37758"/>
                </a:lnTo>
                <a:lnTo>
                  <a:pt x="98364" y="65042"/>
                </a:lnTo>
                <a:lnTo>
                  <a:pt x="65037" y="98372"/>
                </a:lnTo>
                <a:lnTo>
                  <a:pt x="37756" y="136968"/>
                </a:lnTo>
                <a:lnTo>
                  <a:pt x="17301" y="180047"/>
                </a:lnTo>
                <a:lnTo>
                  <a:pt x="4455" y="226828"/>
                </a:lnTo>
                <a:lnTo>
                  <a:pt x="0" y="276529"/>
                </a:lnTo>
                <a:lnTo>
                  <a:pt x="0" y="936574"/>
                </a:lnTo>
                <a:lnTo>
                  <a:pt x="4455" y="986282"/>
                </a:lnTo>
                <a:lnTo>
                  <a:pt x="17301" y="1033067"/>
                </a:lnTo>
                <a:lnTo>
                  <a:pt x="37756" y="1076147"/>
                </a:lnTo>
                <a:lnTo>
                  <a:pt x="65037" y="1114741"/>
                </a:lnTo>
                <a:lnTo>
                  <a:pt x="98364" y="1148069"/>
                </a:lnTo>
                <a:lnTo>
                  <a:pt x="136953" y="1175351"/>
                </a:lnTo>
                <a:lnTo>
                  <a:pt x="180023" y="1195804"/>
                </a:lnTo>
                <a:lnTo>
                  <a:pt x="226792" y="1208648"/>
                </a:lnTo>
                <a:lnTo>
                  <a:pt x="276478" y="1213104"/>
                </a:lnTo>
                <a:lnTo>
                  <a:pt x="1344168" y="1213104"/>
                </a:lnTo>
                <a:lnTo>
                  <a:pt x="1344168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4241" y="2476372"/>
            <a:ext cx="3570604" cy="129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7180" algn="r">
              <a:lnSpc>
                <a:spcPct val="100000"/>
              </a:lnSpc>
            </a:pP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autoevaluación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7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para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identificar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mejoras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fortalezas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forma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objetiva,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facilitando</a:t>
            </a:r>
            <a:r>
              <a:rPr sz="17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fijación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metas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toma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acciones</a:t>
            </a:r>
            <a:endParaRPr sz="17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alcanzarlas.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8205">
              <a:lnSpc>
                <a:spcPct val="100000"/>
              </a:lnSpc>
            </a:pPr>
            <a:r>
              <a:rPr spc="55" dirty="0"/>
              <a:t>AUTOEVALUACIÓN</a:t>
            </a:r>
          </a:p>
        </p:txBody>
      </p:sp>
      <p:sp>
        <p:nvSpPr>
          <p:cNvPr id="9" name="object 9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89564" y="5423915"/>
            <a:ext cx="1144524" cy="1146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71379" y="4231398"/>
            <a:ext cx="1789912" cy="1789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3432" y="0"/>
            <a:ext cx="6067425" cy="6858000"/>
          </a:xfrm>
          <a:custGeom>
            <a:avLst/>
            <a:gdLst/>
            <a:ahLst/>
            <a:cxnLst/>
            <a:rect l="l" t="t" r="r" b="b"/>
            <a:pathLst>
              <a:path w="6067425" h="6858000">
                <a:moveTo>
                  <a:pt x="6067044" y="0"/>
                </a:moveTo>
                <a:lnTo>
                  <a:pt x="0" y="0"/>
                </a:lnTo>
                <a:lnTo>
                  <a:pt x="48" y="4726164"/>
                </a:lnTo>
                <a:lnTo>
                  <a:pt x="881" y="4774412"/>
                </a:lnTo>
                <a:lnTo>
                  <a:pt x="2793" y="4825213"/>
                </a:lnTo>
                <a:lnTo>
                  <a:pt x="5773" y="4876371"/>
                </a:lnTo>
                <a:lnTo>
                  <a:pt x="9672" y="4926094"/>
                </a:lnTo>
                <a:lnTo>
                  <a:pt x="14622" y="4976158"/>
                </a:lnTo>
                <a:lnTo>
                  <a:pt x="20566" y="5025960"/>
                </a:lnTo>
                <a:lnTo>
                  <a:pt x="27496" y="5075492"/>
                </a:lnTo>
                <a:lnTo>
                  <a:pt x="35403" y="5124745"/>
                </a:lnTo>
                <a:lnTo>
                  <a:pt x="44278" y="5173711"/>
                </a:lnTo>
                <a:lnTo>
                  <a:pt x="54112" y="5222382"/>
                </a:lnTo>
                <a:lnTo>
                  <a:pt x="64896" y="5270749"/>
                </a:lnTo>
                <a:lnTo>
                  <a:pt x="76623" y="5318804"/>
                </a:lnTo>
                <a:lnTo>
                  <a:pt x="89281" y="5366539"/>
                </a:lnTo>
                <a:lnTo>
                  <a:pt x="102864" y="5413945"/>
                </a:lnTo>
                <a:lnTo>
                  <a:pt x="117361" y="5461014"/>
                </a:lnTo>
                <a:lnTo>
                  <a:pt x="132764" y="5507738"/>
                </a:lnTo>
                <a:lnTo>
                  <a:pt x="149065" y="5554109"/>
                </a:lnTo>
                <a:lnTo>
                  <a:pt x="166253" y="5600117"/>
                </a:lnTo>
                <a:lnTo>
                  <a:pt x="184321" y="5645756"/>
                </a:lnTo>
                <a:lnTo>
                  <a:pt x="203260" y="5691016"/>
                </a:lnTo>
                <a:lnTo>
                  <a:pt x="223060" y="5735889"/>
                </a:lnTo>
                <a:lnTo>
                  <a:pt x="243712" y="5780366"/>
                </a:lnTo>
                <a:lnTo>
                  <a:pt x="351789" y="5980277"/>
                </a:lnTo>
                <a:lnTo>
                  <a:pt x="406272" y="6067907"/>
                </a:lnTo>
                <a:lnTo>
                  <a:pt x="558672" y="6273812"/>
                </a:lnTo>
                <a:lnTo>
                  <a:pt x="591497" y="6313077"/>
                </a:lnTo>
                <a:lnTo>
                  <a:pt x="625085" y="6351793"/>
                </a:lnTo>
                <a:lnTo>
                  <a:pt x="659427" y="6389951"/>
                </a:lnTo>
                <a:lnTo>
                  <a:pt x="694513" y="6427541"/>
                </a:lnTo>
                <a:lnTo>
                  <a:pt x="730332" y="6464555"/>
                </a:lnTo>
                <a:lnTo>
                  <a:pt x="766875" y="6500984"/>
                </a:lnTo>
                <a:lnTo>
                  <a:pt x="804132" y="6536818"/>
                </a:lnTo>
                <a:lnTo>
                  <a:pt x="842092" y="6572049"/>
                </a:lnTo>
                <a:lnTo>
                  <a:pt x="880746" y="6606668"/>
                </a:lnTo>
                <a:lnTo>
                  <a:pt x="920084" y="6640666"/>
                </a:lnTo>
                <a:lnTo>
                  <a:pt x="960095" y="6674034"/>
                </a:lnTo>
                <a:lnTo>
                  <a:pt x="1000770" y="6706762"/>
                </a:lnTo>
                <a:lnTo>
                  <a:pt x="1042099" y="6738843"/>
                </a:lnTo>
                <a:lnTo>
                  <a:pt x="1084071" y="6770267"/>
                </a:lnTo>
                <a:lnTo>
                  <a:pt x="1215770" y="6857999"/>
                </a:lnTo>
                <a:lnTo>
                  <a:pt x="4819649" y="6857999"/>
                </a:lnTo>
                <a:lnTo>
                  <a:pt x="4951348" y="6770267"/>
                </a:lnTo>
                <a:lnTo>
                  <a:pt x="4991647" y="6740112"/>
                </a:lnTo>
                <a:lnTo>
                  <a:pt x="5031353" y="6709352"/>
                </a:lnTo>
                <a:lnTo>
                  <a:pt x="5070457" y="6677994"/>
                </a:lnTo>
                <a:lnTo>
                  <a:pt x="5108952" y="6646047"/>
                </a:lnTo>
                <a:lnTo>
                  <a:pt x="5146827" y="6613518"/>
                </a:lnTo>
                <a:lnTo>
                  <a:pt x="5184074" y="6580414"/>
                </a:lnTo>
                <a:lnTo>
                  <a:pt x="5220685" y="6546745"/>
                </a:lnTo>
                <a:lnTo>
                  <a:pt x="5256649" y="6512517"/>
                </a:lnTo>
                <a:lnTo>
                  <a:pt x="5291960" y="6477739"/>
                </a:lnTo>
                <a:lnTo>
                  <a:pt x="5326607" y="6442419"/>
                </a:lnTo>
                <a:lnTo>
                  <a:pt x="5360582" y="6406564"/>
                </a:lnTo>
                <a:lnTo>
                  <a:pt x="5393876" y="6370183"/>
                </a:lnTo>
                <a:lnTo>
                  <a:pt x="5426480" y="6333283"/>
                </a:lnTo>
                <a:lnTo>
                  <a:pt x="5458386" y="6295873"/>
                </a:lnTo>
                <a:lnTo>
                  <a:pt x="5489584" y="6257959"/>
                </a:lnTo>
                <a:lnTo>
                  <a:pt x="5520065" y="6219551"/>
                </a:lnTo>
                <a:lnTo>
                  <a:pt x="5549822" y="6180656"/>
                </a:lnTo>
                <a:lnTo>
                  <a:pt x="5578844" y="6141281"/>
                </a:lnTo>
                <a:lnTo>
                  <a:pt x="5607124" y="6101435"/>
                </a:lnTo>
                <a:lnTo>
                  <a:pt x="5634651" y="6061126"/>
                </a:lnTo>
                <a:lnTo>
                  <a:pt x="5661418" y="6020362"/>
                </a:lnTo>
                <a:lnTo>
                  <a:pt x="5687416" y="5979150"/>
                </a:lnTo>
                <a:lnTo>
                  <a:pt x="5712635" y="5937499"/>
                </a:lnTo>
                <a:lnTo>
                  <a:pt x="5737067" y="5895416"/>
                </a:lnTo>
                <a:lnTo>
                  <a:pt x="5760704" y="5852909"/>
                </a:lnTo>
                <a:lnTo>
                  <a:pt x="5783535" y="5809986"/>
                </a:lnTo>
                <a:lnTo>
                  <a:pt x="5805553" y="5766655"/>
                </a:lnTo>
                <a:lnTo>
                  <a:pt x="5826748" y="5722924"/>
                </a:lnTo>
                <a:lnTo>
                  <a:pt x="5847112" y="5678801"/>
                </a:lnTo>
                <a:lnTo>
                  <a:pt x="5866635" y="5634294"/>
                </a:lnTo>
                <a:lnTo>
                  <a:pt x="5885310" y="5589411"/>
                </a:lnTo>
                <a:lnTo>
                  <a:pt x="5903127" y="5544158"/>
                </a:lnTo>
                <a:lnTo>
                  <a:pt x="5920077" y="5498546"/>
                </a:lnTo>
                <a:lnTo>
                  <a:pt x="5936151" y="5452581"/>
                </a:lnTo>
                <a:lnTo>
                  <a:pt x="5951341" y="5406271"/>
                </a:lnTo>
                <a:lnTo>
                  <a:pt x="5965638" y="5359624"/>
                </a:lnTo>
                <a:lnTo>
                  <a:pt x="5979032" y="5312649"/>
                </a:lnTo>
                <a:lnTo>
                  <a:pt x="5991516" y="5265352"/>
                </a:lnTo>
                <a:lnTo>
                  <a:pt x="6003080" y="5217742"/>
                </a:lnTo>
                <a:lnTo>
                  <a:pt x="6013715" y="5169827"/>
                </a:lnTo>
                <a:lnTo>
                  <a:pt x="6023412" y="5121615"/>
                </a:lnTo>
                <a:lnTo>
                  <a:pt x="6032164" y="5073113"/>
                </a:lnTo>
                <a:lnTo>
                  <a:pt x="6039960" y="5024330"/>
                </a:lnTo>
                <a:lnTo>
                  <a:pt x="6046792" y="4975274"/>
                </a:lnTo>
                <a:lnTo>
                  <a:pt x="6052651" y="4925951"/>
                </a:lnTo>
                <a:lnTo>
                  <a:pt x="6057575" y="4875776"/>
                </a:lnTo>
                <a:lnTo>
                  <a:pt x="6061415" y="4826541"/>
                </a:lnTo>
                <a:lnTo>
                  <a:pt x="6064302" y="4776470"/>
                </a:lnTo>
                <a:lnTo>
                  <a:pt x="6066181" y="4726164"/>
                </a:lnTo>
                <a:lnTo>
                  <a:pt x="6067044" y="4675632"/>
                </a:lnTo>
                <a:lnTo>
                  <a:pt x="6067044" y="0"/>
                </a:lnTo>
                <a:close/>
              </a:path>
            </a:pathLst>
          </a:custGeom>
          <a:solidFill>
            <a:srgbClr val="017DB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111" y="2252090"/>
            <a:ext cx="4971415" cy="310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6270">
              <a:lnSpc>
                <a:spcPct val="100000"/>
              </a:lnSpc>
            </a:pP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expresiones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regulares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7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patrones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usaremos para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encontrar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varias 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combinaciones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caracteres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texto.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expresiones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regulares,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menudo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llamada  también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i="1" spc="15" dirty="0">
                <a:solidFill>
                  <a:srgbClr val="FFFFFF"/>
                </a:solidFill>
                <a:latin typeface="Arial"/>
                <a:cs typeface="Arial"/>
              </a:rPr>
              <a:t>regex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unas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secuencias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caracteres 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forma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búsqueda,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cuales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son 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formalizadas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medio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sintaxis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específica.</a:t>
            </a:r>
            <a:endParaRPr sz="1700">
              <a:latin typeface="Calibri"/>
              <a:cs typeface="Calibri"/>
            </a:endParaRPr>
          </a:p>
          <a:p>
            <a:pPr marL="12700" marR="109855">
              <a:lnSpc>
                <a:spcPct val="100000"/>
              </a:lnSpc>
              <a:spcBef>
                <a:spcPts val="1010"/>
              </a:spcBef>
            </a:pP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patrones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interpretan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conjunto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instrucciones,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luego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ejecutan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sobre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 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entrada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producir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subconjunto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versión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modificada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7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texto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original.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0278" y="1357375"/>
            <a:ext cx="285242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60"/>
              </a:lnSpc>
            </a:pPr>
            <a:r>
              <a:rPr spc="-100" dirty="0"/>
              <a:t>EXPR</a:t>
            </a:r>
            <a:r>
              <a:rPr spc="-90" dirty="0"/>
              <a:t>E</a:t>
            </a:r>
            <a:r>
              <a:rPr spc="-10" dirty="0"/>
              <a:t>SION</a:t>
            </a:r>
            <a:r>
              <a:rPr dirty="0"/>
              <a:t>E</a:t>
            </a:r>
            <a:r>
              <a:rPr spc="-130" dirty="0"/>
              <a:t>S  </a:t>
            </a:r>
            <a:r>
              <a:rPr spc="-95" dirty="0"/>
              <a:t>REGULARES</a:t>
            </a:r>
          </a:p>
        </p:txBody>
      </p:sp>
      <p:sp>
        <p:nvSpPr>
          <p:cNvPr id="6" name="object 6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8183" y="1840992"/>
            <a:ext cx="3177539" cy="317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70932"/>
            <a:ext cx="1952625" cy="1687195"/>
          </a:xfrm>
          <a:custGeom>
            <a:avLst/>
            <a:gdLst/>
            <a:ahLst/>
            <a:cxnLst/>
            <a:rect l="l" t="t" r="r" b="b"/>
            <a:pathLst>
              <a:path w="1952625" h="1687195">
                <a:moveTo>
                  <a:pt x="0" y="1543964"/>
                </a:moveTo>
                <a:lnTo>
                  <a:pt x="0" y="1687068"/>
                </a:lnTo>
                <a:lnTo>
                  <a:pt x="80081" y="1687068"/>
                </a:lnTo>
                <a:lnTo>
                  <a:pt x="68625" y="1673178"/>
                </a:lnTo>
                <a:lnTo>
                  <a:pt x="53244" y="1649493"/>
                </a:lnTo>
                <a:lnTo>
                  <a:pt x="38705" y="1625228"/>
                </a:lnTo>
                <a:lnTo>
                  <a:pt x="25029" y="1600403"/>
                </a:lnTo>
                <a:lnTo>
                  <a:pt x="12237" y="1575038"/>
                </a:lnTo>
                <a:lnTo>
                  <a:pt x="0" y="1543964"/>
                </a:lnTo>
                <a:close/>
              </a:path>
              <a:path w="1952625" h="1687195">
                <a:moveTo>
                  <a:pt x="1673807" y="454647"/>
                </a:moveTo>
                <a:lnTo>
                  <a:pt x="716483" y="454647"/>
                </a:lnTo>
                <a:lnTo>
                  <a:pt x="764075" y="456073"/>
                </a:lnTo>
                <a:lnTo>
                  <a:pt x="810913" y="460298"/>
                </a:lnTo>
                <a:lnTo>
                  <a:pt x="856915" y="467239"/>
                </a:lnTo>
                <a:lnTo>
                  <a:pt x="901999" y="476814"/>
                </a:lnTo>
                <a:lnTo>
                  <a:pt x="946084" y="488943"/>
                </a:lnTo>
                <a:lnTo>
                  <a:pt x="989087" y="503542"/>
                </a:lnTo>
                <a:lnTo>
                  <a:pt x="1030928" y="520532"/>
                </a:lnTo>
                <a:lnTo>
                  <a:pt x="1071524" y="539828"/>
                </a:lnTo>
                <a:lnTo>
                  <a:pt x="1110793" y="561351"/>
                </a:lnTo>
                <a:lnTo>
                  <a:pt x="1148655" y="585018"/>
                </a:lnTo>
                <a:lnTo>
                  <a:pt x="1185027" y="610748"/>
                </a:lnTo>
                <a:lnTo>
                  <a:pt x="1219827" y="638458"/>
                </a:lnTo>
                <a:lnTo>
                  <a:pt x="1252974" y="668067"/>
                </a:lnTo>
                <a:lnTo>
                  <a:pt x="1284387" y="699493"/>
                </a:lnTo>
                <a:lnTo>
                  <a:pt x="1313983" y="732655"/>
                </a:lnTo>
                <a:lnTo>
                  <a:pt x="1341681" y="767470"/>
                </a:lnTo>
                <a:lnTo>
                  <a:pt x="1367399" y="803858"/>
                </a:lnTo>
                <a:lnTo>
                  <a:pt x="1391055" y="841735"/>
                </a:lnTo>
                <a:lnTo>
                  <a:pt x="1412568" y="881021"/>
                </a:lnTo>
                <a:lnTo>
                  <a:pt x="1431856" y="921634"/>
                </a:lnTo>
                <a:lnTo>
                  <a:pt x="1448837" y="963492"/>
                </a:lnTo>
                <a:lnTo>
                  <a:pt x="1463431" y="1006513"/>
                </a:lnTo>
                <a:lnTo>
                  <a:pt x="1475553" y="1050615"/>
                </a:lnTo>
                <a:lnTo>
                  <a:pt x="1485125" y="1095717"/>
                </a:lnTo>
                <a:lnTo>
                  <a:pt x="1492062" y="1141738"/>
                </a:lnTo>
                <a:lnTo>
                  <a:pt x="1496285" y="1188594"/>
                </a:lnTo>
                <a:lnTo>
                  <a:pt x="1497711" y="1236205"/>
                </a:lnTo>
                <a:lnTo>
                  <a:pt x="1495910" y="1289714"/>
                </a:lnTo>
                <a:lnTo>
                  <a:pt x="1490584" y="1342255"/>
                </a:lnTo>
                <a:lnTo>
                  <a:pt x="1481850" y="1393712"/>
                </a:lnTo>
                <a:lnTo>
                  <a:pt x="1469823" y="1443969"/>
                </a:lnTo>
                <a:lnTo>
                  <a:pt x="1454619" y="1492909"/>
                </a:lnTo>
                <a:lnTo>
                  <a:pt x="1436355" y="1540416"/>
                </a:lnTo>
                <a:lnTo>
                  <a:pt x="1415147" y="1586374"/>
                </a:lnTo>
                <a:lnTo>
                  <a:pt x="1391110" y="1630667"/>
                </a:lnTo>
                <a:lnTo>
                  <a:pt x="1364361" y="1673178"/>
                </a:lnTo>
                <a:lnTo>
                  <a:pt x="1352931" y="1687068"/>
                </a:lnTo>
                <a:lnTo>
                  <a:pt x="1866264" y="1687068"/>
                </a:lnTo>
                <a:lnTo>
                  <a:pt x="1896745" y="1603810"/>
                </a:lnTo>
                <a:lnTo>
                  <a:pt x="1911175" y="1553598"/>
                </a:lnTo>
                <a:lnTo>
                  <a:pt x="1923520" y="1502536"/>
                </a:lnTo>
                <a:lnTo>
                  <a:pt x="1933730" y="1450675"/>
                </a:lnTo>
                <a:lnTo>
                  <a:pt x="1941757" y="1398062"/>
                </a:lnTo>
                <a:lnTo>
                  <a:pt x="1947550" y="1344746"/>
                </a:lnTo>
                <a:lnTo>
                  <a:pt x="1951062" y="1290778"/>
                </a:lnTo>
                <a:lnTo>
                  <a:pt x="1952244" y="1236205"/>
                </a:lnTo>
                <a:lnTo>
                  <a:pt x="1951308" y="1187663"/>
                </a:lnTo>
                <a:lnTo>
                  <a:pt x="1948526" y="1139596"/>
                </a:lnTo>
                <a:lnTo>
                  <a:pt x="1943930" y="1092037"/>
                </a:lnTo>
                <a:lnTo>
                  <a:pt x="1937556" y="1045021"/>
                </a:lnTo>
                <a:lnTo>
                  <a:pt x="1929438" y="998581"/>
                </a:lnTo>
                <a:lnTo>
                  <a:pt x="1919609" y="952754"/>
                </a:lnTo>
                <a:lnTo>
                  <a:pt x="1908105" y="907572"/>
                </a:lnTo>
                <a:lnTo>
                  <a:pt x="1894959" y="863070"/>
                </a:lnTo>
                <a:lnTo>
                  <a:pt x="1880207" y="819283"/>
                </a:lnTo>
                <a:lnTo>
                  <a:pt x="1863881" y="776245"/>
                </a:lnTo>
                <a:lnTo>
                  <a:pt x="1846017" y="733990"/>
                </a:lnTo>
                <a:lnTo>
                  <a:pt x="1826649" y="692552"/>
                </a:lnTo>
                <a:lnTo>
                  <a:pt x="1805812" y="651967"/>
                </a:lnTo>
                <a:lnTo>
                  <a:pt x="1783539" y="612267"/>
                </a:lnTo>
                <a:lnTo>
                  <a:pt x="1759864" y="573489"/>
                </a:lnTo>
                <a:lnTo>
                  <a:pt x="1734823" y="535665"/>
                </a:lnTo>
                <a:lnTo>
                  <a:pt x="1708450" y="498831"/>
                </a:lnTo>
                <a:lnTo>
                  <a:pt x="1680779" y="463021"/>
                </a:lnTo>
                <a:lnTo>
                  <a:pt x="1673807" y="454647"/>
                </a:lnTo>
                <a:close/>
              </a:path>
              <a:path w="1952625" h="1687195">
                <a:moveTo>
                  <a:pt x="716483" y="0"/>
                </a:moveTo>
                <a:lnTo>
                  <a:pt x="665543" y="1031"/>
                </a:lnTo>
                <a:lnTo>
                  <a:pt x="615128" y="4098"/>
                </a:lnTo>
                <a:lnTo>
                  <a:pt x="565278" y="9162"/>
                </a:lnTo>
                <a:lnTo>
                  <a:pt x="516032" y="16181"/>
                </a:lnTo>
                <a:lnTo>
                  <a:pt x="467429" y="25117"/>
                </a:lnTo>
                <a:lnTo>
                  <a:pt x="419510" y="35929"/>
                </a:lnTo>
                <a:lnTo>
                  <a:pt x="372314" y="48578"/>
                </a:lnTo>
                <a:lnTo>
                  <a:pt x="325881" y="63022"/>
                </a:lnTo>
                <a:lnTo>
                  <a:pt x="280251" y="79223"/>
                </a:lnTo>
                <a:lnTo>
                  <a:pt x="235463" y="97140"/>
                </a:lnTo>
                <a:lnTo>
                  <a:pt x="191558" y="116734"/>
                </a:lnTo>
                <a:lnTo>
                  <a:pt x="148574" y="137964"/>
                </a:lnTo>
                <a:lnTo>
                  <a:pt x="106551" y="160791"/>
                </a:lnTo>
                <a:lnTo>
                  <a:pt x="65530" y="185174"/>
                </a:lnTo>
                <a:lnTo>
                  <a:pt x="25549" y="211074"/>
                </a:lnTo>
                <a:lnTo>
                  <a:pt x="0" y="230251"/>
                </a:lnTo>
                <a:lnTo>
                  <a:pt x="0" y="925703"/>
                </a:lnTo>
                <a:lnTo>
                  <a:pt x="68625" y="799223"/>
                </a:lnTo>
                <a:lnTo>
                  <a:pt x="96076" y="761093"/>
                </a:lnTo>
                <a:lnTo>
                  <a:pt x="125713" y="724727"/>
                </a:lnTo>
                <a:lnTo>
                  <a:pt x="157440" y="690223"/>
                </a:lnTo>
                <a:lnTo>
                  <a:pt x="191161" y="657676"/>
                </a:lnTo>
                <a:lnTo>
                  <a:pt x="226781" y="627181"/>
                </a:lnTo>
                <a:lnTo>
                  <a:pt x="264204" y="598835"/>
                </a:lnTo>
                <a:lnTo>
                  <a:pt x="303333" y="572734"/>
                </a:lnTo>
                <a:lnTo>
                  <a:pt x="344074" y="548973"/>
                </a:lnTo>
                <a:lnTo>
                  <a:pt x="386329" y="527648"/>
                </a:lnTo>
                <a:lnTo>
                  <a:pt x="430003" y="508856"/>
                </a:lnTo>
                <a:lnTo>
                  <a:pt x="475001" y="492691"/>
                </a:lnTo>
                <a:lnTo>
                  <a:pt x="521226" y="479251"/>
                </a:lnTo>
                <a:lnTo>
                  <a:pt x="568583" y="468631"/>
                </a:lnTo>
                <a:lnTo>
                  <a:pt x="616975" y="460926"/>
                </a:lnTo>
                <a:lnTo>
                  <a:pt x="666307" y="456233"/>
                </a:lnTo>
                <a:lnTo>
                  <a:pt x="716483" y="454647"/>
                </a:lnTo>
                <a:lnTo>
                  <a:pt x="1673807" y="454647"/>
                </a:lnTo>
                <a:lnTo>
                  <a:pt x="1651843" y="428268"/>
                </a:lnTo>
                <a:lnTo>
                  <a:pt x="1621679" y="394608"/>
                </a:lnTo>
                <a:lnTo>
                  <a:pt x="1590319" y="362075"/>
                </a:lnTo>
                <a:lnTo>
                  <a:pt x="1557798" y="330703"/>
                </a:lnTo>
                <a:lnTo>
                  <a:pt x="1524151" y="300526"/>
                </a:lnTo>
                <a:lnTo>
                  <a:pt x="1489412" y="271579"/>
                </a:lnTo>
                <a:lnTo>
                  <a:pt x="1453615" y="243897"/>
                </a:lnTo>
                <a:lnTo>
                  <a:pt x="1416794" y="217513"/>
                </a:lnTo>
                <a:lnTo>
                  <a:pt x="1378985" y="192461"/>
                </a:lnTo>
                <a:lnTo>
                  <a:pt x="1340220" y="168777"/>
                </a:lnTo>
                <a:lnTo>
                  <a:pt x="1300535" y="146495"/>
                </a:lnTo>
                <a:lnTo>
                  <a:pt x="1259964" y="125648"/>
                </a:lnTo>
                <a:lnTo>
                  <a:pt x="1218541" y="106272"/>
                </a:lnTo>
                <a:lnTo>
                  <a:pt x="1176300" y="88401"/>
                </a:lnTo>
                <a:lnTo>
                  <a:pt x="1133276" y="72068"/>
                </a:lnTo>
                <a:lnTo>
                  <a:pt x="1089504" y="57309"/>
                </a:lnTo>
                <a:lnTo>
                  <a:pt x="1045017" y="44158"/>
                </a:lnTo>
                <a:lnTo>
                  <a:pt x="999849" y="32648"/>
                </a:lnTo>
                <a:lnTo>
                  <a:pt x="954036" y="22816"/>
                </a:lnTo>
                <a:lnTo>
                  <a:pt x="907611" y="14693"/>
                </a:lnTo>
                <a:lnTo>
                  <a:pt x="860609" y="8316"/>
                </a:lnTo>
                <a:lnTo>
                  <a:pt x="813064" y="3719"/>
                </a:lnTo>
                <a:lnTo>
                  <a:pt x="765011" y="935"/>
                </a:lnTo>
                <a:lnTo>
                  <a:pt x="716483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038215" cy="6858000"/>
          </a:xfrm>
          <a:custGeom>
            <a:avLst/>
            <a:gdLst/>
            <a:ahLst/>
            <a:cxnLst/>
            <a:rect l="l" t="t" r="r" b="b"/>
            <a:pathLst>
              <a:path w="6038215" h="6858000">
                <a:moveTo>
                  <a:pt x="716775" y="5625642"/>
                </a:moveTo>
                <a:lnTo>
                  <a:pt x="666580" y="5627228"/>
                </a:lnTo>
                <a:lnTo>
                  <a:pt x="617229" y="5631921"/>
                </a:lnTo>
                <a:lnTo>
                  <a:pt x="568818" y="5639626"/>
                </a:lnTo>
                <a:lnTo>
                  <a:pt x="521443" y="5650246"/>
                </a:lnTo>
                <a:lnTo>
                  <a:pt x="475199" y="5663687"/>
                </a:lnTo>
                <a:lnTo>
                  <a:pt x="430183" y="5679851"/>
                </a:lnTo>
                <a:lnTo>
                  <a:pt x="386491" y="5698643"/>
                </a:lnTo>
                <a:lnTo>
                  <a:pt x="344219" y="5719967"/>
                </a:lnTo>
                <a:lnTo>
                  <a:pt x="303461" y="5743727"/>
                </a:lnTo>
                <a:lnTo>
                  <a:pt x="264316" y="5769828"/>
                </a:lnTo>
                <a:lnTo>
                  <a:pt x="226877" y="5798173"/>
                </a:lnTo>
                <a:lnTo>
                  <a:pt x="191243" y="5828666"/>
                </a:lnTo>
                <a:lnTo>
                  <a:pt x="157507" y="5861212"/>
                </a:lnTo>
                <a:lnTo>
                  <a:pt x="125766" y="5895714"/>
                </a:lnTo>
                <a:lnTo>
                  <a:pt x="96117" y="5932078"/>
                </a:lnTo>
                <a:lnTo>
                  <a:pt x="68654" y="5970206"/>
                </a:lnTo>
                <a:lnTo>
                  <a:pt x="1" y="6096673"/>
                </a:lnTo>
                <a:lnTo>
                  <a:pt x="0" y="6857999"/>
                </a:lnTo>
                <a:lnTo>
                  <a:pt x="1" y="6714909"/>
                </a:lnTo>
                <a:lnTo>
                  <a:pt x="1435312" y="6714909"/>
                </a:lnTo>
                <a:lnTo>
                  <a:pt x="1455233" y="6663853"/>
                </a:lnTo>
                <a:lnTo>
                  <a:pt x="1470447" y="6614914"/>
                </a:lnTo>
                <a:lnTo>
                  <a:pt x="1482480" y="6564660"/>
                </a:lnTo>
                <a:lnTo>
                  <a:pt x="1491217" y="6513205"/>
                </a:lnTo>
                <a:lnTo>
                  <a:pt x="1496544" y="6460667"/>
                </a:lnTo>
                <a:lnTo>
                  <a:pt x="1498346" y="6407162"/>
                </a:lnTo>
                <a:lnTo>
                  <a:pt x="1496919" y="6359554"/>
                </a:lnTo>
                <a:lnTo>
                  <a:pt x="1492695" y="6312700"/>
                </a:lnTo>
                <a:lnTo>
                  <a:pt x="1485754" y="6266683"/>
                </a:lnTo>
                <a:lnTo>
                  <a:pt x="1476179" y="6221583"/>
                </a:lnTo>
                <a:lnTo>
                  <a:pt x="1464051" y="6177483"/>
                </a:lnTo>
                <a:lnTo>
                  <a:pt x="1449451" y="6134464"/>
                </a:lnTo>
                <a:lnTo>
                  <a:pt x="1432462" y="6092609"/>
                </a:lnTo>
                <a:lnTo>
                  <a:pt x="1413166" y="6051998"/>
                </a:lnTo>
                <a:lnTo>
                  <a:pt x="1391643" y="6012714"/>
                </a:lnTo>
                <a:lnTo>
                  <a:pt x="1367977" y="5974838"/>
                </a:lnTo>
                <a:lnTo>
                  <a:pt x="1342248" y="5938452"/>
                </a:lnTo>
                <a:lnTo>
                  <a:pt x="1314538" y="5903639"/>
                </a:lnTo>
                <a:lnTo>
                  <a:pt x="1284929" y="5870478"/>
                </a:lnTo>
                <a:lnTo>
                  <a:pt x="1253502" y="5839054"/>
                </a:lnTo>
                <a:lnTo>
                  <a:pt x="1220340" y="5809446"/>
                </a:lnTo>
                <a:lnTo>
                  <a:pt x="1185525" y="5781737"/>
                </a:lnTo>
                <a:lnTo>
                  <a:pt x="1149137" y="5756009"/>
                </a:lnTo>
                <a:lnTo>
                  <a:pt x="1111259" y="5732343"/>
                </a:lnTo>
                <a:lnTo>
                  <a:pt x="1071972" y="5710821"/>
                </a:lnTo>
                <a:lnTo>
                  <a:pt x="1031358" y="5691525"/>
                </a:lnTo>
                <a:lnTo>
                  <a:pt x="989500" y="5674536"/>
                </a:lnTo>
                <a:lnTo>
                  <a:pt x="946477" y="5659937"/>
                </a:lnTo>
                <a:lnTo>
                  <a:pt x="902373" y="5647809"/>
                </a:lnTo>
                <a:lnTo>
                  <a:pt x="857269" y="5638234"/>
                </a:lnTo>
                <a:lnTo>
                  <a:pt x="811247" y="5631293"/>
                </a:lnTo>
                <a:lnTo>
                  <a:pt x="764388" y="5627069"/>
                </a:lnTo>
                <a:lnTo>
                  <a:pt x="716775" y="5625642"/>
                </a:lnTo>
                <a:close/>
              </a:path>
              <a:path w="6038215" h="6858000">
                <a:moveTo>
                  <a:pt x="1435312" y="6714909"/>
                </a:moveTo>
                <a:lnTo>
                  <a:pt x="1" y="6714909"/>
                </a:lnTo>
                <a:lnTo>
                  <a:pt x="12243" y="6745978"/>
                </a:lnTo>
                <a:lnTo>
                  <a:pt x="38722" y="6796163"/>
                </a:lnTo>
                <a:lnTo>
                  <a:pt x="68654" y="6844111"/>
                </a:lnTo>
                <a:lnTo>
                  <a:pt x="80115" y="6857999"/>
                </a:lnTo>
                <a:lnTo>
                  <a:pt x="1353439" y="6857999"/>
                </a:lnTo>
                <a:lnTo>
                  <a:pt x="1364869" y="6844111"/>
                </a:lnTo>
                <a:lnTo>
                  <a:pt x="1391656" y="6801603"/>
                </a:lnTo>
                <a:lnTo>
                  <a:pt x="1415722" y="6757314"/>
                </a:lnTo>
                <a:lnTo>
                  <a:pt x="1435312" y="6714909"/>
                </a:lnTo>
                <a:close/>
              </a:path>
              <a:path w="6038215" h="6858000">
                <a:moveTo>
                  <a:pt x="6038088" y="5171058"/>
                </a:moveTo>
                <a:lnTo>
                  <a:pt x="716775" y="5171058"/>
                </a:lnTo>
                <a:lnTo>
                  <a:pt x="765318" y="5171994"/>
                </a:lnTo>
                <a:lnTo>
                  <a:pt x="813387" y="5174777"/>
                </a:lnTo>
                <a:lnTo>
                  <a:pt x="860948" y="5179374"/>
                </a:lnTo>
                <a:lnTo>
                  <a:pt x="907966" y="5185751"/>
                </a:lnTo>
                <a:lnTo>
                  <a:pt x="954406" y="5193872"/>
                </a:lnTo>
                <a:lnTo>
                  <a:pt x="1000235" y="5203704"/>
                </a:lnTo>
                <a:lnTo>
                  <a:pt x="1045419" y="5215212"/>
                </a:lnTo>
                <a:lnTo>
                  <a:pt x="1089921" y="5228362"/>
                </a:lnTo>
                <a:lnTo>
                  <a:pt x="1133710" y="5243119"/>
                </a:lnTo>
                <a:lnTo>
                  <a:pt x="1176749" y="5259450"/>
                </a:lnTo>
                <a:lnTo>
                  <a:pt x="1219005" y="5277320"/>
                </a:lnTo>
                <a:lnTo>
                  <a:pt x="1260444" y="5296694"/>
                </a:lnTo>
                <a:lnTo>
                  <a:pt x="1301030" y="5317538"/>
                </a:lnTo>
                <a:lnTo>
                  <a:pt x="1340730" y="5339818"/>
                </a:lnTo>
                <a:lnTo>
                  <a:pt x="1379509" y="5363500"/>
                </a:lnTo>
                <a:lnTo>
                  <a:pt x="1417334" y="5388549"/>
                </a:lnTo>
                <a:lnTo>
                  <a:pt x="1454169" y="5414930"/>
                </a:lnTo>
                <a:lnTo>
                  <a:pt x="1489980" y="5442610"/>
                </a:lnTo>
                <a:lnTo>
                  <a:pt x="1524733" y="5471554"/>
                </a:lnTo>
                <a:lnTo>
                  <a:pt x="1558393" y="5501728"/>
                </a:lnTo>
                <a:lnTo>
                  <a:pt x="1590927" y="5533097"/>
                </a:lnTo>
                <a:lnTo>
                  <a:pt x="1622299" y="5565628"/>
                </a:lnTo>
                <a:lnTo>
                  <a:pt x="1652477" y="5599285"/>
                </a:lnTo>
                <a:lnTo>
                  <a:pt x="1681424" y="5634034"/>
                </a:lnTo>
                <a:lnTo>
                  <a:pt x="1709107" y="5669841"/>
                </a:lnTo>
                <a:lnTo>
                  <a:pt x="1735491" y="5706672"/>
                </a:lnTo>
                <a:lnTo>
                  <a:pt x="1760543" y="5744493"/>
                </a:lnTo>
                <a:lnTo>
                  <a:pt x="1784227" y="5783268"/>
                </a:lnTo>
                <a:lnTo>
                  <a:pt x="1806509" y="5822964"/>
                </a:lnTo>
                <a:lnTo>
                  <a:pt x="1827356" y="5863546"/>
                </a:lnTo>
                <a:lnTo>
                  <a:pt x="1846732" y="5904981"/>
                </a:lnTo>
                <a:lnTo>
                  <a:pt x="1864604" y="5947232"/>
                </a:lnTo>
                <a:lnTo>
                  <a:pt x="1880936" y="5990267"/>
                </a:lnTo>
                <a:lnTo>
                  <a:pt x="1895696" y="6034051"/>
                </a:lnTo>
                <a:lnTo>
                  <a:pt x="1908847" y="6078550"/>
                </a:lnTo>
                <a:lnTo>
                  <a:pt x="1920356" y="6123729"/>
                </a:lnTo>
                <a:lnTo>
                  <a:pt x="1930189" y="6169553"/>
                </a:lnTo>
                <a:lnTo>
                  <a:pt x="1938312" y="6215989"/>
                </a:lnTo>
                <a:lnTo>
                  <a:pt x="1944689" y="6263003"/>
                </a:lnTo>
                <a:lnTo>
                  <a:pt x="1949286" y="6310559"/>
                </a:lnTo>
                <a:lnTo>
                  <a:pt x="1952070" y="6358623"/>
                </a:lnTo>
                <a:lnTo>
                  <a:pt x="1953006" y="6407162"/>
                </a:lnTo>
                <a:lnTo>
                  <a:pt x="1951824" y="6461734"/>
                </a:lnTo>
                <a:lnTo>
                  <a:pt x="1948312" y="6515701"/>
                </a:lnTo>
                <a:lnTo>
                  <a:pt x="1942519" y="6569013"/>
                </a:lnTo>
                <a:lnTo>
                  <a:pt x="1934492" y="6621623"/>
                </a:lnTo>
                <a:lnTo>
                  <a:pt x="1924282" y="6673481"/>
                </a:lnTo>
                <a:lnTo>
                  <a:pt x="1911937" y="6724539"/>
                </a:lnTo>
                <a:lnTo>
                  <a:pt x="1897507" y="6774747"/>
                </a:lnTo>
                <a:lnTo>
                  <a:pt x="1867027" y="6857999"/>
                </a:lnTo>
                <a:lnTo>
                  <a:pt x="6038088" y="6857999"/>
                </a:lnTo>
                <a:lnTo>
                  <a:pt x="6038088" y="5171058"/>
                </a:lnTo>
                <a:close/>
              </a:path>
              <a:path w="6038215" h="6858000">
                <a:moveTo>
                  <a:pt x="4795774" y="0"/>
                </a:moveTo>
                <a:lnTo>
                  <a:pt x="1212189" y="0"/>
                </a:lnTo>
                <a:lnTo>
                  <a:pt x="1079995" y="88519"/>
                </a:lnTo>
                <a:lnTo>
                  <a:pt x="1038964" y="119388"/>
                </a:lnTo>
                <a:lnTo>
                  <a:pt x="998551" y="150892"/>
                </a:lnTo>
                <a:lnTo>
                  <a:pt x="958766" y="183021"/>
                </a:lnTo>
                <a:lnTo>
                  <a:pt x="919618" y="215767"/>
                </a:lnTo>
                <a:lnTo>
                  <a:pt x="881116" y="249121"/>
                </a:lnTo>
                <a:lnTo>
                  <a:pt x="843269" y="283075"/>
                </a:lnTo>
                <a:lnTo>
                  <a:pt x="806088" y="317621"/>
                </a:lnTo>
                <a:lnTo>
                  <a:pt x="769581" y="352749"/>
                </a:lnTo>
                <a:lnTo>
                  <a:pt x="733758" y="388452"/>
                </a:lnTo>
                <a:lnTo>
                  <a:pt x="698628" y="424721"/>
                </a:lnTo>
                <a:lnTo>
                  <a:pt x="664201" y="461548"/>
                </a:lnTo>
                <a:lnTo>
                  <a:pt x="630487" y="498924"/>
                </a:lnTo>
                <a:lnTo>
                  <a:pt x="597494" y="536841"/>
                </a:lnTo>
                <a:lnTo>
                  <a:pt x="565232" y="575290"/>
                </a:lnTo>
                <a:lnTo>
                  <a:pt x="533711" y="614263"/>
                </a:lnTo>
                <a:lnTo>
                  <a:pt x="502940" y="653751"/>
                </a:lnTo>
                <a:lnTo>
                  <a:pt x="472928" y="693746"/>
                </a:lnTo>
                <a:lnTo>
                  <a:pt x="443685" y="734240"/>
                </a:lnTo>
                <a:lnTo>
                  <a:pt x="415220" y="775223"/>
                </a:lnTo>
                <a:lnTo>
                  <a:pt x="387543" y="816688"/>
                </a:lnTo>
                <a:lnTo>
                  <a:pt x="360662" y="858627"/>
                </a:lnTo>
                <a:lnTo>
                  <a:pt x="334589" y="901029"/>
                </a:lnTo>
                <a:lnTo>
                  <a:pt x="309331" y="943888"/>
                </a:lnTo>
                <a:lnTo>
                  <a:pt x="284899" y="987195"/>
                </a:lnTo>
                <a:lnTo>
                  <a:pt x="261301" y="1030941"/>
                </a:lnTo>
                <a:lnTo>
                  <a:pt x="238547" y="1075117"/>
                </a:lnTo>
                <a:lnTo>
                  <a:pt x="216648" y="1119716"/>
                </a:lnTo>
                <a:lnTo>
                  <a:pt x="195611" y="1164729"/>
                </a:lnTo>
                <a:lnTo>
                  <a:pt x="175447" y="1210147"/>
                </a:lnTo>
                <a:lnTo>
                  <a:pt x="156164" y="1255962"/>
                </a:lnTo>
                <a:lnTo>
                  <a:pt x="137773" y="1302166"/>
                </a:lnTo>
                <a:lnTo>
                  <a:pt x="120283" y="1348750"/>
                </a:lnTo>
                <a:lnTo>
                  <a:pt x="103703" y="1395705"/>
                </a:lnTo>
                <a:lnTo>
                  <a:pt x="88043" y="1443024"/>
                </a:lnTo>
                <a:lnTo>
                  <a:pt x="73312" y="1490697"/>
                </a:lnTo>
                <a:lnTo>
                  <a:pt x="59519" y="1538716"/>
                </a:lnTo>
                <a:lnTo>
                  <a:pt x="46674" y="1587073"/>
                </a:lnTo>
                <a:lnTo>
                  <a:pt x="34786" y="1635760"/>
                </a:lnTo>
                <a:lnTo>
                  <a:pt x="0" y="1833499"/>
                </a:lnTo>
                <a:lnTo>
                  <a:pt x="0" y="6096673"/>
                </a:lnTo>
                <a:lnTo>
                  <a:pt x="1" y="5401310"/>
                </a:lnTo>
                <a:lnTo>
                  <a:pt x="25561" y="5382133"/>
                </a:lnTo>
                <a:lnTo>
                  <a:pt x="65557" y="5356233"/>
                </a:lnTo>
                <a:lnTo>
                  <a:pt x="106595" y="5331850"/>
                </a:lnTo>
                <a:lnTo>
                  <a:pt x="148635" y="5309023"/>
                </a:lnTo>
                <a:lnTo>
                  <a:pt x="191638" y="5287793"/>
                </a:lnTo>
                <a:lnTo>
                  <a:pt x="235562" y="5268199"/>
                </a:lnTo>
                <a:lnTo>
                  <a:pt x="280369" y="5250282"/>
                </a:lnTo>
                <a:lnTo>
                  <a:pt x="326019" y="5234081"/>
                </a:lnTo>
                <a:lnTo>
                  <a:pt x="372472" y="5219637"/>
                </a:lnTo>
                <a:lnTo>
                  <a:pt x="419687" y="5206988"/>
                </a:lnTo>
                <a:lnTo>
                  <a:pt x="467626" y="5196176"/>
                </a:lnTo>
                <a:lnTo>
                  <a:pt x="516248" y="5187240"/>
                </a:lnTo>
                <a:lnTo>
                  <a:pt x="565514" y="5180221"/>
                </a:lnTo>
                <a:lnTo>
                  <a:pt x="615384" y="5175157"/>
                </a:lnTo>
                <a:lnTo>
                  <a:pt x="665817" y="5172090"/>
                </a:lnTo>
                <a:lnTo>
                  <a:pt x="716775" y="5171058"/>
                </a:lnTo>
                <a:lnTo>
                  <a:pt x="6038088" y="5171058"/>
                </a:lnTo>
                <a:lnTo>
                  <a:pt x="6038088" y="2183129"/>
                </a:lnTo>
                <a:lnTo>
                  <a:pt x="6037228" y="2132605"/>
                </a:lnTo>
                <a:lnTo>
                  <a:pt x="6035357" y="2082306"/>
                </a:lnTo>
                <a:lnTo>
                  <a:pt x="6032483" y="2032240"/>
                </a:lnTo>
                <a:lnTo>
                  <a:pt x="6028615" y="1982415"/>
                </a:lnTo>
                <a:lnTo>
                  <a:pt x="6023762" y="1932840"/>
                </a:lnTo>
                <a:lnTo>
                  <a:pt x="6017932" y="1883523"/>
                </a:lnTo>
                <a:lnTo>
                  <a:pt x="6011135" y="1834470"/>
                </a:lnTo>
                <a:lnTo>
                  <a:pt x="6003378" y="1785691"/>
                </a:lnTo>
                <a:lnTo>
                  <a:pt x="5994671" y="1737192"/>
                </a:lnTo>
                <a:lnTo>
                  <a:pt x="5985023" y="1688983"/>
                </a:lnTo>
                <a:lnTo>
                  <a:pt x="5974442" y="1641070"/>
                </a:lnTo>
                <a:lnTo>
                  <a:pt x="5962937" y="1593462"/>
                </a:lnTo>
                <a:lnTo>
                  <a:pt x="5950518" y="1546167"/>
                </a:lnTo>
                <a:lnTo>
                  <a:pt x="5937191" y="1499193"/>
                </a:lnTo>
                <a:lnTo>
                  <a:pt x="5922968" y="1452547"/>
                </a:lnTo>
                <a:lnTo>
                  <a:pt x="5907856" y="1406237"/>
                </a:lnTo>
                <a:lnTo>
                  <a:pt x="5891864" y="1360272"/>
                </a:lnTo>
                <a:lnTo>
                  <a:pt x="5875000" y="1314660"/>
                </a:lnTo>
                <a:lnTo>
                  <a:pt x="5857275" y="1269407"/>
                </a:lnTo>
                <a:lnTo>
                  <a:pt x="5838695" y="1224523"/>
                </a:lnTo>
                <a:lnTo>
                  <a:pt x="5819271" y="1180015"/>
                </a:lnTo>
                <a:lnTo>
                  <a:pt x="5799011" y="1135891"/>
                </a:lnTo>
                <a:lnTo>
                  <a:pt x="5777924" y="1092159"/>
                </a:lnTo>
                <a:lnTo>
                  <a:pt x="5756019" y="1048827"/>
                </a:lnTo>
                <a:lnTo>
                  <a:pt x="5733303" y="1005903"/>
                </a:lnTo>
                <a:lnTo>
                  <a:pt x="5709787" y="963394"/>
                </a:lnTo>
                <a:lnTo>
                  <a:pt x="5685479" y="921310"/>
                </a:lnTo>
                <a:lnTo>
                  <a:pt x="5660388" y="879656"/>
                </a:lnTo>
                <a:lnTo>
                  <a:pt x="5634521" y="838443"/>
                </a:lnTo>
                <a:lnTo>
                  <a:pt x="5607890" y="797676"/>
                </a:lnTo>
                <a:lnTo>
                  <a:pt x="5580501" y="757365"/>
                </a:lnTo>
                <a:lnTo>
                  <a:pt x="5552364" y="717518"/>
                </a:lnTo>
                <a:lnTo>
                  <a:pt x="5523488" y="678141"/>
                </a:lnTo>
                <a:lnTo>
                  <a:pt x="5493881" y="639244"/>
                </a:lnTo>
                <a:lnTo>
                  <a:pt x="5463553" y="600834"/>
                </a:lnTo>
                <a:lnTo>
                  <a:pt x="5432511" y="562919"/>
                </a:lnTo>
                <a:lnTo>
                  <a:pt x="5400765" y="525507"/>
                </a:lnTo>
                <a:lnTo>
                  <a:pt x="5368324" y="488605"/>
                </a:lnTo>
                <a:lnTo>
                  <a:pt x="5335196" y="452222"/>
                </a:lnTo>
                <a:lnTo>
                  <a:pt x="5301390" y="416366"/>
                </a:lnTo>
                <a:lnTo>
                  <a:pt x="5266915" y="381045"/>
                </a:lnTo>
                <a:lnTo>
                  <a:pt x="5231780" y="346266"/>
                </a:lnTo>
                <a:lnTo>
                  <a:pt x="5195993" y="312038"/>
                </a:lnTo>
                <a:lnTo>
                  <a:pt x="5159563" y="278368"/>
                </a:lnTo>
                <a:lnTo>
                  <a:pt x="5122500" y="245264"/>
                </a:lnTo>
                <a:lnTo>
                  <a:pt x="5084811" y="212735"/>
                </a:lnTo>
                <a:lnTo>
                  <a:pt x="5046506" y="180788"/>
                </a:lnTo>
                <a:lnTo>
                  <a:pt x="5007594" y="149431"/>
                </a:lnTo>
                <a:lnTo>
                  <a:pt x="4968082" y="118672"/>
                </a:lnTo>
                <a:lnTo>
                  <a:pt x="4927981" y="88519"/>
                </a:lnTo>
                <a:lnTo>
                  <a:pt x="4795774" y="0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5081" y="910589"/>
            <a:ext cx="386842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51205">
              <a:lnSpc>
                <a:spcPts val="3260"/>
              </a:lnSpc>
            </a:pPr>
            <a:r>
              <a:rPr spc="-95" dirty="0"/>
              <a:t>CARACTERES </a:t>
            </a:r>
            <a:r>
              <a:rPr spc="20" dirty="0"/>
              <a:t>Y  </a:t>
            </a:r>
            <a:r>
              <a:rPr spc="-35" dirty="0"/>
              <a:t>METACAR</a:t>
            </a:r>
            <a:r>
              <a:rPr spc="-75" dirty="0"/>
              <a:t>ACTE</a:t>
            </a:r>
            <a:r>
              <a:rPr spc="-90" dirty="0"/>
              <a:t>R</a:t>
            </a:r>
            <a:r>
              <a:rPr spc="-229" dirty="0"/>
              <a:t>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8193" y="1793621"/>
            <a:ext cx="4896485" cy="391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 indent="531495" algn="r">
              <a:lnSpc>
                <a:spcPct val="100000"/>
              </a:lnSpc>
            </a:pP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Nuestro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patrón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puede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estar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formado</a:t>
            </a:r>
            <a:r>
              <a:rPr sz="1700" spc="-2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por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 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conjunto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19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caracteres 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(letras,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números </a:t>
            </a:r>
            <a:r>
              <a:rPr sz="1700" spc="145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signos) </a:t>
            </a:r>
            <a:r>
              <a:rPr sz="1700" spc="-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acompañado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metacaracteres</a:t>
            </a:r>
            <a:r>
              <a:rPr sz="1700" spc="-2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representan 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otros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caracteres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-2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permiten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una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búsqueda</a:t>
            </a:r>
            <a:endParaRPr sz="17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n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t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e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xt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u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al.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255904" marR="5080" indent="-158750" algn="r">
              <a:lnSpc>
                <a:spcPct val="100000"/>
              </a:lnSpc>
            </a:pPr>
            <a:r>
              <a:rPr sz="1700" spc="114" dirty="0">
                <a:solidFill>
                  <a:srgbClr val="9FE2F4"/>
                </a:solidFill>
                <a:latin typeface="Calibri"/>
                <a:cs typeface="Calibri"/>
              </a:rPr>
              <a:t>Los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metacaracteres </a:t>
            </a:r>
            <a:r>
              <a:rPr sz="1700" spc="95" dirty="0">
                <a:solidFill>
                  <a:srgbClr val="9FE2F4"/>
                </a:solidFill>
                <a:latin typeface="Calibri"/>
                <a:cs typeface="Calibri"/>
              </a:rPr>
              <a:t>reciben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este</a:t>
            </a:r>
            <a:r>
              <a:rPr sz="1700" spc="-15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nombre</a:t>
            </a:r>
            <a:r>
              <a:rPr sz="1700" spc="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9FE2F4"/>
                </a:solidFill>
                <a:latin typeface="Calibri"/>
                <a:cs typeface="Calibri"/>
              </a:rPr>
              <a:t>porque </a:t>
            </a:r>
            <a:r>
              <a:rPr sz="1700" spc="6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9FE2F4"/>
                </a:solidFill>
                <a:latin typeface="Calibri"/>
                <a:cs typeface="Calibri"/>
              </a:rPr>
              <a:t>no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se</a:t>
            </a:r>
            <a:r>
              <a:rPr sz="1700" spc="3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9FE2F4"/>
                </a:solidFill>
                <a:latin typeface="Calibri"/>
                <a:cs typeface="Calibri"/>
              </a:rPr>
              <a:t>representan</a:t>
            </a:r>
            <a:r>
              <a:rPr sz="1700" spc="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9FE2F4"/>
                </a:solidFill>
                <a:latin typeface="Calibri"/>
                <a:cs typeface="Calibri"/>
              </a:rPr>
              <a:t>a</a:t>
            </a:r>
            <a:r>
              <a:rPr sz="1700" spc="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9FE2F4"/>
                </a:solidFill>
                <a:latin typeface="Calibri"/>
                <a:cs typeface="Calibri"/>
              </a:rPr>
              <a:t>ellos</a:t>
            </a:r>
            <a:r>
              <a:rPr sz="1700" spc="2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mismos,</a:t>
            </a:r>
            <a:r>
              <a:rPr sz="1700" spc="-5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sino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9FE2F4"/>
                </a:solidFill>
                <a:latin typeface="Calibri"/>
                <a:cs typeface="Calibri"/>
              </a:rPr>
              <a:t>que</a:t>
            </a:r>
            <a:r>
              <a:rPr sz="1700" spc="1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son </a:t>
            </a:r>
            <a:r>
              <a:rPr sz="1700" spc="5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interpretados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de </a:t>
            </a: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una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manera</a:t>
            </a:r>
            <a:r>
              <a:rPr sz="1700" spc="-18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especial.</a:t>
            </a:r>
            <a:r>
              <a:rPr sz="1700" spc="-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9FE2F4"/>
                </a:solidFill>
                <a:latin typeface="Calibri"/>
                <a:cs typeface="Calibri"/>
              </a:rPr>
              <a:t>Por </a:t>
            </a:r>
            <a:r>
              <a:rPr sz="1700" spc="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9FE2F4"/>
                </a:solidFill>
                <a:latin typeface="Calibri"/>
                <a:cs typeface="Calibri"/>
              </a:rPr>
              <a:t>ejemplo, a </a:t>
            </a:r>
            <a:r>
              <a:rPr sz="1700" spc="50" dirty="0">
                <a:solidFill>
                  <a:srgbClr val="9FE2F4"/>
                </a:solidFill>
                <a:latin typeface="Calibri"/>
                <a:cs typeface="Calibri"/>
              </a:rPr>
              <a:t>través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de</a:t>
            </a:r>
            <a:r>
              <a:rPr sz="1700" spc="-18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metacaracteres</a:t>
            </a:r>
            <a:r>
              <a:rPr sz="1700" spc="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9FE2F4"/>
                </a:solidFill>
                <a:latin typeface="Calibri"/>
                <a:cs typeface="Calibri"/>
              </a:rPr>
              <a:t>podemos </a:t>
            </a:r>
            <a:r>
              <a:rPr sz="1700" spc="5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9FE2F4"/>
                </a:solidFill>
                <a:latin typeface="Calibri"/>
                <a:cs typeface="Calibri"/>
              </a:rPr>
              <a:t>definir diferentes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condiciones</a:t>
            </a:r>
            <a:r>
              <a:rPr sz="1700" spc="-114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9FE2F4"/>
                </a:solidFill>
                <a:latin typeface="Calibri"/>
                <a:cs typeface="Calibri"/>
              </a:rPr>
              <a:t>tales</a:t>
            </a:r>
            <a:r>
              <a:rPr sz="1700" spc="1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9FE2F4"/>
                </a:solidFill>
                <a:latin typeface="Calibri"/>
                <a:cs typeface="Calibri"/>
              </a:rPr>
              <a:t>como </a:t>
            </a:r>
            <a:r>
              <a:rPr sz="1700" spc="5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9FE2F4"/>
                </a:solidFill>
                <a:latin typeface="Calibri"/>
                <a:cs typeface="Calibri"/>
              </a:rPr>
              <a:t>agrupaciones,</a:t>
            </a:r>
            <a:r>
              <a:rPr sz="1700" spc="-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9FE2F4"/>
                </a:solidFill>
                <a:latin typeface="Calibri"/>
                <a:cs typeface="Calibri"/>
              </a:rPr>
              <a:t>alternativas,</a:t>
            </a:r>
            <a:r>
              <a:rPr sz="1700" spc="-4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comodines, </a:t>
            </a:r>
            <a:r>
              <a:rPr sz="1700" spc="4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9FE2F4"/>
                </a:solidFill>
                <a:latin typeface="Calibri"/>
                <a:cs typeface="Calibri"/>
              </a:rPr>
              <a:t>multiplicadores, </a:t>
            </a:r>
            <a:r>
              <a:rPr sz="1700" spc="60" dirty="0">
                <a:solidFill>
                  <a:srgbClr val="9FE2F4"/>
                </a:solidFill>
                <a:latin typeface="Calibri"/>
                <a:cs typeface="Calibri"/>
              </a:rPr>
              <a:t>entre</a:t>
            </a:r>
            <a:r>
              <a:rPr sz="1700" spc="-114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9FE2F4"/>
                </a:solidFill>
                <a:latin typeface="Calibri"/>
                <a:cs typeface="Calibri"/>
              </a:rPr>
              <a:t>otros.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R="10160" algn="r">
              <a:lnSpc>
                <a:spcPct val="100000"/>
              </a:lnSpc>
            </a:pP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Los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metacaracteres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más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usados</a:t>
            </a:r>
            <a:r>
              <a:rPr sz="1700" spc="-229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son: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556" y="5944171"/>
            <a:ext cx="2748280" cy="370840"/>
          </a:xfrm>
          <a:prstGeom prst="rect">
            <a:avLst/>
          </a:prstGeom>
          <a:solidFill>
            <a:srgbClr val="CD41AF"/>
          </a:solidFill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820"/>
              </a:lnSpc>
            </a:pP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? </a:t>
            </a:r>
            <a:r>
              <a:rPr sz="2400" spc="40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[ ]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( )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{ } </a:t>
            </a:r>
            <a:r>
              <a:rPr sz="2400" spc="400" dirty="0">
                <a:solidFill>
                  <a:srgbClr val="FFFFFF"/>
                </a:solidFill>
                <a:latin typeface="Calibri"/>
                <a:cs typeface="Calibri"/>
              </a:rPr>
              <a:t>^ 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$ </a:t>
            </a:r>
            <a:r>
              <a:rPr sz="2400" spc="-575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4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\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9844" y="2209800"/>
            <a:ext cx="24384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4955" y="0"/>
            <a:ext cx="606704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511" y="1871090"/>
            <a:ext cx="4824730" cy="77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14" dirty="0">
                <a:solidFill>
                  <a:srgbClr val="C5FB15"/>
                </a:solidFill>
                <a:latin typeface="Calibri"/>
                <a:cs typeface="Calibri"/>
              </a:rPr>
              <a:t>Los</a:t>
            </a:r>
            <a:r>
              <a:rPr sz="1700" spc="3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C5FB15"/>
                </a:solidFill>
                <a:latin typeface="Calibri"/>
                <a:cs typeface="Calibri"/>
              </a:rPr>
              <a:t>signos</a:t>
            </a:r>
            <a:r>
              <a:rPr sz="1700" spc="-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285" dirty="0">
                <a:solidFill>
                  <a:srgbClr val="C5FB15"/>
                </a:solidFill>
                <a:latin typeface="Calibri"/>
                <a:cs typeface="Calibri"/>
              </a:rPr>
              <a:t>^</a:t>
            </a:r>
            <a:r>
              <a:rPr sz="1700" spc="30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C5FB15"/>
                </a:solidFill>
                <a:latin typeface="Calibri"/>
                <a:cs typeface="Calibri"/>
              </a:rPr>
              <a:t>y</a:t>
            </a:r>
            <a:r>
              <a:rPr sz="1700" spc="2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C5FB15"/>
                </a:solidFill>
                <a:latin typeface="Calibri"/>
                <a:cs typeface="Calibri"/>
              </a:rPr>
              <a:t>$</a:t>
            </a:r>
            <a:r>
              <a:rPr sz="1700" spc="3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C5FB15"/>
                </a:solidFill>
                <a:latin typeface="Calibri"/>
                <a:cs typeface="Calibri"/>
              </a:rPr>
              <a:t>sirven</a:t>
            </a:r>
            <a:r>
              <a:rPr sz="1700" spc="20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C5FB15"/>
                </a:solidFill>
                <a:latin typeface="Calibri"/>
                <a:cs typeface="Calibri"/>
              </a:rPr>
              <a:t>para</a:t>
            </a:r>
            <a:r>
              <a:rPr sz="1700" spc="3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C5FB15"/>
                </a:solidFill>
                <a:latin typeface="Calibri"/>
                <a:cs typeface="Calibri"/>
              </a:rPr>
              <a:t>indicar</a:t>
            </a:r>
            <a:r>
              <a:rPr sz="1700" spc="1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C5FB15"/>
                </a:solidFill>
                <a:latin typeface="Calibri"/>
                <a:cs typeface="Calibri"/>
              </a:rPr>
              <a:t>donde</a:t>
            </a:r>
            <a:r>
              <a:rPr sz="1700" spc="3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C5FB15"/>
                </a:solidFill>
                <a:latin typeface="Calibri"/>
                <a:cs typeface="Calibri"/>
              </a:rPr>
              <a:t>debe  </a:t>
            </a:r>
            <a:r>
              <a:rPr sz="1700" spc="60" dirty="0">
                <a:solidFill>
                  <a:srgbClr val="C5FB15"/>
                </a:solidFill>
                <a:latin typeface="Calibri"/>
                <a:cs typeface="Calibri"/>
              </a:rPr>
              <a:t>estar </a:t>
            </a:r>
            <a:r>
              <a:rPr sz="1700" spc="85" dirty="0">
                <a:solidFill>
                  <a:srgbClr val="C5FB15"/>
                </a:solidFill>
                <a:latin typeface="Calibri"/>
                <a:cs typeface="Calibri"/>
              </a:rPr>
              <a:t>situado </a:t>
            </a:r>
            <a:r>
              <a:rPr sz="1700" spc="70" dirty="0">
                <a:solidFill>
                  <a:srgbClr val="C5FB15"/>
                </a:solidFill>
                <a:latin typeface="Calibri"/>
                <a:cs typeface="Calibri"/>
              </a:rPr>
              <a:t>nuestro </a:t>
            </a:r>
            <a:r>
              <a:rPr sz="1700" spc="75" dirty="0">
                <a:solidFill>
                  <a:srgbClr val="C5FB15"/>
                </a:solidFill>
                <a:latin typeface="Calibri"/>
                <a:cs typeface="Calibri"/>
              </a:rPr>
              <a:t>patrón </a:t>
            </a:r>
            <a:r>
              <a:rPr sz="1700" spc="80" dirty="0">
                <a:solidFill>
                  <a:srgbClr val="C5FB15"/>
                </a:solidFill>
                <a:latin typeface="Calibri"/>
                <a:cs typeface="Calibri"/>
              </a:rPr>
              <a:t>dentro </a:t>
            </a:r>
            <a:r>
              <a:rPr sz="1700" spc="155" dirty="0">
                <a:solidFill>
                  <a:srgbClr val="C5FB15"/>
                </a:solidFill>
                <a:latin typeface="Calibri"/>
                <a:cs typeface="Calibri"/>
              </a:rPr>
              <a:t>de</a:t>
            </a:r>
            <a:r>
              <a:rPr sz="1700" spc="-220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C5FB15"/>
                </a:solidFill>
                <a:latin typeface="Calibri"/>
                <a:cs typeface="Calibri"/>
              </a:rPr>
              <a:t>la </a:t>
            </a:r>
            <a:r>
              <a:rPr sz="1700" spc="120" dirty="0">
                <a:solidFill>
                  <a:srgbClr val="C5FB15"/>
                </a:solidFill>
                <a:latin typeface="Calibri"/>
                <a:cs typeface="Calibri"/>
              </a:rPr>
              <a:t>cadena  </a:t>
            </a:r>
            <a:r>
              <a:rPr sz="1700" spc="90" dirty="0">
                <a:solidFill>
                  <a:srgbClr val="C5FB15"/>
                </a:solidFill>
                <a:latin typeface="Calibri"/>
                <a:cs typeface="Calibri"/>
              </a:rPr>
              <a:t>para considerar </a:t>
            </a:r>
            <a:r>
              <a:rPr sz="1700" spc="135" dirty="0">
                <a:solidFill>
                  <a:srgbClr val="C5FB15"/>
                </a:solidFill>
                <a:latin typeface="Calibri"/>
                <a:cs typeface="Calibri"/>
              </a:rPr>
              <a:t>que </a:t>
            </a:r>
            <a:r>
              <a:rPr sz="1700" spc="70" dirty="0">
                <a:solidFill>
                  <a:srgbClr val="C5FB15"/>
                </a:solidFill>
                <a:latin typeface="Calibri"/>
                <a:cs typeface="Calibri"/>
              </a:rPr>
              <a:t>existe </a:t>
            </a:r>
            <a:r>
              <a:rPr sz="1700" spc="95" dirty="0">
                <a:solidFill>
                  <a:srgbClr val="C5FB15"/>
                </a:solidFill>
                <a:latin typeface="Calibri"/>
                <a:cs typeface="Calibri"/>
              </a:rPr>
              <a:t>una</a:t>
            </a:r>
            <a:r>
              <a:rPr sz="1700" spc="-240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C5FB15"/>
                </a:solidFill>
                <a:latin typeface="Calibri"/>
                <a:cs typeface="Calibri"/>
              </a:rPr>
              <a:t>coincidencia.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11" y="2775077"/>
            <a:ext cx="5020310" cy="3646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>
              <a:lnSpc>
                <a:spcPct val="100000"/>
              </a:lnSpc>
            </a:pP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Cuando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usamos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signo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85" dirty="0">
                <a:solidFill>
                  <a:srgbClr val="FFFFFF"/>
                </a:solidFill>
                <a:latin typeface="Calibri"/>
                <a:cs typeface="Calibri"/>
              </a:rPr>
              <a:t>^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queremos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decir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debe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aparecer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principio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cadena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caracteres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comparada.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Cuando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usamos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130" dirty="0">
                <a:solidFill>
                  <a:srgbClr val="FFFFFF"/>
                </a:solidFill>
                <a:latin typeface="Calibri"/>
                <a:cs typeface="Calibri"/>
              </a:rPr>
              <a:t>signo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$ 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estamos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indicando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debe</a:t>
            </a:r>
            <a:r>
              <a:rPr sz="17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aparecer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al 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del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conjunto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caracteres. </a:t>
            </a:r>
            <a:r>
              <a:rPr sz="1700" spc="32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más 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precisamente,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antes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caracter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nueva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línea.</a:t>
            </a:r>
            <a:endParaRPr sz="1700">
              <a:latin typeface="Calibri"/>
              <a:cs typeface="Calibri"/>
            </a:endParaRPr>
          </a:p>
          <a:p>
            <a:pPr marL="12700" marR="8255">
              <a:lnSpc>
                <a:spcPct val="100000"/>
              </a:lnSpc>
              <a:spcBef>
                <a:spcPts val="1005"/>
              </a:spcBef>
            </a:pPr>
            <a:r>
              <a:rPr sz="1700" spc="18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misma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forma, la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expresión </a:t>
            </a:r>
            <a:r>
              <a:rPr sz="1700" spc="204" dirty="0">
                <a:solidFill>
                  <a:srgbClr val="FFFFFF"/>
                </a:solidFill>
                <a:latin typeface="Calibri"/>
                <a:cs typeface="Calibri"/>
              </a:rPr>
              <a:t>^$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1700" spc="145" dirty="0">
                <a:solidFill>
                  <a:srgbClr val="FFFFFF"/>
                </a:solidFill>
                <a:latin typeface="Calibri"/>
                <a:cs typeface="Calibri"/>
              </a:rPr>
              <a:t>puede 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utilizar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encontrar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líneas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vacías,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Calibri"/>
                <a:cs typeface="Calibri"/>
              </a:rPr>
              <a:t>donde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inicio 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línea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inmediatamente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seguido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 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ésta.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95"/>
              </a:spcBef>
            </a:pP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metacaracteres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285" dirty="0">
                <a:solidFill>
                  <a:srgbClr val="FFFFFF"/>
                </a:solidFill>
                <a:latin typeface="Calibri"/>
                <a:cs typeface="Calibri"/>
              </a:rPr>
              <a:t>^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también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conocidos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como 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anclas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700" i="1" dirty="0">
                <a:solidFill>
                  <a:srgbClr val="FFFFFF"/>
                </a:solidFill>
                <a:latin typeface="Arial"/>
                <a:cs typeface="Arial"/>
              </a:rPr>
              <a:t>anchors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)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ya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representan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otros  caracteres,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sino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posiciones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cadena.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227" y="489203"/>
            <a:ext cx="453453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70"/>
              </a:lnSpc>
            </a:pPr>
            <a:r>
              <a:rPr spc="-75" dirty="0"/>
              <a:t>METACARACTERES </a:t>
            </a:r>
            <a:r>
              <a:rPr spc="-50" dirty="0"/>
              <a:t>DE  </a:t>
            </a:r>
            <a:r>
              <a:rPr spc="50" dirty="0"/>
              <a:t>POSICIONAMIENTO  </a:t>
            </a:r>
            <a:r>
              <a:rPr spc="25" dirty="0"/>
              <a:t>(ANCLAS)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82561" y="2912998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45320" y="2912998"/>
            <a:ext cx="13938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Calibri"/>
                <a:cs typeface="Calibri"/>
              </a:rPr>
              <a:t>Coincidencia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8509" y="3482594"/>
            <a:ext cx="36703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15" dirty="0">
                <a:latin typeface="Calibri"/>
                <a:cs typeface="Calibri"/>
              </a:rPr>
              <a:t>^</a:t>
            </a:r>
            <a:r>
              <a:rPr sz="1800" spc="220" dirty="0">
                <a:latin typeface="Calibri"/>
                <a:cs typeface="Calibri"/>
              </a:rPr>
              <a:t>e</a:t>
            </a:r>
            <a:r>
              <a:rPr sz="1800" spc="4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8081" y="3482594"/>
            <a:ext cx="294703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85" dirty="0">
                <a:solidFill>
                  <a:srgbClr val="C5FB15"/>
                </a:solidFill>
                <a:latin typeface="Calibri"/>
                <a:cs typeface="Calibri"/>
              </a:rPr>
              <a:t>el </a:t>
            </a:r>
            <a:r>
              <a:rPr sz="1800" spc="75" dirty="0">
                <a:latin typeface="Calibri"/>
                <a:cs typeface="Calibri"/>
              </a:rPr>
              <a:t>ala </a:t>
            </a:r>
            <a:r>
              <a:rPr sz="1800" spc="90" dirty="0">
                <a:latin typeface="Calibri"/>
                <a:cs typeface="Calibri"/>
              </a:rPr>
              <a:t>aleve </a:t>
            </a:r>
            <a:r>
              <a:rPr sz="1800" spc="125" dirty="0">
                <a:latin typeface="Calibri"/>
                <a:cs typeface="Calibri"/>
              </a:rPr>
              <a:t>del</a:t>
            </a:r>
            <a:r>
              <a:rPr sz="1800" spc="-26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leve </a:t>
            </a:r>
            <a:r>
              <a:rPr sz="1800" spc="114" dirty="0">
                <a:latin typeface="Calibri"/>
                <a:cs typeface="Calibri"/>
              </a:rPr>
              <a:t>abanico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5650" y="4034282"/>
            <a:ext cx="413384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45" dirty="0">
                <a:latin typeface="Calibri"/>
                <a:cs typeface="Calibri"/>
              </a:rPr>
              <a:t>co</a:t>
            </a:r>
            <a:r>
              <a:rPr sz="1800" spc="130" dirty="0">
                <a:latin typeface="Calibri"/>
                <a:cs typeface="Calibri"/>
              </a:rPr>
              <a:t>$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5577" y="4034282"/>
            <a:ext cx="339217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30" dirty="0">
                <a:latin typeface="Calibri"/>
                <a:cs typeface="Calibri"/>
              </a:rPr>
              <a:t>con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ala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aleve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del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leve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abani</a:t>
            </a:r>
            <a:r>
              <a:rPr sz="1800" spc="114" dirty="0">
                <a:solidFill>
                  <a:srgbClr val="C5FB15"/>
                </a:solidFill>
                <a:latin typeface="Calibri"/>
                <a:cs typeface="Calibri"/>
              </a:rPr>
              <a:t>co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03808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7414" y="1211834"/>
            <a:ext cx="2736215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>
              <a:lnSpc>
                <a:spcPts val="3554"/>
              </a:lnSpc>
            </a:pPr>
            <a:r>
              <a:rPr spc="-110" dirty="0"/>
              <a:t>ESCAPE</a:t>
            </a:r>
            <a:r>
              <a:rPr spc="-105" dirty="0"/>
              <a:t> </a:t>
            </a:r>
            <a:r>
              <a:rPr spc="-50" dirty="0"/>
              <a:t>DE</a:t>
            </a:r>
          </a:p>
          <a:p>
            <a:pPr marL="12700">
              <a:lnSpc>
                <a:spcPts val="3554"/>
              </a:lnSpc>
            </a:pPr>
            <a:r>
              <a:rPr spc="-95" dirty="0"/>
              <a:t>CARACTERES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10795" indent="-213360" algn="r">
              <a:lnSpc>
                <a:spcPct val="100000"/>
              </a:lnSpc>
            </a:pPr>
            <a:r>
              <a:rPr spc="110" dirty="0"/>
              <a:t>Puede</a:t>
            </a:r>
            <a:r>
              <a:rPr spc="40" dirty="0"/>
              <a:t> </a:t>
            </a:r>
            <a:r>
              <a:rPr spc="110" dirty="0"/>
              <a:t>suceder</a:t>
            </a:r>
            <a:r>
              <a:rPr spc="40" dirty="0"/>
              <a:t> </a:t>
            </a:r>
            <a:r>
              <a:rPr spc="135" dirty="0"/>
              <a:t>que</a:t>
            </a:r>
            <a:r>
              <a:rPr spc="20" dirty="0"/>
              <a:t> </a:t>
            </a:r>
            <a:r>
              <a:rPr spc="95" dirty="0"/>
              <a:t>necesitemos</a:t>
            </a:r>
            <a:r>
              <a:rPr spc="10" dirty="0"/>
              <a:t> </a:t>
            </a:r>
            <a:r>
              <a:rPr spc="65" dirty="0"/>
              <a:t>incluir</a:t>
            </a:r>
            <a:r>
              <a:rPr spc="-5" dirty="0"/>
              <a:t> </a:t>
            </a:r>
            <a:r>
              <a:rPr spc="110" dirty="0"/>
              <a:t>en</a:t>
            </a:r>
            <a:r>
              <a:rPr spc="40" dirty="0"/>
              <a:t> </a:t>
            </a:r>
            <a:r>
              <a:rPr spc="70" dirty="0"/>
              <a:t>nuestro </a:t>
            </a:r>
            <a:r>
              <a:rPr spc="60" dirty="0"/>
              <a:t> </a:t>
            </a:r>
            <a:r>
              <a:rPr spc="75" dirty="0"/>
              <a:t>patrón</a:t>
            </a:r>
            <a:r>
              <a:rPr spc="25" dirty="0"/>
              <a:t> </a:t>
            </a:r>
            <a:r>
              <a:rPr spc="120" dirty="0"/>
              <a:t>algún</a:t>
            </a:r>
            <a:r>
              <a:rPr spc="25" dirty="0"/>
              <a:t> </a:t>
            </a:r>
            <a:r>
              <a:rPr spc="70" dirty="0"/>
              <a:t>metacaracter</a:t>
            </a:r>
            <a:r>
              <a:rPr spc="35" dirty="0"/>
              <a:t> </a:t>
            </a:r>
            <a:r>
              <a:rPr spc="140" dirty="0"/>
              <a:t>como</a:t>
            </a:r>
            <a:r>
              <a:rPr spc="40" dirty="0"/>
              <a:t> </a:t>
            </a:r>
            <a:r>
              <a:rPr spc="130" dirty="0"/>
              <a:t>signo</a:t>
            </a:r>
            <a:r>
              <a:rPr dirty="0"/>
              <a:t> </a:t>
            </a:r>
            <a:r>
              <a:rPr spc="35" dirty="0"/>
              <a:t>literal,</a:t>
            </a:r>
            <a:r>
              <a:rPr spc="-20" dirty="0"/>
              <a:t> </a:t>
            </a:r>
            <a:r>
              <a:rPr spc="110" dirty="0"/>
              <a:t>es </a:t>
            </a:r>
            <a:r>
              <a:rPr spc="55" dirty="0"/>
              <a:t> </a:t>
            </a:r>
            <a:r>
              <a:rPr spc="70" dirty="0"/>
              <a:t>decir,</a:t>
            </a:r>
            <a:r>
              <a:rPr spc="-15" dirty="0"/>
              <a:t> </a:t>
            </a:r>
            <a:r>
              <a:rPr spc="135" dirty="0"/>
              <a:t>que</a:t>
            </a:r>
            <a:r>
              <a:rPr spc="40" dirty="0"/>
              <a:t> </a:t>
            </a:r>
            <a:r>
              <a:rPr spc="105" dirty="0"/>
              <a:t>se</a:t>
            </a:r>
            <a:r>
              <a:rPr spc="30" dirty="0"/>
              <a:t> </a:t>
            </a:r>
            <a:r>
              <a:rPr spc="60" dirty="0"/>
              <a:t>interprete</a:t>
            </a:r>
            <a:r>
              <a:rPr spc="15" dirty="0"/>
              <a:t> </a:t>
            </a:r>
            <a:r>
              <a:rPr spc="114" dirty="0"/>
              <a:t>por</a:t>
            </a:r>
            <a:r>
              <a:rPr spc="30" dirty="0"/>
              <a:t> </a:t>
            </a:r>
            <a:r>
              <a:rPr spc="60" dirty="0"/>
              <a:t>sí</a:t>
            </a:r>
            <a:r>
              <a:rPr spc="25" dirty="0"/>
              <a:t> </a:t>
            </a:r>
            <a:r>
              <a:rPr spc="110" dirty="0"/>
              <a:t>mismo</a:t>
            </a:r>
            <a:r>
              <a:rPr spc="20" dirty="0"/>
              <a:t> </a:t>
            </a:r>
            <a:r>
              <a:rPr spc="60" dirty="0"/>
              <a:t>y</a:t>
            </a:r>
            <a:r>
              <a:rPr spc="30" dirty="0"/>
              <a:t> </a:t>
            </a:r>
            <a:r>
              <a:rPr spc="120" dirty="0"/>
              <a:t>no</a:t>
            </a:r>
            <a:r>
              <a:rPr spc="25" dirty="0"/>
              <a:t> </a:t>
            </a:r>
            <a:r>
              <a:rPr spc="114" dirty="0"/>
              <a:t>por</a:t>
            </a:r>
            <a:r>
              <a:rPr spc="30" dirty="0"/>
              <a:t> </a:t>
            </a:r>
            <a:r>
              <a:rPr spc="90" dirty="0"/>
              <a:t>su </a:t>
            </a:r>
            <a:r>
              <a:rPr spc="45" dirty="0"/>
              <a:t> </a:t>
            </a:r>
            <a:r>
              <a:rPr spc="85" dirty="0"/>
              <a:t>función </a:t>
            </a:r>
            <a:r>
              <a:rPr spc="90" dirty="0"/>
              <a:t>especial.</a:t>
            </a:r>
            <a:r>
              <a:rPr spc="-270" dirty="0"/>
              <a:t> </a:t>
            </a:r>
            <a:r>
              <a:rPr spc="45" dirty="0"/>
              <a:t>Para </a:t>
            </a:r>
            <a:r>
              <a:rPr spc="95" dirty="0"/>
              <a:t>lograr </a:t>
            </a:r>
            <a:r>
              <a:rPr spc="65" dirty="0"/>
              <a:t>esto, </a:t>
            </a:r>
            <a:r>
              <a:rPr spc="70" dirty="0"/>
              <a:t>utilizamos</a:t>
            </a:r>
            <a:r>
              <a:rPr dirty="0"/>
              <a:t> </a:t>
            </a:r>
            <a:r>
              <a:rPr spc="80" dirty="0"/>
              <a:t>el </a:t>
            </a:r>
            <a:r>
              <a:rPr spc="50" dirty="0"/>
              <a:t> </a:t>
            </a:r>
            <a:r>
              <a:rPr spc="65" dirty="0"/>
              <a:t>carácter</a:t>
            </a:r>
            <a:r>
              <a:rPr spc="35" dirty="0"/>
              <a:t> </a:t>
            </a:r>
            <a:r>
              <a:rPr spc="155" dirty="0"/>
              <a:t>de</a:t>
            </a:r>
            <a:r>
              <a:rPr spc="35" dirty="0"/>
              <a:t> </a:t>
            </a:r>
            <a:r>
              <a:rPr spc="110" dirty="0"/>
              <a:t>escape,</a:t>
            </a:r>
            <a:r>
              <a:rPr spc="-35" dirty="0"/>
              <a:t> </a:t>
            </a:r>
            <a:r>
              <a:rPr spc="135" dirty="0"/>
              <a:t>que</a:t>
            </a:r>
            <a:r>
              <a:rPr spc="35" dirty="0"/>
              <a:t> </a:t>
            </a:r>
            <a:r>
              <a:rPr spc="105" dirty="0"/>
              <a:t>es</a:t>
            </a:r>
            <a:r>
              <a:rPr spc="30" dirty="0"/>
              <a:t> </a:t>
            </a:r>
            <a:r>
              <a:rPr spc="65" dirty="0"/>
              <a:t>la</a:t>
            </a:r>
            <a:r>
              <a:rPr spc="35" dirty="0"/>
              <a:t> </a:t>
            </a:r>
            <a:r>
              <a:rPr spc="75" dirty="0"/>
              <a:t>barra</a:t>
            </a:r>
            <a:r>
              <a:rPr spc="40" dirty="0"/>
              <a:t> </a:t>
            </a:r>
            <a:r>
              <a:rPr spc="65" dirty="0"/>
              <a:t>invertida</a:t>
            </a:r>
            <a:r>
              <a:rPr spc="20" dirty="0"/>
              <a:t> </a:t>
            </a:r>
            <a:r>
              <a:rPr dirty="0"/>
              <a:t>(\).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01320" marR="6985" indent="1082040" algn="r">
              <a:lnSpc>
                <a:spcPct val="100000"/>
              </a:lnSpc>
            </a:pPr>
            <a:r>
              <a:rPr spc="125" dirty="0">
                <a:solidFill>
                  <a:srgbClr val="F8F8F8"/>
                </a:solidFill>
              </a:rPr>
              <a:t>La </a:t>
            </a:r>
            <a:r>
              <a:rPr spc="75" dirty="0">
                <a:solidFill>
                  <a:srgbClr val="F8F8F8"/>
                </a:solidFill>
              </a:rPr>
              <a:t>barra </a:t>
            </a:r>
            <a:r>
              <a:rPr spc="65" dirty="0">
                <a:solidFill>
                  <a:srgbClr val="F8F8F8"/>
                </a:solidFill>
              </a:rPr>
              <a:t>invertida </a:t>
            </a:r>
            <a:r>
              <a:rPr spc="-10" dirty="0">
                <a:solidFill>
                  <a:srgbClr val="F8F8F8"/>
                </a:solidFill>
              </a:rPr>
              <a:t>(\) </a:t>
            </a:r>
            <a:r>
              <a:rPr spc="105" dirty="0">
                <a:solidFill>
                  <a:srgbClr val="F8F8F8"/>
                </a:solidFill>
              </a:rPr>
              <a:t>antepone</a:t>
            </a:r>
            <a:r>
              <a:rPr spc="-150" dirty="0">
                <a:solidFill>
                  <a:srgbClr val="F8F8F8"/>
                </a:solidFill>
              </a:rPr>
              <a:t> </a:t>
            </a:r>
            <a:r>
              <a:rPr spc="95" dirty="0">
                <a:solidFill>
                  <a:srgbClr val="F8F8F8"/>
                </a:solidFill>
              </a:rPr>
              <a:t>a</a:t>
            </a:r>
            <a:r>
              <a:rPr spc="35" dirty="0">
                <a:solidFill>
                  <a:srgbClr val="F8F8F8"/>
                </a:solidFill>
              </a:rPr>
              <a:t> </a:t>
            </a:r>
            <a:r>
              <a:rPr spc="90" dirty="0">
                <a:solidFill>
                  <a:srgbClr val="F8F8F8"/>
                </a:solidFill>
              </a:rPr>
              <a:t>los </a:t>
            </a:r>
            <a:r>
              <a:rPr spc="50" dirty="0">
                <a:solidFill>
                  <a:srgbClr val="F8F8F8"/>
                </a:solidFill>
              </a:rPr>
              <a:t> </a:t>
            </a:r>
            <a:r>
              <a:rPr spc="75" dirty="0">
                <a:solidFill>
                  <a:srgbClr val="F8F8F8"/>
                </a:solidFill>
              </a:rPr>
              <a:t>metacaracteres </a:t>
            </a:r>
            <a:r>
              <a:rPr spc="90" dirty="0">
                <a:solidFill>
                  <a:srgbClr val="F8F8F8"/>
                </a:solidFill>
              </a:rPr>
              <a:t>para </a:t>
            </a:r>
            <a:r>
              <a:rPr spc="135" dirty="0">
                <a:solidFill>
                  <a:srgbClr val="F8F8F8"/>
                </a:solidFill>
              </a:rPr>
              <a:t>que </a:t>
            </a:r>
            <a:r>
              <a:rPr spc="95" dirty="0">
                <a:solidFill>
                  <a:srgbClr val="F8F8F8"/>
                </a:solidFill>
              </a:rPr>
              <a:t>sean</a:t>
            </a:r>
            <a:r>
              <a:rPr spc="-190" dirty="0">
                <a:solidFill>
                  <a:srgbClr val="F8F8F8"/>
                </a:solidFill>
              </a:rPr>
              <a:t> </a:t>
            </a:r>
            <a:r>
              <a:rPr spc="65" dirty="0">
                <a:solidFill>
                  <a:srgbClr val="F8F8F8"/>
                </a:solidFill>
              </a:rPr>
              <a:t>tratados</a:t>
            </a:r>
            <a:r>
              <a:rPr spc="20" dirty="0">
                <a:solidFill>
                  <a:srgbClr val="F8F8F8"/>
                </a:solidFill>
              </a:rPr>
              <a:t> </a:t>
            </a:r>
            <a:r>
              <a:rPr spc="140" dirty="0">
                <a:solidFill>
                  <a:srgbClr val="F8F8F8"/>
                </a:solidFill>
              </a:rPr>
              <a:t>como </a:t>
            </a:r>
            <a:r>
              <a:rPr spc="55" dirty="0">
                <a:solidFill>
                  <a:srgbClr val="F8F8F8"/>
                </a:solidFill>
              </a:rPr>
              <a:t> </a:t>
            </a:r>
            <a:r>
              <a:rPr spc="70" dirty="0">
                <a:solidFill>
                  <a:srgbClr val="F8F8F8"/>
                </a:solidFill>
              </a:rPr>
              <a:t>caracteres </a:t>
            </a:r>
            <a:r>
              <a:rPr spc="85" dirty="0">
                <a:solidFill>
                  <a:srgbClr val="F8F8F8"/>
                </a:solidFill>
              </a:rPr>
              <a:t>normales. </a:t>
            </a:r>
            <a:r>
              <a:rPr spc="50" dirty="0">
                <a:solidFill>
                  <a:srgbClr val="F8F8F8"/>
                </a:solidFill>
              </a:rPr>
              <a:t>Por </a:t>
            </a:r>
            <a:r>
              <a:rPr spc="95" dirty="0">
                <a:solidFill>
                  <a:srgbClr val="F8F8F8"/>
                </a:solidFill>
              </a:rPr>
              <a:t>ejemplo,</a:t>
            </a:r>
            <a:r>
              <a:rPr spc="-215" dirty="0">
                <a:solidFill>
                  <a:srgbClr val="F8F8F8"/>
                </a:solidFill>
              </a:rPr>
              <a:t> </a:t>
            </a:r>
            <a:r>
              <a:rPr spc="60" dirty="0">
                <a:solidFill>
                  <a:srgbClr val="F8F8F8"/>
                </a:solidFill>
              </a:rPr>
              <a:t>si</a:t>
            </a:r>
            <a:r>
              <a:rPr spc="20" dirty="0">
                <a:solidFill>
                  <a:srgbClr val="F8F8F8"/>
                </a:solidFill>
              </a:rPr>
              <a:t> </a:t>
            </a:r>
            <a:r>
              <a:rPr spc="110" dirty="0">
                <a:solidFill>
                  <a:srgbClr val="F8F8F8"/>
                </a:solidFill>
              </a:rPr>
              <a:t>queremos </a:t>
            </a:r>
            <a:r>
              <a:rPr spc="55" dirty="0">
                <a:solidFill>
                  <a:srgbClr val="F8F8F8"/>
                </a:solidFill>
              </a:rPr>
              <a:t> </a:t>
            </a:r>
            <a:r>
              <a:rPr spc="100" dirty="0">
                <a:solidFill>
                  <a:srgbClr val="F8F8F8"/>
                </a:solidFill>
              </a:rPr>
              <a:t>buscar</a:t>
            </a:r>
            <a:r>
              <a:rPr spc="30" dirty="0">
                <a:solidFill>
                  <a:srgbClr val="F8F8F8"/>
                </a:solidFill>
              </a:rPr>
              <a:t> </a:t>
            </a:r>
            <a:r>
              <a:rPr spc="80" dirty="0">
                <a:solidFill>
                  <a:srgbClr val="F8F8F8"/>
                </a:solidFill>
              </a:rPr>
              <a:t>el</a:t>
            </a:r>
            <a:r>
              <a:rPr spc="25" dirty="0">
                <a:solidFill>
                  <a:srgbClr val="F8F8F8"/>
                </a:solidFill>
              </a:rPr>
              <a:t> </a:t>
            </a:r>
            <a:r>
              <a:rPr spc="110" dirty="0">
                <a:solidFill>
                  <a:srgbClr val="F8F8F8"/>
                </a:solidFill>
              </a:rPr>
              <a:t>símbolo</a:t>
            </a:r>
            <a:r>
              <a:rPr spc="5" dirty="0">
                <a:solidFill>
                  <a:srgbClr val="F8F8F8"/>
                </a:solidFill>
              </a:rPr>
              <a:t> </a:t>
            </a:r>
            <a:r>
              <a:rPr spc="155" dirty="0">
                <a:solidFill>
                  <a:srgbClr val="F8F8F8"/>
                </a:solidFill>
              </a:rPr>
              <a:t>de</a:t>
            </a:r>
            <a:r>
              <a:rPr spc="35" dirty="0">
                <a:solidFill>
                  <a:srgbClr val="F8F8F8"/>
                </a:solidFill>
              </a:rPr>
              <a:t> </a:t>
            </a:r>
            <a:r>
              <a:rPr spc="135" dirty="0">
                <a:solidFill>
                  <a:srgbClr val="F8F8F8"/>
                </a:solidFill>
              </a:rPr>
              <a:t>peso</a:t>
            </a:r>
            <a:r>
              <a:rPr spc="30" dirty="0">
                <a:solidFill>
                  <a:srgbClr val="F8F8F8"/>
                </a:solidFill>
              </a:rPr>
              <a:t> </a:t>
            </a:r>
            <a:r>
              <a:rPr spc="35" dirty="0">
                <a:solidFill>
                  <a:srgbClr val="F8F8F8"/>
                </a:solidFill>
              </a:rPr>
              <a:t>($)</a:t>
            </a:r>
            <a:r>
              <a:rPr spc="30" dirty="0">
                <a:solidFill>
                  <a:srgbClr val="F8F8F8"/>
                </a:solidFill>
              </a:rPr>
              <a:t> </a:t>
            </a:r>
            <a:r>
              <a:rPr spc="110" dirty="0">
                <a:solidFill>
                  <a:srgbClr val="F8F8F8"/>
                </a:solidFill>
              </a:rPr>
              <a:t>en</a:t>
            </a:r>
            <a:r>
              <a:rPr spc="35" dirty="0">
                <a:solidFill>
                  <a:srgbClr val="F8F8F8"/>
                </a:solidFill>
              </a:rPr>
              <a:t> </a:t>
            </a:r>
            <a:r>
              <a:rPr spc="105" dirty="0">
                <a:solidFill>
                  <a:srgbClr val="F8F8F8"/>
                </a:solidFill>
              </a:rPr>
              <a:t>lugar</a:t>
            </a:r>
            <a:r>
              <a:rPr spc="15" dirty="0">
                <a:solidFill>
                  <a:srgbClr val="F8F8F8"/>
                </a:solidFill>
              </a:rPr>
              <a:t> </a:t>
            </a:r>
            <a:r>
              <a:rPr spc="155" dirty="0">
                <a:solidFill>
                  <a:srgbClr val="F8F8F8"/>
                </a:solidFill>
              </a:rPr>
              <a:t>de</a:t>
            </a:r>
            <a:r>
              <a:rPr spc="35" dirty="0">
                <a:solidFill>
                  <a:srgbClr val="F8F8F8"/>
                </a:solidFill>
              </a:rPr>
              <a:t> </a:t>
            </a:r>
            <a:r>
              <a:rPr spc="90" dirty="0">
                <a:solidFill>
                  <a:srgbClr val="F8F8F8"/>
                </a:solidFill>
              </a:rPr>
              <a:t>su </a:t>
            </a:r>
            <a:r>
              <a:rPr spc="45" dirty="0">
                <a:solidFill>
                  <a:srgbClr val="F8F8F8"/>
                </a:solidFill>
              </a:rPr>
              <a:t> </a:t>
            </a:r>
            <a:r>
              <a:rPr spc="100" dirty="0">
                <a:solidFill>
                  <a:srgbClr val="F8F8F8"/>
                </a:solidFill>
              </a:rPr>
              <a:t>significado</a:t>
            </a:r>
            <a:r>
              <a:rPr spc="10" dirty="0">
                <a:solidFill>
                  <a:srgbClr val="F8F8F8"/>
                </a:solidFill>
              </a:rPr>
              <a:t> </a:t>
            </a:r>
            <a:r>
              <a:rPr spc="100" dirty="0">
                <a:solidFill>
                  <a:srgbClr val="F8F8F8"/>
                </a:solidFill>
              </a:rPr>
              <a:t>especial</a:t>
            </a:r>
            <a:r>
              <a:rPr spc="10" dirty="0">
                <a:solidFill>
                  <a:srgbClr val="F8F8F8"/>
                </a:solidFill>
              </a:rPr>
              <a:t> </a:t>
            </a:r>
            <a:r>
              <a:rPr spc="155" dirty="0">
                <a:solidFill>
                  <a:srgbClr val="F8F8F8"/>
                </a:solidFill>
              </a:rPr>
              <a:t>de</a:t>
            </a:r>
            <a:r>
              <a:rPr spc="-5" dirty="0">
                <a:solidFill>
                  <a:srgbClr val="F8F8F8"/>
                </a:solidFill>
              </a:rPr>
              <a:t> </a:t>
            </a:r>
            <a:r>
              <a:rPr spc="30" dirty="0">
                <a:solidFill>
                  <a:srgbClr val="F8F8F8"/>
                </a:solidFill>
              </a:rPr>
              <a:t>«final</a:t>
            </a:r>
            <a:r>
              <a:rPr spc="25" dirty="0">
                <a:solidFill>
                  <a:srgbClr val="F8F8F8"/>
                </a:solidFill>
              </a:rPr>
              <a:t> </a:t>
            </a:r>
            <a:r>
              <a:rPr spc="155" dirty="0">
                <a:solidFill>
                  <a:srgbClr val="F8F8F8"/>
                </a:solidFill>
              </a:rPr>
              <a:t>de</a:t>
            </a:r>
            <a:r>
              <a:rPr spc="55" dirty="0">
                <a:solidFill>
                  <a:srgbClr val="F8F8F8"/>
                </a:solidFill>
              </a:rPr>
              <a:t> </a:t>
            </a:r>
            <a:r>
              <a:rPr spc="50" dirty="0">
                <a:solidFill>
                  <a:srgbClr val="F8F8F8"/>
                </a:solidFill>
              </a:rPr>
              <a:t>caracteres»,</a:t>
            </a:r>
          </a:p>
          <a:p>
            <a:pPr marR="5080" algn="r">
              <a:lnSpc>
                <a:spcPct val="100000"/>
              </a:lnSpc>
            </a:pPr>
            <a:r>
              <a:rPr spc="95" dirty="0">
                <a:solidFill>
                  <a:srgbClr val="F8F8F8"/>
                </a:solidFill>
              </a:rPr>
              <a:t>usaremos</a:t>
            </a:r>
            <a:r>
              <a:rPr spc="-65" dirty="0">
                <a:solidFill>
                  <a:srgbClr val="F8F8F8"/>
                </a:solidFill>
              </a:rPr>
              <a:t> </a:t>
            </a:r>
            <a:r>
              <a:rPr spc="35" dirty="0">
                <a:solidFill>
                  <a:srgbClr val="F8F8F8"/>
                </a:solidFill>
              </a:rPr>
              <a:t>\$.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975360" marR="12700" indent="-599440" algn="r">
              <a:lnSpc>
                <a:spcPct val="100000"/>
              </a:lnSpc>
            </a:pPr>
            <a:r>
              <a:rPr spc="85" dirty="0">
                <a:solidFill>
                  <a:srgbClr val="F8F8F8"/>
                </a:solidFill>
              </a:rPr>
              <a:t>Así, </a:t>
            </a:r>
            <a:r>
              <a:rPr spc="65" dirty="0">
                <a:solidFill>
                  <a:srgbClr val="F8F8F8"/>
                </a:solidFill>
              </a:rPr>
              <a:t>la </a:t>
            </a:r>
            <a:r>
              <a:rPr spc="75" dirty="0">
                <a:solidFill>
                  <a:srgbClr val="F8F8F8"/>
                </a:solidFill>
              </a:rPr>
              <a:t>barra </a:t>
            </a:r>
            <a:r>
              <a:rPr spc="65" dirty="0">
                <a:solidFill>
                  <a:srgbClr val="F8F8F8"/>
                </a:solidFill>
              </a:rPr>
              <a:t>invertida </a:t>
            </a:r>
            <a:r>
              <a:rPr spc="75" dirty="0">
                <a:solidFill>
                  <a:srgbClr val="F8F8F8"/>
                </a:solidFill>
              </a:rPr>
              <a:t>convierte </a:t>
            </a:r>
            <a:r>
              <a:rPr spc="95" dirty="0">
                <a:solidFill>
                  <a:srgbClr val="F8F8F8"/>
                </a:solidFill>
              </a:rPr>
              <a:t>a</a:t>
            </a:r>
            <a:r>
              <a:rPr spc="-225" dirty="0">
                <a:solidFill>
                  <a:srgbClr val="F8F8F8"/>
                </a:solidFill>
              </a:rPr>
              <a:t> </a:t>
            </a:r>
            <a:r>
              <a:rPr spc="90" dirty="0">
                <a:solidFill>
                  <a:srgbClr val="F8F8F8"/>
                </a:solidFill>
              </a:rPr>
              <a:t>los</a:t>
            </a:r>
            <a:r>
              <a:rPr spc="20" dirty="0">
                <a:solidFill>
                  <a:srgbClr val="F8F8F8"/>
                </a:solidFill>
              </a:rPr>
              <a:t> </a:t>
            </a:r>
            <a:r>
              <a:rPr spc="70" dirty="0">
                <a:solidFill>
                  <a:srgbClr val="F8F8F8"/>
                </a:solidFill>
              </a:rPr>
              <a:t>caracteres </a:t>
            </a:r>
            <a:r>
              <a:rPr spc="55" dirty="0">
                <a:solidFill>
                  <a:srgbClr val="F8F8F8"/>
                </a:solidFill>
              </a:rPr>
              <a:t> </a:t>
            </a:r>
            <a:r>
              <a:rPr spc="105" dirty="0">
                <a:solidFill>
                  <a:srgbClr val="F8F8F8"/>
                </a:solidFill>
              </a:rPr>
              <a:t>especiales </a:t>
            </a:r>
            <a:r>
              <a:rPr spc="110" dirty="0">
                <a:solidFill>
                  <a:srgbClr val="F8F8F8"/>
                </a:solidFill>
              </a:rPr>
              <a:t>en </a:t>
            </a:r>
            <a:r>
              <a:rPr spc="55" dirty="0">
                <a:solidFill>
                  <a:srgbClr val="F8F8F8"/>
                </a:solidFill>
              </a:rPr>
              <a:t>literales </a:t>
            </a:r>
            <a:r>
              <a:rPr spc="80" dirty="0">
                <a:solidFill>
                  <a:srgbClr val="F8F8F8"/>
                </a:solidFill>
              </a:rPr>
              <a:t>dentro </a:t>
            </a:r>
            <a:r>
              <a:rPr spc="114" dirty="0">
                <a:solidFill>
                  <a:srgbClr val="F8F8F8"/>
                </a:solidFill>
              </a:rPr>
              <a:t>del</a:t>
            </a:r>
            <a:r>
              <a:rPr spc="-220" dirty="0">
                <a:solidFill>
                  <a:srgbClr val="F8F8F8"/>
                </a:solidFill>
              </a:rPr>
              <a:t> </a:t>
            </a:r>
            <a:r>
              <a:rPr spc="65" dirty="0">
                <a:solidFill>
                  <a:srgbClr val="F8F8F8"/>
                </a:solidFill>
              </a:rPr>
              <a:t>patrón.</a:t>
            </a:r>
          </a:p>
        </p:txBody>
      </p:sp>
      <p:sp>
        <p:nvSpPr>
          <p:cNvPr id="6" name="object 6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822" y="3126994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4682" y="3126994"/>
            <a:ext cx="13938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Calibri"/>
                <a:cs typeface="Calibri"/>
              </a:rPr>
              <a:t>Coincidencia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610" y="3696589"/>
            <a:ext cx="64135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\</a:t>
            </a:r>
            <a:r>
              <a:rPr sz="1800" spc="125" dirty="0">
                <a:latin typeface="Calibri"/>
                <a:cs typeface="Calibri"/>
              </a:rPr>
              <a:t>$100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142" y="4316603"/>
            <a:ext cx="508634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\</a:t>
            </a:r>
            <a:r>
              <a:rPr sz="1800" spc="125" dirty="0">
                <a:latin typeface="Calibri"/>
                <a:cs typeface="Calibri"/>
              </a:rPr>
              <a:t>$21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0491" y="3488106"/>
            <a:ext cx="2948940" cy="1264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0" algn="ctr">
              <a:lnSpc>
                <a:spcPct val="176000"/>
              </a:lnSpc>
            </a:pPr>
            <a:r>
              <a:rPr sz="1800" spc="110" dirty="0">
                <a:latin typeface="Calibri"/>
                <a:cs typeface="Calibri"/>
              </a:rPr>
              <a:t>El </a:t>
            </a:r>
            <a:r>
              <a:rPr sz="1800" spc="100" dirty="0">
                <a:latin typeface="Calibri"/>
                <a:cs typeface="Calibri"/>
              </a:rPr>
              <a:t>monto </a:t>
            </a:r>
            <a:r>
              <a:rPr sz="1800" spc="45" dirty="0">
                <a:latin typeface="Calibri"/>
                <a:cs typeface="Calibri"/>
              </a:rPr>
              <a:t>total </a:t>
            </a:r>
            <a:r>
              <a:rPr sz="1800" spc="110" dirty="0">
                <a:latin typeface="Calibri"/>
                <a:cs typeface="Calibri"/>
              </a:rPr>
              <a:t>es </a:t>
            </a:r>
            <a:r>
              <a:rPr sz="1800" spc="130" dirty="0">
                <a:latin typeface="Calibri"/>
                <a:cs typeface="Calibri"/>
              </a:rPr>
              <a:t>de: </a:t>
            </a:r>
            <a:r>
              <a:rPr sz="1800" spc="125" dirty="0">
                <a:solidFill>
                  <a:srgbClr val="C5FB15"/>
                </a:solidFill>
                <a:latin typeface="Calibri"/>
                <a:cs typeface="Calibri"/>
              </a:rPr>
              <a:t>$100  </a:t>
            </a:r>
            <a:r>
              <a:rPr sz="1800" spc="110" dirty="0">
                <a:latin typeface="Calibri"/>
                <a:cs typeface="Calibri"/>
              </a:rPr>
              <a:t>El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cálculo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del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IVA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65" dirty="0">
                <a:latin typeface="Calibri"/>
                <a:cs typeface="Calibri"/>
              </a:rPr>
              <a:t>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C5FB15"/>
                </a:solidFill>
                <a:latin typeface="Calibri"/>
                <a:cs typeface="Calibri"/>
              </a:rPr>
              <a:t>$21</a:t>
            </a:r>
            <a:r>
              <a:rPr sz="1800" spc="9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Total </a:t>
            </a:r>
            <a:r>
              <a:rPr sz="1800" spc="165" dirty="0">
                <a:latin typeface="Calibri"/>
                <a:cs typeface="Calibri"/>
              </a:rPr>
              <a:t>de </a:t>
            </a:r>
            <a:r>
              <a:rPr sz="1800" spc="110" dirty="0">
                <a:latin typeface="Calibri"/>
                <a:cs typeface="Calibri"/>
              </a:rPr>
              <a:t>compra: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$121.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432" y="0"/>
            <a:ext cx="606856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508" y="2591942"/>
            <a:ext cx="5001260" cy="271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metacaracter 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(punto)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comodín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por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excelencia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expresiones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regulares.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punto 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700" spc="75" dirty="0">
                <a:solidFill>
                  <a:srgbClr val="FFFFFF"/>
                </a:solidFill>
                <a:latin typeface="Calibri"/>
                <a:cs typeface="Calibri"/>
              </a:rPr>
              <a:t>patrón representa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cualquier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carácter</a:t>
            </a:r>
            <a:r>
              <a:rPr sz="1700" spc="-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excepto 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nueva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línea.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Esto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significa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puede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coincidir 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con </a:t>
            </a:r>
            <a:r>
              <a:rPr sz="1700" spc="45" dirty="0">
                <a:solidFill>
                  <a:srgbClr val="FFFFFF"/>
                </a:solidFill>
                <a:latin typeface="Calibri"/>
                <a:cs typeface="Calibri"/>
              </a:rPr>
              <a:t>letras, </a:t>
            </a:r>
            <a:r>
              <a:rPr sz="1700" spc="85" dirty="0">
                <a:solidFill>
                  <a:srgbClr val="FFFFFF"/>
                </a:solidFill>
                <a:latin typeface="Calibri"/>
                <a:cs typeface="Calibri"/>
              </a:rPr>
              <a:t>números,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espacios en </a:t>
            </a:r>
            <a:r>
              <a:rPr sz="1700" spc="114" dirty="0">
                <a:solidFill>
                  <a:srgbClr val="FFFFFF"/>
                </a:solidFill>
                <a:latin typeface="Calibri"/>
                <a:cs typeface="Calibri"/>
              </a:rPr>
              <a:t>blanco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FFFFF"/>
                </a:solidFill>
                <a:latin typeface="Calibri"/>
                <a:cs typeface="Calibri"/>
              </a:rPr>
              <a:t>otros 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símbolos.</a:t>
            </a:r>
            <a:endParaRPr sz="1700">
              <a:latin typeface="Calibri"/>
              <a:cs typeface="Calibri"/>
            </a:endParaRPr>
          </a:p>
          <a:p>
            <a:pPr marL="12700" marR="400050">
              <a:lnSpc>
                <a:spcPct val="100000"/>
              </a:lnSpc>
              <a:spcBef>
                <a:spcPts val="994"/>
              </a:spcBef>
            </a:pPr>
            <a:r>
              <a:rPr sz="1700" spc="125" dirty="0">
                <a:solidFill>
                  <a:srgbClr val="FFFFFF"/>
                </a:solidFill>
                <a:latin typeface="Calibri"/>
                <a:cs typeface="Calibri"/>
              </a:rPr>
              <a:t>Observamos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estos </a:t>
            </a:r>
            <a:r>
              <a:rPr sz="1700" spc="105" dirty="0">
                <a:solidFill>
                  <a:srgbClr val="FFFFFF"/>
                </a:solidFill>
                <a:latin typeface="Calibri"/>
                <a:cs typeface="Calibri"/>
              </a:rPr>
              <a:t>ejemplos </a:t>
            </a:r>
            <a:r>
              <a:rPr sz="1700" spc="140" dirty="0">
                <a:solidFill>
                  <a:srgbClr val="FFFFFF"/>
                </a:solidFill>
                <a:latin typeface="Calibri"/>
                <a:cs typeface="Calibri"/>
              </a:rPr>
              <a:t>cómo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el 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metacaracter </a:t>
            </a:r>
            <a:r>
              <a:rPr sz="1700" spc="100" dirty="0">
                <a:solidFill>
                  <a:srgbClr val="FFFFFF"/>
                </a:solidFill>
                <a:latin typeface="Calibri"/>
                <a:cs typeface="Calibri"/>
              </a:rPr>
              <a:t>punto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(.) </a:t>
            </a:r>
            <a:r>
              <a:rPr sz="1700" spc="145" dirty="0">
                <a:solidFill>
                  <a:srgbClr val="FFFFFF"/>
                </a:solidFill>
                <a:latin typeface="Calibri"/>
                <a:cs typeface="Calibri"/>
              </a:rPr>
              <a:t>puede </a:t>
            </a:r>
            <a:r>
              <a:rPr sz="1700" spc="60" dirty="0">
                <a:solidFill>
                  <a:srgbClr val="FFFFFF"/>
                </a:solidFill>
                <a:latin typeface="Calibri"/>
                <a:cs typeface="Calibri"/>
              </a:rPr>
              <a:t>utilizarse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para  coincidir </a:t>
            </a:r>
            <a:r>
              <a:rPr sz="1700" spc="120" dirty="0">
                <a:solidFill>
                  <a:srgbClr val="FFFFFF"/>
                </a:solidFill>
                <a:latin typeface="Calibri"/>
                <a:cs typeface="Calibri"/>
              </a:rPr>
              <a:t>con </a:t>
            </a:r>
            <a:r>
              <a:rPr sz="1700" spc="90" dirty="0">
                <a:solidFill>
                  <a:srgbClr val="FFFFFF"/>
                </a:solidFill>
                <a:latin typeface="Calibri"/>
                <a:cs typeface="Calibri"/>
              </a:rPr>
              <a:t>diversos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caracteres </a:t>
            </a:r>
            <a:r>
              <a:rPr sz="1700" spc="1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7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diferentes 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contextos dentro </a:t>
            </a:r>
            <a:r>
              <a:rPr sz="1700" spc="15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700" spc="70" dirty="0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sz="1700" spc="95" dirty="0">
                <a:solidFill>
                  <a:srgbClr val="FFFFFF"/>
                </a:solidFill>
                <a:latin typeface="Calibri"/>
                <a:cs typeface="Calibri"/>
              </a:rPr>
              <a:t>expresiones</a:t>
            </a:r>
            <a:r>
              <a:rPr sz="17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Calibri"/>
                <a:cs typeface="Calibri"/>
              </a:rPr>
              <a:t>regulares.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6775" y="1576959"/>
            <a:ext cx="2896235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pc="-180" dirty="0"/>
              <a:t>EL </a:t>
            </a:r>
            <a:r>
              <a:rPr spc="110" dirty="0"/>
              <a:t>COMODÍN</a:t>
            </a:r>
            <a:r>
              <a:rPr spc="25" dirty="0"/>
              <a:t> </a:t>
            </a:r>
            <a:r>
              <a:rPr spc="15" dirty="0"/>
              <a:t>.</a:t>
            </a:r>
          </a:p>
          <a:p>
            <a:pPr marL="12700">
              <a:lnSpc>
                <a:spcPts val="3554"/>
              </a:lnSpc>
            </a:pPr>
            <a:r>
              <a:rPr spc="105" dirty="0"/>
              <a:t>(PUNTO)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1363" y="2126869"/>
            <a:ext cx="10579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5" dirty="0">
                <a:latin typeface="Calibri"/>
                <a:cs typeface="Calibri"/>
              </a:rPr>
              <a:t>Expresión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4121" y="2126869"/>
            <a:ext cx="13938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Calibri"/>
                <a:cs typeface="Calibri"/>
              </a:rPr>
              <a:t>Coincidencia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6643" y="2458481"/>
            <a:ext cx="38862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1120">
              <a:lnSpc>
                <a:spcPct val="186800"/>
              </a:lnSpc>
            </a:pPr>
            <a:r>
              <a:rPr sz="1800" spc="45" dirty="0">
                <a:latin typeface="Calibri"/>
                <a:cs typeface="Calibri"/>
              </a:rPr>
              <a:t>s.l  </a:t>
            </a:r>
            <a:r>
              <a:rPr sz="1800" spc="50" dirty="0">
                <a:latin typeface="Calibri"/>
                <a:cs typeface="Calibri"/>
              </a:rPr>
              <a:t>a..a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1661" y="2458481"/>
            <a:ext cx="265811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0095">
              <a:lnSpc>
                <a:spcPct val="186800"/>
              </a:lnSpc>
            </a:pPr>
            <a:r>
              <a:rPr sz="1800" spc="65" dirty="0">
                <a:latin typeface="Calibri"/>
                <a:cs typeface="Calibri"/>
              </a:rPr>
              <a:t>la </a:t>
            </a:r>
            <a:r>
              <a:rPr sz="1800" spc="75" dirty="0">
                <a:solidFill>
                  <a:srgbClr val="C5FB15"/>
                </a:solidFill>
                <a:latin typeface="Calibri"/>
                <a:cs typeface="Calibri"/>
              </a:rPr>
              <a:t>sal </a:t>
            </a:r>
            <a:r>
              <a:rPr sz="1800" spc="65" dirty="0">
                <a:latin typeface="Calibri"/>
                <a:cs typeface="Calibri"/>
              </a:rPr>
              <a:t>al </a:t>
            </a:r>
            <a:r>
              <a:rPr sz="1800" spc="100" dirty="0">
                <a:solidFill>
                  <a:srgbClr val="C5FB15"/>
                </a:solidFill>
                <a:latin typeface="Calibri"/>
                <a:cs typeface="Calibri"/>
              </a:rPr>
              <a:t>sol  </a:t>
            </a:r>
            <a:r>
              <a:rPr sz="1800" spc="80" dirty="0">
                <a:latin typeface="Calibri"/>
                <a:cs typeface="Calibri"/>
              </a:rPr>
              <a:t>arom</a:t>
            </a:r>
            <a:r>
              <a:rPr sz="1800" spc="80" dirty="0">
                <a:solidFill>
                  <a:srgbClr val="C5FB15"/>
                </a:solidFill>
                <a:latin typeface="Calibri"/>
                <a:cs typeface="Calibri"/>
              </a:rPr>
              <a:t>a, </a:t>
            </a:r>
            <a:r>
              <a:rPr sz="1800" spc="70" dirty="0">
                <a:solidFill>
                  <a:srgbClr val="C5FB15"/>
                </a:solidFill>
                <a:latin typeface="Calibri"/>
                <a:cs typeface="Calibri"/>
              </a:rPr>
              <a:t>a</a:t>
            </a:r>
            <a:r>
              <a:rPr sz="1800" spc="70" dirty="0">
                <a:latin typeface="Calibri"/>
                <a:cs typeface="Calibri"/>
              </a:rPr>
              <a:t>ren</a:t>
            </a:r>
            <a:r>
              <a:rPr sz="1800" spc="70" dirty="0">
                <a:solidFill>
                  <a:srgbClr val="C5FB15"/>
                </a:solidFill>
                <a:latin typeface="Calibri"/>
                <a:cs typeface="Calibri"/>
              </a:rPr>
              <a:t>a, </a:t>
            </a:r>
            <a:r>
              <a:rPr sz="1800" spc="90" dirty="0">
                <a:solidFill>
                  <a:srgbClr val="C5FB15"/>
                </a:solidFill>
                <a:latin typeface="Calibri"/>
                <a:cs typeface="Calibri"/>
              </a:rPr>
              <a:t>a</a:t>
            </a:r>
            <a:r>
              <a:rPr sz="1800" spc="90" dirty="0">
                <a:latin typeface="Calibri"/>
                <a:cs typeface="Calibri"/>
              </a:rPr>
              <a:t>lab</a:t>
            </a:r>
            <a:r>
              <a:rPr sz="1800" spc="90" dirty="0">
                <a:solidFill>
                  <a:srgbClr val="C5FB15"/>
                </a:solidFill>
                <a:latin typeface="Calibri"/>
                <a:cs typeface="Calibri"/>
              </a:rPr>
              <a:t>a,</a:t>
            </a:r>
            <a:r>
              <a:rPr sz="1800" spc="-265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C5FB15"/>
                </a:solidFill>
                <a:latin typeface="Calibri"/>
                <a:cs typeface="Calibri"/>
              </a:rPr>
              <a:t>a</a:t>
            </a:r>
            <a:r>
              <a:rPr sz="1800" spc="65" dirty="0">
                <a:latin typeface="Calibri"/>
                <a:cs typeface="Calibri"/>
              </a:rPr>
              <a:t>riza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6163" y="3763391"/>
            <a:ext cx="4476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a...a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1661" y="3763391"/>
            <a:ext cx="26581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80" dirty="0">
                <a:solidFill>
                  <a:srgbClr val="C5FB15"/>
                </a:solidFill>
                <a:latin typeface="Calibri"/>
                <a:cs typeface="Calibri"/>
              </a:rPr>
              <a:t>aroma</a:t>
            </a:r>
            <a:r>
              <a:rPr sz="1800" spc="80" dirty="0">
                <a:latin typeface="Calibri"/>
                <a:cs typeface="Calibri"/>
              </a:rPr>
              <a:t>, </a:t>
            </a:r>
            <a:r>
              <a:rPr sz="1800" spc="70" dirty="0">
                <a:solidFill>
                  <a:srgbClr val="C5FB15"/>
                </a:solidFill>
                <a:latin typeface="Calibri"/>
                <a:cs typeface="Calibri"/>
              </a:rPr>
              <a:t>arena</a:t>
            </a:r>
            <a:r>
              <a:rPr sz="1800" spc="70" dirty="0">
                <a:latin typeface="Calibri"/>
                <a:cs typeface="Calibri"/>
              </a:rPr>
              <a:t>, </a:t>
            </a:r>
            <a:r>
              <a:rPr sz="1800" spc="90" dirty="0">
                <a:solidFill>
                  <a:srgbClr val="C5FB15"/>
                </a:solidFill>
                <a:latin typeface="Calibri"/>
                <a:cs typeface="Calibri"/>
              </a:rPr>
              <a:t>alaba</a:t>
            </a:r>
            <a:r>
              <a:rPr sz="1800" spc="90" dirty="0">
                <a:latin typeface="Calibri"/>
                <a:cs typeface="Calibri"/>
              </a:rPr>
              <a:t>,</a:t>
            </a:r>
            <a:r>
              <a:rPr sz="1800" spc="-260" dirty="0"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C5FB15"/>
                </a:solidFill>
                <a:latin typeface="Calibri"/>
                <a:cs typeface="Calibri"/>
              </a:rPr>
              <a:t>ariza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8563" y="4287901"/>
            <a:ext cx="1428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5" dirty="0">
                <a:latin typeface="Calibri"/>
                <a:cs typeface="Calibri"/>
              </a:rPr>
              <a:t>.l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22993" y="4287901"/>
            <a:ext cx="11557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El </a:t>
            </a:r>
            <a:r>
              <a:rPr sz="1800" spc="95" dirty="0">
                <a:latin typeface="Calibri"/>
                <a:cs typeface="Calibri"/>
              </a:rPr>
              <a:t>s</a:t>
            </a:r>
            <a:r>
              <a:rPr sz="1800" spc="95" dirty="0">
                <a:solidFill>
                  <a:srgbClr val="C5FB15"/>
                </a:solidFill>
                <a:latin typeface="Calibri"/>
                <a:cs typeface="Calibri"/>
              </a:rPr>
              <a:t>ol</a:t>
            </a:r>
            <a:r>
              <a:rPr sz="1800" spc="-110" dirty="0">
                <a:solidFill>
                  <a:srgbClr val="C5FB15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br</a:t>
            </a:r>
            <a:r>
              <a:rPr sz="1800" spc="70" dirty="0">
                <a:solidFill>
                  <a:srgbClr val="C5FB15"/>
                </a:solidFill>
                <a:latin typeface="Calibri"/>
                <a:cs typeface="Calibri"/>
              </a:rPr>
              <a:t>il</a:t>
            </a:r>
            <a:r>
              <a:rPr sz="1800" spc="70" dirty="0"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4263" y="4820666"/>
            <a:ext cx="3727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65" dirty="0">
                <a:latin typeface="Calibri"/>
                <a:cs typeface="Calibri"/>
              </a:rPr>
              <a:t>^E.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65209" y="4820666"/>
            <a:ext cx="22707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10" dirty="0">
                <a:solidFill>
                  <a:srgbClr val="C5FB15"/>
                </a:solidFill>
                <a:latin typeface="Calibri"/>
                <a:cs typeface="Calibri"/>
              </a:rPr>
              <a:t>El </a:t>
            </a:r>
            <a:r>
              <a:rPr sz="1800" spc="120" dirty="0">
                <a:latin typeface="Calibri"/>
                <a:cs typeface="Calibri"/>
              </a:rPr>
              <a:t>gato</a:t>
            </a:r>
            <a:r>
              <a:rPr sz="1800" spc="-26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se </a:t>
            </a:r>
            <a:r>
              <a:rPr sz="1800" spc="85" dirty="0">
                <a:latin typeface="Calibri"/>
                <a:cs typeface="Calibri"/>
              </a:rPr>
              <a:t>llama </a:t>
            </a:r>
            <a:r>
              <a:rPr sz="1800" spc="80" dirty="0">
                <a:latin typeface="Calibri"/>
                <a:cs typeface="Calibri"/>
              </a:rPr>
              <a:t>Tomy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70932"/>
            <a:ext cx="1952625" cy="1687195"/>
          </a:xfrm>
          <a:custGeom>
            <a:avLst/>
            <a:gdLst/>
            <a:ahLst/>
            <a:cxnLst/>
            <a:rect l="l" t="t" r="r" b="b"/>
            <a:pathLst>
              <a:path w="1952625" h="1687195">
                <a:moveTo>
                  <a:pt x="0" y="1543964"/>
                </a:moveTo>
                <a:lnTo>
                  <a:pt x="0" y="1687068"/>
                </a:lnTo>
                <a:lnTo>
                  <a:pt x="80081" y="1687068"/>
                </a:lnTo>
                <a:lnTo>
                  <a:pt x="68625" y="1673178"/>
                </a:lnTo>
                <a:lnTo>
                  <a:pt x="53244" y="1649493"/>
                </a:lnTo>
                <a:lnTo>
                  <a:pt x="38705" y="1625228"/>
                </a:lnTo>
                <a:lnTo>
                  <a:pt x="25029" y="1600403"/>
                </a:lnTo>
                <a:lnTo>
                  <a:pt x="12237" y="1575038"/>
                </a:lnTo>
                <a:lnTo>
                  <a:pt x="0" y="1543964"/>
                </a:lnTo>
                <a:close/>
              </a:path>
              <a:path w="1952625" h="1687195">
                <a:moveTo>
                  <a:pt x="1673807" y="454647"/>
                </a:moveTo>
                <a:lnTo>
                  <a:pt x="716483" y="454647"/>
                </a:lnTo>
                <a:lnTo>
                  <a:pt x="764075" y="456073"/>
                </a:lnTo>
                <a:lnTo>
                  <a:pt x="810913" y="460298"/>
                </a:lnTo>
                <a:lnTo>
                  <a:pt x="856915" y="467239"/>
                </a:lnTo>
                <a:lnTo>
                  <a:pt x="901999" y="476814"/>
                </a:lnTo>
                <a:lnTo>
                  <a:pt x="946084" y="488943"/>
                </a:lnTo>
                <a:lnTo>
                  <a:pt x="989087" y="503542"/>
                </a:lnTo>
                <a:lnTo>
                  <a:pt x="1030928" y="520532"/>
                </a:lnTo>
                <a:lnTo>
                  <a:pt x="1071524" y="539828"/>
                </a:lnTo>
                <a:lnTo>
                  <a:pt x="1110793" y="561351"/>
                </a:lnTo>
                <a:lnTo>
                  <a:pt x="1148655" y="585018"/>
                </a:lnTo>
                <a:lnTo>
                  <a:pt x="1185027" y="610748"/>
                </a:lnTo>
                <a:lnTo>
                  <a:pt x="1219827" y="638458"/>
                </a:lnTo>
                <a:lnTo>
                  <a:pt x="1252974" y="668067"/>
                </a:lnTo>
                <a:lnTo>
                  <a:pt x="1284387" y="699493"/>
                </a:lnTo>
                <a:lnTo>
                  <a:pt x="1313983" y="732655"/>
                </a:lnTo>
                <a:lnTo>
                  <a:pt x="1341681" y="767470"/>
                </a:lnTo>
                <a:lnTo>
                  <a:pt x="1367399" y="803858"/>
                </a:lnTo>
                <a:lnTo>
                  <a:pt x="1391055" y="841735"/>
                </a:lnTo>
                <a:lnTo>
                  <a:pt x="1412568" y="881021"/>
                </a:lnTo>
                <a:lnTo>
                  <a:pt x="1431856" y="921634"/>
                </a:lnTo>
                <a:lnTo>
                  <a:pt x="1448837" y="963492"/>
                </a:lnTo>
                <a:lnTo>
                  <a:pt x="1463431" y="1006513"/>
                </a:lnTo>
                <a:lnTo>
                  <a:pt x="1475553" y="1050615"/>
                </a:lnTo>
                <a:lnTo>
                  <a:pt x="1485125" y="1095717"/>
                </a:lnTo>
                <a:lnTo>
                  <a:pt x="1492062" y="1141738"/>
                </a:lnTo>
                <a:lnTo>
                  <a:pt x="1496285" y="1188594"/>
                </a:lnTo>
                <a:lnTo>
                  <a:pt x="1497711" y="1236205"/>
                </a:lnTo>
                <a:lnTo>
                  <a:pt x="1495910" y="1289714"/>
                </a:lnTo>
                <a:lnTo>
                  <a:pt x="1490584" y="1342255"/>
                </a:lnTo>
                <a:lnTo>
                  <a:pt x="1481850" y="1393712"/>
                </a:lnTo>
                <a:lnTo>
                  <a:pt x="1469823" y="1443969"/>
                </a:lnTo>
                <a:lnTo>
                  <a:pt x="1454619" y="1492909"/>
                </a:lnTo>
                <a:lnTo>
                  <a:pt x="1436355" y="1540416"/>
                </a:lnTo>
                <a:lnTo>
                  <a:pt x="1415147" y="1586374"/>
                </a:lnTo>
                <a:lnTo>
                  <a:pt x="1391110" y="1630667"/>
                </a:lnTo>
                <a:lnTo>
                  <a:pt x="1364361" y="1673178"/>
                </a:lnTo>
                <a:lnTo>
                  <a:pt x="1352931" y="1687068"/>
                </a:lnTo>
                <a:lnTo>
                  <a:pt x="1866264" y="1687068"/>
                </a:lnTo>
                <a:lnTo>
                  <a:pt x="1896745" y="1603810"/>
                </a:lnTo>
                <a:lnTo>
                  <a:pt x="1911175" y="1553598"/>
                </a:lnTo>
                <a:lnTo>
                  <a:pt x="1923520" y="1502536"/>
                </a:lnTo>
                <a:lnTo>
                  <a:pt x="1933730" y="1450675"/>
                </a:lnTo>
                <a:lnTo>
                  <a:pt x="1941757" y="1398062"/>
                </a:lnTo>
                <a:lnTo>
                  <a:pt x="1947550" y="1344746"/>
                </a:lnTo>
                <a:lnTo>
                  <a:pt x="1951062" y="1290778"/>
                </a:lnTo>
                <a:lnTo>
                  <a:pt x="1952244" y="1236205"/>
                </a:lnTo>
                <a:lnTo>
                  <a:pt x="1951308" y="1187663"/>
                </a:lnTo>
                <a:lnTo>
                  <a:pt x="1948526" y="1139596"/>
                </a:lnTo>
                <a:lnTo>
                  <a:pt x="1943930" y="1092037"/>
                </a:lnTo>
                <a:lnTo>
                  <a:pt x="1937556" y="1045021"/>
                </a:lnTo>
                <a:lnTo>
                  <a:pt x="1929438" y="998581"/>
                </a:lnTo>
                <a:lnTo>
                  <a:pt x="1919609" y="952754"/>
                </a:lnTo>
                <a:lnTo>
                  <a:pt x="1908105" y="907572"/>
                </a:lnTo>
                <a:lnTo>
                  <a:pt x="1894959" y="863070"/>
                </a:lnTo>
                <a:lnTo>
                  <a:pt x="1880207" y="819283"/>
                </a:lnTo>
                <a:lnTo>
                  <a:pt x="1863881" y="776245"/>
                </a:lnTo>
                <a:lnTo>
                  <a:pt x="1846017" y="733990"/>
                </a:lnTo>
                <a:lnTo>
                  <a:pt x="1826649" y="692552"/>
                </a:lnTo>
                <a:lnTo>
                  <a:pt x="1805812" y="651967"/>
                </a:lnTo>
                <a:lnTo>
                  <a:pt x="1783539" y="612267"/>
                </a:lnTo>
                <a:lnTo>
                  <a:pt x="1759864" y="573489"/>
                </a:lnTo>
                <a:lnTo>
                  <a:pt x="1734823" y="535665"/>
                </a:lnTo>
                <a:lnTo>
                  <a:pt x="1708450" y="498831"/>
                </a:lnTo>
                <a:lnTo>
                  <a:pt x="1680779" y="463021"/>
                </a:lnTo>
                <a:lnTo>
                  <a:pt x="1673807" y="454647"/>
                </a:lnTo>
                <a:close/>
              </a:path>
              <a:path w="1952625" h="1687195">
                <a:moveTo>
                  <a:pt x="716483" y="0"/>
                </a:moveTo>
                <a:lnTo>
                  <a:pt x="665543" y="1031"/>
                </a:lnTo>
                <a:lnTo>
                  <a:pt x="615128" y="4098"/>
                </a:lnTo>
                <a:lnTo>
                  <a:pt x="565278" y="9162"/>
                </a:lnTo>
                <a:lnTo>
                  <a:pt x="516032" y="16181"/>
                </a:lnTo>
                <a:lnTo>
                  <a:pt x="467429" y="25117"/>
                </a:lnTo>
                <a:lnTo>
                  <a:pt x="419510" y="35929"/>
                </a:lnTo>
                <a:lnTo>
                  <a:pt x="372314" y="48578"/>
                </a:lnTo>
                <a:lnTo>
                  <a:pt x="325881" y="63022"/>
                </a:lnTo>
                <a:lnTo>
                  <a:pt x="280251" y="79223"/>
                </a:lnTo>
                <a:lnTo>
                  <a:pt x="235463" y="97140"/>
                </a:lnTo>
                <a:lnTo>
                  <a:pt x="191558" y="116734"/>
                </a:lnTo>
                <a:lnTo>
                  <a:pt x="148574" y="137964"/>
                </a:lnTo>
                <a:lnTo>
                  <a:pt x="106551" y="160791"/>
                </a:lnTo>
                <a:lnTo>
                  <a:pt x="65530" y="185174"/>
                </a:lnTo>
                <a:lnTo>
                  <a:pt x="25549" y="211074"/>
                </a:lnTo>
                <a:lnTo>
                  <a:pt x="0" y="230251"/>
                </a:lnTo>
                <a:lnTo>
                  <a:pt x="0" y="925703"/>
                </a:lnTo>
                <a:lnTo>
                  <a:pt x="68625" y="799223"/>
                </a:lnTo>
                <a:lnTo>
                  <a:pt x="96076" y="761093"/>
                </a:lnTo>
                <a:lnTo>
                  <a:pt x="125713" y="724727"/>
                </a:lnTo>
                <a:lnTo>
                  <a:pt x="157440" y="690223"/>
                </a:lnTo>
                <a:lnTo>
                  <a:pt x="191161" y="657676"/>
                </a:lnTo>
                <a:lnTo>
                  <a:pt x="226781" y="627181"/>
                </a:lnTo>
                <a:lnTo>
                  <a:pt x="264204" y="598835"/>
                </a:lnTo>
                <a:lnTo>
                  <a:pt x="303333" y="572734"/>
                </a:lnTo>
                <a:lnTo>
                  <a:pt x="344074" y="548973"/>
                </a:lnTo>
                <a:lnTo>
                  <a:pt x="386329" y="527648"/>
                </a:lnTo>
                <a:lnTo>
                  <a:pt x="430003" y="508856"/>
                </a:lnTo>
                <a:lnTo>
                  <a:pt x="475001" y="492691"/>
                </a:lnTo>
                <a:lnTo>
                  <a:pt x="521226" y="479251"/>
                </a:lnTo>
                <a:lnTo>
                  <a:pt x="568583" y="468631"/>
                </a:lnTo>
                <a:lnTo>
                  <a:pt x="616975" y="460926"/>
                </a:lnTo>
                <a:lnTo>
                  <a:pt x="666307" y="456233"/>
                </a:lnTo>
                <a:lnTo>
                  <a:pt x="716483" y="454647"/>
                </a:lnTo>
                <a:lnTo>
                  <a:pt x="1673807" y="454647"/>
                </a:lnTo>
                <a:lnTo>
                  <a:pt x="1651843" y="428268"/>
                </a:lnTo>
                <a:lnTo>
                  <a:pt x="1621679" y="394608"/>
                </a:lnTo>
                <a:lnTo>
                  <a:pt x="1590319" y="362075"/>
                </a:lnTo>
                <a:lnTo>
                  <a:pt x="1557798" y="330703"/>
                </a:lnTo>
                <a:lnTo>
                  <a:pt x="1524151" y="300526"/>
                </a:lnTo>
                <a:lnTo>
                  <a:pt x="1489412" y="271579"/>
                </a:lnTo>
                <a:lnTo>
                  <a:pt x="1453615" y="243897"/>
                </a:lnTo>
                <a:lnTo>
                  <a:pt x="1416794" y="217513"/>
                </a:lnTo>
                <a:lnTo>
                  <a:pt x="1378985" y="192461"/>
                </a:lnTo>
                <a:lnTo>
                  <a:pt x="1340220" y="168777"/>
                </a:lnTo>
                <a:lnTo>
                  <a:pt x="1300535" y="146495"/>
                </a:lnTo>
                <a:lnTo>
                  <a:pt x="1259964" y="125648"/>
                </a:lnTo>
                <a:lnTo>
                  <a:pt x="1218541" y="106272"/>
                </a:lnTo>
                <a:lnTo>
                  <a:pt x="1176300" y="88401"/>
                </a:lnTo>
                <a:lnTo>
                  <a:pt x="1133276" y="72068"/>
                </a:lnTo>
                <a:lnTo>
                  <a:pt x="1089504" y="57309"/>
                </a:lnTo>
                <a:lnTo>
                  <a:pt x="1045017" y="44158"/>
                </a:lnTo>
                <a:lnTo>
                  <a:pt x="999849" y="32648"/>
                </a:lnTo>
                <a:lnTo>
                  <a:pt x="954036" y="22816"/>
                </a:lnTo>
                <a:lnTo>
                  <a:pt x="907611" y="14693"/>
                </a:lnTo>
                <a:lnTo>
                  <a:pt x="860609" y="8316"/>
                </a:lnTo>
                <a:lnTo>
                  <a:pt x="813064" y="3719"/>
                </a:lnTo>
                <a:lnTo>
                  <a:pt x="765011" y="935"/>
                </a:lnTo>
                <a:lnTo>
                  <a:pt x="716483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3812"/>
            <a:ext cx="6038215" cy="6858000"/>
          </a:xfrm>
          <a:custGeom>
            <a:avLst/>
            <a:gdLst/>
            <a:ahLst/>
            <a:cxnLst/>
            <a:rect l="l" t="t" r="r" b="b"/>
            <a:pathLst>
              <a:path w="6038215" h="6858000">
                <a:moveTo>
                  <a:pt x="716775" y="5625642"/>
                </a:moveTo>
                <a:lnTo>
                  <a:pt x="666580" y="5627228"/>
                </a:lnTo>
                <a:lnTo>
                  <a:pt x="617229" y="5631921"/>
                </a:lnTo>
                <a:lnTo>
                  <a:pt x="568818" y="5639626"/>
                </a:lnTo>
                <a:lnTo>
                  <a:pt x="521443" y="5650246"/>
                </a:lnTo>
                <a:lnTo>
                  <a:pt x="475199" y="5663687"/>
                </a:lnTo>
                <a:lnTo>
                  <a:pt x="430183" y="5679851"/>
                </a:lnTo>
                <a:lnTo>
                  <a:pt x="386491" y="5698643"/>
                </a:lnTo>
                <a:lnTo>
                  <a:pt x="344219" y="5719967"/>
                </a:lnTo>
                <a:lnTo>
                  <a:pt x="303461" y="5743727"/>
                </a:lnTo>
                <a:lnTo>
                  <a:pt x="264316" y="5769828"/>
                </a:lnTo>
                <a:lnTo>
                  <a:pt x="226877" y="5798173"/>
                </a:lnTo>
                <a:lnTo>
                  <a:pt x="191243" y="5828666"/>
                </a:lnTo>
                <a:lnTo>
                  <a:pt x="157507" y="5861212"/>
                </a:lnTo>
                <a:lnTo>
                  <a:pt x="125766" y="5895714"/>
                </a:lnTo>
                <a:lnTo>
                  <a:pt x="96117" y="5932078"/>
                </a:lnTo>
                <a:lnTo>
                  <a:pt x="68654" y="5970206"/>
                </a:lnTo>
                <a:lnTo>
                  <a:pt x="1" y="6096673"/>
                </a:lnTo>
                <a:lnTo>
                  <a:pt x="0" y="6857999"/>
                </a:lnTo>
                <a:lnTo>
                  <a:pt x="1" y="6714909"/>
                </a:lnTo>
                <a:lnTo>
                  <a:pt x="1435312" y="6714909"/>
                </a:lnTo>
                <a:lnTo>
                  <a:pt x="1455233" y="6663853"/>
                </a:lnTo>
                <a:lnTo>
                  <a:pt x="1470447" y="6614914"/>
                </a:lnTo>
                <a:lnTo>
                  <a:pt x="1482480" y="6564660"/>
                </a:lnTo>
                <a:lnTo>
                  <a:pt x="1491217" y="6513205"/>
                </a:lnTo>
                <a:lnTo>
                  <a:pt x="1496544" y="6460667"/>
                </a:lnTo>
                <a:lnTo>
                  <a:pt x="1498346" y="6407162"/>
                </a:lnTo>
                <a:lnTo>
                  <a:pt x="1496919" y="6359554"/>
                </a:lnTo>
                <a:lnTo>
                  <a:pt x="1492695" y="6312700"/>
                </a:lnTo>
                <a:lnTo>
                  <a:pt x="1485754" y="6266683"/>
                </a:lnTo>
                <a:lnTo>
                  <a:pt x="1476179" y="6221583"/>
                </a:lnTo>
                <a:lnTo>
                  <a:pt x="1464051" y="6177483"/>
                </a:lnTo>
                <a:lnTo>
                  <a:pt x="1449451" y="6134464"/>
                </a:lnTo>
                <a:lnTo>
                  <a:pt x="1432462" y="6092609"/>
                </a:lnTo>
                <a:lnTo>
                  <a:pt x="1413166" y="6051998"/>
                </a:lnTo>
                <a:lnTo>
                  <a:pt x="1391643" y="6012714"/>
                </a:lnTo>
                <a:lnTo>
                  <a:pt x="1367977" y="5974838"/>
                </a:lnTo>
                <a:lnTo>
                  <a:pt x="1342248" y="5938452"/>
                </a:lnTo>
                <a:lnTo>
                  <a:pt x="1314538" y="5903639"/>
                </a:lnTo>
                <a:lnTo>
                  <a:pt x="1284929" y="5870478"/>
                </a:lnTo>
                <a:lnTo>
                  <a:pt x="1253502" y="5839054"/>
                </a:lnTo>
                <a:lnTo>
                  <a:pt x="1220340" y="5809446"/>
                </a:lnTo>
                <a:lnTo>
                  <a:pt x="1185525" y="5781737"/>
                </a:lnTo>
                <a:lnTo>
                  <a:pt x="1149137" y="5756009"/>
                </a:lnTo>
                <a:lnTo>
                  <a:pt x="1111259" y="5732343"/>
                </a:lnTo>
                <a:lnTo>
                  <a:pt x="1071972" y="5710821"/>
                </a:lnTo>
                <a:lnTo>
                  <a:pt x="1031358" y="5691525"/>
                </a:lnTo>
                <a:lnTo>
                  <a:pt x="989500" y="5674536"/>
                </a:lnTo>
                <a:lnTo>
                  <a:pt x="946477" y="5659937"/>
                </a:lnTo>
                <a:lnTo>
                  <a:pt x="902373" y="5647809"/>
                </a:lnTo>
                <a:lnTo>
                  <a:pt x="857269" y="5638234"/>
                </a:lnTo>
                <a:lnTo>
                  <a:pt x="811247" y="5631293"/>
                </a:lnTo>
                <a:lnTo>
                  <a:pt x="764388" y="5627069"/>
                </a:lnTo>
                <a:lnTo>
                  <a:pt x="716775" y="5625642"/>
                </a:lnTo>
                <a:close/>
              </a:path>
              <a:path w="6038215" h="6858000">
                <a:moveTo>
                  <a:pt x="1435312" y="6714909"/>
                </a:moveTo>
                <a:lnTo>
                  <a:pt x="1" y="6714909"/>
                </a:lnTo>
                <a:lnTo>
                  <a:pt x="12243" y="6745978"/>
                </a:lnTo>
                <a:lnTo>
                  <a:pt x="38722" y="6796163"/>
                </a:lnTo>
                <a:lnTo>
                  <a:pt x="68654" y="6844111"/>
                </a:lnTo>
                <a:lnTo>
                  <a:pt x="80115" y="6857999"/>
                </a:lnTo>
                <a:lnTo>
                  <a:pt x="1353439" y="6857999"/>
                </a:lnTo>
                <a:lnTo>
                  <a:pt x="1364869" y="6844111"/>
                </a:lnTo>
                <a:lnTo>
                  <a:pt x="1391656" y="6801603"/>
                </a:lnTo>
                <a:lnTo>
                  <a:pt x="1415722" y="6757314"/>
                </a:lnTo>
                <a:lnTo>
                  <a:pt x="1435312" y="6714909"/>
                </a:lnTo>
                <a:close/>
              </a:path>
              <a:path w="6038215" h="6858000">
                <a:moveTo>
                  <a:pt x="6038088" y="5171058"/>
                </a:moveTo>
                <a:lnTo>
                  <a:pt x="716775" y="5171058"/>
                </a:lnTo>
                <a:lnTo>
                  <a:pt x="765318" y="5171994"/>
                </a:lnTo>
                <a:lnTo>
                  <a:pt x="813387" y="5174777"/>
                </a:lnTo>
                <a:lnTo>
                  <a:pt x="860948" y="5179374"/>
                </a:lnTo>
                <a:lnTo>
                  <a:pt x="907966" y="5185751"/>
                </a:lnTo>
                <a:lnTo>
                  <a:pt x="954406" y="5193872"/>
                </a:lnTo>
                <a:lnTo>
                  <a:pt x="1000235" y="5203704"/>
                </a:lnTo>
                <a:lnTo>
                  <a:pt x="1045419" y="5215212"/>
                </a:lnTo>
                <a:lnTo>
                  <a:pt x="1089921" y="5228362"/>
                </a:lnTo>
                <a:lnTo>
                  <a:pt x="1133710" y="5243119"/>
                </a:lnTo>
                <a:lnTo>
                  <a:pt x="1176749" y="5259450"/>
                </a:lnTo>
                <a:lnTo>
                  <a:pt x="1219005" y="5277320"/>
                </a:lnTo>
                <a:lnTo>
                  <a:pt x="1260444" y="5296694"/>
                </a:lnTo>
                <a:lnTo>
                  <a:pt x="1301030" y="5317538"/>
                </a:lnTo>
                <a:lnTo>
                  <a:pt x="1340730" y="5339818"/>
                </a:lnTo>
                <a:lnTo>
                  <a:pt x="1379509" y="5363500"/>
                </a:lnTo>
                <a:lnTo>
                  <a:pt x="1417334" y="5388549"/>
                </a:lnTo>
                <a:lnTo>
                  <a:pt x="1454169" y="5414930"/>
                </a:lnTo>
                <a:lnTo>
                  <a:pt x="1489980" y="5442610"/>
                </a:lnTo>
                <a:lnTo>
                  <a:pt x="1524733" y="5471554"/>
                </a:lnTo>
                <a:lnTo>
                  <a:pt x="1558393" y="5501728"/>
                </a:lnTo>
                <a:lnTo>
                  <a:pt x="1590927" y="5533097"/>
                </a:lnTo>
                <a:lnTo>
                  <a:pt x="1622299" y="5565628"/>
                </a:lnTo>
                <a:lnTo>
                  <a:pt x="1652477" y="5599285"/>
                </a:lnTo>
                <a:lnTo>
                  <a:pt x="1681424" y="5634034"/>
                </a:lnTo>
                <a:lnTo>
                  <a:pt x="1709107" y="5669841"/>
                </a:lnTo>
                <a:lnTo>
                  <a:pt x="1735491" y="5706672"/>
                </a:lnTo>
                <a:lnTo>
                  <a:pt x="1760543" y="5744493"/>
                </a:lnTo>
                <a:lnTo>
                  <a:pt x="1784227" y="5783268"/>
                </a:lnTo>
                <a:lnTo>
                  <a:pt x="1806509" y="5822964"/>
                </a:lnTo>
                <a:lnTo>
                  <a:pt x="1827356" y="5863546"/>
                </a:lnTo>
                <a:lnTo>
                  <a:pt x="1846732" y="5904981"/>
                </a:lnTo>
                <a:lnTo>
                  <a:pt x="1864604" y="5947232"/>
                </a:lnTo>
                <a:lnTo>
                  <a:pt x="1880936" y="5990267"/>
                </a:lnTo>
                <a:lnTo>
                  <a:pt x="1895696" y="6034051"/>
                </a:lnTo>
                <a:lnTo>
                  <a:pt x="1908847" y="6078550"/>
                </a:lnTo>
                <a:lnTo>
                  <a:pt x="1920356" y="6123729"/>
                </a:lnTo>
                <a:lnTo>
                  <a:pt x="1930189" y="6169553"/>
                </a:lnTo>
                <a:lnTo>
                  <a:pt x="1938312" y="6215989"/>
                </a:lnTo>
                <a:lnTo>
                  <a:pt x="1944689" y="6263003"/>
                </a:lnTo>
                <a:lnTo>
                  <a:pt x="1949286" y="6310559"/>
                </a:lnTo>
                <a:lnTo>
                  <a:pt x="1952070" y="6358623"/>
                </a:lnTo>
                <a:lnTo>
                  <a:pt x="1953006" y="6407162"/>
                </a:lnTo>
                <a:lnTo>
                  <a:pt x="1951824" y="6461734"/>
                </a:lnTo>
                <a:lnTo>
                  <a:pt x="1948312" y="6515701"/>
                </a:lnTo>
                <a:lnTo>
                  <a:pt x="1942519" y="6569013"/>
                </a:lnTo>
                <a:lnTo>
                  <a:pt x="1934492" y="6621623"/>
                </a:lnTo>
                <a:lnTo>
                  <a:pt x="1924282" y="6673481"/>
                </a:lnTo>
                <a:lnTo>
                  <a:pt x="1911937" y="6724539"/>
                </a:lnTo>
                <a:lnTo>
                  <a:pt x="1897507" y="6774747"/>
                </a:lnTo>
                <a:lnTo>
                  <a:pt x="1867027" y="6857999"/>
                </a:lnTo>
                <a:lnTo>
                  <a:pt x="6038088" y="6857999"/>
                </a:lnTo>
                <a:lnTo>
                  <a:pt x="6038088" y="5171058"/>
                </a:lnTo>
                <a:close/>
              </a:path>
              <a:path w="6038215" h="6858000">
                <a:moveTo>
                  <a:pt x="4795774" y="0"/>
                </a:moveTo>
                <a:lnTo>
                  <a:pt x="1212189" y="0"/>
                </a:lnTo>
                <a:lnTo>
                  <a:pt x="1079995" y="88519"/>
                </a:lnTo>
                <a:lnTo>
                  <a:pt x="1038964" y="119388"/>
                </a:lnTo>
                <a:lnTo>
                  <a:pt x="998551" y="150892"/>
                </a:lnTo>
                <a:lnTo>
                  <a:pt x="958766" y="183021"/>
                </a:lnTo>
                <a:lnTo>
                  <a:pt x="919618" y="215767"/>
                </a:lnTo>
                <a:lnTo>
                  <a:pt x="881116" y="249121"/>
                </a:lnTo>
                <a:lnTo>
                  <a:pt x="843269" y="283075"/>
                </a:lnTo>
                <a:lnTo>
                  <a:pt x="806088" y="317621"/>
                </a:lnTo>
                <a:lnTo>
                  <a:pt x="769581" y="352749"/>
                </a:lnTo>
                <a:lnTo>
                  <a:pt x="733758" y="388452"/>
                </a:lnTo>
                <a:lnTo>
                  <a:pt x="698628" y="424721"/>
                </a:lnTo>
                <a:lnTo>
                  <a:pt x="664201" y="461548"/>
                </a:lnTo>
                <a:lnTo>
                  <a:pt x="630487" y="498924"/>
                </a:lnTo>
                <a:lnTo>
                  <a:pt x="597494" y="536841"/>
                </a:lnTo>
                <a:lnTo>
                  <a:pt x="565232" y="575290"/>
                </a:lnTo>
                <a:lnTo>
                  <a:pt x="533711" y="614263"/>
                </a:lnTo>
                <a:lnTo>
                  <a:pt x="502940" y="653751"/>
                </a:lnTo>
                <a:lnTo>
                  <a:pt x="472928" y="693746"/>
                </a:lnTo>
                <a:lnTo>
                  <a:pt x="443685" y="734240"/>
                </a:lnTo>
                <a:lnTo>
                  <a:pt x="415220" y="775223"/>
                </a:lnTo>
                <a:lnTo>
                  <a:pt x="387543" y="816688"/>
                </a:lnTo>
                <a:lnTo>
                  <a:pt x="360662" y="858627"/>
                </a:lnTo>
                <a:lnTo>
                  <a:pt x="334589" y="901029"/>
                </a:lnTo>
                <a:lnTo>
                  <a:pt x="309331" y="943888"/>
                </a:lnTo>
                <a:lnTo>
                  <a:pt x="284899" y="987195"/>
                </a:lnTo>
                <a:lnTo>
                  <a:pt x="261301" y="1030941"/>
                </a:lnTo>
                <a:lnTo>
                  <a:pt x="238547" y="1075117"/>
                </a:lnTo>
                <a:lnTo>
                  <a:pt x="216648" y="1119716"/>
                </a:lnTo>
                <a:lnTo>
                  <a:pt x="195611" y="1164729"/>
                </a:lnTo>
                <a:lnTo>
                  <a:pt x="175447" y="1210147"/>
                </a:lnTo>
                <a:lnTo>
                  <a:pt x="156164" y="1255962"/>
                </a:lnTo>
                <a:lnTo>
                  <a:pt x="137773" y="1302166"/>
                </a:lnTo>
                <a:lnTo>
                  <a:pt x="120283" y="1348750"/>
                </a:lnTo>
                <a:lnTo>
                  <a:pt x="103703" y="1395705"/>
                </a:lnTo>
                <a:lnTo>
                  <a:pt x="88043" y="1443024"/>
                </a:lnTo>
                <a:lnTo>
                  <a:pt x="73312" y="1490697"/>
                </a:lnTo>
                <a:lnTo>
                  <a:pt x="59519" y="1538716"/>
                </a:lnTo>
                <a:lnTo>
                  <a:pt x="46674" y="1587073"/>
                </a:lnTo>
                <a:lnTo>
                  <a:pt x="34786" y="1635760"/>
                </a:lnTo>
                <a:lnTo>
                  <a:pt x="0" y="1833499"/>
                </a:lnTo>
                <a:lnTo>
                  <a:pt x="0" y="6096673"/>
                </a:lnTo>
                <a:lnTo>
                  <a:pt x="1" y="5401310"/>
                </a:lnTo>
                <a:lnTo>
                  <a:pt x="25561" y="5382133"/>
                </a:lnTo>
                <a:lnTo>
                  <a:pt x="65557" y="5356233"/>
                </a:lnTo>
                <a:lnTo>
                  <a:pt x="106595" y="5331850"/>
                </a:lnTo>
                <a:lnTo>
                  <a:pt x="148635" y="5309023"/>
                </a:lnTo>
                <a:lnTo>
                  <a:pt x="191638" y="5287793"/>
                </a:lnTo>
                <a:lnTo>
                  <a:pt x="235562" y="5268199"/>
                </a:lnTo>
                <a:lnTo>
                  <a:pt x="280369" y="5250282"/>
                </a:lnTo>
                <a:lnTo>
                  <a:pt x="326019" y="5234081"/>
                </a:lnTo>
                <a:lnTo>
                  <a:pt x="372472" y="5219637"/>
                </a:lnTo>
                <a:lnTo>
                  <a:pt x="419687" y="5206988"/>
                </a:lnTo>
                <a:lnTo>
                  <a:pt x="467626" y="5196176"/>
                </a:lnTo>
                <a:lnTo>
                  <a:pt x="516248" y="5187240"/>
                </a:lnTo>
                <a:lnTo>
                  <a:pt x="565514" y="5180221"/>
                </a:lnTo>
                <a:lnTo>
                  <a:pt x="615384" y="5175157"/>
                </a:lnTo>
                <a:lnTo>
                  <a:pt x="665817" y="5172090"/>
                </a:lnTo>
                <a:lnTo>
                  <a:pt x="716775" y="5171058"/>
                </a:lnTo>
                <a:lnTo>
                  <a:pt x="6038088" y="5171058"/>
                </a:lnTo>
                <a:lnTo>
                  <a:pt x="6038088" y="2183129"/>
                </a:lnTo>
                <a:lnTo>
                  <a:pt x="6037228" y="2132605"/>
                </a:lnTo>
                <a:lnTo>
                  <a:pt x="6035357" y="2082306"/>
                </a:lnTo>
                <a:lnTo>
                  <a:pt x="6032483" y="2032240"/>
                </a:lnTo>
                <a:lnTo>
                  <a:pt x="6028615" y="1982415"/>
                </a:lnTo>
                <a:lnTo>
                  <a:pt x="6023762" y="1932840"/>
                </a:lnTo>
                <a:lnTo>
                  <a:pt x="6017932" y="1883523"/>
                </a:lnTo>
                <a:lnTo>
                  <a:pt x="6011135" y="1834470"/>
                </a:lnTo>
                <a:lnTo>
                  <a:pt x="6003378" y="1785691"/>
                </a:lnTo>
                <a:lnTo>
                  <a:pt x="5994671" y="1737192"/>
                </a:lnTo>
                <a:lnTo>
                  <a:pt x="5985023" y="1688983"/>
                </a:lnTo>
                <a:lnTo>
                  <a:pt x="5974442" y="1641070"/>
                </a:lnTo>
                <a:lnTo>
                  <a:pt x="5962937" y="1593462"/>
                </a:lnTo>
                <a:lnTo>
                  <a:pt x="5950518" y="1546167"/>
                </a:lnTo>
                <a:lnTo>
                  <a:pt x="5937191" y="1499193"/>
                </a:lnTo>
                <a:lnTo>
                  <a:pt x="5922968" y="1452547"/>
                </a:lnTo>
                <a:lnTo>
                  <a:pt x="5907856" y="1406237"/>
                </a:lnTo>
                <a:lnTo>
                  <a:pt x="5891864" y="1360272"/>
                </a:lnTo>
                <a:lnTo>
                  <a:pt x="5875000" y="1314660"/>
                </a:lnTo>
                <a:lnTo>
                  <a:pt x="5857275" y="1269407"/>
                </a:lnTo>
                <a:lnTo>
                  <a:pt x="5838695" y="1224523"/>
                </a:lnTo>
                <a:lnTo>
                  <a:pt x="5819271" y="1180015"/>
                </a:lnTo>
                <a:lnTo>
                  <a:pt x="5799011" y="1135891"/>
                </a:lnTo>
                <a:lnTo>
                  <a:pt x="5777924" y="1092159"/>
                </a:lnTo>
                <a:lnTo>
                  <a:pt x="5756019" y="1048827"/>
                </a:lnTo>
                <a:lnTo>
                  <a:pt x="5733303" y="1005903"/>
                </a:lnTo>
                <a:lnTo>
                  <a:pt x="5709787" y="963394"/>
                </a:lnTo>
                <a:lnTo>
                  <a:pt x="5685479" y="921310"/>
                </a:lnTo>
                <a:lnTo>
                  <a:pt x="5660388" y="879656"/>
                </a:lnTo>
                <a:lnTo>
                  <a:pt x="5634521" y="838443"/>
                </a:lnTo>
                <a:lnTo>
                  <a:pt x="5607890" y="797676"/>
                </a:lnTo>
                <a:lnTo>
                  <a:pt x="5580501" y="757365"/>
                </a:lnTo>
                <a:lnTo>
                  <a:pt x="5552364" y="717518"/>
                </a:lnTo>
                <a:lnTo>
                  <a:pt x="5523488" y="678141"/>
                </a:lnTo>
                <a:lnTo>
                  <a:pt x="5493881" y="639244"/>
                </a:lnTo>
                <a:lnTo>
                  <a:pt x="5463553" y="600834"/>
                </a:lnTo>
                <a:lnTo>
                  <a:pt x="5432511" y="562919"/>
                </a:lnTo>
                <a:lnTo>
                  <a:pt x="5400765" y="525507"/>
                </a:lnTo>
                <a:lnTo>
                  <a:pt x="5368324" y="488605"/>
                </a:lnTo>
                <a:lnTo>
                  <a:pt x="5335196" y="452222"/>
                </a:lnTo>
                <a:lnTo>
                  <a:pt x="5301390" y="416366"/>
                </a:lnTo>
                <a:lnTo>
                  <a:pt x="5266915" y="381045"/>
                </a:lnTo>
                <a:lnTo>
                  <a:pt x="5231780" y="346266"/>
                </a:lnTo>
                <a:lnTo>
                  <a:pt x="5195993" y="312038"/>
                </a:lnTo>
                <a:lnTo>
                  <a:pt x="5159563" y="278368"/>
                </a:lnTo>
                <a:lnTo>
                  <a:pt x="5122500" y="245264"/>
                </a:lnTo>
                <a:lnTo>
                  <a:pt x="5084811" y="212735"/>
                </a:lnTo>
                <a:lnTo>
                  <a:pt x="5046506" y="180788"/>
                </a:lnTo>
                <a:lnTo>
                  <a:pt x="5007594" y="149431"/>
                </a:lnTo>
                <a:lnTo>
                  <a:pt x="4968082" y="118672"/>
                </a:lnTo>
                <a:lnTo>
                  <a:pt x="4927981" y="88519"/>
                </a:lnTo>
                <a:lnTo>
                  <a:pt x="4795774" y="0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99295" y="874268"/>
            <a:ext cx="2736215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94030">
              <a:lnSpc>
                <a:spcPts val="3260"/>
              </a:lnSpc>
            </a:pPr>
            <a:r>
              <a:rPr spc="-130" dirty="0"/>
              <a:t>CLASES </a:t>
            </a:r>
            <a:r>
              <a:rPr spc="-50" dirty="0"/>
              <a:t>DE  </a:t>
            </a:r>
            <a:r>
              <a:rPr spc="-35" dirty="0"/>
              <a:t>CA</a:t>
            </a:r>
            <a:r>
              <a:rPr spc="-30" dirty="0"/>
              <a:t>R</a:t>
            </a:r>
            <a:r>
              <a:rPr spc="-10" dirty="0"/>
              <a:t>AC</a:t>
            </a:r>
            <a:r>
              <a:rPr spc="-5" dirty="0"/>
              <a:t>T</a:t>
            </a:r>
            <a:r>
              <a:rPr spc="-200" dirty="0"/>
              <a:t>ERES</a:t>
            </a:r>
          </a:p>
        </p:txBody>
      </p:sp>
      <p:sp>
        <p:nvSpPr>
          <p:cNvPr id="6" name="object 6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93892" y="4870017"/>
            <a:ext cx="1932939" cy="1239520"/>
          </a:xfrm>
          <a:custGeom>
            <a:avLst/>
            <a:gdLst/>
            <a:ahLst/>
            <a:cxnLst/>
            <a:rect l="l" t="t" r="r" b="b"/>
            <a:pathLst>
              <a:path w="1932940" h="1239520">
                <a:moveTo>
                  <a:pt x="1925897" y="1217996"/>
                </a:moveTo>
                <a:lnTo>
                  <a:pt x="1087049" y="1217996"/>
                </a:lnTo>
                <a:lnTo>
                  <a:pt x="1129534" y="1218614"/>
                </a:lnTo>
                <a:lnTo>
                  <a:pt x="1170592" y="1220714"/>
                </a:lnTo>
                <a:lnTo>
                  <a:pt x="1210451" y="1224595"/>
                </a:lnTo>
                <a:lnTo>
                  <a:pt x="1249341" y="1230555"/>
                </a:lnTo>
                <a:lnTo>
                  <a:pt x="1283611" y="1235438"/>
                </a:lnTo>
                <a:lnTo>
                  <a:pt x="1320394" y="1238154"/>
                </a:lnTo>
                <a:lnTo>
                  <a:pt x="1359605" y="1239056"/>
                </a:lnTo>
                <a:lnTo>
                  <a:pt x="1401156" y="1238499"/>
                </a:lnTo>
                <a:lnTo>
                  <a:pt x="1444960" y="1236837"/>
                </a:lnTo>
                <a:lnTo>
                  <a:pt x="1640970" y="1226215"/>
                </a:lnTo>
                <a:lnTo>
                  <a:pt x="1694737" y="1224336"/>
                </a:lnTo>
                <a:lnTo>
                  <a:pt x="1750235" y="1223477"/>
                </a:lnTo>
                <a:lnTo>
                  <a:pt x="1926052" y="1223477"/>
                </a:lnTo>
                <a:lnTo>
                  <a:pt x="1925897" y="1217996"/>
                </a:lnTo>
                <a:close/>
              </a:path>
              <a:path w="1932940" h="1239520">
                <a:moveTo>
                  <a:pt x="10583" y="11355"/>
                </a:moveTo>
                <a:lnTo>
                  <a:pt x="5242" y="59530"/>
                </a:lnTo>
                <a:lnTo>
                  <a:pt x="1904" y="111138"/>
                </a:lnTo>
                <a:lnTo>
                  <a:pt x="260" y="165290"/>
                </a:lnTo>
                <a:lnTo>
                  <a:pt x="0" y="221102"/>
                </a:lnTo>
                <a:lnTo>
                  <a:pt x="813" y="277686"/>
                </a:lnTo>
                <a:lnTo>
                  <a:pt x="2391" y="334157"/>
                </a:lnTo>
                <a:lnTo>
                  <a:pt x="4425" y="389627"/>
                </a:lnTo>
                <a:lnTo>
                  <a:pt x="6603" y="443211"/>
                </a:lnTo>
                <a:lnTo>
                  <a:pt x="8618" y="494022"/>
                </a:lnTo>
                <a:lnTo>
                  <a:pt x="10159" y="541174"/>
                </a:lnTo>
                <a:lnTo>
                  <a:pt x="10918" y="583780"/>
                </a:lnTo>
                <a:lnTo>
                  <a:pt x="10583" y="620955"/>
                </a:lnTo>
                <a:lnTo>
                  <a:pt x="9930" y="659084"/>
                </a:lnTo>
                <a:lnTo>
                  <a:pt x="9892" y="710071"/>
                </a:lnTo>
                <a:lnTo>
                  <a:pt x="10208" y="754976"/>
                </a:lnTo>
                <a:lnTo>
                  <a:pt x="10865" y="809911"/>
                </a:lnTo>
                <a:lnTo>
                  <a:pt x="12535" y="926693"/>
                </a:lnTo>
                <a:lnTo>
                  <a:pt x="13276" y="985712"/>
                </a:lnTo>
                <a:lnTo>
                  <a:pt x="13772" y="1043266"/>
                </a:lnTo>
                <a:lnTo>
                  <a:pt x="13887" y="1097941"/>
                </a:lnTo>
                <a:lnTo>
                  <a:pt x="13484" y="1148323"/>
                </a:lnTo>
                <a:lnTo>
                  <a:pt x="12429" y="1192999"/>
                </a:lnTo>
                <a:lnTo>
                  <a:pt x="10583" y="1230555"/>
                </a:lnTo>
                <a:lnTo>
                  <a:pt x="53884" y="1227199"/>
                </a:lnTo>
                <a:lnTo>
                  <a:pt x="98339" y="1224906"/>
                </a:lnTo>
                <a:lnTo>
                  <a:pt x="143964" y="1223538"/>
                </a:lnTo>
                <a:lnTo>
                  <a:pt x="190776" y="1222959"/>
                </a:lnTo>
                <a:lnTo>
                  <a:pt x="928884" y="1222959"/>
                </a:lnTo>
                <a:lnTo>
                  <a:pt x="996881" y="1220010"/>
                </a:lnTo>
                <a:lnTo>
                  <a:pt x="1042907" y="1218561"/>
                </a:lnTo>
                <a:lnTo>
                  <a:pt x="1087049" y="1217996"/>
                </a:lnTo>
                <a:lnTo>
                  <a:pt x="1925897" y="1217996"/>
                </a:lnTo>
                <a:lnTo>
                  <a:pt x="1924643" y="1173424"/>
                </a:lnTo>
                <a:lnTo>
                  <a:pt x="1922891" y="1118076"/>
                </a:lnTo>
                <a:lnTo>
                  <a:pt x="1921125" y="1064264"/>
                </a:lnTo>
                <a:lnTo>
                  <a:pt x="1919477" y="1011745"/>
                </a:lnTo>
                <a:lnTo>
                  <a:pt x="1918079" y="960273"/>
                </a:lnTo>
                <a:lnTo>
                  <a:pt x="1917059" y="909605"/>
                </a:lnTo>
                <a:lnTo>
                  <a:pt x="1916551" y="859495"/>
                </a:lnTo>
                <a:lnTo>
                  <a:pt x="1916683" y="809699"/>
                </a:lnTo>
                <a:lnTo>
                  <a:pt x="1917589" y="759973"/>
                </a:lnTo>
                <a:lnTo>
                  <a:pt x="1919398" y="710071"/>
                </a:lnTo>
                <a:lnTo>
                  <a:pt x="1922242" y="659749"/>
                </a:lnTo>
                <a:lnTo>
                  <a:pt x="1926251" y="608763"/>
                </a:lnTo>
                <a:lnTo>
                  <a:pt x="1929920" y="558889"/>
                </a:lnTo>
                <a:lnTo>
                  <a:pt x="1931869" y="511567"/>
                </a:lnTo>
                <a:lnTo>
                  <a:pt x="1932412" y="466036"/>
                </a:lnTo>
                <a:lnTo>
                  <a:pt x="1931867" y="421536"/>
                </a:lnTo>
                <a:lnTo>
                  <a:pt x="1930549" y="377306"/>
                </a:lnTo>
                <a:lnTo>
                  <a:pt x="1928775" y="332585"/>
                </a:lnTo>
                <a:lnTo>
                  <a:pt x="1926860" y="286613"/>
                </a:lnTo>
                <a:lnTo>
                  <a:pt x="1925122" y="238628"/>
                </a:lnTo>
                <a:lnTo>
                  <a:pt x="1923876" y="187871"/>
                </a:lnTo>
                <a:lnTo>
                  <a:pt x="1923437" y="133580"/>
                </a:lnTo>
                <a:lnTo>
                  <a:pt x="1924124" y="74995"/>
                </a:lnTo>
                <a:lnTo>
                  <a:pt x="1925748" y="26395"/>
                </a:lnTo>
                <a:lnTo>
                  <a:pt x="279758" y="26395"/>
                </a:lnTo>
                <a:lnTo>
                  <a:pt x="229551" y="25832"/>
                </a:lnTo>
                <a:lnTo>
                  <a:pt x="181022" y="24521"/>
                </a:lnTo>
                <a:lnTo>
                  <a:pt x="134515" y="22441"/>
                </a:lnTo>
                <a:lnTo>
                  <a:pt x="90376" y="19569"/>
                </a:lnTo>
                <a:lnTo>
                  <a:pt x="48950" y="15881"/>
                </a:lnTo>
                <a:lnTo>
                  <a:pt x="10583" y="11355"/>
                </a:lnTo>
                <a:close/>
              </a:path>
              <a:path w="1932940" h="1239520">
                <a:moveTo>
                  <a:pt x="928884" y="1222959"/>
                </a:moveTo>
                <a:lnTo>
                  <a:pt x="190776" y="1222959"/>
                </a:lnTo>
                <a:lnTo>
                  <a:pt x="238793" y="1223031"/>
                </a:lnTo>
                <a:lnTo>
                  <a:pt x="288031" y="1223616"/>
                </a:lnTo>
                <a:lnTo>
                  <a:pt x="497533" y="1228346"/>
                </a:lnTo>
                <a:lnTo>
                  <a:pt x="668316" y="1230555"/>
                </a:lnTo>
                <a:lnTo>
                  <a:pt x="730460" y="1230071"/>
                </a:lnTo>
                <a:lnTo>
                  <a:pt x="789345" y="1228680"/>
                </a:lnTo>
                <a:lnTo>
                  <a:pt x="928884" y="1222959"/>
                </a:lnTo>
                <a:close/>
              </a:path>
              <a:path w="1932940" h="1239520">
                <a:moveTo>
                  <a:pt x="1926052" y="1223477"/>
                </a:moveTo>
                <a:lnTo>
                  <a:pt x="1750235" y="1223477"/>
                </a:lnTo>
                <a:lnTo>
                  <a:pt x="1807378" y="1223991"/>
                </a:lnTo>
                <a:lnTo>
                  <a:pt x="1866079" y="1226232"/>
                </a:lnTo>
                <a:lnTo>
                  <a:pt x="1926251" y="1230555"/>
                </a:lnTo>
                <a:lnTo>
                  <a:pt x="1926052" y="1223477"/>
                </a:lnTo>
                <a:close/>
              </a:path>
              <a:path w="1932940" h="1239520">
                <a:moveTo>
                  <a:pt x="802460" y="4889"/>
                </a:moveTo>
                <a:lnTo>
                  <a:pt x="754109" y="5569"/>
                </a:lnTo>
                <a:lnTo>
                  <a:pt x="703289" y="7624"/>
                </a:lnTo>
                <a:lnTo>
                  <a:pt x="596866" y="15377"/>
                </a:lnTo>
                <a:lnTo>
                  <a:pt x="543853" y="18813"/>
                </a:lnTo>
                <a:lnTo>
                  <a:pt x="490443" y="21640"/>
                </a:lnTo>
                <a:lnTo>
                  <a:pt x="436984" y="23834"/>
                </a:lnTo>
                <a:lnTo>
                  <a:pt x="383819" y="25374"/>
                </a:lnTo>
                <a:lnTo>
                  <a:pt x="331295" y="26235"/>
                </a:lnTo>
                <a:lnTo>
                  <a:pt x="279758" y="26395"/>
                </a:lnTo>
                <a:lnTo>
                  <a:pt x="1925748" y="26395"/>
                </a:lnTo>
                <a:lnTo>
                  <a:pt x="1926178" y="13542"/>
                </a:lnTo>
                <a:lnTo>
                  <a:pt x="1144074" y="13542"/>
                </a:lnTo>
                <a:lnTo>
                  <a:pt x="1088908" y="12962"/>
                </a:lnTo>
                <a:lnTo>
                  <a:pt x="849201" y="5287"/>
                </a:lnTo>
                <a:lnTo>
                  <a:pt x="802460" y="4889"/>
                </a:lnTo>
                <a:close/>
              </a:path>
              <a:path w="1932940" h="1239520">
                <a:moveTo>
                  <a:pt x="1666407" y="0"/>
                </a:moveTo>
                <a:lnTo>
                  <a:pt x="1561767" y="1595"/>
                </a:lnTo>
                <a:lnTo>
                  <a:pt x="1268518" y="11355"/>
                </a:lnTo>
                <a:lnTo>
                  <a:pt x="1203657" y="13106"/>
                </a:lnTo>
                <a:lnTo>
                  <a:pt x="1144074" y="13542"/>
                </a:lnTo>
                <a:lnTo>
                  <a:pt x="1926178" y="13542"/>
                </a:lnTo>
                <a:lnTo>
                  <a:pt x="1926251" y="11355"/>
                </a:lnTo>
                <a:lnTo>
                  <a:pt x="1889176" y="7319"/>
                </a:lnTo>
                <a:lnTo>
                  <a:pt x="1849471" y="4247"/>
                </a:lnTo>
                <a:lnTo>
                  <a:pt x="1807239" y="2058"/>
                </a:lnTo>
                <a:lnTo>
                  <a:pt x="1762583" y="673"/>
                </a:lnTo>
                <a:lnTo>
                  <a:pt x="1715605" y="13"/>
                </a:lnTo>
                <a:lnTo>
                  <a:pt x="166640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94768" y="4869884"/>
            <a:ext cx="1932939" cy="1248410"/>
          </a:xfrm>
          <a:custGeom>
            <a:avLst/>
            <a:gdLst/>
            <a:ahLst/>
            <a:cxnLst/>
            <a:rect l="l" t="t" r="r" b="b"/>
            <a:pathLst>
              <a:path w="1932940" h="1248410">
                <a:moveTo>
                  <a:pt x="9707" y="11487"/>
                </a:moveTo>
                <a:lnTo>
                  <a:pt x="70308" y="5579"/>
                </a:lnTo>
                <a:lnTo>
                  <a:pt x="125344" y="1926"/>
                </a:lnTo>
                <a:lnTo>
                  <a:pt x="175811" y="182"/>
                </a:lnTo>
                <a:lnTo>
                  <a:pt x="222705" y="0"/>
                </a:lnTo>
                <a:lnTo>
                  <a:pt x="267022" y="1033"/>
                </a:lnTo>
                <a:lnTo>
                  <a:pt x="309757" y="2936"/>
                </a:lnTo>
                <a:lnTo>
                  <a:pt x="351906" y="5361"/>
                </a:lnTo>
                <a:lnTo>
                  <a:pt x="394466" y="7963"/>
                </a:lnTo>
                <a:lnTo>
                  <a:pt x="438431" y="10394"/>
                </a:lnTo>
                <a:lnTo>
                  <a:pt x="484797" y="12309"/>
                </a:lnTo>
                <a:lnTo>
                  <a:pt x="534561" y="13360"/>
                </a:lnTo>
                <a:lnTo>
                  <a:pt x="588718" y="13201"/>
                </a:lnTo>
                <a:lnTo>
                  <a:pt x="648263" y="11487"/>
                </a:lnTo>
                <a:lnTo>
                  <a:pt x="707640" y="9458"/>
                </a:lnTo>
                <a:lnTo>
                  <a:pt x="761348" y="8461"/>
                </a:lnTo>
                <a:lnTo>
                  <a:pt x="810465" y="8308"/>
                </a:lnTo>
                <a:lnTo>
                  <a:pt x="856073" y="8808"/>
                </a:lnTo>
                <a:lnTo>
                  <a:pt x="899252" y="9773"/>
                </a:lnTo>
                <a:lnTo>
                  <a:pt x="941081" y="11013"/>
                </a:lnTo>
                <a:lnTo>
                  <a:pt x="982640" y="12339"/>
                </a:lnTo>
                <a:lnTo>
                  <a:pt x="1025010" y="13561"/>
                </a:lnTo>
                <a:lnTo>
                  <a:pt x="1069270" y="14490"/>
                </a:lnTo>
                <a:lnTo>
                  <a:pt x="1116502" y="14936"/>
                </a:lnTo>
                <a:lnTo>
                  <a:pt x="1167783" y="14711"/>
                </a:lnTo>
                <a:lnTo>
                  <a:pt x="1224196" y="13624"/>
                </a:lnTo>
                <a:lnTo>
                  <a:pt x="1286819" y="11487"/>
                </a:lnTo>
                <a:lnTo>
                  <a:pt x="1349892" y="9029"/>
                </a:lnTo>
                <a:lnTo>
                  <a:pt x="1407504" y="7088"/>
                </a:lnTo>
                <a:lnTo>
                  <a:pt x="1460509" y="5634"/>
                </a:lnTo>
                <a:lnTo>
                  <a:pt x="1509763" y="4638"/>
                </a:lnTo>
                <a:lnTo>
                  <a:pt x="1556121" y="4071"/>
                </a:lnTo>
                <a:lnTo>
                  <a:pt x="1600438" y="3905"/>
                </a:lnTo>
                <a:lnTo>
                  <a:pt x="1643571" y="4108"/>
                </a:lnTo>
                <a:lnTo>
                  <a:pt x="1686374" y="4654"/>
                </a:lnTo>
                <a:lnTo>
                  <a:pt x="1729702" y="5512"/>
                </a:lnTo>
                <a:lnTo>
                  <a:pt x="1774411" y="6654"/>
                </a:lnTo>
                <a:lnTo>
                  <a:pt x="1821356" y="8049"/>
                </a:lnTo>
                <a:lnTo>
                  <a:pt x="1871392" y="9670"/>
                </a:lnTo>
                <a:lnTo>
                  <a:pt x="1925375" y="11487"/>
                </a:lnTo>
                <a:lnTo>
                  <a:pt x="1923151" y="47749"/>
                </a:lnTo>
                <a:lnTo>
                  <a:pt x="1921786" y="84958"/>
                </a:lnTo>
                <a:lnTo>
                  <a:pt x="1921143" y="123566"/>
                </a:lnTo>
                <a:lnTo>
                  <a:pt x="1921086" y="164028"/>
                </a:lnTo>
                <a:lnTo>
                  <a:pt x="1921478" y="206797"/>
                </a:lnTo>
                <a:lnTo>
                  <a:pt x="1922185" y="252326"/>
                </a:lnTo>
                <a:lnTo>
                  <a:pt x="1923068" y="301071"/>
                </a:lnTo>
                <a:lnTo>
                  <a:pt x="1923993" y="353484"/>
                </a:lnTo>
                <a:lnTo>
                  <a:pt x="1924822" y="410019"/>
                </a:lnTo>
                <a:lnTo>
                  <a:pt x="1925420" y="471130"/>
                </a:lnTo>
                <a:lnTo>
                  <a:pt x="1925650" y="537270"/>
                </a:lnTo>
                <a:lnTo>
                  <a:pt x="1925375" y="608895"/>
                </a:lnTo>
                <a:lnTo>
                  <a:pt x="1925220" y="681033"/>
                </a:lnTo>
                <a:lnTo>
                  <a:pt x="1925764" y="748566"/>
                </a:lnTo>
                <a:lnTo>
                  <a:pt x="1926804" y="811765"/>
                </a:lnTo>
                <a:lnTo>
                  <a:pt x="1928141" y="870904"/>
                </a:lnTo>
                <a:lnTo>
                  <a:pt x="1929574" y="926257"/>
                </a:lnTo>
                <a:lnTo>
                  <a:pt x="1930900" y="978098"/>
                </a:lnTo>
                <a:lnTo>
                  <a:pt x="1931919" y="1026699"/>
                </a:lnTo>
                <a:lnTo>
                  <a:pt x="1932431" y="1072335"/>
                </a:lnTo>
                <a:lnTo>
                  <a:pt x="1932233" y="1115278"/>
                </a:lnTo>
                <a:lnTo>
                  <a:pt x="1931126" y="1155802"/>
                </a:lnTo>
                <a:lnTo>
                  <a:pt x="1928907" y="1194180"/>
                </a:lnTo>
                <a:lnTo>
                  <a:pt x="1874513" y="1236071"/>
                </a:lnTo>
                <a:lnTo>
                  <a:pt x="1826165" y="1239958"/>
                </a:lnTo>
                <a:lnTo>
                  <a:pt x="1779623" y="1242502"/>
                </a:lnTo>
                <a:lnTo>
                  <a:pt x="1734179" y="1243861"/>
                </a:lnTo>
                <a:lnTo>
                  <a:pt x="1689125" y="1244188"/>
                </a:lnTo>
                <a:lnTo>
                  <a:pt x="1643753" y="1243641"/>
                </a:lnTo>
                <a:lnTo>
                  <a:pt x="1597354" y="1242373"/>
                </a:lnTo>
                <a:lnTo>
                  <a:pt x="1549220" y="1240542"/>
                </a:lnTo>
                <a:lnTo>
                  <a:pt x="1498644" y="1238302"/>
                </a:lnTo>
                <a:lnTo>
                  <a:pt x="1444916" y="1235809"/>
                </a:lnTo>
                <a:lnTo>
                  <a:pt x="1387328" y="1233219"/>
                </a:lnTo>
                <a:lnTo>
                  <a:pt x="1325173" y="1230687"/>
                </a:lnTo>
                <a:lnTo>
                  <a:pt x="1265563" y="1228415"/>
                </a:lnTo>
                <a:lnTo>
                  <a:pt x="1206335" y="1226192"/>
                </a:lnTo>
                <a:lnTo>
                  <a:pt x="1147794" y="1224107"/>
                </a:lnTo>
                <a:lnTo>
                  <a:pt x="1090247" y="1222250"/>
                </a:lnTo>
                <a:lnTo>
                  <a:pt x="1033999" y="1220712"/>
                </a:lnTo>
                <a:lnTo>
                  <a:pt x="979355" y="1219583"/>
                </a:lnTo>
                <a:lnTo>
                  <a:pt x="926621" y="1218952"/>
                </a:lnTo>
                <a:lnTo>
                  <a:pt x="876103" y="1218910"/>
                </a:lnTo>
                <a:lnTo>
                  <a:pt x="828106" y="1219547"/>
                </a:lnTo>
                <a:lnTo>
                  <a:pt x="782935" y="1220953"/>
                </a:lnTo>
                <a:lnTo>
                  <a:pt x="740897" y="1223218"/>
                </a:lnTo>
                <a:lnTo>
                  <a:pt x="702297" y="1226433"/>
                </a:lnTo>
                <a:lnTo>
                  <a:pt x="631943" y="1235208"/>
                </a:lnTo>
                <a:lnTo>
                  <a:pt x="591683" y="1239136"/>
                </a:lnTo>
                <a:lnTo>
                  <a:pt x="547274" y="1242427"/>
                </a:lnTo>
                <a:lnTo>
                  <a:pt x="499327" y="1245038"/>
                </a:lnTo>
                <a:lnTo>
                  <a:pt x="448456" y="1246924"/>
                </a:lnTo>
                <a:lnTo>
                  <a:pt x="395273" y="1248041"/>
                </a:lnTo>
                <a:lnTo>
                  <a:pt x="340391" y="1248347"/>
                </a:lnTo>
                <a:lnTo>
                  <a:pt x="284421" y="1247798"/>
                </a:lnTo>
                <a:lnTo>
                  <a:pt x="227978" y="1246349"/>
                </a:lnTo>
                <a:lnTo>
                  <a:pt x="171672" y="1243957"/>
                </a:lnTo>
                <a:lnTo>
                  <a:pt x="116116" y="1240578"/>
                </a:lnTo>
                <a:lnTo>
                  <a:pt x="61924" y="1236170"/>
                </a:lnTo>
                <a:lnTo>
                  <a:pt x="9707" y="1230687"/>
                </a:lnTo>
                <a:lnTo>
                  <a:pt x="2104" y="1154887"/>
                </a:lnTo>
                <a:lnTo>
                  <a:pt x="478" y="1109866"/>
                </a:lnTo>
                <a:lnTo>
                  <a:pt x="0" y="1061206"/>
                </a:lnTo>
                <a:lnTo>
                  <a:pt x="440" y="1009739"/>
                </a:lnTo>
                <a:lnTo>
                  <a:pt x="1572" y="956295"/>
                </a:lnTo>
                <a:lnTo>
                  <a:pt x="3167" y="901707"/>
                </a:lnTo>
                <a:lnTo>
                  <a:pt x="4997" y="846805"/>
                </a:lnTo>
                <a:lnTo>
                  <a:pt x="6836" y="792422"/>
                </a:lnTo>
                <a:lnTo>
                  <a:pt x="8454" y="739389"/>
                </a:lnTo>
                <a:lnTo>
                  <a:pt x="9624" y="688537"/>
                </a:lnTo>
                <a:lnTo>
                  <a:pt x="10117" y="640698"/>
                </a:lnTo>
                <a:lnTo>
                  <a:pt x="9707" y="596703"/>
                </a:lnTo>
                <a:lnTo>
                  <a:pt x="9215" y="551090"/>
                </a:lnTo>
                <a:lnTo>
                  <a:pt x="9610" y="504820"/>
                </a:lnTo>
                <a:lnTo>
                  <a:pt x="10654" y="457918"/>
                </a:lnTo>
                <a:lnTo>
                  <a:pt x="12106" y="410408"/>
                </a:lnTo>
                <a:lnTo>
                  <a:pt x="13728" y="362316"/>
                </a:lnTo>
                <a:lnTo>
                  <a:pt x="15280" y="313667"/>
                </a:lnTo>
                <a:lnTo>
                  <a:pt x="16522" y="264487"/>
                </a:lnTo>
                <a:lnTo>
                  <a:pt x="17215" y="214800"/>
                </a:lnTo>
                <a:lnTo>
                  <a:pt x="17119" y="164631"/>
                </a:lnTo>
                <a:lnTo>
                  <a:pt x="15996" y="114006"/>
                </a:lnTo>
                <a:lnTo>
                  <a:pt x="13605" y="62949"/>
                </a:lnTo>
                <a:lnTo>
                  <a:pt x="9707" y="114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60844" y="1757426"/>
            <a:ext cx="5087620" cy="428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95" algn="r">
              <a:lnSpc>
                <a:spcPct val="100000"/>
              </a:lnSpc>
            </a:pPr>
            <a:r>
              <a:rPr sz="1700" spc="114" dirty="0">
                <a:solidFill>
                  <a:srgbClr val="9FE2F4"/>
                </a:solidFill>
                <a:latin typeface="Calibri"/>
                <a:cs typeface="Calibri"/>
              </a:rPr>
              <a:t>Los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corchetes </a:t>
            </a:r>
            <a:r>
              <a:rPr sz="1700" spc="-15" dirty="0">
                <a:solidFill>
                  <a:srgbClr val="9FE2F4"/>
                </a:solidFill>
                <a:latin typeface="Calibri"/>
                <a:cs typeface="Calibri"/>
              </a:rPr>
              <a:t>[ ]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definen </a:t>
            </a: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una </a:t>
            </a:r>
            <a:r>
              <a:rPr sz="1700" spc="95" dirty="0">
                <a:solidFill>
                  <a:srgbClr val="9FE2F4"/>
                </a:solidFill>
                <a:latin typeface="Calibri"/>
                <a:cs typeface="Calibri"/>
              </a:rPr>
              <a:t>clase </a:t>
            </a:r>
            <a:r>
              <a:rPr sz="1700" spc="150" dirty="0">
                <a:solidFill>
                  <a:srgbClr val="9FE2F4"/>
                </a:solidFill>
                <a:latin typeface="Calibri"/>
                <a:cs typeface="Calibri"/>
              </a:rPr>
              <a:t>de</a:t>
            </a:r>
            <a:r>
              <a:rPr sz="1700" spc="-2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9FE2F4"/>
                </a:solidFill>
                <a:latin typeface="Calibri"/>
                <a:cs typeface="Calibri"/>
              </a:rPr>
              <a:t>caracteres </a:t>
            </a:r>
            <a:r>
              <a:rPr sz="1700" spc="60" dirty="0">
                <a:solidFill>
                  <a:srgbClr val="9FE2F4"/>
                </a:solidFill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</a:pPr>
            <a:r>
              <a:rPr sz="1700" spc="85" dirty="0">
                <a:solidFill>
                  <a:srgbClr val="9FE2F4"/>
                </a:solidFill>
                <a:latin typeface="Calibri"/>
                <a:cs typeface="Calibri"/>
              </a:rPr>
              <a:t>permiten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encontrar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cualquiera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de</a:t>
            </a:r>
            <a:r>
              <a:rPr sz="1700" spc="-23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9FE2F4"/>
                </a:solidFill>
                <a:latin typeface="Calibri"/>
                <a:cs typeface="Calibri"/>
              </a:rPr>
              <a:t>los </a:t>
            </a:r>
            <a:r>
              <a:rPr sz="1700" spc="70" dirty="0">
                <a:solidFill>
                  <a:srgbClr val="9FE2F4"/>
                </a:solidFill>
                <a:latin typeface="Calibri"/>
                <a:cs typeface="Calibri"/>
              </a:rPr>
              <a:t>caracteres</a:t>
            </a: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700" spc="80" dirty="0">
                <a:solidFill>
                  <a:srgbClr val="9FE2F4"/>
                </a:solidFill>
                <a:latin typeface="Calibri"/>
                <a:cs typeface="Calibri"/>
              </a:rPr>
              <a:t>dentro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de </a:t>
            </a:r>
            <a:r>
              <a:rPr sz="1700" spc="95" dirty="0">
                <a:solidFill>
                  <a:srgbClr val="9FE2F4"/>
                </a:solidFill>
                <a:latin typeface="Calibri"/>
                <a:cs typeface="Calibri"/>
              </a:rPr>
              <a:t>un</a:t>
            </a:r>
            <a:r>
              <a:rPr sz="1700" spc="-18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9FE2F4"/>
                </a:solidFill>
                <a:latin typeface="Calibri"/>
                <a:cs typeface="Calibri"/>
              </a:rPr>
              <a:t>grupo.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6985" indent="307340" algn="r">
              <a:lnSpc>
                <a:spcPct val="100000"/>
              </a:lnSpc>
            </a:pP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Imaginemos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-229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queremos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encontrar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palabra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niño,</a:t>
            </a:r>
            <a:r>
              <a:rPr sz="1700" spc="-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pero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también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queremos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encontrar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en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caso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0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hayan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escrito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n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lugar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ñ.</a:t>
            </a:r>
            <a:r>
              <a:rPr sz="1700" spc="-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Podríamos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lograr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esto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con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una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clase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caracteres,</a:t>
            </a:r>
            <a:r>
              <a:rPr sz="1700" spc="-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forma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regular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ni[ñn]o</a:t>
            </a:r>
            <a:r>
              <a:rPr sz="1700" spc="-254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interpretaría 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como: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n,</a:t>
            </a:r>
            <a:r>
              <a:rPr sz="1700" spc="-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seguida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i,</a:t>
            </a:r>
            <a:r>
              <a:rPr sz="1700" spc="-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seguida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ya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sea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0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ñ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o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n,</a:t>
            </a:r>
            <a:endParaRPr sz="1700">
              <a:latin typeface="Calibri"/>
              <a:cs typeface="Calibri"/>
            </a:endParaRPr>
          </a:p>
          <a:p>
            <a:pPr marL="3725545">
              <a:lnSpc>
                <a:spcPct val="100000"/>
              </a:lnSpc>
            </a:pP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seguida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1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o.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3842385" marR="716280" indent="28575" algn="just">
              <a:lnSpc>
                <a:spcPct val="100000"/>
              </a:lnSpc>
            </a:pPr>
            <a:r>
              <a:rPr sz="1800" spc="95" dirty="0">
                <a:solidFill>
                  <a:srgbClr val="9FE2F4"/>
                </a:solidFill>
                <a:latin typeface="Calibri"/>
                <a:cs typeface="Calibri"/>
              </a:rPr>
              <a:t>niño 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niña  </a:t>
            </a:r>
            <a:r>
              <a:rPr sz="1800" spc="75" dirty="0">
                <a:solidFill>
                  <a:srgbClr val="FFFFFF"/>
                </a:solidFill>
                <a:latin typeface="Calibri"/>
                <a:cs typeface="Calibri"/>
              </a:rPr>
              <a:t>nin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o  </a:t>
            </a:r>
            <a:r>
              <a:rPr sz="1800" spc="95" dirty="0">
                <a:solidFill>
                  <a:srgbClr val="9FE2F4"/>
                </a:solidFill>
                <a:latin typeface="Calibri"/>
                <a:cs typeface="Calibri"/>
              </a:rPr>
              <a:t>nino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081015"/>
            <a:ext cx="2143125" cy="1777364"/>
          </a:xfrm>
          <a:custGeom>
            <a:avLst/>
            <a:gdLst/>
            <a:ahLst/>
            <a:cxnLst/>
            <a:rect l="l" t="t" r="r" b="b"/>
            <a:pathLst>
              <a:path w="2143125" h="1777365">
                <a:moveTo>
                  <a:pt x="0" y="1776983"/>
                </a:moveTo>
                <a:lnTo>
                  <a:pt x="2142744" y="1776983"/>
                </a:lnTo>
                <a:lnTo>
                  <a:pt x="2142744" y="0"/>
                </a:lnTo>
                <a:lnTo>
                  <a:pt x="0" y="0"/>
                </a:lnTo>
                <a:lnTo>
                  <a:pt x="0" y="1776983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8155" y="1199388"/>
            <a:ext cx="3541776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7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170932"/>
            <a:ext cx="1952625" cy="1687195"/>
          </a:xfrm>
          <a:custGeom>
            <a:avLst/>
            <a:gdLst/>
            <a:ahLst/>
            <a:cxnLst/>
            <a:rect l="l" t="t" r="r" b="b"/>
            <a:pathLst>
              <a:path w="1952625" h="1687195">
                <a:moveTo>
                  <a:pt x="0" y="1543964"/>
                </a:moveTo>
                <a:lnTo>
                  <a:pt x="0" y="1687068"/>
                </a:lnTo>
                <a:lnTo>
                  <a:pt x="80081" y="1687068"/>
                </a:lnTo>
                <a:lnTo>
                  <a:pt x="68625" y="1673178"/>
                </a:lnTo>
                <a:lnTo>
                  <a:pt x="53244" y="1649493"/>
                </a:lnTo>
                <a:lnTo>
                  <a:pt x="38705" y="1625228"/>
                </a:lnTo>
                <a:lnTo>
                  <a:pt x="25029" y="1600403"/>
                </a:lnTo>
                <a:lnTo>
                  <a:pt x="12237" y="1575038"/>
                </a:lnTo>
                <a:lnTo>
                  <a:pt x="0" y="1543964"/>
                </a:lnTo>
                <a:close/>
              </a:path>
              <a:path w="1952625" h="1687195">
                <a:moveTo>
                  <a:pt x="1673807" y="454647"/>
                </a:moveTo>
                <a:lnTo>
                  <a:pt x="716483" y="454647"/>
                </a:lnTo>
                <a:lnTo>
                  <a:pt x="764075" y="456073"/>
                </a:lnTo>
                <a:lnTo>
                  <a:pt x="810913" y="460298"/>
                </a:lnTo>
                <a:lnTo>
                  <a:pt x="856915" y="467239"/>
                </a:lnTo>
                <a:lnTo>
                  <a:pt x="901999" y="476814"/>
                </a:lnTo>
                <a:lnTo>
                  <a:pt x="946084" y="488943"/>
                </a:lnTo>
                <a:lnTo>
                  <a:pt x="989087" y="503542"/>
                </a:lnTo>
                <a:lnTo>
                  <a:pt x="1030928" y="520532"/>
                </a:lnTo>
                <a:lnTo>
                  <a:pt x="1071524" y="539828"/>
                </a:lnTo>
                <a:lnTo>
                  <a:pt x="1110793" y="561351"/>
                </a:lnTo>
                <a:lnTo>
                  <a:pt x="1148655" y="585018"/>
                </a:lnTo>
                <a:lnTo>
                  <a:pt x="1185027" y="610748"/>
                </a:lnTo>
                <a:lnTo>
                  <a:pt x="1219827" y="638458"/>
                </a:lnTo>
                <a:lnTo>
                  <a:pt x="1252974" y="668067"/>
                </a:lnTo>
                <a:lnTo>
                  <a:pt x="1284387" y="699493"/>
                </a:lnTo>
                <a:lnTo>
                  <a:pt x="1313983" y="732655"/>
                </a:lnTo>
                <a:lnTo>
                  <a:pt x="1341681" y="767470"/>
                </a:lnTo>
                <a:lnTo>
                  <a:pt x="1367399" y="803858"/>
                </a:lnTo>
                <a:lnTo>
                  <a:pt x="1391055" y="841735"/>
                </a:lnTo>
                <a:lnTo>
                  <a:pt x="1412568" y="881021"/>
                </a:lnTo>
                <a:lnTo>
                  <a:pt x="1431856" y="921634"/>
                </a:lnTo>
                <a:lnTo>
                  <a:pt x="1448837" y="963492"/>
                </a:lnTo>
                <a:lnTo>
                  <a:pt x="1463431" y="1006513"/>
                </a:lnTo>
                <a:lnTo>
                  <a:pt x="1475553" y="1050615"/>
                </a:lnTo>
                <a:lnTo>
                  <a:pt x="1485125" y="1095717"/>
                </a:lnTo>
                <a:lnTo>
                  <a:pt x="1492062" y="1141738"/>
                </a:lnTo>
                <a:lnTo>
                  <a:pt x="1496285" y="1188594"/>
                </a:lnTo>
                <a:lnTo>
                  <a:pt x="1497711" y="1236205"/>
                </a:lnTo>
                <a:lnTo>
                  <a:pt x="1495910" y="1289714"/>
                </a:lnTo>
                <a:lnTo>
                  <a:pt x="1490584" y="1342255"/>
                </a:lnTo>
                <a:lnTo>
                  <a:pt x="1481850" y="1393712"/>
                </a:lnTo>
                <a:lnTo>
                  <a:pt x="1469823" y="1443969"/>
                </a:lnTo>
                <a:lnTo>
                  <a:pt x="1454619" y="1492909"/>
                </a:lnTo>
                <a:lnTo>
                  <a:pt x="1436355" y="1540416"/>
                </a:lnTo>
                <a:lnTo>
                  <a:pt x="1415147" y="1586374"/>
                </a:lnTo>
                <a:lnTo>
                  <a:pt x="1391110" y="1630667"/>
                </a:lnTo>
                <a:lnTo>
                  <a:pt x="1364361" y="1673178"/>
                </a:lnTo>
                <a:lnTo>
                  <a:pt x="1352931" y="1687068"/>
                </a:lnTo>
                <a:lnTo>
                  <a:pt x="1866264" y="1687068"/>
                </a:lnTo>
                <a:lnTo>
                  <a:pt x="1896745" y="1603810"/>
                </a:lnTo>
                <a:lnTo>
                  <a:pt x="1911175" y="1553598"/>
                </a:lnTo>
                <a:lnTo>
                  <a:pt x="1923520" y="1502536"/>
                </a:lnTo>
                <a:lnTo>
                  <a:pt x="1933730" y="1450675"/>
                </a:lnTo>
                <a:lnTo>
                  <a:pt x="1941757" y="1398062"/>
                </a:lnTo>
                <a:lnTo>
                  <a:pt x="1947550" y="1344746"/>
                </a:lnTo>
                <a:lnTo>
                  <a:pt x="1951062" y="1290778"/>
                </a:lnTo>
                <a:lnTo>
                  <a:pt x="1952244" y="1236205"/>
                </a:lnTo>
                <a:lnTo>
                  <a:pt x="1951308" y="1187663"/>
                </a:lnTo>
                <a:lnTo>
                  <a:pt x="1948526" y="1139596"/>
                </a:lnTo>
                <a:lnTo>
                  <a:pt x="1943930" y="1092037"/>
                </a:lnTo>
                <a:lnTo>
                  <a:pt x="1937556" y="1045021"/>
                </a:lnTo>
                <a:lnTo>
                  <a:pt x="1929438" y="998581"/>
                </a:lnTo>
                <a:lnTo>
                  <a:pt x="1919609" y="952754"/>
                </a:lnTo>
                <a:lnTo>
                  <a:pt x="1908105" y="907572"/>
                </a:lnTo>
                <a:lnTo>
                  <a:pt x="1894959" y="863070"/>
                </a:lnTo>
                <a:lnTo>
                  <a:pt x="1880207" y="819283"/>
                </a:lnTo>
                <a:lnTo>
                  <a:pt x="1863881" y="776245"/>
                </a:lnTo>
                <a:lnTo>
                  <a:pt x="1846017" y="733990"/>
                </a:lnTo>
                <a:lnTo>
                  <a:pt x="1826649" y="692552"/>
                </a:lnTo>
                <a:lnTo>
                  <a:pt x="1805812" y="651967"/>
                </a:lnTo>
                <a:lnTo>
                  <a:pt x="1783539" y="612267"/>
                </a:lnTo>
                <a:lnTo>
                  <a:pt x="1759864" y="573489"/>
                </a:lnTo>
                <a:lnTo>
                  <a:pt x="1734823" y="535665"/>
                </a:lnTo>
                <a:lnTo>
                  <a:pt x="1708450" y="498831"/>
                </a:lnTo>
                <a:lnTo>
                  <a:pt x="1680779" y="463021"/>
                </a:lnTo>
                <a:lnTo>
                  <a:pt x="1673807" y="454647"/>
                </a:lnTo>
                <a:close/>
              </a:path>
              <a:path w="1952625" h="1687195">
                <a:moveTo>
                  <a:pt x="716483" y="0"/>
                </a:moveTo>
                <a:lnTo>
                  <a:pt x="665543" y="1031"/>
                </a:lnTo>
                <a:lnTo>
                  <a:pt x="615128" y="4098"/>
                </a:lnTo>
                <a:lnTo>
                  <a:pt x="565278" y="9162"/>
                </a:lnTo>
                <a:lnTo>
                  <a:pt x="516032" y="16181"/>
                </a:lnTo>
                <a:lnTo>
                  <a:pt x="467429" y="25117"/>
                </a:lnTo>
                <a:lnTo>
                  <a:pt x="419510" y="35929"/>
                </a:lnTo>
                <a:lnTo>
                  <a:pt x="372314" y="48578"/>
                </a:lnTo>
                <a:lnTo>
                  <a:pt x="325881" y="63022"/>
                </a:lnTo>
                <a:lnTo>
                  <a:pt x="280251" y="79223"/>
                </a:lnTo>
                <a:lnTo>
                  <a:pt x="235463" y="97140"/>
                </a:lnTo>
                <a:lnTo>
                  <a:pt x="191558" y="116734"/>
                </a:lnTo>
                <a:lnTo>
                  <a:pt x="148574" y="137964"/>
                </a:lnTo>
                <a:lnTo>
                  <a:pt x="106551" y="160791"/>
                </a:lnTo>
                <a:lnTo>
                  <a:pt x="65530" y="185174"/>
                </a:lnTo>
                <a:lnTo>
                  <a:pt x="25549" y="211074"/>
                </a:lnTo>
                <a:lnTo>
                  <a:pt x="0" y="230251"/>
                </a:lnTo>
                <a:lnTo>
                  <a:pt x="0" y="925703"/>
                </a:lnTo>
                <a:lnTo>
                  <a:pt x="68625" y="799223"/>
                </a:lnTo>
                <a:lnTo>
                  <a:pt x="96076" y="761093"/>
                </a:lnTo>
                <a:lnTo>
                  <a:pt x="125713" y="724727"/>
                </a:lnTo>
                <a:lnTo>
                  <a:pt x="157440" y="690223"/>
                </a:lnTo>
                <a:lnTo>
                  <a:pt x="191161" y="657676"/>
                </a:lnTo>
                <a:lnTo>
                  <a:pt x="226781" y="627181"/>
                </a:lnTo>
                <a:lnTo>
                  <a:pt x="264204" y="598835"/>
                </a:lnTo>
                <a:lnTo>
                  <a:pt x="303333" y="572734"/>
                </a:lnTo>
                <a:lnTo>
                  <a:pt x="344074" y="548973"/>
                </a:lnTo>
                <a:lnTo>
                  <a:pt x="386329" y="527648"/>
                </a:lnTo>
                <a:lnTo>
                  <a:pt x="430003" y="508856"/>
                </a:lnTo>
                <a:lnTo>
                  <a:pt x="475001" y="492691"/>
                </a:lnTo>
                <a:lnTo>
                  <a:pt x="521226" y="479251"/>
                </a:lnTo>
                <a:lnTo>
                  <a:pt x="568583" y="468631"/>
                </a:lnTo>
                <a:lnTo>
                  <a:pt x="616975" y="460926"/>
                </a:lnTo>
                <a:lnTo>
                  <a:pt x="666307" y="456233"/>
                </a:lnTo>
                <a:lnTo>
                  <a:pt x="716483" y="454647"/>
                </a:lnTo>
                <a:lnTo>
                  <a:pt x="1673807" y="454647"/>
                </a:lnTo>
                <a:lnTo>
                  <a:pt x="1651843" y="428268"/>
                </a:lnTo>
                <a:lnTo>
                  <a:pt x="1621679" y="394608"/>
                </a:lnTo>
                <a:lnTo>
                  <a:pt x="1590319" y="362075"/>
                </a:lnTo>
                <a:lnTo>
                  <a:pt x="1557798" y="330703"/>
                </a:lnTo>
                <a:lnTo>
                  <a:pt x="1524151" y="300526"/>
                </a:lnTo>
                <a:lnTo>
                  <a:pt x="1489412" y="271579"/>
                </a:lnTo>
                <a:lnTo>
                  <a:pt x="1453615" y="243897"/>
                </a:lnTo>
                <a:lnTo>
                  <a:pt x="1416794" y="217513"/>
                </a:lnTo>
                <a:lnTo>
                  <a:pt x="1378985" y="192461"/>
                </a:lnTo>
                <a:lnTo>
                  <a:pt x="1340220" y="168777"/>
                </a:lnTo>
                <a:lnTo>
                  <a:pt x="1300535" y="146495"/>
                </a:lnTo>
                <a:lnTo>
                  <a:pt x="1259964" y="125648"/>
                </a:lnTo>
                <a:lnTo>
                  <a:pt x="1218541" y="106272"/>
                </a:lnTo>
                <a:lnTo>
                  <a:pt x="1176300" y="88401"/>
                </a:lnTo>
                <a:lnTo>
                  <a:pt x="1133276" y="72068"/>
                </a:lnTo>
                <a:lnTo>
                  <a:pt x="1089504" y="57309"/>
                </a:lnTo>
                <a:lnTo>
                  <a:pt x="1045017" y="44158"/>
                </a:lnTo>
                <a:lnTo>
                  <a:pt x="999849" y="32648"/>
                </a:lnTo>
                <a:lnTo>
                  <a:pt x="954036" y="22816"/>
                </a:lnTo>
                <a:lnTo>
                  <a:pt x="907611" y="14693"/>
                </a:lnTo>
                <a:lnTo>
                  <a:pt x="860609" y="8316"/>
                </a:lnTo>
                <a:lnTo>
                  <a:pt x="813064" y="3719"/>
                </a:lnTo>
                <a:lnTo>
                  <a:pt x="765011" y="935"/>
                </a:lnTo>
                <a:lnTo>
                  <a:pt x="716483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038215" cy="6858000"/>
          </a:xfrm>
          <a:custGeom>
            <a:avLst/>
            <a:gdLst/>
            <a:ahLst/>
            <a:cxnLst/>
            <a:rect l="l" t="t" r="r" b="b"/>
            <a:pathLst>
              <a:path w="6038215" h="6858000">
                <a:moveTo>
                  <a:pt x="716775" y="5625642"/>
                </a:moveTo>
                <a:lnTo>
                  <a:pt x="666580" y="5627228"/>
                </a:lnTo>
                <a:lnTo>
                  <a:pt x="617229" y="5631921"/>
                </a:lnTo>
                <a:lnTo>
                  <a:pt x="568818" y="5639626"/>
                </a:lnTo>
                <a:lnTo>
                  <a:pt x="521443" y="5650246"/>
                </a:lnTo>
                <a:lnTo>
                  <a:pt x="475199" y="5663687"/>
                </a:lnTo>
                <a:lnTo>
                  <a:pt x="430183" y="5679851"/>
                </a:lnTo>
                <a:lnTo>
                  <a:pt x="386491" y="5698643"/>
                </a:lnTo>
                <a:lnTo>
                  <a:pt x="344219" y="5719967"/>
                </a:lnTo>
                <a:lnTo>
                  <a:pt x="303461" y="5743727"/>
                </a:lnTo>
                <a:lnTo>
                  <a:pt x="264316" y="5769828"/>
                </a:lnTo>
                <a:lnTo>
                  <a:pt x="226877" y="5798173"/>
                </a:lnTo>
                <a:lnTo>
                  <a:pt x="191243" y="5828666"/>
                </a:lnTo>
                <a:lnTo>
                  <a:pt x="157507" y="5861212"/>
                </a:lnTo>
                <a:lnTo>
                  <a:pt x="125766" y="5895714"/>
                </a:lnTo>
                <a:lnTo>
                  <a:pt x="96117" y="5932078"/>
                </a:lnTo>
                <a:lnTo>
                  <a:pt x="68654" y="5970206"/>
                </a:lnTo>
                <a:lnTo>
                  <a:pt x="1" y="6096673"/>
                </a:lnTo>
                <a:lnTo>
                  <a:pt x="0" y="6857999"/>
                </a:lnTo>
                <a:lnTo>
                  <a:pt x="1" y="6714909"/>
                </a:lnTo>
                <a:lnTo>
                  <a:pt x="1435312" y="6714909"/>
                </a:lnTo>
                <a:lnTo>
                  <a:pt x="1455233" y="6663853"/>
                </a:lnTo>
                <a:lnTo>
                  <a:pt x="1470447" y="6614914"/>
                </a:lnTo>
                <a:lnTo>
                  <a:pt x="1482480" y="6564660"/>
                </a:lnTo>
                <a:lnTo>
                  <a:pt x="1491217" y="6513205"/>
                </a:lnTo>
                <a:lnTo>
                  <a:pt x="1496544" y="6460667"/>
                </a:lnTo>
                <a:lnTo>
                  <a:pt x="1498346" y="6407162"/>
                </a:lnTo>
                <a:lnTo>
                  <a:pt x="1496919" y="6359554"/>
                </a:lnTo>
                <a:lnTo>
                  <a:pt x="1492695" y="6312700"/>
                </a:lnTo>
                <a:lnTo>
                  <a:pt x="1485754" y="6266683"/>
                </a:lnTo>
                <a:lnTo>
                  <a:pt x="1476179" y="6221583"/>
                </a:lnTo>
                <a:lnTo>
                  <a:pt x="1464051" y="6177483"/>
                </a:lnTo>
                <a:lnTo>
                  <a:pt x="1449451" y="6134464"/>
                </a:lnTo>
                <a:lnTo>
                  <a:pt x="1432462" y="6092609"/>
                </a:lnTo>
                <a:lnTo>
                  <a:pt x="1413166" y="6051998"/>
                </a:lnTo>
                <a:lnTo>
                  <a:pt x="1391643" y="6012714"/>
                </a:lnTo>
                <a:lnTo>
                  <a:pt x="1367977" y="5974838"/>
                </a:lnTo>
                <a:lnTo>
                  <a:pt x="1342248" y="5938452"/>
                </a:lnTo>
                <a:lnTo>
                  <a:pt x="1314538" y="5903639"/>
                </a:lnTo>
                <a:lnTo>
                  <a:pt x="1284929" y="5870478"/>
                </a:lnTo>
                <a:lnTo>
                  <a:pt x="1253502" y="5839054"/>
                </a:lnTo>
                <a:lnTo>
                  <a:pt x="1220340" y="5809446"/>
                </a:lnTo>
                <a:lnTo>
                  <a:pt x="1185525" y="5781737"/>
                </a:lnTo>
                <a:lnTo>
                  <a:pt x="1149137" y="5756009"/>
                </a:lnTo>
                <a:lnTo>
                  <a:pt x="1111259" y="5732343"/>
                </a:lnTo>
                <a:lnTo>
                  <a:pt x="1071972" y="5710821"/>
                </a:lnTo>
                <a:lnTo>
                  <a:pt x="1031358" y="5691525"/>
                </a:lnTo>
                <a:lnTo>
                  <a:pt x="989500" y="5674536"/>
                </a:lnTo>
                <a:lnTo>
                  <a:pt x="946477" y="5659937"/>
                </a:lnTo>
                <a:lnTo>
                  <a:pt x="902373" y="5647809"/>
                </a:lnTo>
                <a:lnTo>
                  <a:pt x="857269" y="5638234"/>
                </a:lnTo>
                <a:lnTo>
                  <a:pt x="811247" y="5631293"/>
                </a:lnTo>
                <a:lnTo>
                  <a:pt x="764388" y="5627069"/>
                </a:lnTo>
                <a:lnTo>
                  <a:pt x="716775" y="5625642"/>
                </a:lnTo>
                <a:close/>
              </a:path>
              <a:path w="6038215" h="6858000">
                <a:moveTo>
                  <a:pt x="1435312" y="6714909"/>
                </a:moveTo>
                <a:lnTo>
                  <a:pt x="1" y="6714909"/>
                </a:lnTo>
                <a:lnTo>
                  <a:pt x="12243" y="6745978"/>
                </a:lnTo>
                <a:lnTo>
                  <a:pt x="38722" y="6796163"/>
                </a:lnTo>
                <a:lnTo>
                  <a:pt x="68654" y="6844111"/>
                </a:lnTo>
                <a:lnTo>
                  <a:pt x="80115" y="6857999"/>
                </a:lnTo>
                <a:lnTo>
                  <a:pt x="1353439" y="6857999"/>
                </a:lnTo>
                <a:lnTo>
                  <a:pt x="1364869" y="6844111"/>
                </a:lnTo>
                <a:lnTo>
                  <a:pt x="1391656" y="6801603"/>
                </a:lnTo>
                <a:lnTo>
                  <a:pt x="1415722" y="6757314"/>
                </a:lnTo>
                <a:lnTo>
                  <a:pt x="1435312" y="6714909"/>
                </a:lnTo>
                <a:close/>
              </a:path>
              <a:path w="6038215" h="6858000">
                <a:moveTo>
                  <a:pt x="6038088" y="5171058"/>
                </a:moveTo>
                <a:lnTo>
                  <a:pt x="716775" y="5171058"/>
                </a:lnTo>
                <a:lnTo>
                  <a:pt x="765318" y="5171994"/>
                </a:lnTo>
                <a:lnTo>
                  <a:pt x="813387" y="5174777"/>
                </a:lnTo>
                <a:lnTo>
                  <a:pt x="860948" y="5179374"/>
                </a:lnTo>
                <a:lnTo>
                  <a:pt x="907966" y="5185751"/>
                </a:lnTo>
                <a:lnTo>
                  <a:pt x="954406" y="5193872"/>
                </a:lnTo>
                <a:lnTo>
                  <a:pt x="1000235" y="5203704"/>
                </a:lnTo>
                <a:lnTo>
                  <a:pt x="1045419" y="5215212"/>
                </a:lnTo>
                <a:lnTo>
                  <a:pt x="1089921" y="5228362"/>
                </a:lnTo>
                <a:lnTo>
                  <a:pt x="1133710" y="5243119"/>
                </a:lnTo>
                <a:lnTo>
                  <a:pt x="1176749" y="5259450"/>
                </a:lnTo>
                <a:lnTo>
                  <a:pt x="1219005" y="5277320"/>
                </a:lnTo>
                <a:lnTo>
                  <a:pt x="1260444" y="5296694"/>
                </a:lnTo>
                <a:lnTo>
                  <a:pt x="1301030" y="5317538"/>
                </a:lnTo>
                <a:lnTo>
                  <a:pt x="1340730" y="5339818"/>
                </a:lnTo>
                <a:lnTo>
                  <a:pt x="1379509" y="5363500"/>
                </a:lnTo>
                <a:lnTo>
                  <a:pt x="1417334" y="5388549"/>
                </a:lnTo>
                <a:lnTo>
                  <a:pt x="1454169" y="5414930"/>
                </a:lnTo>
                <a:lnTo>
                  <a:pt x="1489980" y="5442610"/>
                </a:lnTo>
                <a:lnTo>
                  <a:pt x="1524733" y="5471554"/>
                </a:lnTo>
                <a:lnTo>
                  <a:pt x="1558393" y="5501728"/>
                </a:lnTo>
                <a:lnTo>
                  <a:pt x="1590927" y="5533097"/>
                </a:lnTo>
                <a:lnTo>
                  <a:pt x="1622299" y="5565628"/>
                </a:lnTo>
                <a:lnTo>
                  <a:pt x="1652477" y="5599285"/>
                </a:lnTo>
                <a:lnTo>
                  <a:pt x="1681424" y="5634034"/>
                </a:lnTo>
                <a:lnTo>
                  <a:pt x="1709107" y="5669841"/>
                </a:lnTo>
                <a:lnTo>
                  <a:pt x="1735491" y="5706672"/>
                </a:lnTo>
                <a:lnTo>
                  <a:pt x="1760543" y="5744493"/>
                </a:lnTo>
                <a:lnTo>
                  <a:pt x="1784227" y="5783268"/>
                </a:lnTo>
                <a:lnTo>
                  <a:pt x="1806509" y="5822964"/>
                </a:lnTo>
                <a:lnTo>
                  <a:pt x="1827356" y="5863546"/>
                </a:lnTo>
                <a:lnTo>
                  <a:pt x="1846732" y="5904981"/>
                </a:lnTo>
                <a:lnTo>
                  <a:pt x="1864604" y="5947232"/>
                </a:lnTo>
                <a:lnTo>
                  <a:pt x="1880936" y="5990267"/>
                </a:lnTo>
                <a:lnTo>
                  <a:pt x="1895696" y="6034051"/>
                </a:lnTo>
                <a:lnTo>
                  <a:pt x="1908847" y="6078550"/>
                </a:lnTo>
                <a:lnTo>
                  <a:pt x="1920356" y="6123729"/>
                </a:lnTo>
                <a:lnTo>
                  <a:pt x="1930189" y="6169553"/>
                </a:lnTo>
                <a:lnTo>
                  <a:pt x="1938312" y="6215989"/>
                </a:lnTo>
                <a:lnTo>
                  <a:pt x="1944689" y="6263003"/>
                </a:lnTo>
                <a:lnTo>
                  <a:pt x="1949286" y="6310559"/>
                </a:lnTo>
                <a:lnTo>
                  <a:pt x="1952070" y="6358623"/>
                </a:lnTo>
                <a:lnTo>
                  <a:pt x="1953006" y="6407162"/>
                </a:lnTo>
                <a:lnTo>
                  <a:pt x="1951824" y="6461734"/>
                </a:lnTo>
                <a:lnTo>
                  <a:pt x="1948312" y="6515701"/>
                </a:lnTo>
                <a:lnTo>
                  <a:pt x="1942519" y="6569013"/>
                </a:lnTo>
                <a:lnTo>
                  <a:pt x="1934492" y="6621623"/>
                </a:lnTo>
                <a:lnTo>
                  <a:pt x="1924282" y="6673481"/>
                </a:lnTo>
                <a:lnTo>
                  <a:pt x="1911937" y="6724539"/>
                </a:lnTo>
                <a:lnTo>
                  <a:pt x="1897507" y="6774747"/>
                </a:lnTo>
                <a:lnTo>
                  <a:pt x="1867027" y="6857999"/>
                </a:lnTo>
                <a:lnTo>
                  <a:pt x="6038088" y="6857999"/>
                </a:lnTo>
                <a:lnTo>
                  <a:pt x="6038088" y="5171058"/>
                </a:lnTo>
                <a:close/>
              </a:path>
              <a:path w="6038215" h="6858000">
                <a:moveTo>
                  <a:pt x="4795774" y="0"/>
                </a:moveTo>
                <a:lnTo>
                  <a:pt x="1212189" y="0"/>
                </a:lnTo>
                <a:lnTo>
                  <a:pt x="1079995" y="88519"/>
                </a:lnTo>
                <a:lnTo>
                  <a:pt x="1038964" y="119388"/>
                </a:lnTo>
                <a:lnTo>
                  <a:pt x="998551" y="150892"/>
                </a:lnTo>
                <a:lnTo>
                  <a:pt x="958766" y="183021"/>
                </a:lnTo>
                <a:lnTo>
                  <a:pt x="919618" y="215767"/>
                </a:lnTo>
                <a:lnTo>
                  <a:pt x="881116" y="249121"/>
                </a:lnTo>
                <a:lnTo>
                  <a:pt x="843269" y="283075"/>
                </a:lnTo>
                <a:lnTo>
                  <a:pt x="806088" y="317621"/>
                </a:lnTo>
                <a:lnTo>
                  <a:pt x="769581" y="352749"/>
                </a:lnTo>
                <a:lnTo>
                  <a:pt x="733758" y="388452"/>
                </a:lnTo>
                <a:lnTo>
                  <a:pt x="698628" y="424721"/>
                </a:lnTo>
                <a:lnTo>
                  <a:pt x="664201" y="461548"/>
                </a:lnTo>
                <a:lnTo>
                  <a:pt x="630487" y="498924"/>
                </a:lnTo>
                <a:lnTo>
                  <a:pt x="597494" y="536841"/>
                </a:lnTo>
                <a:lnTo>
                  <a:pt x="565232" y="575290"/>
                </a:lnTo>
                <a:lnTo>
                  <a:pt x="533711" y="614263"/>
                </a:lnTo>
                <a:lnTo>
                  <a:pt x="502940" y="653751"/>
                </a:lnTo>
                <a:lnTo>
                  <a:pt x="472928" y="693746"/>
                </a:lnTo>
                <a:lnTo>
                  <a:pt x="443685" y="734240"/>
                </a:lnTo>
                <a:lnTo>
                  <a:pt x="415220" y="775223"/>
                </a:lnTo>
                <a:lnTo>
                  <a:pt x="387543" y="816688"/>
                </a:lnTo>
                <a:lnTo>
                  <a:pt x="360662" y="858627"/>
                </a:lnTo>
                <a:lnTo>
                  <a:pt x="334589" y="901029"/>
                </a:lnTo>
                <a:lnTo>
                  <a:pt x="309331" y="943888"/>
                </a:lnTo>
                <a:lnTo>
                  <a:pt x="284899" y="987195"/>
                </a:lnTo>
                <a:lnTo>
                  <a:pt x="261301" y="1030941"/>
                </a:lnTo>
                <a:lnTo>
                  <a:pt x="238547" y="1075117"/>
                </a:lnTo>
                <a:lnTo>
                  <a:pt x="216648" y="1119716"/>
                </a:lnTo>
                <a:lnTo>
                  <a:pt x="195611" y="1164729"/>
                </a:lnTo>
                <a:lnTo>
                  <a:pt x="175447" y="1210147"/>
                </a:lnTo>
                <a:lnTo>
                  <a:pt x="156164" y="1255962"/>
                </a:lnTo>
                <a:lnTo>
                  <a:pt x="137773" y="1302166"/>
                </a:lnTo>
                <a:lnTo>
                  <a:pt x="120283" y="1348750"/>
                </a:lnTo>
                <a:lnTo>
                  <a:pt x="103703" y="1395705"/>
                </a:lnTo>
                <a:lnTo>
                  <a:pt x="88043" y="1443024"/>
                </a:lnTo>
                <a:lnTo>
                  <a:pt x="73312" y="1490697"/>
                </a:lnTo>
                <a:lnTo>
                  <a:pt x="59519" y="1538716"/>
                </a:lnTo>
                <a:lnTo>
                  <a:pt x="46674" y="1587073"/>
                </a:lnTo>
                <a:lnTo>
                  <a:pt x="34786" y="1635760"/>
                </a:lnTo>
                <a:lnTo>
                  <a:pt x="0" y="1833499"/>
                </a:lnTo>
                <a:lnTo>
                  <a:pt x="0" y="6096673"/>
                </a:lnTo>
                <a:lnTo>
                  <a:pt x="1" y="5401310"/>
                </a:lnTo>
                <a:lnTo>
                  <a:pt x="25561" y="5382133"/>
                </a:lnTo>
                <a:lnTo>
                  <a:pt x="65557" y="5356233"/>
                </a:lnTo>
                <a:lnTo>
                  <a:pt x="106595" y="5331850"/>
                </a:lnTo>
                <a:lnTo>
                  <a:pt x="148635" y="5309023"/>
                </a:lnTo>
                <a:lnTo>
                  <a:pt x="191638" y="5287793"/>
                </a:lnTo>
                <a:lnTo>
                  <a:pt x="235562" y="5268199"/>
                </a:lnTo>
                <a:lnTo>
                  <a:pt x="280369" y="5250282"/>
                </a:lnTo>
                <a:lnTo>
                  <a:pt x="326019" y="5234081"/>
                </a:lnTo>
                <a:lnTo>
                  <a:pt x="372472" y="5219637"/>
                </a:lnTo>
                <a:lnTo>
                  <a:pt x="419687" y="5206988"/>
                </a:lnTo>
                <a:lnTo>
                  <a:pt x="467626" y="5196176"/>
                </a:lnTo>
                <a:lnTo>
                  <a:pt x="516248" y="5187240"/>
                </a:lnTo>
                <a:lnTo>
                  <a:pt x="565514" y="5180221"/>
                </a:lnTo>
                <a:lnTo>
                  <a:pt x="615384" y="5175157"/>
                </a:lnTo>
                <a:lnTo>
                  <a:pt x="665817" y="5172090"/>
                </a:lnTo>
                <a:lnTo>
                  <a:pt x="716775" y="5171058"/>
                </a:lnTo>
                <a:lnTo>
                  <a:pt x="6038088" y="5171058"/>
                </a:lnTo>
                <a:lnTo>
                  <a:pt x="6038088" y="2183129"/>
                </a:lnTo>
                <a:lnTo>
                  <a:pt x="6037228" y="2132605"/>
                </a:lnTo>
                <a:lnTo>
                  <a:pt x="6035357" y="2082306"/>
                </a:lnTo>
                <a:lnTo>
                  <a:pt x="6032483" y="2032240"/>
                </a:lnTo>
                <a:lnTo>
                  <a:pt x="6028615" y="1982415"/>
                </a:lnTo>
                <a:lnTo>
                  <a:pt x="6023762" y="1932840"/>
                </a:lnTo>
                <a:lnTo>
                  <a:pt x="6017932" y="1883523"/>
                </a:lnTo>
                <a:lnTo>
                  <a:pt x="6011135" y="1834470"/>
                </a:lnTo>
                <a:lnTo>
                  <a:pt x="6003378" y="1785691"/>
                </a:lnTo>
                <a:lnTo>
                  <a:pt x="5994671" y="1737192"/>
                </a:lnTo>
                <a:lnTo>
                  <a:pt x="5985023" y="1688983"/>
                </a:lnTo>
                <a:lnTo>
                  <a:pt x="5974442" y="1641070"/>
                </a:lnTo>
                <a:lnTo>
                  <a:pt x="5962937" y="1593462"/>
                </a:lnTo>
                <a:lnTo>
                  <a:pt x="5950518" y="1546167"/>
                </a:lnTo>
                <a:lnTo>
                  <a:pt x="5937191" y="1499193"/>
                </a:lnTo>
                <a:lnTo>
                  <a:pt x="5922968" y="1452547"/>
                </a:lnTo>
                <a:lnTo>
                  <a:pt x="5907856" y="1406237"/>
                </a:lnTo>
                <a:lnTo>
                  <a:pt x="5891864" y="1360272"/>
                </a:lnTo>
                <a:lnTo>
                  <a:pt x="5875000" y="1314660"/>
                </a:lnTo>
                <a:lnTo>
                  <a:pt x="5857275" y="1269407"/>
                </a:lnTo>
                <a:lnTo>
                  <a:pt x="5838695" y="1224523"/>
                </a:lnTo>
                <a:lnTo>
                  <a:pt x="5819271" y="1180015"/>
                </a:lnTo>
                <a:lnTo>
                  <a:pt x="5799011" y="1135891"/>
                </a:lnTo>
                <a:lnTo>
                  <a:pt x="5777924" y="1092159"/>
                </a:lnTo>
                <a:lnTo>
                  <a:pt x="5756019" y="1048827"/>
                </a:lnTo>
                <a:lnTo>
                  <a:pt x="5733303" y="1005903"/>
                </a:lnTo>
                <a:lnTo>
                  <a:pt x="5709787" y="963394"/>
                </a:lnTo>
                <a:lnTo>
                  <a:pt x="5685479" y="921310"/>
                </a:lnTo>
                <a:lnTo>
                  <a:pt x="5660388" y="879656"/>
                </a:lnTo>
                <a:lnTo>
                  <a:pt x="5634521" y="838443"/>
                </a:lnTo>
                <a:lnTo>
                  <a:pt x="5607890" y="797676"/>
                </a:lnTo>
                <a:lnTo>
                  <a:pt x="5580501" y="757365"/>
                </a:lnTo>
                <a:lnTo>
                  <a:pt x="5552364" y="717518"/>
                </a:lnTo>
                <a:lnTo>
                  <a:pt x="5523488" y="678141"/>
                </a:lnTo>
                <a:lnTo>
                  <a:pt x="5493881" y="639244"/>
                </a:lnTo>
                <a:lnTo>
                  <a:pt x="5463553" y="600834"/>
                </a:lnTo>
                <a:lnTo>
                  <a:pt x="5432511" y="562919"/>
                </a:lnTo>
                <a:lnTo>
                  <a:pt x="5400765" y="525507"/>
                </a:lnTo>
                <a:lnTo>
                  <a:pt x="5368324" y="488605"/>
                </a:lnTo>
                <a:lnTo>
                  <a:pt x="5335196" y="452222"/>
                </a:lnTo>
                <a:lnTo>
                  <a:pt x="5301390" y="416366"/>
                </a:lnTo>
                <a:lnTo>
                  <a:pt x="5266915" y="381045"/>
                </a:lnTo>
                <a:lnTo>
                  <a:pt x="5231780" y="346266"/>
                </a:lnTo>
                <a:lnTo>
                  <a:pt x="5195993" y="312038"/>
                </a:lnTo>
                <a:lnTo>
                  <a:pt x="5159563" y="278368"/>
                </a:lnTo>
                <a:lnTo>
                  <a:pt x="5122500" y="245264"/>
                </a:lnTo>
                <a:lnTo>
                  <a:pt x="5084811" y="212735"/>
                </a:lnTo>
                <a:lnTo>
                  <a:pt x="5046506" y="180788"/>
                </a:lnTo>
                <a:lnTo>
                  <a:pt x="5007594" y="149431"/>
                </a:lnTo>
                <a:lnTo>
                  <a:pt x="4968082" y="118672"/>
                </a:lnTo>
                <a:lnTo>
                  <a:pt x="4927981" y="88519"/>
                </a:lnTo>
                <a:lnTo>
                  <a:pt x="4795774" y="0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7414" y="1261745"/>
            <a:ext cx="2736215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6095">
              <a:lnSpc>
                <a:spcPts val="3554"/>
              </a:lnSpc>
            </a:pPr>
            <a:r>
              <a:rPr spc="-130" dirty="0"/>
              <a:t>CLASES</a:t>
            </a:r>
            <a:r>
              <a:rPr spc="-110" dirty="0"/>
              <a:t> </a:t>
            </a:r>
            <a:r>
              <a:rPr spc="-50" dirty="0"/>
              <a:t>DE</a:t>
            </a:r>
          </a:p>
          <a:p>
            <a:pPr marL="12700">
              <a:lnSpc>
                <a:spcPts val="3554"/>
              </a:lnSpc>
            </a:pPr>
            <a:r>
              <a:rPr spc="-95" dirty="0"/>
              <a:t>CARACTERES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88379" y="2220340"/>
            <a:ext cx="5183505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185" marR="5080" indent="444500" algn="r">
              <a:lnSpc>
                <a:spcPct val="100000"/>
              </a:lnSpc>
            </a:pP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F8F8F8"/>
                </a:solidFill>
                <a:latin typeface="Calibri"/>
                <a:cs typeface="Calibri"/>
              </a:rPr>
              <a:t>mayoría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los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metacaracteres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pierden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su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significado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al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ser </a:t>
            </a:r>
            <a:r>
              <a:rPr sz="1700" spc="75" dirty="0">
                <a:solidFill>
                  <a:srgbClr val="F8F8F8"/>
                </a:solidFill>
                <a:latin typeface="Calibri"/>
                <a:cs typeface="Calibri"/>
              </a:rPr>
              <a:t>utilizados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dentro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</a:t>
            </a:r>
            <a:r>
              <a:rPr sz="1700" spc="-229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clases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caracteres.</a:t>
            </a:r>
            <a:r>
              <a:rPr sz="1700" spc="-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Es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así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F8F8F8"/>
                </a:solidFill>
                <a:latin typeface="Calibri"/>
                <a:cs typeface="Calibri"/>
              </a:rPr>
              <a:t>como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[a.]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refiere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literalmente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letra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al caracter</a:t>
            </a:r>
            <a:r>
              <a:rPr sz="1700" spc="-2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punto.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55930" marR="6985" indent="-443865" algn="r">
              <a:lnSpc>
                <a:spcPct val="100000"/>
              </a:lnSpc>
            </a:pPr>
            <a:r>
              <a:rPr sz="1700" spc="105" dirty="0">
                <a:solidFill>
                  <a:srgbClr val="9FE2F4"/>
                </a:solidFill>
                <a:latin typeface="Calibri"/>
                <a:cs typeface="Calibri"/>
              </a:rPr>
              <a:t>Un</a:t>
            </a:r>
            <a:r>
              <a:rPr sz="1700" spc="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9FE2F4"/>
                </a:solidFill>
                <a:latin typeface="Calibri"/>
                <a:cs typeface="Calibri"/>
              </a:rPr>
              <a:t>caso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especial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es</a:t>
            </a:r>
            <a:r>
              <a:rPr sz="1700" spc="3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9FE2F4"/>
                </a:solidFill>
                <a:latin typeface="Calibri"/>
                <a:cs typeface="Calibri"/>
              </a:rPr>
              <a:t>el</a:t>
            </a:r>
            <a:r>
              <a:rPr sz="1700" spc="3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9FE2F4"/>
                </a:solidFill>
                <a:latin typeface="Calibri"/>
                <a:cs typeface="Calibri"/>
              </a:rPr>
              <a:t>carácter</a:t>
            </a:r>
            <a:r>
              <a:rPr sz="1700" spc="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^,</a:t>
            </a:r>
            <a:r>
              <a:rPr sz="1700" spc="-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9FE2F4"/>
                </a:solidFill>
                <a:latin typeface="Calibri"/>
                <a:cs typeface="Calibri"/>
              </a:rPr>
              <a:t>que</a:t>
            </a:r>
            <a:r>
              <a:rPr sz="1700" spc="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9FE2F4"/>
                </a:solidFill>
                <a:latin typeface="Calibri"/>
                <a:cs typeface="Calibri"/>
              </a:rPr>
              <a:t>al</a:t>
            </a:r>
            <a:r>
              <a:rPr sz="1700" spc="2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9FE2F4"/>
                </a:solidFill>
                <a:latin typeface="Calibri"/>
                <a:cs typeface="Calibri"/>
              </a:rPr>
              <a:t>ser</a:t>
            </a:r>
            <a:r>
              <a:rPr sz="1700" spc="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utilizado </a:t>
            </a:r>
            <a:r>
              <a:rPr sz="1700" spc="5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9FE2F4"/>
                </a:solidFill>
                <a:latin typeface="Calibri"/>
                <a:cs typeface="Calibri"/>
              </a:rPr>
              <a:t>al</a:t>
            </a:r>
            <a:r>
              <a:rPr sz="1700" spc="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9FE2F4"/>
                </a:solidFill>
                <a:latin typeface="Calibri"/>
                <a:cs typeface="Calibri"/>
              </a:rPr>
              <a:t>comienzo</a:t>
            </a:r>
            <a:r>
              <a:rPr sz="170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de</a:t>
            </a:r>
            <a:r>
              <a:rPr sz="1700" spc="5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una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9FE2F4"/>
                </a:solidFill>
                <a:latin typeface="Calibri"/>
                <a:cs typeface="Calibri"/>
              </a:rPr>
              <a:t>clase</a:t>
            </a:r>
            <a:r>
              <a:rPr sz="1700" spc="2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9FE2F4"/>
                </a:solidFill>
                <a:latin typeface="Calibri"/>
                <a:cs typeface="Calibri"/>
              </a:rPr>
              <a:t>de</a:t>
            </a:r>
            <a:r>
              <a:rPr sz="1700" spc="55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9FE2F4"/>
                </a:solidFill>
                <a:latin typeface="Calibri"/>
                <a:cs typeface="Calibri"/>
              </a:rPr>
              <a:t>caracteres</a:t>
            </a:r>
            <a:r>
              <a:rPr sz="1700" spc="3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700" spc="85" dirty="0">
                <a:solidFill>
                  <a:srgbClr val="9FE2F4"/>
                </a:solidFill>
                <a:latin typeface="Calibri"/>
                <a:cs typeface="Calibri"/>
              </a:rPr>
              <a:t>significa</a:t>
            </a: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700" spc="100" dirty="0">
                <a:solidFill>
                  <a:srgbClr val="9FE2F4"/>
                </a:solidFill>
                <a:latin typeface="Calibri"/>
                <a:cs typeface="Calibri"/>
              </a:rPr>
              <a:t>n</a:t>
            </a:r>
            <a:r>
              <a:rPr sz="1700" spc="145" dirty="0">
                <a:solidFill>
                  <a:srgbClr val="9FE2F4"/>
                </a:solidFill>
                <a:latin typeface="Calibri"/>
                <a:cs typeface="Calibri"/>
              </a:rPr>
              <a:t>egac</a:t>
            </a:r>
            <a:r>
              <a:rPr sz="1700" spc="75" dirty="0">
                <a:solidFill>
                  <a:srgbClr val="9FE2F4"/>
                </a:solidFill>
                <a:latin typeface="Calibri"/>
                <a:cs typeface="Calibri"/>
              </a:rPr>
              <a:t>i</a:t>
            </a:r>
            <a:r>
              <a:rPr sz="1700" spc="120" dirty="0">
                <a:solidFill>
                  <a:srgbClr val="9FE2F4"/>
                </a:solidFill>
                <a:latin typeface="Calibri"/>
                <a:cs typeface="Calibri"/>
              </a:rPr>
              <a:t>ó</a:t>
            </a:r>
            <a:r>
              <a:rPr sz="1700" spc="125" dirty="0">
                <a:solidFill>
                  <a:srgbClr val="9FE2F4"/>
                </a:solidFill>
                <a:latin typeface="Calibri"/>
                <a:cs typeface="Calibri"/>
              </a:rPr>
              <a:t>n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5539" y="4552695"/>
            <a:ext cx="5055235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130" dirty="0">
                <a:solidFill>
                  <a:srgbClr val="F8F8F8"/>
                </a:solidFill>
                <a:latin typeface="Calibri"/>
                <a:cs typeface="Calibri"/>
              </a:rPr>
              <a:t>Es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decir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[^a]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refiere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a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cualquier</a:t>
            </a:r>
            <a:endParaRPr sz="1700">
              <a:latin typeface="Calibri"/>
              <a:cs typeface="Calibri"/>
            </a:endParaRPr>
          </a:p>
          <a:p>
            <a:pPr marL="1537970">
              <a:lnSpc>
                <a:spcPct val="100000"/>
              </a:lnSpc>
            </a:pP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cadena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265" dirty="0">
                <a:solidFill>
                  <a:srgbClr val="F8F8F8"/>
                </a:solidFill>
                <a:latin typeface="Calibri"/>
                <a:cs typeface="Calibri"/>
              </a:rPr>
              <a:t>NO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4" dirty="0">
                <a:solidFill>
                  <a:srgbClr val="F8F8F8"/>
                </a:solidFill>
                <a:latin typeface="Calibri"/>
                <a:cs typeface="Calibri"/>
              </a:rPr>
              <a:t>contenga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letra</a:t>
            </a:r>
            <a:r>
              <a:rPr sz="1700" spc="4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45" dirty="0">
                <a:solidFill>
                  <a:srgbClr val="F8F8F8"/>
                </a:solidFill>
                <a:latin typeface="Calibri"/>
                <a:cs typeface="Calibri"/>
              </a:rPr>
              <a:t>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76204" y="106679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1415796" y="0"/>
                </a:moveTo>
                <a:lnTo>
                  <a:pt x="63246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6"/>
                </a:lnTo>
                <a:lnTo>
                  <a:pt x="0" y="214122"/>
                </a:lnTo>
                <a:lnTo>
                  <a:pt x="4970" y="238738"/>
                </a:lnTo>
                <a:lnTo>
                  <a:pt x="18526" y="258841"/>
                </a:lnTo>
                <a:lnTo>
                  <a:pt x="38629" y="272397"/>
                </a:lnTo>
                <a:lnTo>
                  <a:pt x="63246" y="277368"/>
                </a:lnTo>
                <a:lnTo>
                  <a:pt x="1415796" y="277368"/>
                </a:lnTo>
                <a:lnTo>
                  <a:pt x="1415796" y="0"/>
                </a:lnTo>
                <a:close/>
              </a:path>
            </a:pathLst>
          </a:custGeom>
          <a:solidFill>
            <a:srgbClr val="31B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06968" y="5354648"/>
            <a:ext cx="1934210" cy="1239520"/>
          </a:xfrm>
          <a:custGeom>
            <a:avLst/>
            <a:gdLst/>
            <a:ahLst/>
            <a:cxnLst/>
            <a:rect l="l" t="t" r="r" b="b"/>
            <a:pathLst>
              <a:path w="1934209" h="1239520">
                <a:moveTo>
                  <a:pt x="1927478" y="1217996"/>
                </a:moveTo>
                <a:lnTo>
                  <a:pt x="1087961" y="1217996"/>
                </a:lnTo>
                <a:lnTo>
                  <a:pt x="1130492" y="1218614"/>
                </a:lnTo>
                <a:lnTo>
                  <a:pt x="1171592" y="1220714"/>
                </a:lnTo>
                <a:lnTo>
                  <a:pt x="1211489" y="1224595"/>
                </a:lnTo>
                <a:lnTo>
                  <a:pt x="1250413" y="1230555"/>
                </a:lnTo>
                <a:lnTo>
                  <a:pt x="1284710" y="1235438"/>
                </a:lnTo>
                <a:lnTo>
                  <a:pt x="1321521" y="1238154"/>
                </a:lnTo>
                <a:lnTo>
                  <a:pt x="1360760" y="1239056"/>
                </a:lnTo>
                <a:lnTo>
                  <a:pt x="1402340" y="1238499"/>
                </a:lnTo>
                <a:lnTo>
                  <a:pt x="1446174" y="1236837"/>
                </a:lnTo>
                <a:lnTo>
                  <a:pt x="1642321" y="1226215"/>
                </a:lnTo>
                <a:lnTo>
                  <a:pt x="1696128" y="1224336"/>
                </a:lnTo>
                <a:lnTo>
                  <a:pt x="1751668" y="1223477"/>
                </a:lnTo>
                <a:lnTo>
                  <a:pt x="1927632" y="1223477"/>
                </a:lnTo>
                <a:lnTo>
                  <a:pt x="1927478" y="1217996"/>
                </a:lnTo>
                <a:close/>
              </a:path>
              <a:path w="1934209" h="1239520">
                <a:moveTo>
                  <a:pt x="10639" y="11355"/>
                </a:moveTo>
                <a:lnTo>
                  <a:pt x="5272" y="59531"/>
                </a:lnTo>
                <a:lnTo>
                  <a:pt x="1917" y="111141"/>
                </a:lnTo>
                <a:lnTo>
                  <a:pt x="263" y="165298"/>
                </a:lnTo>
                <a:lnTo>
                  <a:pt x="0" y="221113"/>
                </a:lnTo>
                <a:lnTo>
                  <a:pt x="816" y="277702"/>
                </a:lnTo>
                <a:lnTo>
                  <a:pt x="2400" y="334176"/>
                </a:lnTo>
                <a:lnTo>
                  <a:pt x="4443" y="389649"/>
                </a:lnTo>
                <a:lnTo>
                  <a:pt x="6632" y="443234"/>
                </a:lnTo>
                <a:lnTo>
                  <a:pt x="8657" y="494043"/>
                </a:lnTo>
                <a:lnTo>
                  <a:pt x="10207" y="541192"/>
                </a:lnTo>
                <a:lnTo>
                  <a:pt x="10972" y="583791"/>
                </a:lnTo>
                <a:lnTo>
                  <a:pt x="10639" y="620955"/>
                </a:lnTo>
                <a:lnTo>
                  <a:pt x="9987" y="659084"/>
                </a:lnTo>
                <a:lnTo>
                  <a:pt x="9948" y="710071"/>
                </a:lnTo>
                <a:lnTo>
                  <a:pt x="10264" y="754976"/>
                </a:lnTo>
                <a:lnTo>
                  <a:pt x="10922" y="809911"/>
                </a:lnTo>
                <a:lnTo>
                  <a:pt x="12592" y="926693"/>
                </a:lnTo>
                <a:lnTo>
                  <a:pt x="13333" y="985712"/>
                </a:lnTo>
                <a:lnTo>
                  <a:pt x="13828" y="1043266"/>
                </a:lnTo>
                <a:lnTo>
                  <a:pt x="13943" y="1097941"/>
                </a:lnTo>
                <a:lnTo>
                  <a:pt x="13541" y="1148323"/>
                </a:lnTo>
                <a:lnTo>
                  <a:pt x="12485" y="1192999"/>
                </a:lnTo>
                <a:lnTo>
                  <a:pt x="10639" y="1230555"/>
                </a:lnTo>
                <a:lnTo>
                  <a:pt x="53972" y="1227199"/>
                </a:lnTo>
                <a:lnTo>
                  <a:pt x="98462" y="1224906"/>
                </a:lnTo>
                <a:lnTo>
                  <a:pt x="144126" y="1223538"/>
                </a:lnTo>
                <a:lnTo>
                  <a:pt x="190979" y="1222959"/>
                </a:lnTo>
                <a:lnTo>
                  <a:pt x="929636" y="1222959"/>
                </a:lnTo>
                <a:lnTo>
                  <a:pt x="997699" y="1220010"/>
                </a:lnTo>
                <a:lnTo>
                  <a:pt x="1043773" y="1218561"/>
                </a:lnTo>
                <a:lnTo>
                  <a:pt x="1087961" y="1217996"/>
                </a:lnTo>
                <a:lnTo>
                  <a:pt x="1927478" y="1217996"/>
                </a:lnTo>
                <a:lnTo>
                  <a:pt x="1926223" y="1173424"/>
                </a:lnTo>
                <a:lnTo>
                  <a:pt x="1924471" y="1118076"/>
                </a:lnTo>
                <a:lnTo>
                  <a:pt x="1922706" y="1064264"/>
                </a:lnTo>
                <a:lnTo>
                  <a:pt x="1921058" y="1011745"/>
                </a:lnTo>
                <a:lnTo>
                  <a:pt x="1919659" y="960273"/>
                </a:lnTo>
                <a:lnTo>
                  <a:pt x="1918640" y="909605"/>
                </a:lnTo>
                <a:lnTo>
                  <a:pt x="1918131" y="859495"/>
                </a:lnTo>
                <a:lnTo>
                  <a:pt x="1918264" y="809699"/>
                </a:lnTo>
                <a:lnTo>
                  <a:pt x="1919169" y="759973"/>
                </a:lnTo>
                <a:lnTo>
                  <a:pt x="1920979" y="710071"/>
                </a:lnTo>
                <a:lnTo>
                  <a:pt x="1923822" y="659749"/>
                </a:lnTo>
                <a:lnTo>
                  <a:pt x="1927831" y="608763"/>
                </a:lnTo>
                <a:lnTo>
                  <a:pt x="1931501" y="558892"/>
                </a:lnTo>
                <a:lnTo>
                  <a:pt x="1933449" y="511572"/>
                </a:lnTo>
                <a:lnTo>
                  <a:pt x="1933993" y="466044"/>
                </a:lnTo>
                <a:lnTo>
                  <a:pt x="1933448" y="421545"/>
                </a:lnTo>
                <a:lnTo>
                  <a:pt x="1932130" y="377315"/>
                </a:lnTo>
                <a:lnTo>
                  <a:pt x="1930355" y="332595"/>
                </a:lnTo>
                <a:lnTo>
                  <a:pt x="1928441" y="286622"/>
                </a:lnTo>
                <a:lnTo>
                  <a:pt x="1926702" y="238637"/>
                </a:lnTo>
                <a:lnTo>
                  <a:pt x="1925456" y="187878"/>
                </a:lnTo>
                <a:lnTo>
                  <a:pt x="1925018" y="133585"/>
                </a:lnTo>
                <a:lnTo>
                  <a:pt x="1925704" y="74998"/>
                </a:lnTo>
                <a:lnTo>
                  <a:pt x="1927329" y="26395"/>
                </a:lnTo>
                <a:lnTo>
                  <a:pt x="280002" y="26395"/>
                </a:lnTo>
                <a:lnTo>
                  <a:pt x="229761" y="25832"/>
                </a:lnTo>
                <a:lnTo>
                  <a:pt x="181199" y="24521"/>
                </a:lnTo>
                <a:lnTo>
                  <a:pt x="134661" y="22441"/>
                </a:lnTo>
                <a:lnTo>
                  <a:pt x="90491" y="19569"/>
                </a:lnTo>
                <a:lnTo>
                  <a:pt x="49036" y="15881"/>
                </a:lnTo>
                <a:lnTo>
                  <a:pt x="10639" y="11355"/>
                </a:lnTo>
                <a:close/>
              </a:path>
              <a:path w="1934209" h="1239520">
                <a:moveTo>
                  <a:pt x="929636" y="1222959"/>
                </a:moveTo>
                <a:lnTo>
                  <a:pt x="190979" y="1222959"/>
                </a:lnTo>
                <a:lnTo>
                  <a:pt x="239038" y="1223031"/>
                </a:lnTo>
                <a:lnTo>
                  <a:pt x="288319" y="1223616"/>
                </a:lnTo>
                <a:lnTo>
                  <a:pt x="497993" y="1228346"/>
                </a:lnTo>
                <a:lnTo>
                  <a:pt x="668880" y="1230555"/>
                </a:lnTo>
                <a:lnTo>
                  <a:pt x="731058" y="1230071"/>
                </a:lnTo>
                <a:lnTo>
                  <a:pt x="789982" y="1228680"/>
                </a:lnTo>
                <a:lnTo>
                  <a:pt x="929636" y="1222959"/>
                </a:lnTo>
                <a:close/>
              </a:path>
              <a:path w="1934209" h="1239520">
                <a:moveTo>
                  <a:pt x="1927632" y="1223477"/>
                </a:moveTo>
                <a:lnTo>
                  <a:pt x="1751668" y="1223477"/>
                </a:lnTo>
                <a:lnTo>
                  <a:pt x="1808857" y="1223991"/>
                </a:lnTo>
                <a:lnTo>
                  <a:pt x="1867607" y="1226232"/>
                </a:lnTo>
                <a:lnTo>
                  <a:pt x="1927831" y="1230555"/>
                </a:lnTo>
                <a:lnTo>
                  <a:pt x="1927632" y="1223477"/>
                </a:lnTo>
                <a:close/>
              </a:path>
              <a:path w="1934209" h="1239520">
                <a:moveTo>
                  <a:pt x="803193" y="4889"/>
                </a:moveTo>
                <a:lnTo>
                  <a:pt x="754790" y="5569"/>
                </a:lnTo>
                <a:lnTo>
                  <a:pt x="703914" y="7624"/>
                </a:lnTo>
                <a:lnTo>
                  <a:pt x="597374" y="15377"/>
                </a:lnTo>
                <a:lnTo>
                  <a:pt x="544309" y="18813"/>
                </a:lnTo>
                <a:lnTo>
                  <a:pt x="490851" y="21640"/>
                </a:lnTo>
                <a:lnTo>
                  <a:pt x="437346" y="23834"/>
                </a:lnTo>
                <a:lnTo>
                  <a:pt x="384140" y="25374"/>
                </a:lnTo>
                <a:lnTo>
                  <a:pt x="331577" y="26235"/>
                </a:lnTo>
                <a:lnTo>
                  <a:pt x="280002" y="26395"/>
                </a:lnTo>
                <a:lnTo>
                  <a:pt x="1927329" y="26395"/>
                </a:lnTo>
                <a:lnTo>
                  <a:pt x="1927758" y="13542"/>
                </a:lnTo>
                <a:lnTo>
                  <a:pt x="1145083" y="13542"/>
                </a:lnTo>
                <a:lnTo>
                  <a:pt x="1089883" y="12962"/>
                </a:lnTo>
                <a:lnTo>
                  <a:pt x="849982" y="5287"/>
                </a:lnTo>
                <a:lnTo>
                  <a:pt x="803193" y="4889"/>
                </a:lnTo>
                <a:close/>
              </a:path>
              <a:path w="1934209" h="1239520">
                <a:moveTo>
                  <a:pt x="1667756" y="0"/>
                </a:moveTo>
                <a:lnTo>
                  <a:pt x="1563028" y="1595"/>
                </a:lnTo>
                <a:lnTo>
                  <a:pt x="1269590" y="11355"/>
                </a:lnTo>
                <a:lnTo>
                  <a:pt x="1204698" y="13106"/>
                </a:lnTo>
                <a:lnTo>
                  <a:pt x="1145083" y="13542"/>
                </a:lnTo>
                <a:lnTo>
                  <a:pt x="1927758" y="13542"/>
                </a:lnTo>
                <a:lnTo>
                  <a:pt x="1927831" y="11355"/>
                </a:lnTo>
                <a:lnTo>
                  <a:pt x="1890725" y="7319"/>
                </a:lnTo>
                <a:lnTo>
                  <a:pt x="1850985" y="4247"/>
                </a:lnTo>
                <a:lnTo>
                  <a:pt x="1808714" y="2058"/>
                </a:lnTo>
                <a:lnTo>
                  <a:pt x="1764017" y="673"/>
                </a:lnTo>
                <a:lnTo>
                  <a:pt x="1716997" y="13"/>
                </a:lnTo>
                <a:lnTo>
                  <a:pt x="166775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21129" y="5360659"/>
            <a:ext cx="1911985" cy="1230630"/>
          </a:xfrm>
          <a:prstGeom prst="rect">
            <a:avLst/>
          </a:prstGeom>
          <a:solidFill>
            <a:srgbClr val="006FC0"/>
          </a:solidFill>
          <a:ln w="12699">
            <a:solidFill>
              <a:srgbClr val="FFFFF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01015" marR="492125" indent="-1270" algn="ctr">
              <a:lnSpc>
                <a:spcPct val="100000"/>
              </a:lnSpc>
              <a:spcBef>
                <a:spcPts val="275"/>
              </a:spcBef>
            </a:pPr>
            <a:r>
              <a:rPr sz="1800" spc="105" dirty="0">
                <a:solidFill>
                  <a:srgbClr val="9FE2F4"/>
                </a:solidFill>
                <a:latin typeface="Calibri"/>
                <a:cs typeface="Calibri"/>
              </a:rPr>
              <a:t>Oliver  </a:t>
            </a:r>
            <a:r>
              <a:rPr sz="1800" spc="100" dirty="0">
                <a:solidFill>
                  <a:srgbClr val="9FE2F4"/>
                </a:solidFill>
                <a:latin typeface="Calibri"/>
                <a:cs typeface="Calibri"/>
              </a:rPr>
              <a:t>Olivi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1800" spc="110" dirty="0">
                <a:solidFill>
                  <a:srgbClr val="9FE2F4"/>
                </a:solidFill>
                <a:latin typeface="Calibri"/>
                <a:cs typeface="Calibri"/>
              </a:rPr>
              <a:t>G</a:t>
            </a: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10" dirty="0">
                <a:solidFill>
                  <a:srgbClr val="9FE2F4"/>
                </a:solidFill>
                <a:latin typeface="Calibri"/>
                <a:cs typeface="Calibri"/>
              </a:rPr>
              <a:t>briel  </a:t>
            </a:r>
            <a:r>
              <a:rPr sz="1800" spc="185" dirty="0">
                <a:solidFill>
                  <a:srgbClr val="9FE2F4"/>
                </a:solidFill>
                <a:latin typeface="Calibri"/>
                <a:cs typeface="Calibri"/>
              </a:rPr>
              <a:t>Gab</a:t>
            </a:r>
            <a:r>
              <a:rPr sz="1800" spc="25" dirty="0">
                <a:solidFill>
                  <a:srgbClr val="9FE2F4"/>
                </a:solidFill>
                <a:latin typeface="Calibri"/>
                <a:cs typeface="Calibri"/>
              </a:rPr>
              <a:t>ri</a:t>
            </a:r>
            <a:r>
              <a:rPr sz="1800" spc="114" dirty="0">
                <a:solidFill>
                  <a:srgbClr val="9FE2F4"/>
                </a:solidFill>
                <a:latin typeface="Calibri"/>
                <a:cs typeface="Calibri"/>
              </a:rPr>
              <a:t>e</a:t>
            </a:r>
            <a:r>
              <a:rPr sz="1800" spc="60" dirty="0">
                <a:solidFill>
                  <a:srgbClr val="9FE2F4"/>
                </a:solidFill>
                <a:latin typeface="Calibri"/>
                <a:cs typeface="Calibri"/>
              </a:rPr>
              <a:t>l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081015"/>
            <a:ext cx="2482850" cy="1777364"/>
          </a:xfrm>
          <a:custGeom>
            <a:avLst/>
            <a:gdLst/>
            <a:ahLst/>
            <a:cxnLst/>
            <a:rect l="l" t="t" r="r" b="b"/>
            <a:pathLst>
              <a:path w="2482850" h="1777365">
                <a:moveTo>
                  <a:pt x="0" y="1776983"/>
                </a:moveTo>
                <a:lnTo>
                  <a:pt x="2482596" y="1776983"/>
                </a:lnTo>
                <a:lnTo>
                  <a:pt x="2482596" y="0"/>
                </a:lnTo>
                <a:lnTo>
                  <a:pt x="0" y="0"/>
                </a:lnTo>
                <a:lnTo>
                  <a:pt x="0" y="1776983"/>
                </a:lnTo>
                <a:close/>
              </a:path>
            </a:pathLst>
          </a:custGeom>
          <a:solidFill>
            <a:srgbClr val="CD41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4597145"/>
            <a:ext cx="506666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spc="90" dirty="0">
                <a:solidFill>
                  <a:srgbClr val="F8F8F8"/>
                </a:solidFill>
                <a:latin typeface="Calibri"/>
                <a:cs typeface="Calibri"/>
              </a:rPr>
              <a:t>Este</a:t>
            </a:r>
            <a:r>
              <a:rPr sz="1700" spc="1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F8F8F8"/>
                </a:solidFill>
                <a:latin typeface="Calibri"/>
                <a:cs typeface="Calibri"/>
              </a:rPr>
              <a:t>significado</a:t>
            </a:r>
            <a:r>
              <a:rPr sz="1700" spc="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F8F8F8"/>
                </a:solidFill>
                <a:latin typeface="Calibri"/>
                <a:cs typeface="Calibri"/>
              </a:rPr>
              <a:t>pierde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si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el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285" dirty="0">
                <a:solidFill>
                  <a:srgbClr val="F8F8F8"/>
                </a:solidFill>
                <a:latin typeface="Calibri"/>
                <a:cs typeface="Calibri"/>
              </a:rPr>
              <a:t>^</a:t>
            </a:r>
            <a:r>
              <a:rPr sz="1700" spc="3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20" dirty="0">
                <a:solidFill>
                  <a:srgbClr val="F8F8F8"/>
                </a:solidFill>
                <a:latin typeface="Calibri"/>
                <a:cs typeface="Calibri"/>
              </a:rPr>
              <a:t>no</a:t>
            </a:r>
            <a:r>
              <a:rPr sz="1700" spc="20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está</a:t>
            </a:r>
            <a:r>
              <a:rPr sz="1700" spc="2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al</a:t>
            </a:r>
            <a:r>
              <a:rPr sz="1700" spc="3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80" dirty="0">
                <a:solidFill>
                  <a:srgbClr val="F8F8F8"/>
                </a:solidFill>
                <a:latin typeface="Calibri"/>
                <a:cs typeface="Calibri"/>
              </a:rPr>
              <a:t>inicio</a:t>
            </a:r>
            <a:r>
              <a:rPr sz="1700" spc="-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clase </a:t>
            </a:r>
            <a:r>
              <a:rPr sz="1700" spc="155" dirty="0">
                <a:solidFill>
                  <a:srgbClr val="F8F8F8"/>
                </a:solidFill>
                <a:latin typeface="Calibri"/>
                <a:cs typeface="Calibri"/>
              </a:rPr>
              <a:t>de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caracteres, </a:t>
            </a:r>
            <a:r>
              <a:rPr sz="1700" spc="70" dirty="0">
                <a:solidFill>
                  <a:srgbClr val="F8F8F8"/>
                </a:solidFill>
                <a:latin typeface="Calibri"/>
                <a:cs typeface="Calibri"/>
              </a:rPr>
              <a:t>así </a:t>
            </a:r>
            <a:r>
              <a:rPr sz="1700" spc="135" dirty="0">
                <a:solidFill>
                  <a:srgbClr val="F8F8F8"/>
                </a:solidFill>
                <a:latin typeface="Calibri"/>
                <a:cs typeface="Calibri"/>
              </a:rPr>
              <a:t>que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la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expresión [2^] </a:t>
            </a:r>
            <a:r>
              <a:rPr sz="1700" spc="110" dirty="0">
                <a:solidFill>
                  <a:srgbClr val="F8F8F8"/>
                </a:solidFill>
                <a:latin typeface="Calibri"/>
                <a:cs typeface="Calibri"/>
              </a:rPr>
              <a:t>se  </a:t>
            </a:r>
            <a:r>
              <a:rPr sz="1700" spc="50" dirty="0">
                <a:solidFill>
                  <a:srgbClr val="F8F8F8"/>
                </a:solidFill>
                <a:latin typeface="Calibri"/>
                <a:cs typeface="Calibri"/>
              </a:rPr>
              <a:t>refiere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al </a:t>
            </a:r>
            <a:r>
              <a:rPr sz="1700" spc="95" dirty="0">
                <a:solidFill>
                  <a:srgbClr val="F8F8F8"/>
                </a:solidFill>
                <a:latin typeface="Calibri"/>
                <a:cs typeface="Calibri"/>
              </a:rPr>
              <a:t>número </a:t>
            </a:r>
            <a:r>
              <a:rPr sz="1700" spc="125" dirty="0">
                <a:solidFill>
                  <a:srgbClr val="F8F8F8"/>
                </a:solidFill>
                <a:latin typeface="Calibri"/>
                <a:cs typeface="Calibri"/>
              </a:rPr>
              <a:t>2 </a:t>
            </a:r>
            <a:r>
              <a:rPr sz="1700" spc="60" dirty="0">
                <a:solidFill>
                  <a:srgbClr val="F8F8F8"/>
                </a:solidFill>
                <a:latin typeface="Calibri"/>
                <a:cs typeface="Calibri"/>
              </a:rPr>
              <a:t>y </a:t>
            </a:r>
            <a:r>
              <a:rPr sz="1700" spc="65" dirty="0">
                <a:solidFill>
                  <a:srgbClr val="F8F8F8"/>
                </a:solidFill>
                <a:latin typeface="Calibri"/>
                <a:cs typeface="Calibri"/>
              </a:rPr>
              <a:t>al caracter </a:t>
            </a:r>
            <a:r>
              <a:rPr sz="1700" spc="285" dirty="0">
                <a:solidFill>
                  <a:srgbClr val="F8F8F8"/>
                </a:solidFill>
                <a:latin typeface="Calibri"/>
                <a:cs typeface="Calibri"/>
              </a:rPr>
              <a:t>^</a:t>
            </a:r>
            <a:r>
              <a:rPr sz="1700" spc="-215" dirty="0">
                <a:solidFill>
                  <a:srgbClr val="F8F8F8"/>
                </a:solidFill>
                <a:latin typeface="Calibri"/>
                <a:cs typeface="Calibri"/>
              </a:rPr>
              <a:t> </a:t>
            </a:r>
            <a:r>
              <a:rPr sz="1700" spc="55" dirty="0">
                <a:solidFill>
                  <a:srgbClr val="F8F8F8"/>
                </a:solidFill>
                <a:latin typeface="Calibri"/>
                <a:cs typeface="Calibri"/>
              </a:rPr>
              <a:t>literalmente.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3225" y="5498567"/>
            <a:ext cx="5118735" cy="1100455"/>
          </a:xfrm>
          <a:custGeom>
            <a:avLst/>
            <a:gdLst/>
            <a:ahLst/>
            <a:cxnLst/>
            <a:rect l="l" t="t" r="r" b="b"/>
            <a:pathLst>
              <a:path w="5118735" h="1100454">
                <a:moveTo>
                  <a:pt x="5105877" y="1073900"/>
                </a:moveTo>
                <a:lnTo>
                  <a:pt x="3076844" y="1073900"/>
                </a:lnTo>
                <a:lnTo>
                  <a:pt x="3126345" y="1074795"/>
                </a:lnTo>
                <a:lnTo>
                  <a:pt x="3182708" y="1078786"/>
                </a:lnTo>
                <a:lnTo>
                  <a:pt x="3299704" y="1092864"/>
                </a:lnTo>
                <a:lnTo>
                  <a:pt x="3352808" y="1097014"/>
                </a:lnTo>
                <a:lnTo>
                  <a:pt x="3406681" y="1099361"/>
                </a:lnTo>
                <a:lnTo>
                  <a:pt x="3460972" y="1100178"/>
                </a:lnTo>
                <a:lnTo>
                  <a:pt x="3515332" y="1099739"/>
                </a:lnTo>
                <a:lnTo>
                  <a:pt x="3569409" y="1098320"/>
                </a:lnTo>
                <a:lnTo>
                  <a:pt x="3695022" y="1092587"/>
                </a:lnTo>
                <a:lnTo>
                  <a:pt x="3772441" y="1088496"/>
                </a:lnTo>
                <a:lnTo>
                  <a:pt x="3823299" y="1086103"/>
                </a:lnTo>
                <a:lnTo>
                  <a:pt x="3868325" y="1084555"/>
                </a:lnTo>
                <a:lnTo>
                  <a:pt x="3910615" y="1083945"/>
                </a:lnTo>
                <a:lnTo>
                  <a:pt x="5105260" y="1083945"/>
                </a:lnTo>
                <a:lnTo>
                  <a:pt x="5105877" y="1073900"/>
                </a:lnTo>
                <a:close/>
              </a:path>
              <a:path w="5118735" h="1100454">
                <a:moveTo>
                  <a:pt x="2179141" y="1086636"/>
                </a:moveTo>
                <a:lnTo>
                  <a:pt x="1695652" y="1086636"/>
                </a:lnTo>
                <a:lnTo>
                  <a:pt x="1747129" y="1087243"/>
                </a:lnTo>
                <a:lnTo>
                  <a:pt x="1793533" y="1088807"/>
                </a:lnTo>
                <a:lnTo>
                  <a:pt x="1836507" y="1090919"/>
                </a:lnTo>
                <a:lnTo>
                  <a:pt x="1867127" y="1092591"/>
                </a:lnTo>
                <a:lnTo>
                  <a:pt x="1918728" y="1095146"/>
                </a:lnTo>
                <a:lnTo>
                  <a:pt x="1961258" y="1096444"/>
                </a:lnTo>
                <a:lnTo>
                  <a:pt x="2006923" y="1096651"/>
                </a:lnTo>
                <a:lnTo>
                  <a:pt x="2057365" y="1095358"/>
                </a:lnTo>
                <a:lnTo>
                  <a:pt x="2114224" y="1092156"/>
                </a:lnTo>
                <a:lnTo>
                  <a:pt x="2179141" y="1086636"/>
                </a:lnTo>
                <a:close/>
              </a:path>
              <a:path w="5118735" h="1100454">
                <a:moveTo>
                  <a:pt x="5105094" y="1086636"/>
                </a:moveTo>
                <a:lnTo>
                  <a:pt x="4621732" y="1086636"/>
                </a:lnTo>
                <a:lnTo>
                  <a:pt x="4688910" y="1087127"/>
                </a:lnTo>
                <a:lnTo>
                  <a:pt x="4749775" y="1088500"/>
                </a:lnTo>
                <a:lnTo>
                  <a:pt x="4818580" y="1090919"/>
                </a:lnTo>
                <a:lnTo>
                  <a:pt x="4860702" y="1092591"/>
                </a:lnTo>
                <a:lnTo>
                  <a:pt x="4902466" y="1094189"/>
                </a:lnTo>
                <a:lnTo>
                  <a:pt x="4946052" y="1095372"/>
                </a:lnTo>
                <a:lnTo>
                  <a:pt x="4987310" y="1095579"/>
                </a:lnTo>
                <a:lnTo>
                  <a:pt x="5027039" y="1094440"/>
                </a:lnTo>
                <a:lnTo>
                  <a:pt x="5066035" y="1091582"/>
                </a:lnTo>
                <a:lnTo>
                  <a:pt x="5105094" y="1086636"/>
                </a:lnTo>
                <a:close/>
              </a:path>
              <a:path w="5118735" h="1100454">
                <a:moveTo>
                  <a:pt x="456004" y="477"/>
                </a:moveTo>
                <a:lnTo>
                  <a:pt x="411584" y="665"/>
                </a:lnTo>
                <a:lnTo>
                  <a:pt x="131526" y="7056"/>
                </a:lnTo>
                <a:lnTo>
                  <a:pt x="16458" y="7644"/>
                </a:lnTo>
                <a:lnTo>
                  <a:pt x="19655" y="66004"/>
                </a:lnTo>
                <a:lnTo>
                  <a:pt x="22557" y="125027"/>
                </a:lnTo>
                <a:lnTo>
                  <a:pt x="25008" y="184007"/>
                </a:lnTo>
                <a:lnTo>
                  <a:pt x="26862" y="242671"/>
                </a:lnTo>
                <a:lnTo>
                  <a:pt x="27936" y="299012"/>
                </a:lnTo>
                <a:lnTo>
                  <a:pt x="28100" y="353625"/>
                </a:lnTo>
                <a:lnTo>
                  <a:pt x="27191" y="405371"/>
                </a:lnTo>
                <a:lnTo>
                  <a:pt x="25051" y="453544"/>
                </a:lnTo>
                <a:lnTo>
                  <a:pt x="21526" y="497437"/>
                </a:lnTo>
                <a:lnTo>
                  <a:pt x="16458" y="536345"/>
                </a:lnTo>
                <a:lnTo>
                  <a:pt x="11487" y="572345"/>
                </a:lnTo>
                <a:lnTo>
                  <a:pt x="7325" y="613938"/>
                </a:lnTo>
                <a:lnTo>
                  <a:pt x="4033" y="660194"/>
                </a:lnTo>
                <a:lnTo>
                  <a:pt x="1674" y="710185"/>
                </a:lnTo>
                <a:lnTo>
                  <a:pt x="309" y="762980"/>
                </a:lnTo>
                <a:lnTo>
                  <a:pt x="0" y="817652"/>
                </a:lnTo>
                <a:lnTo>
                  <a:pt x="808" y="873272"/>
                </a:lnTo>
                <a:lnTo>
                  <a:pt x="2797" y="928908"/>
                </a:lnTo>
                <a:lnTo>
                  <a:pt x="6027" y="983634"/>
                </a:lnTo>
                <a:lnTo>
                  <a:pt x="10560" y="1036520"/>
                </a:lnTo>
                <a:lnTo>
                  <a:pt x="16458" y="1086636"/>
                </a:lnTo>
                <a:lnTo>
                  <a:pt x="59336" y="1089232"/>
                </a:lnTo>
                <a:lnTo>
                  <a:pt x="106214" y="1091249"/>
                </a:lnTo>
                <a:lnTo>
                  <a:pt x="156566" y="1092738"/>
                </a:lnTo>
                <a:lnTo>
                  <a:pt x="209870" y="1093748"/>
                </a:lnTo>
                <a:lnTo>
                  <a:pt x="323234" y="1094536"/>
                </a:lnTo>
                <a:lnTo>
                  <a:pt x="665102" y="1090917"/>
                </a:lnTo>
                <a:lnTo>
                  <a:pt x="972456" y="1085927"/>
                </a:lnTo>
                <a:lnTo>
                  <a:pt x="2187885" y="1085817"/>
                </a:lnTo>
                <a:lnTo>
                  <a:pt x="2238571" y="1081072"/>
                </a:lnTo>
                <a:lnTo>
                  <a:pt x="2291473" y="1076747"/>
                </a:lnTo>
                <a:lnTo>
                  <a:pt x="2339300" y="1073617"/>
                </a:lnTo>
                <a:lnTo>
                  <a:pt x="2383503" y="1071642"/>
                </a:lnTo>
                <a:lnTo>
                  <a:pt x="2425535" y="1070780"/>
                </a:lnTo>
                <a:lnTo>
                  <a:pt x="5106069" y="1070780"/>
                </a:lnTo>
                <a:lnTo>
                  <a:pt x="5107491" y="1047628"/>
                </a:lnTo>
                <a:lnTo>
                  <a:pt x="5108374" y="1007391"/>
                </a:lnTo>
                <a:lnTo>
                  <a:pt x="5108111" y="965321"/>
                </a:lnTo>
                <a:lnTo>
                  <a:pt x="5107069" y="920813"/>
                </a:lnTo>
                <a:lnTo>
                  <a:pt x="5105618" y="873263"/>
                </a:lnTo>
                <a:lnTo>
                  <a:pt x="5104125" y="822066"/>
                </a:lnTo>
                <a:lnTo>
                  <a:pt x="5102958" y="766617"/>
                </a:lnTo>
                <a:lnTo>
                  <a:pt x="5102485" y="706313"/>
                </a:lnTo>
                <a:lnTo>
                  <a:pt x="5103075" y="640548"/>
                </a:lnTo>
                <a:lnTo>
                  <a:pt x="5105094" y="568717"/>
                </a:lnTo>
                <a:lnTo>
                  <a:pt x="5107797" y="503543"/>
                </a:lnTo>
                <a:lnTo>
                  <a:pt x="5110571" y="443902"/>
                </a:lnTo>
                <a:lnTo>
                  <a:pt x="5113215" y="388894"/>
                </a:lnTo>
                <a:lnTo>
                  <a:pt x="5115522" y="337620"/>
                </a:lnTo>
                <a:lnTo>
                  <a:pt x="5117289" y="289179"/>
                </a:lnTo>
                <a:lnTo>
                  <a:pt x="5118311" y="242671"/>
                </a:lnTo>
                <a:lnTo>
                  <a:pt x="5118383" y="197198"/>
                </a:lnTo>
                <a:lnTo>
                  <a:pt x="5117302" y="151858"/>
                </a:lnTo>
                <a:lnTo>
                  <a:pt x="5114864" y="105752"/>
                </a:lnTo>
                <a:lnTo>
                  <a:pt x="5110862" y="57981"/>
                </a:lnTo>
                <a:lnTo>
                  <a:pt x="5106652" y="21233"/>
                </a:lnTo>
                <a:lnTo>
                  <a:pt x="4784500" y="21233"/>
                </a:lnTo>
                <a:lnTo>
                  <a:pt x="4735214" y="20682"/>
                </a:lnTo>
                <a:lnTo>
                  <a:pt x="4684345" y="19163"/>
                </a:lnTo>
                <a:lnTo>
                  <a:pt x="4669041" y="18407"/>
                </a:lnTo>
                <a:lnTo>
                  <a:pt x="927164" y="18401"/>
                </a:lnTo>
                <a:lnTo>
                  <a:pt x="876013" y="17747"/>
                </a:lnTo>
                <a:lnTo>
                  <a:pt x="823022" y="16395"/>
                </a:lnTo>
                <a:lnTo>
                  <a:pt x="768145" y="14294"/>
                </a:lnTo>
                <a:lnTo>
                  <a:pt x="711332" y="11393"/>
                </a:lnTo>
                <a:lnTo>
                  <a:pt x="599196" y="4368"/>
                </a:lnTo>
                <a:lnTo>
                  <a:pt x="549120" y="2180"/>
                </a:lnTo>
                <a:lnTo>
                  <a:pt x="501619" y="932"/>
                </a:lnTo>
                <a:lnTo>
                  <a:pt x="456004" y="477"/>
                </a:lnTo>
                <a:close/>
              </a:path>
              <a:path w="5118735" h="1100454">
                <a:moveTo>
                  <a:pt x="5105260" y="1083945"/>
                </a:moveTo>
                <a:lnTo>
                  <a:pt x="3910615" y="1083945"/>
                </a:lnTo>
                <a:lnTo>
                  <a:pt x="3949820" y="1084547"/>
                </a:lnTo>
                <a:lnTo>
                  <a:pt x="3985589" y="1086636"/>
                </a:lnTo>
                <a:lnTo>
                  <a:pt x="4025807" y="1089514"/>
                </a:lnTo>
                <a:lnTo>
                  <a:pt x="4068048" y="1091481"/>
                </a:lnTo>
                <a:lnTo>
                  <a:pt x="4112155" y="1092654"/>
                </a:lnTo>
                <a:lnTo>
                  <a:pt x="4157975" y="1093150"/>
                </a:lnTo>
                <a:lnTo>
                  <a:pt x="4254126" y="1092587"/>
                </a:lnTo>
                <a:lnTo>
                  <a:pt x="4567501" y="1086923"/>
                </a:lnTo>
                <a:lnTo>
                  <a:pt x="5105094" y="1086636"/>
                </a:lnTo>
                <a:lnTo>
                  <a:pt x="5105260" y="1083945"/>
                </a:lnTo>
                <a:close/>
              </a:path>
              <a:path w="5118735" h="1100454">
                <a:moveTo>
                  <a:pt x="5106069" y="1070780"/>
                </a:moveTo>
                <a:lnTo>
                  <a:pt x="2425535" y="1070780"/>
                </a:lnTo>
                <a:lnTo>
                  <a:pt x="2466848" y="1070988"/>
                </a:lnTo>
                <a:lnTo>
                  <a:pt x="2508892" y="1072226"/>
                </a:lnTo>
                <a:lnTo>
                  <a:pt x="2553121" y="1074452"/>
                </a:lnTo>
                <a:lnTo>
                  <a:pt x="2600986" y="1077623"/>
                </a:lnTo>
                <a:lnTo>
                  <a:pt x="2688354" y="1084555"/>
                </a:lnTo>
                <a:lnTo>
                  <a:pt x="2713430" y="1086636"/>
                </a:lnTo>
                <a:lnTo>
                  <a:pt x="2772364" y="1090232"/>
                </a:lnTo>
                <a:lnTo>
                  <a:pt x="2823866" y="1090820"/>
                </a:lnTo>
                <a:lnTo>
                  <a:pt x="2869721" y="1089162"/>
                </a:lnTo>
                <a:lnTo>
                  <a:pt x="2911717" y="1086022"/>
                </a:lnTo>
                <a:lnTo>
                  <a:pt x="2991278" y="1078347"/>
                </a:lnTo>
                <a:lnTo>
                  <a:pt x="3032417" y="1075339"/>
                </a:lnTo>
                <a:lnTo>
                  <a:pt x="3076844" y="1073900"/>
                </a:lnTo>
                <a:lnTo>
                  <a:pt x="5105877" y="1073900"/>
                </a:lnTo>
                <a:lnTo>
                  <a:pt x="5106069" y="1070780"/>
                </a:lnTo>
                <a:close/>
              </a:path>
              <a:path w="5118735" h="1100454">
                <a:moveTo>
                  <a:pt x="2187885" y="1085817"/>
                </a:moveTo>
                <a:lnTo>
                  <a:pt x="1007127" y="1085817"/>
                </a:lnTo>
                <a:lnTo>
                  <a:pt x="1036361" y="1086037"/>
                </a:lnTo>
                <a:lnTo>
                  <a:pt x="1095062" y="1087742"/>
                </a:lnTo>
                <a:lnTo>
                  <a:pt x="1135780" y="1088496"/>
                </a:lnTo>
                <a:lnTo>
                  <a:pt x="1229777" y="1089130"/>
                </a:lnTo>
                <a:lnTo>
                  <a:pt x="2179141" y="1086636"/>
                </a:lnTo>
                <a:lnTo>
                  <a:pt x="2187885" y="1085817"/>
                </a:lnTo>
                <a:close/>
              </a:path>
              <a:path w="5118735" h="1100454">
                <a:moveTo>
                  <a:pt x="5105094" y="7644"/>
                </a:moveTo>
                <a:lnTo>
                  <a:pt x="5015487" y="13491"/>
                </a:lnTo>
                <a:lnTo>
                  <a:pt x="4925234" y="18227"/>
                </a:lnTo>
                <a:lnTo>
                  <a:pt x="4879274" y="19891"/>
                </a:lnTo>
                <a:lnTo>
                  <a:pt x="4832441" y="20931"/>
                </a:lnTo>
                <a:lnTo>
                  <a:pt x="4784500" y="21233"/>
                </a:lnTo>
                <a:lnTo>
                  <a:pt x="5106652" y="21233"/>
                </a:lnTo>
                <a:lnTo>
                  <a:pt x="5105094" y="7644"/>
                </a:lnTo>
                <a:close/>
              </a:path>
              <a:path w="5118735" h="1100454">
                <a:moveTo>
                  <a:pt x="1407650" y="3442"/>
                </a:moveTo>
                <a:lnTo>
                  <a:pt x="1357954" y="3633"/>
                </a:lnTo>
                <a:lnTo>
                  <a:pt x="1312465" y="4333"/>
                </a:lnTo>
                <a:lnTo>
                  <a:pt x="1272078" y="5638"/>
                </a:lnTo>
                <a:lnTo>
                  <a:pt x="1198090" y="10472"/>
                </a:lnTo>
                <a:lnTo>
                  <a:pt x="1156982" y="12953"/>
                </a:lnTo>
                <a:lnTo>
                  <a:pt x="1114319" y="15038"/>
                </a:lnTo>
                <a:lnTo>
                  <a:pt x="1070053" y="16675"/>
                </a:lnTo>
                <a:lnTo>
                  <a:pt x="1024137" y="17815"/>
                </a:lnTo>
                <a:lnTo>
                  <a:pt x="976523" y="18407"/>
                </a:lnTo>
                <a:lnTo>
                  <a:pt x="4669041" y="18407"/>
                </a:lnTo>
                <a:lnTo>
                  <a:pt x="4631658" y="16560"/>
                </a:lnTo>
                <a:lnTo>
                  <a:pt x="4576914" y="12759"/>
                </a:lnTo>
                <a:lnTo>
                  <a:pt x="4559711" y="11216"/>
                </a:lnTo>
                <a:lnTo>
                  <a:pt x="3927778" y="11216"/>
                </a:lnTo>
                <a:lnTo>
                  <a:pt x="3878603" y="11110"/>
                </a:lnTo>
                <a:lnTo>
                  <a:pt x="3868474" y="10876"/>
                </a:lnTo>
                <a:lnTo>
                  <a:pt x="2372414" y="10876"/>
                </a:lnTo>
                <a:lnTo>
                  <a:pt x="2270210" y="9936"/>
                </a:lnTo>
                <a:lnTo>
                  <a:pt x="2217947" y="8885"/>
                </a:lnTo>
                <a:lnTo>
                  <a:pt x="1896295" y="8885"/>
                </a:lnTo>
                <a:lnTo>
                  <a:pt x="1743959" y="7644"/>
                </a:lnTo>
                <a:lnTo>
                  <a:pt x="1407650" y="3442"/>
                </a:lnTo>
                <a:close/>
              </a:path>
              <a:path w="5118735" h="1100454">
                <a:moveTo>
                  <a:pt x="4327477" y="9"/>
                </a:moveTo>
                <a:lnTo>
                  <a:pt x="4277948" y="673"/>
                </a:lnTo>
                <a:lnTo>
                  <a:pt x="3977390" y="10510"/>
                </a:lnTo>
                <a:lnTo>
                  <a:pt x="3927778" y="11216"/>
                </a:lnTo>
                <a:lnTo>
                  <a:pt x="4559711" y="11216"/>
                </a:lnTo>
                <a:lnTo>
                  <a:pt x="4477949" y="4201"/>
                </a:lnTo>
                <a:lnTo>
                  <a:pt x="4472860" y="3783"/>
                </a:lnTo>
                <a:lnTo>
                  <a:pt x="4425045" y="1360"/>
                </a:lnTo>
                <a:lnTo>
                  <a:pt x="4376547" y="170"/>
                </a:lnTo>
                <a:lnTo>
                  <a:pt x="4327477" y="9"/>
                </a:lnTo>
                <a:close/>
              </a:path>
              <a:path w="5118735" h="1100454">
                <a:moveTo>
                  <a:pt x="2752550" y="4108"/>
                </a:moveTo>
                <a:lnTo>
                  <a:pt x="2693378" y="4557"/>
                </a:lnTo>
                <a:lnTo>
                  <a:pt x="2629592" y="5689"/>
                </a:lnTo>
                <a:lnTo>
                  <a:pt x="2492424" y="9557"/>
                </a:lnTo>
                <a:lnTo>
                  <a:pt x="2429859" y="10581"/>
                </a:lnTo>
                <a:lnTo>
                  <a:pt x="2372414" y="10876"/>
                </a:lnTo>
                <a:lnTo>
                  <a:pt x="3868474" y="10876"/>
                </a:lnTo>
                <a:lnTo>
                  <a:pt x="3829975" y="9988"/>
                </a:lnTo>
                <a:lnTo>
                  <a:pt x="3795365" y="8296"/>
                </a:lnTo>
                <a:lnTo>
                  <a:pt x="3072445" y="8296"/>
                </a:lnTo>
                <a:lnTo>
                  <a:pt x="2807523" y="4201"/>
                </a:lnTo>
                <a:lnTo>
                  <a:pt x="2752550" y="4108"/>
                </a:lnTo>
                <a:close/>
              </a:path>
              <a:path w="5118735" h="1100454">
                <a:moveTo>
                  <a:pt x="2057530" y="6241"/>
                </a:moveTo>
                <a:lnTo>
                  <a:pt x="2016992" y="6574"/>
                </a:lnTo>
                <a:lnTo>
                  <a:pt x="1938754" y="8535"/>
                </a:lnTo>
                <a:lnTo>
                  <a:pt x="1896295" y="8885"/>
                </a:lnTo>
                <a:lnTo>
                  <a:pt x="2217947" y="8885"/>
                </a:lnTo>
                <a:lnTo>
                  <a:pt x="2097843" y="6483"/>
                </a:lnTo>
                <a:lnTo>
                  <a:pt x="2057530" y="6241"/>
                </a:lnTo>
                <a:close/>
              </a:path>
              <a:path w="5118735" h="1100454">
                <a:moveTo>
                  <a:pt x="3507462" y="0"/>
                </a:moveTo>
                <a:lnTo>
                  <a:pt x="3403300" y="914"/>
                </a:lnTo>
                <a:lnTo>
                  <a:pt x="3145992" y="7644"/>
                </a:lnTo>
                <a:lnTo>
                  <a:pt x="3109657" y="8260"/>
                </a:lnTo>
                <a:lnTo>
                  <a:pt x="3072445" y="8296"/>
                </a:lnTo>
                <a:lnTo>
                  <a:pt x="3795365" y="8296"/>
                </a:lnTo>
                <a:lnTo>
                  <a:pt x="3726859" y="4610"/>
                </a:lnTo>
                <a:lnTo>
                  <a:pt x="3671486" y="2421"/>
                </a:lnTo>
                <a:lnTo>
                  <a:pt x="3616232" y="985"/>
                </a:lnTo>
                <a:lnTo>
                  <a:pt x="3561443" y="208"/>
                </a:lnTo>
                <a:lnTo>
                  <a:pt x="350746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3749" y="5504390"/>
            <a:ext cx="5082540" cy="1083310"/>
          </a:xfrm>
          <a:prstGeom prst="rect">
            <a:avLst/>
          </a:prstGeom>
          <a:solidFill>
            <a:srgbClr val="006FC0"/>
          </a:solidFill>
          <a:ln w="12699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2395" marR="107314" algn="ctr">
              <a:lnSpc>
                <a:spcPct val="100000"/>
              </a:lnSpc>
              <a:spcBef>
                <a:spcPts val="250"/>
              </a:spcBef>
            </a:pPr>
            <a:r>
              <a:rPr sz="1800" spc="11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circunflejo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00" spc="95" dirty="0">
                <a:solidFill>
                  <a:srgbClr val="9FE2F4"/>
                </a:solidFill>
                <a:latin typeface="Calibri"/>
                <a:cs typeface="Calibri"/>
              </a:rPr>
              <a:t>^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utiliza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libri"/>
                <a:cs typeface="Calibri"/>
              </a:rPr>
              <a:t>matemáticas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para  denotar 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exponentes, </a:t>
            </a:r>
            <a:r>
              <a:rPr sz="1800" spc="145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1800" spc="185" dirty="0">
                <a:solidFill>
                  <a:srgbClr val="9FE2F4"/>
                </a:solidFill>
                <a:latin typeface="Calibri"/>
                <a:cs typeface="Calibri"/>
              </a:rPr>
              <a:t>2^</a:t>
            </a:r>
            <a:r>
              <a:rPr sz="1800" spc="185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800" spc="140" dirty="0">
                <a:solidFill>
                  <a:srgbClr val="FFFFFF"/>
                </a:solidFill>
                <a:latin typeface="Calibri"/>
                <a:cs typeface="Calibri"/>
              </a:rPr>
              <a:t>que  </a:t>
            </a:r>
            <a:r>
              <a:rPr sz="1800" spc="90" dirty="0">
                <a:solidFill>
                  <a:srgbClr val="FFFFFF"/>
                </a:solidFill>
                <a:latin typeface="Calibri"/>
                <a:cs typeface="Calibri"/>
              </a:rPr>
              <a:t>significa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30" dirty="0">
                <a:solidFill>
                  <a:srgbClr val="9FE2F4"/>
                </a:solidFill>
                <a:latin typeface="Calibri"/>
                <a:cs typeface="Calibri"/>
              </a:rPr>
              <a:t>2</a:t>
            </a:r>
            <a:r>
              <a:rPr sz="1800" spc="40" dirty="0">
                <a:solidFill>
                  <a:srgbClr val="9FE2F4"/>
                </a:solidFill>
                <a:latin typeface="Calibri"/>
                <a:cs typeface="Calibri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libri"/>
                <a:cs typeface="Calibri"/>
              </a:rPr>
              <a:t>elevado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libri"/>
                <a:cs typeface="Calibri"/>
              </a:rPr>
              <a:t>potencia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98904" y="1801367"/>
            <a:ext cx="2328672" cy="2328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E91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C5C4699C740E409576544C41C55B0F" ma:contentTypeVersion="8" ma:contentTypeDescription="Crear nuevo documento." ma:contentTypeScope="" ma:versionID="d9acbbf124975796096720c412cd10cb">
  <xsd:schema xmlns:xsd="http://www.w3.org/2001/XMLSchema" xmlns:xs="http://www.w3.org/2001/XMLSchema" xmlns:p="http://schemas.microsoft.com/office/2006/metadata/properties" xmlns:ns2="e0acf1fd-06ef-47a2-8e85-13af00edca7a" targetNamespace="http://schemas.microsoft.com/office/2006/metadata/properties" ma:root="true" ma:fieldsID="bd92d11a42d53874c459d07ebebe2012" ns2:_="">
    <xsd:import namespace="e0acf1fd-06ef-47a2-8e85-13af00edca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cf1fd-06ef-47a2-8e85-13af00edc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F6BCA5-AD0C-44E7-8D13-D1BB2C996C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7F1FEC-4B04-4C21-BBEA-D2352B7BC9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AB535-7684-4587-8465-87D3256CF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acf1fd-06ef-47a2-8e85-13af00edca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3050</Words>
  <Application>Microsoft Office PowerPoint</Application>
  <PresentationFormat>Panorámica</PresentationFormat>
  <Paragraphs>303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Office Theme</vt:lpstr>
      <vt:lpstr>Presentación de PowerPoint</vt:lpstr>
      <vt:lpstr>EXPRESIONES REGULARES</vt:lpstr>
      <vt:lpstr>EXPRESIONES  REGULARES</vt:lpstr>
      <vt:lpstr>CARACTERES Y  METACARACTERES</vt:lpstr>
      <vt:lpstr>METACARACTERES DE  POSICIONAMIENTO  (ANCLAS)</vt:lpstr>
      <vt:lpstr>ESCAPE DE CARACTERES</vt:lpstr>
      <vt:lpstr>EL COMODÍN . (PUNTO)</vt:lpstr>
      <vt:lpstr>CLASES DE  CARACTERES</vt:lpstr>
      <vt:lpstr>CLASES DE CARACTERES</vt:lpstr>
      <vt:lpstr>CLASES DE  CARACTERES: RANGOS</vt:lpstr>
      <vt:lpstr>ALTERNATIVAS</vt:lpstr>
      <vt:lpstr>CUANTIFICADORES O  MULTIPLICADORES</vt:lpstr>
      <vt:lpstr>CUANTIFICADORES O MULTIPLICADORES</vt:lpstr>
      <vt:lpstr>DELIMITACIÓN</vt:lpstr>
      <vt:lpstr>UTILIZACIÓN DE  EXPRESIONES REGULARES EN PYTHON</vt:lpstr>
      <vt:lpstr>MÉTODO MATCH Se utiliza para determinar si una cadena  coincide con un patrón de expresión regular  desde el inicio de la cadena.</vt:lpstr>
      <vt:lpstr>import re</vt:lpstr>
      <vt:lpstr>MÉTODO SEARCH:  OMITIR MAYÚSCULAS Y  MINÚSCULAS</vt:lpstr>
      <vt:lpstr>MÉTODO FINDALL</vt:lpstr>
      <vt:lpstr>MÉTODO FINDITER</vt:lpstr>
      <vt:lpstr>MÉTODO SUB Se utiliza para reemplazar todas las  ocurrencias de un patrón de expresión regular  en una cadena de texto con otra cadena  especificada.</vt:lpstr>
      <vt:lpstr>MÉTODO SPLIT Se utiliza para dividir una cadena en partes  utilizando un patrón de expresión regular  como delimitador.</vt:lpstr>
      <vt:lpstr>MÉTODO COMPILE La compilación de expresiones regulares es el  proceso mediante el cual una expresión  regular se convierte en un objeto patrón que  puede ser reutilizado eficientemente.</vt:lpstr>
      <vt:lpstr>AUTOEVALUACIÓN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Operaciones Básicas con listas - David Yaps</dc:title>
  <dc:creator>Grupo Werthein 67</dc:creator>
  <cp:lastModifiedBy>Jorge D LOMORO</cp:lastModifiedBy>
  <cp:revision>13</cp:revision>
  <dcterms:created xsi:type="dcterms:W3CDTF">2024-07-16T12:33:39Z</dcterms:created>
  <dcterms:modified xsi:type="dcterms:W3CDTF">2024-09-05T15:37:25Z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2024-07-16T00:00:00Z</vt:filetime>
  </property>
  <property fmtid="{D5CDD505-2E9C-101B-9397-08002B2CF9AE}" pid="5" name="ContentTypeId">
    <vt:lpwstr>0x0101007B0185CAE8B9F345BE2CDD6AF19BFEBF</vt:lpwstr>
  </property>
</Properties>
</file>