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embeddedFontLst>
    <p:embeddedFont>
      <p:font typeface="Cabin" panose="020B0803050202020004" pitchFamily="34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Animal models of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metabolic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molecular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7"/>
          <p:cNvGrpSpPr>
            <a:grpSpLocks noChangeAspect="1"/>
          </p:cNvGrpSpPr>
          <p:nvPr/>
        </p:nvGrpSpPr>
        <p:grpSpPr bwMode="auto">
          <a:xfrm>
            <a:off x="58609" y="4250089"/>
            <a:ext cx="3076378" cy="2586873"/>
            <a:chOff x="-63054" y="-9578"/>
            <a:chExt cx="4519751" cy="3802010"/>
          </a:xfrm>
        </p:grpSpPr>
        <p:pic>
          <p:nvPicPr>
            <p:cNvPr id="105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>
              <a:fillRect/>
            </a:stretch>
          </p:blipFill>
          <p:spPr bwMode="auto">
            <a:xfrm>
              <a:off x="424249" y="-9578"/>
              <a:ext cx="4032448" cy="342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 Placeholder 2"/>
            <p:cNvSpPr txBox="1">
              <a:spLocks/>
            </p:cNvSpPr>
            <p:nvPr/>
          </p:nvSpPr>
          <p:spPr bwMode="auto">
            <a:xfrm>
              <a:off x="-63054" y="3340083"/>
              <a:ext cx="4447273" cy="452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fr-FR" altLang="en-US" sz="1400" dirty="0" err="1">
                  <a:latin typeface="+mn-lt"/>
                  <a:cs typeface="Segoe UI" panose="020B0502040204020203" pitchFamily="34" charset="0"/>
                </a:rPr>
                <a:t>Menconi</a:t>
              </a:r>
              <a:r>
                <a:rPr lang="fr-FR" altLang="en-US" sz="1400" dirty="0">
                  <a:latin typeface="+mn-lt"/>
                  <a:cs typeface="Segoe UI" panose="020B0502040204020203" pitchFamily="34" charset="0"/>
                </a:rPr>
                <a:t> et al, </a:t>
              </a:r>
              <a:r>
                <a:rPr lang="fr-FR" altLang="en-US" sz="1400" i="1" dirty="0">
                  <a:latin typeface="+mn-lt"/>
                  <a:cs typeface="Segoe UI" panose="020B0502040204020203" pitchFamily="34" charset="0"/>
                </a:rPr>
                <a:t>J </a:t>
              </a:r>
              <a:r>
                <a:rPr lang="fr-FR" altLang="en-US" sz="1400" i="1" dirty="0" err="1">
                  <a:latin typeface="+mn-lt"/>
                  <a:cs typeface="Segoe UI" panose="020B0502040204020203" pitchFamily="34" charset="0"/>
                </a:rPr>
                <a:t>Cell</a:t>
              </a:r>
              <a:r>
                <a:rPr lang="fr-FR" altLang="en-US" sz="1400" i="1" dirty="0">
                  <a:latin typeface="+mn-lt"/>
                  <a:cs typeface="Segoe UI" panose="020B0502040204020203" pitchFamily="34" charset="0"/>
                </a:rPr>
                <a:t> </a:t>
              </a:r>
              <a:r>
                <a:rPr lang="fr-FR" altLang="en-US" sz="1400" i="1" dirty="0" err="1">
                  <a:latin typeface="+mn-lt"/>
                  <a:cs typeface="Segoe UI" panose="020B0502040204020203" pitchFamily="34" charset="0"/>
                </a:rPr>
                <a:t>Biochem</a:t>
              </a:r>
              <a:r>
                <a:rPr lang="fr-FR" altLang="en-US" sz="1400" dirty="0">
                  <a:latin typeface="+mn-lt"/>
                  <a:cs typeface="Segoe UI" panose="020B0502040204020203" pitchFamily="34" charset="0"/>
                </a:rPr>
                <a:t>, 2008</a:t>
              </a:r>
              <a:r>
                <a:rPr lang="en-GB" altLang="en-US" sz="1400" dirty="0" smtClean="0">
                  <a:latin typeface="+mn-lt"/>
                  <a:cs typeface="Segoe UI" panose="020B0502040204020203" pitchFamily="34" charset="0"/>
                </a:rPr>
                <a:t>.</a:t>
              </a:r>
              <a:endParaRPr lang="en-GB" altLang="en-US" sz="1400" dirty="0">
                <a:latin typeface="+mn-lt"/>
                <a:cs typeface="Segoe UI" panose="020B0502040204020203" pitchFamily="34" charset="0"/>
              </a:endParaRPr>
            </a:p>
          </p:txBody>
        </p:sp>
      </p:grp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761331" y="1690689"/>
            <a:ext cx="5621338" cy="1319159"/>
            <a:chOff x="2253737" y="1663701"/>
            <a:chExt cx="5621338" cy="1319159"/>
          </a:xfrm>
        </p:grpSpPr>
        <p:grpSp>
          <p:nvGrpSpPr>
            <p:cNvPr id="4" name="Group 1"/>
            <p:cNvGrpSpPr>
              <a:grpSpLocks/>
            </p:cNvGrpSpPr>
            <p:nvPr/>
          </p:nvGrpSpPr>
          <p:grpSpPr bwMode="auto">
            <a:xfrm>
              <a:off x="2372800" y="2306640"/>
              <a:ext cx="4926012" cy="101600"/>
              <a:chOff x="225" y="379"/>
              <a:chExt cx="3103" cy="64"/>
            </a:xfrm>
          </p:grpSpPr>
          <p:sp>
            <p:nvSpPr>
              <p:cNvPr id="5" name="Line 2"/>
              <p:cNvSpPr>
                <a:spLocks noChangeShapeType="1"/>
              </p:cNvSpPr>
              <p:nvPr/>
            </p:nvSpPr>
            <p:spPr bwMode="auto">
              <a:xfrm>
                <a:off x="225" y="411"/>
                <a:ext cx="3103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  <p:sp>
            <p:nvSpPr>
              <p:cNvPr id="6" name="Line 3"/>
              <p:cNvSpPr>
                <a:spLocks noChangeShapeType="1"/>
              </p:cNvSpPr>
              <p:nvPr/>
            </p:nvSpPr>
            <p:spPr bwMode="auto">
              <a:xfrm>
                <a:off x="320" y="379"/>
                <a:ext cx="0" cy="6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>
                <a:off x="583" y="379"/>
                <a:ext cx="0" cy="6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1109" y="379"/>
                <a:ext cx="0" cy="6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372" y="379"/>
                <a:ext cx="0" cy="6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897" y="379"/>
                <a:ext cx="0" cy="6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2160" y="379"/>
                <a:ext cx="0" cy="6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2423" y="379"/>
                <a:ext cx="0" cy="6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2686" y="379"/>
                <a:ext cx="0" cy="6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2949" y="379"/>
                <a:ext cx="0" cy="6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3212" y="379"/>
                <a:ext cx="0" cy="6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1634" y="379"/>
                <a:ext cx="0" cy="6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846" y="379"/>
                <a:ext cx="0" cy="6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</p:grp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5857362" y="1663703"/>
              <a:ext cx="2017713" cy="609599"/>
              <a:chOff x="2420" y="-26"/>
              <a:chExt cx="1271" cy="384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2457" y="14"/>
                <a:ext cx="1234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>
                <a:lvl1pPr>
                  <a:tabLst>
                    <a:tab pos="457200" algn="l"/>
                    <a:tab pos="914400" algn="l"/>
                    <a:tab pos="13716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457200" algn="l"/>
                    <a:tab pos="914400" algn="l"/>
                    <a:tab pos="13716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457200" algn="l"/>
                    <a:tab pos="914400" algn="l"/>
                    <a:tab pos="13716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457200" algn="l"/>
                    <a:tab pos="914400" algn="l"/>
                    <a:tab pos="13716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457200" algn="l"/>
                    <a:tab pos="914400" algn="l"/>
                    <a:tab pos="13716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fontAlgn="base" hangingPunct="0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fontAlgn="base" hangingPunct="0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fontAlgn="base" hangingPunct="0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fontAlgn="base" hangingPunct="0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 sz="1600" dirty="0">
                    <a:latin typeface="Cabin" panose="020B0803050202020004" pitchFamily="34" charset="0"/>
                    <a:cs typeface="Segoe UI" panose="020B0502040204020203" pitchFamily="34" charset="0"/>
                  </a:rPr>
                  <a:t>Start pharmacological treatments</a:t>
                </a: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2420" y="-26"/>
                <a:ext cx="2" cy="38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</p:grpSp>
        <p:grpSp>
          <p:nvGrpSpPr>
            <p:cNvPr id="21" name="Group 18"/>
            <p:cNvGrpSpPr>
              <a:grpSpLocks/>
            </p:cNvGrpSpPr>
            <p:nvPr/>
          </p:nvGrpSpPr>
          <p:grpSpPr bwMode="auto">
            <a:xfrm>
              <a:off x="2937950" y="1663701"/>
              <a:ext cx="1254125" cy="609601"/>
              <a:chOff x="581" y="-26"/>
              <a:chExt cx="790" cy="384"/>
            </a:xfrm>
          </p:grpSpPr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601" y="-9"/>
                <a:ext cx="77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>
                <a:lvl1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57200" fontAlgn="base" hangingPunct="0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57200" fontAlgn="base" hangingPunct="0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57200" fontAlgn="base" hangingPunct="0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57200" fontAlgn="base" hangingPunct="0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 sz="1600" dirty="0">
                    <a:latin typeface="Cabin" panose="020B0803050202020004" pitchFamily="34" charset="0"/>
                    <a:cs typeface="Segoe UI" panose="020B0502040204020203" pitchFamily="34" charset="0"/>
                  </a:rPr>
                  <a:t>Start differentiation</a:t>
                </a:r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581" y="-26"/>
                <a:ext cx="0" cy="384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abin" panose="020B0803050202020004" pitchFamily="34" charset="0"/>
                </a:endParaRPr>
              </a:p>
            </p:txBody>
          </p:sp>
        </p:grp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5920453" y="2690529"/>
              <a:ext cx="1587500" cy="14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r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400" dirty="0">
                  <a:latin typeface="Cabin" panose="020B0803050202020004" pitchFamily="34" charset="0"/>
                  <a:cs typeface="Segoe UI" panose="020B0502040204020203" pitchFamily="34" charset="0"/>
                </a:rPr>
                <a:t>Time </a:t>
              </a:r>
            </a:p>
            <a:p>
              <a:pPr algn="r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400" dirty="0">
                  <a:latin typeface="Cabin" panose="020B0803050202020004" pitchFamily="34" charset="0"/>
                  <a:cs typeface="Segoe UI" panose="020B0502040204020203" pitchFamily="34" charset="0"/>
                </a:rPr>
                <a:t>(days)</a:t>
              </a:r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2331525" y="2550370"/>
              <a:ext cx="560387" cy="1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r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DM</a:t>
              </a: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2253737" y="2792360"/>
              <a:ext cx="638175" cy="1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r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±T±D</a:t>
              </a:r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5444612" y="2559205"/>
              <a:ext cx="354013" cy="163036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5027100" y="2559205"/>
              <a:ext cx="354012" cy="163036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4609587" y="2559205"/>
              <a:ext cx="354013" cy="163036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4192075" y="2559205"/>
              <a:ext cx="354012" cy="163036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3774562" y="2559205"/>
              <a:ext cx="354013" cy="163036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2937950" y="2559205"/>
              <a:ext cx="771525" cy="163036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5857362" y="2559205"/>
              <a:ext cx="354013" cy="163036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5857362" y="2807726"/>
              <a:ext cx="354013" cy="163037"/>
            </a:xfrm>
            <a:prstGeom prst="rect">
              <a:avLst/>
            </a:prstGeom>
            <a:solidFill>
              <a:srgbClr val="A6A6A6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6273287" y="2559205"/>
              <a:ext cx="354013" cy="163036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6273287" y="2807726"/>
              <a:ext cx="354013" cy="163037"/>
            </a:xfrm>
            <a:prstGeom prst="rect">
              <a:avLst/>
            </a:prstGeom>
            <a:solidFill>
              <a:srgbClr val="A6A6A6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3152193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385002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apoptosis…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2915</TotalTime>
  <Words>525</Words>
  <Application>Microsoft Office PowerPoint</Application>
  <PresentationFormat>On-screen Show (4:3)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Droid Sans Fallback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In vitro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71</cp:revision>
  <dcterms:created xsi:type="dcterms:W3CDTF">2015-07-04T16:17:21Z</dcterms:created>
  <dcterms:modified xsi:type="dcterms:W3CDTF">2015-07-07T22:09:16Z</dcterms:modified>
</cp:coreProperties>
</file>