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8" r:id="rId36"/>
    <p:sldId id="299" r:id="rId37"/>
    <p:sldId id="297" r:id="rId38"/>
    <p:sldId id="300" r:id="rId39"/>
    <p:sldId id="301" r:id="rId40"/>
    <p:sldId id="302" r:id="rId41"/>
    <p:sldId id="304" r:id="rId42"/>
    <p:sldId id="303" r:id="rId43"/>
    <p:sldId id="277" r:id="rId44"/>
    <p:sldId id="280" r:id="rId45"/>
    <p:sldId id="281" r:id="rId46"/>
  </p:sldIdLst>
  <p:sldSz cx="9144000" cy="6858000" type="screen4x3"/>
  <p:notesSz cx="6858000" cy="9144000"/>
  <p:embeddedFontLst>
    <p:embeddedFont>
      <p:font typeface="Cabin" panose="020B0803050202020004" pitchFamily="34" charset="0"/>
      <p:regular r:id="rId47"/>
      <p:bold r:id="rId48"/>
      <p:italic r:id="rId49"/>
      <p:boldItalic r:id="rId50"/>
    </p:embeddedFont>
    <p:embeddedFont>
      <p:font typeface="Segoe UI" panose="020B0502040204020203" pitchFamily="34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66" d="100"/>
          <a:sy n="66" d="100"/>
        </p:scale>
        <p:origin x="156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microsoft.com/office/2007/relationships/hdphoto" Target="../media/hdphoto4.wdp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microsoft.com/office/2007/relationships/hdphoto" Target="../media/hdphoto5.wdp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50.png"/><Relationship Id="rId4" Type="http://schemas.microsoft.com/office/2007/relationships/hdphoto" Target="../media/hdphoto5.wd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+mn-lt"/>
                </a:rPr>
                <a:t>± </a:t>
              </a:r>
              <a:r>
                <a:rPr lang="en-US" altLang="en-US" sz="1600" dirty="0" smtClean="0">
                  <a:latin typeface="+mn-lt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54" y="1648164"/>
            <a:ext cx="8229600" cy="4563708"/>
          </a:xfrm>
        </p:spPr>
      </p:pic>
      <p:sp>
        <p:nvSpPr>
          <p:cNvPr id="18" name="Rectangle 17"/>
          <p:cNvSpPr/>
          <p:nvPr/>
        </p:nvSpPr>
        <p:spPr>
          <a:xfrm>
            <a:off x="0" y="3797419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body weight</a:t>
            </a:r>
          </a:p>
          <a:p>
            <a:pPr algn="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  <p:sp>
        <p:nvSpPr>
          <p:cNvPr id="9" name="Up Arrow 8"/>
          <p:cNvSpPr/>
          <p:nvPr/>
        </p:nvSpPr>
        <p:spPr>
          <a:xfrm>
            <a:off x="2627819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238523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7287221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in 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mg/kg dexamethasone on male rats</a:t>
              </a:r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al., 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mg/kg dexamethasone on male mice</a:t>
              </a:r>
            </a:p>
            <a:p>
              <a:pPr algn="r"/>
              <a:r>
                <a:rPr lang="en-US" sz="1400" dirty="0" smtClean="0"/>
                <a:t>(Baehr et al., 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2012).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Indirect studies (microarray, molecular markers)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956467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3581939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5422856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apoptosis.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Gastrocnemius LC3 isoforms</a:t>
            </a:r>
            <a:endParaRPr lang="en-US" dirty="0"/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342618" y="3175196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LC3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38074" y="4048564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" r="3268"/>
          <a:stretch>
            <a:fillRect/>
          </a:stretch>
        </p:blipFill>
        <p:spPr bwMode="auto">
          <a:xfrm>
            <a:off x="1046470" y="3778867"/>
            <a:ext cx="3210897" cy="7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2000" contrast="74000"/>
                  </a:blip>
                  <a:srcRect l="1807" r="32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2315" b="17795"/>
          <a:stretch>
            <a:fillRect/>
          </a:stretch>
        </p:blipFill>
        <p:spPr bwMode="auto">
          <a:xfrm>
            <a:off x="1046470" y="2664544"/>
            <a:ext cx="3210897" cy="102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7" r="2315" b="17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89847" y="2921908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slow &gt;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38074" y="3304321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fast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2521" y="5496329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GAPDH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01494" y="5496328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LC3-I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1" y="1411750"/>
            <a:ext cx="4140596" cy="414074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1127"/>
              </p:ext>
            </p:extLst>
          </p:nvPr>
        </p:nvGraphicFramePr>
        <p:xfrm>
          <a:off x="237036" y="4578350"/>
          <a:ext cx="4020331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1187"/>
                <a:gridCol w="536524"/>
                <a:gridCol w="536524"/>
                <a:gridCol w="536524"/>
                <a:gridCol w="536524"/>
                <a:gridCol w="536524"/>
                <a:gridCol w="536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Dexa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Calpain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2" y="2502402"/>
            <a:ext cx="7996501" cy="3657600"/>
          </a:xfrm>
        </p:spPr>
      </p:pic>
      <p:sp>
        <p:nvSpPr>
          <p:cNvPr id="5" name="Rectangle 4"/>
          <p:cNvSpPr/>
          <p:nvPr/>
        </p:nvSpPr>
        <p:spPr>
          <a:xfrm>
            <a:off x="4694188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49532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38844" y="600611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07617" y="3824653"/>
            <a:ext cx="1472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calpain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2525"/>
          <a:stretch>
            <a:fillRect/>
          </a:stretch>
        </p:blipFill>
        <p:spPr bwMode="auto">
          <a:xfrm>
            <a:off x="5439506" y="1511993"/>
            <a:ext cx="3566843" cy="69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479" r="252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56"/>
          <p:cNvPicPr>
            <a:picLocks noChangeAspect="1" noChangeArrowheads="1"/>
          </p:cNvPicPr>
          <p:nvPr/>
        </p:nvPicPr>
        <p:blipFill>
          <a:blip r:embed="rId3">
            <a:lum bright="5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/>
          <a:stretch>
            <a:fillRect/>
          </a:stretch>
        </p:blipFill>
        <p:spPr bwMode="auto">
          <a:xfrm>
            <a:off x="5450274" y="2067618"/>
            <a:ext cx="3556076" cy="70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0000" contrast="50000"/>
                  </a:blip>
                  <a:srcRect l="13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1325563"/>
          </a:xfrm>
        </p:spPr>
        <p:txBody>
          <a:bodyPr/>
          <a:lstStyle/>
          <a:p>
            <a:r>
              <a:rPr lang="en-US" dirty="0" smtClean="0"/>
              <a:t>Translation regulators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43310"/>
              </p:ext>
            </p:extLst>
          </p:nvPr>
        </p:nvGraphicFramePr>
        <p:xfrm>
          <a:off x="187554" y="3033859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0" y="1830824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0" y="2496573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4">
            <a:lum bright="3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r="1030"/>
          <a:stretch>
            <a:fillRect/>
          </a:stretch>
        </p:blipFill>
        <p:spPr bwMode="auto">
          <a:xfrm>
            <a:off x="989913" y="1690689"/>
            <a:ext cx="3178207" cy="49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30000" contrast="70000"/>
                  </a:blip>
                  <a:srcRect l="4521" r="103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5">
            <a:lum bright="40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r="2936"/>
          <a:stretch>
            <a:fillRect/>
          </a:stretch>
        </p:blipFill>
        <p:spPr bwMode="auto">
          <a:xfrm>
            <a:off x="863908" y="2291095"/>
            <a:ext cx="3304212" cy="62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40000" contrast="72000"/>
                  </a:blip>
                  <a:srcRect l="1704" r="293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73" y="3807258"/>
            <a:ext cx="2772081" cy="3204235"/>
          </a:xfrm>
          <a:prstGeom prst="rect">
            <a:avLst/>
          </a:prstGeom>
        </p:spPr>
      </p:pic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431954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graphicFrame>
        <p:nvGraphicFramePr>
          <p:cNvPr id="11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1258"/>
              </p:ext>
            </p:extLst>
          </p:nvPr>
        </p:nvGraphicFramePr>
        <p:xfrm>
          <a:off x="4572000" y="3067307"/>
          <a:ext cx="4434347" cy="719855"/>
        </p:xfrm>
        <a:graphic>
          <a:graphicData uri="http://schemas.openxmlformats.org/drawingml/2006/table">
            <a:tbl>
              <a:tblPr/>
              <a:tblGrid>
                <a:gridCol w="914399"/>
                <a:gridCol w="586658"/>
                <a:gridCol w="586658"/>
                <a:gridCol w="586658"/>
                <a:gridCol w="586658"/>
                <a:gridCol w="586658"/>
                <a:gridCol w="586658"/>
              </a:tblGrid>
              <a:tr h="35899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863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4178888" y="1787753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eIF3f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4178888" y="2413022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86" y="3807259"/>
            <a:ext cx="2772081" cy="3204235"/>
          </a:xfrm>
          <a:prstGeom prst="rect">
            <a:avLst/>
          </a:prstGeom>
        </p:spPr>
      </p:pic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5279567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 smtClean="0">
                <a:latin typeface="Cabin" panose="020B0803050202020004" pitchFamily="34" charset="0"/>
              </a:rPr>
              <a:t>eIF3-f</a:t>
            </a:r>
            <a:endParaRPr lang="en-US" altLang="en-US" sz="1600" dirty="0">
              <a:latin typeface="Cabin" panose="020B08030502020200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71971" y="6550223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gastrocnemius, day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1256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4E-BP</a:t>
            </a:r>
            <a:endParaRPr lang="en-US" dirty="0"/>
          </a:p>
        </p:txBody>
      </p: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2576052" y="1608243"/>
            <a:ext cx="6371355" cy="1004725"/>
            <a:chOff x="1178" y="5"/>
            <a:chExt cx="2273" cy="725"/>
          </a:xfrm>
        </p:grpSpPr>
        <p:sp>
          <p:nvSpPr>
            <p:cNvPr id="7" name="Text Box 106"/>
            <p:cNvSpPr txBox="1">
              <a:spLocks noChangeArrowheads="1"/>
            </p:cNvSpPr>
            <p:nvPr/>
          </p:nvSpPr>
          <p:spPr bwMode="auto">
            <a:xfrm>
              <a:off x="1190" y="497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 Ⓟ-4EBP</a:t>
              </a:r>
            </a:p>
          </p:txBody>
        </p:sp>
        <p:sp>
          <p:nvSpPr>
            <p:cNvPr id="8" name="Text Box 107"/>
            <p:cNvSpPr txBox="1">
              <a:spLocks noChangeArrowheads="1"/>
            </p:cNvSpPr>
            <p:nvPr/>
          </p:nvSpPr>
          <p:spPr bwMode="auto">
            <a:xfrm>
              <a:off x="1178" y="25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>
                  <a:latin typeface="+mn-lt"/>
                </a:rPr>
                <a:t>GAPDH</a:t>
              </a:r>
            </a:p>
          </p:txBody>
        </p:sp>
        <p:pic>
          <p:nvPicPr>
            <p:cNvPr id="9" name="Picture 10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" contras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" y="5"/>
              <a:ext cx="1256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10000" contrast="20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-1386348" y="1608243"/>
            <a:ext cx="5692877" cy="1044461"/>
            <a:chOff x="-591" y="-5"/>
            <a:chExt cx="2376" cy="696"/>
          </a:xfrm>
        </p:grpSpPr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-573" y="543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 total 4EBP</a:t>
              </a:r>
            </a:p>
          </p:txBody>
        </p:sp>
        <p:sp>
          <p:nvSpPr>
            <p:cNvPr id="12" name="Text Box 111"/>
            <p:cNvSpPr txBox="1">
              <a:spLocks noChangeArrowheads="1"/>
            </p:cNvSpPr>
            <p:nvPr/>
          </p:nvSpPr>
          <p:spPr bwMode="auto">
            <a:xfrm>
              <a:off x="-591" y="91"/>
              <a:ext cx="980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4572" rIns="0" bIns="0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r">
                <a:lnSpc>
                  <a:spcPct val="97000"/>
                </a:lnSpc>
              </a:pPr>
              <a:r>
                <a:rPr lang="en-US" altLang="en-US" sz="1600" dirty="0">
                  <a:latin typeface="+mn-lt"/>
                </a:rPr>
                <a:t>GAPDH</a:t>
              </a:r>
            </a:p>
          </p:txBody>
        </p:sp>
        <p:pic>
          <p:nvPicPr>
            <p:cNvPr id="13" name="Picture 1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4000" contras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" r="3047"/>
            <a:stretch>
              <a:fillRect/>
            </a:stretch>
          </p:blipFill>
          <p:spPr bwMode="auto">
            <a:xfrm>
              <a:off x="420" y="-5"/>
              <a:ext cx="1365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>
                      <a:lum bright="60000" contrast="60000"/>
                    </a:blip>
                    <a:srcRect l="2333" r="304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30174"/>
              </p:ext>
            </p:extLst>
          </p:nvPr>
        </p:nvGraphicFramePr>
        <p:xfrm>
          <a:off x="235978" y="2654946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15334"/>
              </p:ext>
            </p:extLst>
          </p:nvPr>
        </p:nvGraphicFramePr>
        <p:xfrm>
          <a:off x="4591665" y="2612968"/>
          <a:ext cx="4242620" cy="749197"/>
        </p:xfrm>
        <a:graphic>
          <a:graphicData uri="http://schemas.openxmlformats.org/drawingml/2006/table">
            <a:tbl>
              <a:tblPr/>
              <a:tblGrid>
                <a:gridCol w="909488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5" y="3503566"/>
            <a:ext cx="7344720" cy="295277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217" y="6491462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gastrocnemius, day 7</a:t>
            </a:r>
            <a:endParaRPr lang="en-US" sz="1400" dirty="0"/>
          </a:p>
        </p:txBody>
      </p:sp>
      <p:sp>
        <p:nvSpPr>
          <p:cNvPr id="20" name="Text Box 110"/>
          <p:cNvSpPr txBox="1">
            <a:spLocks noChangeArrowheads="1"/>
          </p:cNvSpPr>
          <p:nvPr/>
        </p:nvSpPr>
        <p:spPr bwMode="auto">
          <a:xfrm>
            <a:off x="1635116" y="6271082"/>
            <a:ext cx="2348072" cy="29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total 4EBP</a:t>
            </a:r>
          </a:p>
        </p:txBody>
      </p:sp>
      <p:sp>
        <p:nvSpPr>
          <p:cNvPr id="21" name="Text Box 106"/>
          <p:cNvSpPr txBox="1">
            <a:spLocks noChangeArrowheads="1"/>
          </p:cNvSpPr>
          <p:nvPr/>
        </p:nvSpPr>
        <p:spPr bwMode="auto">
          <a:xfrm>
            <a:off x="5141842" y="6271082"/>
            <a:ext cx="2746999" cy="27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Ⓟ-4EBP</a:t>
            </a:r>
          </a:p>
        </p:txBody>
      </p:sp>
    </p:spTree>
    <p:extLst>
      <p:ext uri="{BB962C8B-B14F-4D97-AF65-F5344CB8AC3E}">
        <p14:creationId xmlns:p14="http://schemas.microsoft.com/office/powerpoint/2010/main" val="34405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Dexamethasone-induced loss of muscle is correlated with an increase in proteasome activity and E3 ligases expression.</a:t>
            </a:r>
          </a:p>
          <a:p>
            <a:r>
              <a:rPr lang="en-US" dirty="0" smtClean="0"/>
              <a:t>Rescue by testosterone co-administration is correlated with proteasome repression.</a:t>
            </a:r>
          </a:p>
          <a:p>
            <a:r>
              <a:rPr lang="en-US" dirty="0" smtClean="0"/>
              <a:t>Autophagy, calpains, protein synthesis changes could not explain the phenotype.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Transcriptional effects of Dexa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7278" y="3770874"/>
            <a:ext cx="587209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GR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008456" y="4145445"/>
            <a:ext cx="704852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Dexa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79749" y="4145445"/>
            <a:ext cx="169926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479009" y="5158301"/>
            <a:ext cx="67818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Foxo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57189" y="4145445"/>
            <a:ext cx="163068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909341" y="3872737"/>
            <a:ext cx="83820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MuRF1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9749" y="2945302"/>
            <a:ext cx="163068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479009" y="2569729"/>
            <a:ext cx="678180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Klf15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88609" y="2945302"/>
            <a:ext cx="1699260" cy="10128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79749" y="4060024"/>
            <a:ext cx="4008120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812384" y="3021603"/>
            <a:ext cx="3810" cy="207684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983311" y="1910609"/>
            <a:ext cx="1600996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Myostatin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453335" y="2224353"/>
            <a:ext cx="1407502" cy="146512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34202" y="4660478"/>
            <a:ext cx="1632270" cy="125981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710601" y="3770874"/>
            <a:ext cx="1151053" cy="64698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muscle</a:t>
            </a:r>
          </a:p>
          <a:p>
            <a:pPr algn="ctr"/>
            <a:r>
              <a:rPr lang="en-US" sz="1600" dirty="0" smtClean="0"/>
              <a:t>loss</a:t>
            </a:r>
            <a:endParaRPr lang="en-US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3274630" y="5991997"/>
            <a:ext cx="1600996" cy="3745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4EBP</a:t>
            </a:r>
            <a:endParaRPr lang="en-US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869013" y="4060022"/>
            <a:ext cx="673991" cy="6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79254" y="2224353"/>
            <a:ext cx="2763750" cy="15465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972529" y="4491823"/>
            <a:ext cx="2570475" cy="14284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8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5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transcriptional effects of Dexa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690689"/>
            <a:ext cx="5106586" cy="4351338"/>
          </a:xfrm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162175" y="6232289"/>
            <a:ext cx="5120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n-lt"/>
              </a:rPr>
              <a:t>Modified from Braun and Jones, </a:t>
            </a:r>
            <a:r>
              <a:rPr lang="en-US" altLang="en-US" sz="1800" i="1" dirty="0" smtClean="0">
                <a:latin typeface="+mn-lt"/>
              </a:rPr>
              <a:t>Front </a:t>
            </a:r>
            <a:r>
              <a:rPr lang="en-US" altLang="en-US" sz="1800" i="1" dirty="0" err="1" smtClean="0">
                <a:latin typeface="+mn-lt"/>
              </a:rPr>
              <a:t>Physiol</a:t>
            </a:r>
            <a:r>
              <a:rPr lang="en-US" altLang="en-US" sz="1800" dirty="0" smtClean="0">
                <a:latin typeface="+mn-lt"/>
              </a:rPr>
              <a:t>, 2015.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05100" y="3918745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19625" y="3751265"/>
            <a:ext cx="552450" cy="995362"/>
          </a:xfrm>
          <a:prstGeom prst="ellipse">
            <a:avLst/>
          </a:prstGeom>
          <a:solidFill>
            <a:srgbClr val="FF0000">
              <a:alpha val="3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Glucose metabolism insights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729"/>
            <a:ext cx="9144000" cy="5039360"/>
          </a:xfrm>
          <a:prstGeom prst="rect">
            <a:avLst/>
          </a:prstGeom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-57150" y="5368648"/>
            <a:ext cx="4629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n-lt"/>
              </a:rPr>
              <a:t>Glucocorticoids increase glucose, insulin, but lower glucose uptake.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n-lt"/>
              </a:rPr>
              <a:t>Putative points of inhibition include IRS 1 and PI3K.</a:t>
            </a:r>
            <a:endParaRPr lang="en-US" altLang="en-US" sz="18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7951" y="5060871"/>
            <a:ext cx="212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May, 2010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64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Akt desensitization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075"/>
            <a:ext cx="9144000" cy="5039360"/>
          </a:xfrm>
        </p:spPr>
      </p:pic>
      <p:sp>
        <p:nvSpPr>
          <p:cNvPr id="5" name="Oval 4"/>
          <p:cNvSpPr/>
          <p:nvPr/>
        </p:nvSpPr>
        <p:spPr>
          <a:xfrm>
            <a:off x="3076575" y="5557045"/>
            <a:ext cx="733425" cy="35242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05325" y="3356770"/>
            <a:ext cx="733425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9823931">
            <a:off x="886504" y="2304603"/>
            <a:ext cx="1260491" cy="2382913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of permanent and conditional 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8209"/>
            <a:ext cx="4362450" cy="4052014"/>
          </a:xfrm>
        </p:spPr>
      </p:pic>
      <p:sp>
        <p:nvSpPr>
          <p:cNvPr id="5" name="Rectangle 4"/>
          <p:cNvSpPr/>
          <p:nvPr/>
        </p:nvSpPr>
        <p:spPr>
          <a:xfrm>
            <a:off x="582619" y="6550223"/>
            <a:ext cx="3779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Rojas et al., </a:t>
            </a:r>
            <a:r>
              <a:rPr lang="en-US" sz="1400" i="1" dirty="0" err="1" smtClean="0"/>
              <a:t>Endocrin</a:t>
            </a:r>
            <a:r>
              <a:rPr lang="en-US" sz="1400" dirty="0" smtClean="0"/>
              <a:t>, 2003.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42" y="2435120"/>
            <a:ext cx="4608196" cy="30622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5594" y="5498014"/>
            <a:ext cx="3779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 smtClean="0"/>
              <a:t>Dardevet</a:t>
            </a:r>
            <a:r>
              <a:rPr lang="en-US" sz="1400" dirty="0" smtClean="0"/>
              <a:t> et al., </a:t>
            </a:r>
            <a:r>
              <a:rPr lang="en-US" sz="1400" i="1" dirty="0" smtClean="0"/>
              <a:t>J </a:t>
            </a:r>
            <a:r>
              <a:rPr lang="en-US" sz="1400" i="1" dirty="0" err="1" smtClean="0"/>
              <a:t>Endocr</a:t>
            </a:r>
            <a:r>
              <a:rPr lang="en-US" sz="1400" dirty="0" smtClean="0"/>
              <a:t>, 1998.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862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</a:t>
            </a:r>
            <a:r>
              <a:rPr lang="en-US" dirty="0"/>
              <a:t> </a:t>
            </a:r>
            <a:r>
              <a:rPr lang="en-US" dirty="0" smtClean="0"/>
              <a:t>mechanisms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89" y="1690689"/>
            <a:ext cx="2371661" cy="3581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64169" y="5272089"/>
            <a:ext cx="3779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Qin et al., </a:t>
            </a:r>
            <a:r>
              <a:rPr lang="en-US" sz="1400" i="1" dirty="0" smtClean="0"/>
              <a:t>BBRC</a:t>
            </a:r>
            <a:r>
              <a:rPr lang="en-US" sz="1400" dirty="0" smtClean="0"/>
              <a:t>, 2010.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6282472" cy="39608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02641" y="5705377"/>
            <a:ext cx="3779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Wu et al., </a:t>
            </a:r>
            <a:r>
              <a:rPr lang="en-US" sz="1400" i="1" dirty="0" smtClean="0"/>
              <a:t>Endocrinology</a:t>
            </a:r>
            <a:r>
              <a:rPr lang="en-US" sz="1400" dirty="0" smtClean="0"/>
              <a:t>, 2010.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27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Upstream of Foxo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1409700"/>
            <a:ext cx="5956300" cy="507538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09029" y="3322299"/>
            <a:ext cx="875394" cy="567530"/>
          </a:xfrm>
          <a:prstGeom prst="ellipse">
            <a:avLst/>
          </a:prstGeom>
          <a:solidFill>
            <a:srgbClr val="FF0000">
              <a:alpha val="21000"/>
            </a:srgb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71130" y="6485081"/>
            <a:ext cx="3679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n-lt"/>
              </a:rPr>
              <a:t>Braun and Jones, </a:t>
            </a:r>
            <a:r>
              <a:rPr lang="en-US" altLang="en-US" sz="1800" i="1" dirty="0" smtClean="0">
                <a:latin typeface="+mn-lt"/>
              </a:rPr>
              <a:t>Front </a:t>
            </a:r>
            <a:r>
              <a:rPr lang="en-US" altLang="en-US" sz="1800" i="1" dirty="0" err="1" smtClean="0">
                <a:latin typeface="+mn-lt"/>
              </a:rPr>
              <a:t>Physiol</a:t>
            </a:r>
            <a:r>
              <a:rPr lang="en-US" altLang="en-US" sz="1800" dirty="0" smtClean="0">
                <a:latin typeface="+mn-lt"/>
              </a:rPr>
              <a:t>, 2015.</a:t>
            </a: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68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9" y="3631704"/>
            <a:ext cx="2772081" cy="2772178"/>
          </a:xfrm>
          <a:prstGeom prst="rect">
            <a:avLst/>
          </a:prstGeom>
        </p:spPr>
      </p:pic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Dexa +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300 nM Testo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15130" y="4556128"/>
            <a:ext cx="1334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vitro 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891866" y="4573972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4196</TotalTime>
  <Words>1109</Words>
  <Application>Microsoft Office PowerPoint</Application>
  <PresentationFormat>On-screen Show (4:3)</PresentationFormat>
  <Paragraphs>312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Cabin</vt:lpstr>
      <vt:lpstr>Arial</vt:lpstr>
      <vt:lpstr>Droid Sans Fallback</vt:lpstr>
      <vt:lpstr>Times New Roman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Gastrocnemius LC3 isoforms</vt:lpstr>
      <vt:lpstr>Calpain activity</vt:lpstr>
      <vt:lpstr>Translation regulators</vt:lpstr>
      <vt:lpstr>4E-BP</vt:lpstr>
      <vt:lpstr>Conclusions so far</vt:lpstr>
      <vt:lpstr>Transcriptional effects of Dexa</vt:lpstr>
      <vt:lpstr>More transcriptional effects of Dexa</vt:lpstr>
      <vt:lpstr>Glucose metabolism insights</vt:lpstr>
      <vt:lpstr>Akt desensitization</vt:lpstr>
      <vt:lpstr>Combination of permanent and conditional actions</vt:lpstr>
      <vt:lpstr>Testosterone mechanisms</vt:lpstr>
      <vt:lpstr>Upstream of Foxo</vt:lpstr>
      <vt:lpstr>PowerPoint Presentation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153</cp:revision>
  <dcterms:created xsi:type="dcterms:W3CDTF">2015-07-04T16:17:21Z</dcterms:created>
  <dcterms:modified xsi:type="dcterms:W3CDTF">2015-07-08T19:30:53Z</dcterms:modified>
</cp:coreProperties>
</file>