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77" r:id="rId34"/>
    <p:sldId id="280" r:id="rId35"/>
    <p:sldId id="281" r:id="rId36"/>
  </p:sldIdLst>
  <p:sldSz cx="9144000" cy="6858000" type="screen4x3"/>
  <p:notesSz cx="6858000" cy="9144000"/>
  <p:embeddedFontLst>
    <p:embeddedFont>
      <p:font typeface="Cabin" panose="020B0803050202020004" pitchFamily="34" charset="0"/>
      <p:regular r:id="rId37"/>
      <p:bold r:id="rId38"/>
      <p:italic r:id="rId39"/>
      <p:boldItalic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9.png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+mn-lt"/>
                </a:rPr>
                <a:t>± </a:t>
              </a:r>
              <a:r>
                <a:rPr lang="en-US" altLang="en-US" sz="1600" dirty="0" smtClean="0">
                  <a:latin typeface="+mn-lt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54" y="1648164"/>
            <a:ext cx="8229600" cy="4563708"/>
          </a:xfrm>
        </p:spPr>
      </p:pic>
      <p:sp>
        <p:nvSpPr>
          <p:cNvPr id="18" name="Rectangle 17"/>
          <p:cNvSpPr/>
          <p:nvPr/>
        </p:nvSpPr>
        <p:spPr>
          <a:xfrm>
            <a:off x="0" y="3797419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body weight</a:t>
            </a:r>
          </a:p>
          <a:p>
            <a:pPr algn="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  <p:sp>
        <p:nvSpPr>
          <p:cNvPr id="9" name="Up Arrow 8"/>
          <p:cNvSpPr/>
          <p:nvPr/>
        </p:nvSpPr>
        <p:spPr>
          <a:xfrm>
            <a:off x="2627819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238523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287221" y="615791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in 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mg/kg dexamethasone on male rats</a:t>
              </a:r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al., 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mg/kg dexamethasone on male mice</a:t>
              </a:r>
            </a:p>
            <a:p>
              <a:pPr algn="r"/>
              <a:r>
                <a:rPr lang="en-US" sz="1400" dirty="0" smtClean="0"/>
                <a:t>(Baehr et al., 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2012).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studies (microarray, molecular markers)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956467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581939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5422856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apoptosis.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Gastrocnemius LC3 isoforms</a:t>
            </a:r>
            <a:endParaRPr lang="en-US" dirty="0"/>
          </a:p>
        </p:txBody>
      </p:sp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2521" y="5496329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GAPDH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01494" y="5496328"/>
            <a:ext cx="144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LC3-II normalized to LC3-I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1" y="1411750"/>
            <a:ext cx="4140596" cy="414074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21127"/>
              </p:ext>
            </p:extLst>
          </p:nvPr>
        </p:nvGraphicFramePr>
        <p:xfrm>
          <a:off x="237036" y="4578350"/>
          <a:ext cx="4020331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1187"/>
                <a:gridCol w="536524"/>
                <a:gridCol w="536524"/>
                <a:gridCol w="536524"/>
                <a:gridCol w="536524"/>
                <a:gridCol w="536524"/>
                <a:gridCol w="536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Dexa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2" y="2502402"/>
            <a:ext cx="7996501" cy="3657600"/>
          </a:xfrm>
        </p:spPr>
      </p:pic>
      <p:sp>
        <p:nvSpPr>
          <p:cNvPr id="5" name="Rectangle 4"/>
          <p:cNvSpPr/>
          <p:nvPr/>
        </p:nvSpPr>
        <p:spPr>
          <a:xfrm>
            <a:off x="4694188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49532" y="600611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38844" y="600611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07617" y="3824653"/>
            <a:ext cx="1472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calpain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525"/>
          <a:stretch>
            <a:fillRect/>
          </a:stretch>
        </p:blipFill>
        <p:spPr bwMode="auto">
          <a:xfrm>
            <a:off x="5439506" y="1511993"/>
            <a:ext cx="3566843" cy="69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79" r="25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6"/>
          <p:cNvPicPr>
            <a:picLocks noChangeAspect="1" noChangeArrowheads="1"/>
          </p:cNvPicPr>
          <p:nvPr/>
        </p:nvPicPr>
        <p:blipFill>
          <a:blip r:embed="rId3">
            <a:lum bright="5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/>
          <a:stretch>
            <a:fillRect/>
          </a:stretch>
        </p:blipFill>
        <p:spPr bwMode="auto">
          <a:xfrm>
            <a:off x="5450274" y="2067618"/>
            <a:ext cx="3556076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0000" contrast="50000"/>
                  </a:blip>
                  <a:srcRect l="13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1325563"/>
          </a:xfrm>
        </p:spPr>
        <p:txBody>
          <a:bodyPr/>
          <a:lstStyle/>
          <a:p>
            <a:r>
              <a:rPr lang="en-US" dirty="0" smtClean="0"/>
              <a:t>Gastrocnemius translation markers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3310"/>
              </p:ext>
            </p:extLst>
          </p:nvPr>
        </p:nvGraphicFramePr>
        <p:xfrm>
          <a:off x="187554" y="3033859"/>
          <a:ext cx="4070551" cy="749197"/>
        </p:xfrm>
        <a:graphic>
          <a:graphicData uri="http://schemas.openxmlformats.org/drawingml/2006/table">
            <a:tbl>
              <a:tblPr/>
              <a:tblGrid>
                <a:gridCol w="737419"/>
                <a:gridCol w="555522"/>
                <a:gridCol w="555522"/>
                <a:gridCol w="555522"/>
                <a:gridCol w="555522"/>
                <a:gridCol w="555522"/>
                <a:gridCol w="555522"/>
              </a:tblGrid>
              <a:tr h="373625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57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0" y="1830824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0" y="2496573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4">
            <a:lum bright="3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1030"/>
          <a:stretch>
            <a:fillRect/>
          </a:stretch>
        </p:blipFill>
        <p:spPr bwMode="auto">
          <a:xfrm>
            <a:off x="989913" y="1690689"/>
            <a:ext cx="3178207" cy="49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30000" contrast="70000"/>
                  </a:blip>
                  <a:srcRect l="4521" r="103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5">
            <a:lum bright="40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r="2936"/>
          <a:stretch>
            <a:fillRect/>
          </a:stretch>
        </p:blipFill>
        <p:spPr bwMode="auto">
          <a:xfrm>
            <a:off x="863908" y="2291095"/>
            <a:ext cx="3304212" cy="6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40000" contrast="72000"/>
                  </a:blip>
                  <a:srcRect l="1704" r="293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73" y="3807258"/>
            <a:ext cx="2772081" cy="3204235"/>
          </a:xfrm>
          <a:prstGeom prst="rect">
            <a:avLst/>
          </a:prstGeom>
        </p:spPr>
      </p:pic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431954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Cabin" panose="020B0803050202020004" pitchFamily="34" charset="0"/>
              </a:rPr>
              <a:t> Ⓟ-eIF2α</a:t>
            </a:r>
          </a:p>
        </p:txBody>
      </p:sp>
      <p:graphicFrame>
        <p:nvGraphicFramePr>
          <p:cNvPr id="1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1258"/>
              </p:ext>
            </p:extLst>
          </p:nvPr>
        </p:nvGraphicFramePr>
        <p:xfrm>
          <a:off x="4572000" y="3067307"/>
          <a:ext cx="4434347" cy="719855"/>
        </p:xfrm>
        <a:graphic>
          <a:graphicData uri="http://schemas.openxmlformats.org/drawingml/2006/table">
            <a:tbl>
              <a:tblPr/>
              <a:tblGrid>
                <a:gridCol w="914399"/>
                <a:gridCol w="586658"/>
                <a:gridCol w="586658"/>
                <a:gridCol w="586658"/>
                <a:gridCol w="586658"/>
                <a:gridCol w="586658"/>
                <a:gridCol w="586658"/>
              </a:tblGrid>
              <a:tr h="358992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Dexa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863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Testo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/>
                          <a:cs typeface="Droid Sans Fallback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/>
                          <a:cs typeface="Droid Sans Fallback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4178888" y="1787753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 eIF3f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178888" y="2413022"/>
            <a:ext cx="1100679" cy="30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86" y="3807259"/>
            <a:ext cx="2772081" cy="3204235"/>
          </a:xfrm>
          <a:prstGeom prst="rect">
            <a:avLst/>
          </a:prstGeom>
        </p:spPr>
      </p:pic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279567" y="5191427"/>
            <a:ext cx="863908" cy="2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 smtClean="0">
                <a:latin typeface="Cabin" panose="020B0803050202020004" pitchFamily="34" charset="0"/>
              </a:rPr>
              <a:t>eIF3-f</a:t>
            </a:r>
            <a:endParaRPr lang="en-US" altLang="en-US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56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99" y="3631704"/>
            <a:ext cx="2772081" cy="2772178"/>
          </a:xfrm>
          <a:prstGeom prst="rect">
            <a:avLst/>
          </a:prstGeom>
        </p:spPr>
      </p:pic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Dexa +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+mn-lt"/>
                <a:cs typeface="Segoe UI" panose="020B0502040204020203" pitchFamily="34" charset="0"/>
              </a:rPr>
              <a:t>300 nM Testo</a:t>
            </a:r>
            <a:endParaRPr lang="en-GB" altLang="en-US" sz="16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15130" y="4556128"/>
            <a:ext cx="1334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vitro 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+mn-lt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+mn-lt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+mn-lt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+mn-lt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91866" y="4573972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903</Words>
  <Application>Microsoft Office PowerPoint</Application>
  <PresentationFormat>On-screen Show (4:3)</PresentationFormat>
  <Paragraphs>246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Cabin</vt:lpstr>
      <vt:lpstr>Arial</vt:lpstr>
      <vt:lpstr>Droid Sans Fallback</vt:lpstr>
      <vt:lpstr>Times New Roman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Gastrocnemius LC3 isoforms</vt:lpstr>
      <vt:lpstr>Calpain activity</vt:lpstr>
      <vt:lpstr>Gastrocnemius translation markers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134</cp:revision>
  <dcterms:created xsi:type="dcterms:W3CDTF">2015-07-04T16:17:21Z</dcterms:created>
  <dcterms:modified xsi:type="dcterms:W3CDTF">2015-07-08T06:51:52Z</dcterms:modified>
</cp:coreProperties>
</file>