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  <p:sldId id="268" r:id="rId14"/>
    <p:sldId id="273" r:id="rId15"/>
    <p:sldId id="270" r:id="rId16"/>
    <p:sldId id="271" r:id="rId17"/>
    <p:sldId id="272" r:id="rId18"/>
    <p:sldId id="274" r:id="rId19"/>
    <p:sldId id="275" r:id="rId20"/>
    <p:sldId id="276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77" r:id="rId33"/>
    <p:sldId id="280" r:id="rId34"/>
    <p:sldId id="281" r:id="rId35"/>
  </p:sldIdLst>
  <p:sldSz cx="9144000" cy="6858000" type="screen4x3"/>
  <p:notesSz cx="6858000" cy="9144000"/>
  <p:embeddedFontLst>
    <p:embeddedFont>
      <p:font typeface="Cabin" panose="020B0803050202020004" pitchFamily="34" charset="0"/>
      <p:regular r:id="rId36"/>
      <p:bold r:id="rId37"/>
      <p:italic r:id="rId38"/>
      <p:boldItalic r:id="rId39"/>
    </p:embeddedFont>
    <p:embeddedFont>
      <p:font typeface="Segoe UI" panose="020B0502040204020203" pitchFamily="34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>
        <p:scale>
          <a:sx n="100" d="100"/>
          <a:sy n="100" d="100"/>
        </p:scale>
        <p:origin x="1128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57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4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microsoft.com/office/2007/relationships/hdphoto" Target="../media/hdphoto2.wdp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microsoft.com/office/2007/relationships/hdphoto" Target="../media/hdphoto3.wdp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microsoft.com/office/2007/relationships/hdphoto" Target="../media/hdphoto4.wdp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dirty="0"/>
              <a:t>A murine model of glucocorticoid myopathy alleviation using androgen 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Nicolae Lucian </a:t>
            </a:r>
            <a:r>
              <a:rPr lang="en-US" dirty="0" smtClean="0"/>
              <a:t>Sandor</a:t>
            </a:r>
          </a:p>
          <a:p>
            <a:r>
              <a:rPr lang="en-US" dirty="0" smtClean="0"/>
              <a:t>July </a:t>
            </a:r>
            <a:r>
              <a:rPr lang="en-US" dirty="0"/>
              <a:t>13th, 2015</a:t>
            </a:r>
          </a:p>
        </p:txBody>
      </p:sp>
    </p:spTree>
    <p:extLst>
      <p:ext uri="{BB962C8B-B14F-4D97-AF65-F5344CB8AC3E}">
        <p14:creationId xmlns:p14="http://schemas.microsoft.com/office/powerpoint/2010/main" val="17391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Glucocorticoids cause muscle </a:t>
            </a:r>
            <a:r>
              <a:rPr lang="en-US" dirty="0" smtClean="0"/>
              <a:t>loss</a:t>
            </a:r>
          </a:p>
          <a:p>
            <a:r>
              <a:rPr lang="en-US" dirty="0" smtClean="0"/>
              <a:t>In </a:t>
            </a:r>
            <a:r>
              <a:rPr lang="en-US" dirty="0"/>
              <a:t>males, this loss of muscle is associated with moderate </a:t>
            </a:r>
            <a:r>
              <a:rPr lang="en-US" dirty="0" smtClean="0"/>
              <a:t>hypoandrogenism</a:t>
            </a:r>
          </a:p>
          <a:p>
            <a:r>
              <a:rPr lang="en-US" dirty="0" smtClean="0"/>
              <a:t>Testosterone </a:t>
            </a:r>
            <a:r>
              <a:rPr lang="en-US" dirty="0"/>
              <a:t>supplementation reduce the loss of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Safer </a:t>
            </a:r>
            <a:r>
              <a:rPr lang="en-US" dirty="0"/>
              <a:t>alternatives to testosterone are needed</a:t>
            </a:r>
          </a:p>
        </p:txBody>
      </p:sp>
    </p:spTree>
    <p:extLst>
      <p:ext uri="{BB962C8B-B14F-4D97-AF65-F5344CB8AC3E}">
        <p14:creationId xmlns:p14="http://schemas.microsoft.com/office/powerpoint/2010/main" val="33914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Glucocorticoids stimulate some fat deposits, confounding arm diameter measurements.</a:t>
            </a:r>
          </a:p>
          <a:p>
            <a:r>
              <a:rPr lang="en-US" dirty="0" smtClean="0"/>
              <a:t>Horses get hyperglycemia.</a:t>
            </a:r>
          </a:p>
          <a:p>
            <a:r>
              <a:rPr lang="en-US" dirty="0" smtClean="0"/>
              <a:t>Dogs get increased urinary nitrogen.</a:t>
            </a:r>
          </a:p>
          <a:p>
            <a:r>
              <a:rPr lang="en-US" dirty="0" smtClean="0"/>
              <a:t>Rodents are best.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Rats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2" y="1686603"/>
            <a:ext cx="7555555" cy="2684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5" y="4592044"/>
            <a:ext cx="7556685" cy="18666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represent seven-day 10 mg/kg cortisone on adult male rats</a:t>
            </a:r>
          </a:p>
          <a:p>
            <a:pPr algn="r"/>
            <a:r>
              <a:rPr lang="en-US" dirty="0" smtClean="0"/>
              <a:t>(Goldberg, JBC, 1969).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Mice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41" y="2007325"/>
            <a:ext cx="2981072" cy="338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" y="2007325"/>
            <a:ext cx="3164500" cy="338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5" y="2007325"/>
            <a:ext cx="2877366" cy="3383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65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for ten-day 5 mg/kg dexamethasone on male mice</a:t>
            </a:r>
          </a:p>
          <a:p>
            <a:pPr algn="r"/>
            <a:r>
              <a:rPr lang="en-US" dirty="0" smtClean="0"/>
              <a:t>(</a:t>
            </a:r>
            <a:r>
              <a:rPr lang="en-US" dirty="0" err="1" smtClean="0"/>
              <a:t>Agbenyega</a:t>
            </a:r>
            <a:r>
              <a:rPr lang="en-US" dirty="0" smtClean="0"/>
              <a:t> et al., Comp </a:t>
            </a:r>
            <a:r>
              <a:rPr lang="en-US" dirty="0" err="1" smtClean="0"/>
              <a:t>Physiol</a:t>
            </a:r>
            <a:r>
              <a:rPr lang="en-US" dirty="0" smtClean="0"/>
              <a:t>, 1992).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51288" y="5453912"/>
            <a:ext cx="83433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Soleus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5870" y="5453912"/>
            <a:ext cx="174188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Gastrocnemius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24728" y="5453912"/>
            <a:ext cx="236305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Extensor </a:t>
            </a:r>
            <a:r>
              <a:rPr lang="en-US" dirty="0" err="1" smtClean="0"/>
              <a:t>digitorum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 muscles are protected by testosterone co-administration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95209" y="1690689"/>
            <a:ext cx="4833449" cy="3905671"/>
            <a:chOff x="-195208" y="2250040"/>
            <a:chExt cx="4833449" cy="39056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50040"/>
              <a:ext cx="4579188" cy="325934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95208" y="5509380"/>
              <a:ext cx="48334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Ten-day dexamethasone</a:t>
              </a:r>
            </a:p>
            <a:p>
              <a:pPr algn="r"/>
              <a:r>
                <a:rPr lang="en-US" dirty="0" smtClean="0"/>
                <a:t> ±</a:t>
              </a:r>
              <a:r>
                <a:rPr lang="en-US" dirty="0"/>
                <a:t> </a:t>
              </a:r>
              <a:r>
                <a:rPr lang="en-US" dirty="0" smtClean="0"/>
                <a:t>5 </a:t>
              </a:r>
              <a:r>
                <a:rPr lang="en-US" dirty="0"/>
                <a:t>mg/kg</a:t>
              </a:r>
              <a:r>
                <a:rPr lang="en-US" dirty="0" smtClean="0"/>
                <a:t> testosterone (Yin, J Trauma, 2009).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47327" y="1994796"/>
            <a:ext cx="5496674" cy="4863204"/>
            <a:chOff x="3647327" y="1994796"/>
            <a:chExt cx="5496674" cy="48632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292" y="3143892"/>
              <a:ext cx="4446708" cy="318498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647327" y="6211669"/>
              <a:ext cx="54966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Eight-day dexamethasone</a:t>
              </a:r>
            </a:p>
            <a:p>
              <a:pPr algn="r"/>
              <a:r>
                <a:rPr lang="en-US" dirty="0" smtClean="0"/>
                <a:t> ± 25 mg/kg testosterone (Jones, Endocrinology, 2010).</a:t>
              </a:r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5364484" y="1994796"/>
              <a:ext cx="357403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... Or are they?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5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alleviates dexamethasone-induced muscle atrophy in mice.</a:t>
            </a:r>
          </a:p>
        </p:txBody>
      </p:sp>
    </p:spTree>
    <p:extLst>
      <p:ext uri="{BB962C8B-B14F-4D97-AF65-F5344CB8AC3E}">
        <p14:creationId xmlns:p14="http://schemas.microsoft.com/office/powerpoint/2010/main" val="8169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vivo test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494844" y="3532341"/>
            <a:ext cx="6445327" cy="212301"/>
            <a:chOff x="614" y="1118"/>
            <a:chExt cx="2702" cy="89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614" y="1170"/>
              <a:ext cx="2702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828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089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612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873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135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39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65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0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306179" y="3727943"/>
            <a:ext cx="1641149" cy="33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latin typeface="+mn-lt"/>
              </a:rPr>
              <a:t>Time (days)</a:t>
            </a: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57200" y="2888285"/>
            <a:ext cx="920761" cy="462766"/>
            <a:chOff x="179" y="848"/>
            <a:chExt cx="386" cy="194"/>
          </a:xfrm>
        </p:grpSpPr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179" y="848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182" y="850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182" y="852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182" y="852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82" y="852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182" y="850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186" y="854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57200" y="3904462"/>
            <a:ext cx="920761" cy="462766"/>
            <a:chOff x="179" y="1274"/>
            <a:chExt cx="386" cy="194"/>
          </a:xfrm>
        </p:grpSpPr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79" y="1274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82" y="1276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182" y="1278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182" y="1278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182" y="1278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182" y="1278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186" y="1279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457200" y="3396375"/>
            <a:ext cx="920761" cy="462766"/>
            <a:chOff x="179" y="1061"/>
            <a:chExt cx="386" cy="194"/>
          </a:xfrm>
        </p:grpSpPr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179" y="1061"/>
              <a:ext cx="384" cy="193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182" y="1063"/>
              <a:ext cx="381" cy="193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182" y="1065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182" y="1065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182" y="1065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182" y="1063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186" y="1066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819258" y="3859140"/>
            <a:ext cx="4735003" cy="512858"/>
            <a:chOff x="1819258" y="3859140"/>
            <a:chExt cx="4735003" cy="512858"/>
          </a:xfrm>
        </p:grpSpPr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6172598" y="3859140"/>
              <a:ext cx="381663" cy="512858"/>
              <a:chOff x="2575" y="1255"/>
              <a:chExt cx="160" cy="215"/>
            </a:xfrm>
          </p:grpSpPr>
          <p:sp>
            <p:nvSpPr>
              <p:cNvPr id="62" name="Freeform 59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60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61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62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63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64"/>
            <p:cNvGrpSpPr>
              <a:grpSpLocks/>
            </p:cNvGrpSpPr>
            <p:nvPr/>
          </p:nvGrpSpPr>
          <p:grpSpPr bwMode="auto">
            <a:xfrm>
              <a:off x="5550010" y="3859140"/>
              <a:ext cx="381663" cy="512858"/>
              <a:chOff x="2314" y="1255"/>
              <a:chExt cx="160" cy="215"/>
            </a:xfrm>
          </p:grpSpPr>
          <p:sp>
            <p:nvSpPr>
              <p:cNvPr id="68" name="Freeform 65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66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67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68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69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0"/>
            <p:cNvGrpSpPr>
              <a:grpSpLocks/>
            </p:cNvGrpSpPr>
            <p:nvPr/>
          </p:nvGrpSpPr>
          <p:grpSpPr bwMode="auto">
            <a:xfrm>
              <a:off x="4927423" y="3859140"/>
              <a:ext cx="381663" cy="512858"/>
              <a:chOff x="2053" y="1255"/>
              <a:chExt cx="160" cy="215"/>
            </a:xfrm>
          </p:grpSpPr>
          <p:sp>
            <p:nvSpPr>
              <p:cNvPr id="74" name="Freeform 71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72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73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74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75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" name="Group 76"/>
            <p:cNvGrpSpPr>
              <a:grpSpLocks/>
            </p:cNvGrpSpPr>
            <p:nvPr/>
          </p:nvGrpSpPr>
          <p:grpSpPr bwMode="auto">
            <a:xfrm>
              <a:off x="4304835" y="3859140"/>
              <a:ext cx="381663" cy="512858"/>
              <a:chOff x="1792" y="1255"/>
              <a:chExt cx="160" cy="215"/>
            </a:xfrm>
          </p:grpSpPr>
          <p:sp>
            <p:nvSpPr>
              <p:cNvPr id="80" name="Freeform 77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78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79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80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81"/>
              <p:cNvSpPr>
                <a:spLocks noChangeArrowheads="1"/>
              </p:cNvSpPr>
              <p:nvPr/>
            </p:nvSpPr>
            <p:spPr bwMode="auto">
              <a:xfrm>
                <a:off x="1794" y="1255"/>
                <a:ext cx="158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" name="Group 82"/>
            <p:cNvGrpSpPr>
              <a:grpSpLocks/>
            </p:cNvGrpSpPr>
            <p:nvPr/>
          </p:nvGrpSpPr>
          <p:grpSpPr bwMode="auto">
            <a:xfrm>
              <a:off x="3684634" y="3859140"/>
              <a:ext cx="381663" cy="512858"/>
              <a:chOff x="1532" y="1255"/>
              <a:chExt cx="160" cy="215"/>
            </a:xfrm>
          </p:grpSpPr>
          <p:sp>
            <p:nvSpPr>
              <p:cNvPr id="86" name="Freeform 83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84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85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86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87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88"/>
            <p:cNvGrpSpPr>
              <a:grpSpLocks/>
            </p:cNvGrpSpPr>
            <p:nvPr/>
          </p:nvGrpSpPr>
          <p:grpSpPr bwMode="auto">
            <a:xfrm>
              <a:off x="3059661" y="3859140"/>
              <a:ext cx="381663" cy="512858"/>
              <a:chOff x="1270" y="1255"/>
              <a:chExt cx="160" cy="215"/>
            </a:xfrm>
          </p:grpSpPr>
          <p:sp>
            <p:nvSpPr>
              <p:cNvPr id="92" name="Freeform 89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90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91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92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93"/>
              <p:cNvSpPr>
                <a:spLocks noChangeArrowheads="1"/>
              </p:cNvSpPr>
              <p:nvPr/>
            </p:nvSpPr>
            <p:spPr bwMode="auto">
              <a:xfrm>
                <a:off x="1272" y="1255"/>
                <a:ext cx="159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" name="Group 94"/>
            <p:cNvGrpSpPr>
              <a:grpSpLocks/>
            </p:cNvGrpSpPr>
            <p:nvPr/>
          </p:nvGrpSpPr>
          <p:grpSpPr bwMode="auto">
            <a:xfrm>
              <a:off x="2439459" y="3859140"/>
              <a:ext cx="381663" cy="512858"/>
              <a:chOff x="1010" y="1255"/>
              <a:chExt cx="160" cy="215"/>
            </a:xfrm>
          </p:grpSpPr>
          <p:sp>
            <p:nvSpPr>
              <p:cNvPr id="98" name="Freeform 95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96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97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98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99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" name="Group 100"/>
            <p:cNvGrpSpPr>
              <a:grpSpLocks/>
            </p:cNvGrpSpPr>
            <p:nvPr/>
          </p:nvGrpSpPr>
          <p:grpSpPr bwMode="auto">
            <a:xfrm>
              <a:off x="1819258" y="3859140"/>
              <a:ext cx="381663" cy="512858"/>
              <a:chOff x="750" y="1255"/>
              <a:chExt cx="160" cy="215"/>
            </a:xfrm>
          </p:grpSpPr>
          <p:sp>
            <p:nvSpPr>
              <p:cNvPr id="104" name="Freeform 101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Freeform 102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103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Freeform 104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105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423063" y="2377812"/>
            <a:ext cx="2263737" cy="1118749"/>
            <a:chOff x="6423063" y="2377812"/>
            <a:chExt cx="2263737" cy="1118749"/>
          </a:xfrm>
        </p:grpSpPr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6473157" y="2377812"/>
              <a:ext cx="2213643" cy="1066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>
                  <a:latin typeface="+mn-lt"/>
                </a:rPr>
                <a:t>Tissue collection</a:t>
              </a:r>
            </a:p>
          </p:txBody>
        </p:sp>
        <p:sp>
          <p:nvSpPr>
            <p:cNvPr id="111" name="Line 108"/>
            <p:cNvSpPr>
              <a:spLocks noChangeShapeType="1"/>
            </p:cNvSpPr>
            <p:nvPr/>
          </p:nvSpPr>
          <p:spPr bwMode="auto">
            <a:xfrm>
              <a:off x="6423063" y="2425520"/>
              <a:ext cx="4771" cy="107104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16500" y="2086794"/>
            <a:ext cx="4656284" cy="1352518"/>
            <a:chOff x="1616500" y="2086794"/>
            <a:chExt cx="4656284" cy="1352518"/>
          </a:xfrm>
        </p:grpSpPr>
        <p:grpSp>
          <p:nvGrpSpPr>
            <p:cNvPr id="39" name="Group 36"/>
            <p:cNvGrpSpPr>
              <a:grpSpLocks/>
            </p:cNvGrpSpPr>
            <p:nvPr/>
          </p:nvGrpSpPr>
          <p:grpSpPr bwMode="auto">
            <a:xfrm>
              <a:off x="2022017" y="2745162"/>
              <a:ext cx="4250767" cy="694150"/>
              <a:chOff x="835" y="788"/>
              <a:chExt cx="1782" cy="291"/>
            </a:xfrm>
          </p:grpSpPr>
          <p:grpSp>
            <p:nvGrpSpPr>
              <p:cNvPr id="40" name="Group 37"/>
              <p:cNvGrpSpPr>
                <a:grpSpLocks/>
              </p:cNvGrpSpPr>
              <p:nvPr/>
            </p:nvGrpSpPr>
            <p:grpSpPr bwMode="auto">
              <a:xfrm>
                <a:off x="835" y="788"/>
                <a:ext cx="214" cy="291"/>
                <a:chOff x="835" y="788"/>
                <a:chExt cx="214" cy="291"/>
              </a:xfrm>
            </p:grpSpPr>
            <p:sp>
              <p:nvSpPr>
                <p:cNvPr id="59" name="Freeform 38"/>
                <p:cNvSpPr>
                  <a:spLocks noChangeArrowheads="1"/>
                </p:cNvSpPr>
                <p:nvPr/>
              </p:nvSpPr>
              <p:spPr bwMode="auto">
                <a:xfrm>
                  <a:off x="835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39"/>
                <p:cNvSpPr>
                  <a:spLocks noChangeArrowheads="1"/>
                </p:cNvSpPr>
                <p:nvPr/>
              </p:nvSpPr>
              <p:spPr bwMode="auto">
                <a:xfrm>
                  <a:off x="835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>
                <a:off x="1620" y="788"/>
                <a:ext cx="214" cy="291"/>
                <a:chOff x="1620" y="788"/>
                <a:chExt cx="214" cy="291"/>
              </a:xfrm>
            </p:grpSpPr>
            <p:sp>
              <p:nvSpPr>
                <p:cNvPr id="57" name="Freeform 41"/>
                <p:cNvSpPr>
                  <a:spLocks noChangeArrowheads="1"/>
                </p:cNvSpPr>
                <p:nvPr/>
              </p:nvSpPr>
              <p:spPr bwMode="auto">
                <a:xfrm>
                  <a:off x="1620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42"/>
                <p:cNvSpPr>
                  <a:spLocks noChangeArrowheads="1"/>
                </p:cNvSpPr>
                <p:nvPr/>
              </p:nvSpPr>
              <p:spPr bwMode="auto">
                <a:xfrm>
                  <a:off x="1620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3"/>
              <p:cNvGrpSpPr>
                <a:grpSpLocks/>
              </p:cNvGrpSpPr>
              <p:nvPr/>
            </p:nvGrpSpPr>
            <p:grpSpPr bwMode="auto">
              <a:xfrm>
                <a:off x="1882" y="788"/>
                <a:ext cx="214" cy="291"/>
                <a:chOff x="1882" y="788"/>
                <a:chExt cx="214" cy="291"/>
              </a:xfrm>
            </p:grpSpPr>
            <p:sp>
              <p:nvSpPr>
                <p:cNvPr id="55" name="Freeform 44"/>
                <p:cNvSpPr>
                  <a:spLocks noChangeArrowheads="1"/>
                </p:cNvSpPr>
                <p:nvPr/>
              </p:nvSpPr>
              <p:spPr bwMode="auto">
                <a:xfrm>
                  <a:off x="1882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45"/>
                <p:cNvSpPr>
                  <a:spLocks noChangeArrowheads="1"/>
                </p:cNvSpPr>
                <p:nvPr/>
              </p:nvSpPr>
              <p:spPr bwMode="auto">
                <a:xfrm>
                  <a:off x="1882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46"/>
              <p:cNvGrpSpPr>
                <a:grpSpLocks/>
              </p:cNvGrpSpPr>
              <p:nvPr/>
            </p:nvGrpSpPr>
            <p:grpSpPr bwMode="auto">
              <a:xfrm>
                <a:off x="2143" y="788"/>
                <a:ext cx="214" cy="291"/>
                <a:chOff x="2143" y="788"/>
                <a:chExt cx="214" cy="291"/>
              </a:xfrm>
            </p:grpSpPr>
            <p:sp>
              <p:nvSpPr>
                <p:cNvPr id="53" name="Freeform 47"/>
                <p:cNvSpPr>
                  <a:spLocks noChangeArrowheads="1"/>
                </p:cNvSpPr>
                <p:nvPr/>
              </p:nvSpPr>
              <p:spPr bwMode="auto">
                <a:xfrm>
                  <a:off x="214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48"/>
                <p:cNvSpPr>
                  <a:spLocks noChangeArrowheads="1"/>
                </p:cNvSpPr>
                <p:nvPr/>
              </p:nvSpPr>
              <p:spPr bwMode="auto">
                <a:xfrm>
                  <a:off x="214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9"/>
              <p:cNvGrpSpPr>
                <a:grpSpLocks/>
              </p:cNvGrpSpPr>
              <p:nvPr/>
            </p:nvGrpSpPr>
            <p:grpSpPr bwMode="auto">
              <a:xfrm>
                <a:off x="2403" y="788"/>
                <a:ext cx="214" cy="291"/>
                <a:chOff x="2403" y="788"/>
                <a:chExt cx="214" cy="291"/>
              </a:xfrm>
            </p:grpSpPr>
            <p:sp>
              <p:nvSpPr>
                <p:cNvPr id="51" name="Freeform 50"/>
                <p:cNvSpPr>
                  <a:spLocks noChangeArrowheads="1"/>
                </p:cNvSpPr>
                <p:nvPr/>
              </p:nvSpPr>
              <p:spPr bwMode="auto">
                <a:xfrm>
                  <a:off x="240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51"/>
                <p:cNvSpPr>
                  <a:spLocks noChangeArrowheads="1"/>
                </p:cNvSpPr>
                <p:nvPr/>
              </p:nvSpPr>
              <p:spPr bwMode="auto">
                <a:xfrm>
                  <a:off x="240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52"/>
              <p:cNvGrpSpPr>
                <a:grpSpLocks/>
              </p:cNvGrpSpPr>
              <p:nvPr/>
            </p:nvGrpSpPr>
            <p:grpSpPr bwMode="auto">
              <a:xfrm>
                <a:off x="1097" y="788"/>
                <a:ext cx="214" cy="291"/>
                <a:chOff x="1097" y="788"/>
                <a:chExt cx="214" cy="291"/>
              </a:xfrm>
            </p:grpSpPr>
            <p:sp>
              <p:nvSpPr>
                <p:cNvPr id="49" name="Freeform 53"/>
                <p:cNvSpPr>
                  <a:spLocks noChangeArrowheads="1"/>
                </p:cNvSpPr>
                <p:nvPr/>
              </p:nvSpPr>
              <p:spPr bwMode="auto">
                <a:xfrm>
                  <a:off x="1097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54"/>
                <p:cNvSpPr>
                  <a:spLocks noChangeArrowheads="1"/>
                </p:cNvSpPr>
                <p:nvPr/>
              </p:nvSpPr>
              <p:spPr bwMode="auto">
                <a:xfrm>
                  <a:off x="1097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55"/>
              <p:cNvGrpSpPr>
                <a:grpSpLocks/>
              </p:cNvGrpSpPr>
              <p:nvPr/>
            </p:nvGrpSpPr>
            <p:grpSpPr bwMode="auto">
              <a:xfrm>
                <a:off x="1358" y="788"/>
                <a:ext cx="214" cy="291"/>
                <a:chOff x="1358" y="788"/>
                <a:chExt cx="214" cy="291"/>
              </a:xfrm>
            </p:grpSpPr>
            <p:sp>
              <p:nvSpPr>
                <p:cNvPr id="47" name="Freeform 56"/>
                <p:cNvSpPr>
                  <a:spLocks noChangeArrowheads="1"/>
                </p:cNvSpPr>
                <p:nvPr/>
              </p:nvSpPr>
              <p:spPr bwMode="auto">
                <a:xfrm>
                  <a:off x="1358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57"/>
                <p:cNvSpPr>
                  <a:spLocks noChangeArrowheads="1"/>
                </p:cNvSpPr>
                <p:nvPr/>
              </p:nvSpPr>
              <p:spPr bwMode="auto">
                <a:xfrm>
                  <a:off x="1358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1616500" y="2086794"/>
              <a:ext cx="4632430" cy="553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7880" tIns="0" rIns="0" bIns="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 smtClean="0">
                  <a:latin typeface="+mn-lt"/>
                </a:rPr>
                <a:t>± 10 mg / kg D, </a:t>
              </a:r>
              <a:r>
                <a:rPr lang="en-US" altLang="en-US" sz="1600" dirty="0">
                  <a:latin typeface="Cabin" panose="020B0803050202020004" pitchFamily="34" charset="0"/>
                </a:rPr>
                <a:t>± </a:t>
              </a:r>
              <a:r>
                <a:rPr lang="en-US" altLang="en-US" sz="1600" dirty="0" smtClean="0">
                  <a:latin typeface="Cabin" panose="020B0803050202020004" pitchFamily="34" charset="0"/>
                </a:rPr>
                <a:t>28 mg / kg T</a:t>
              </a:r>
              <a:endParaRPr lang="en-US" altLang="en-US" sz="1600" dirty="0">
                <a:latin typeface="+mn-lt"/>
              </a:endParaRPr>
            </a:p>
          </p:txBody>
        </p:sp>
        <p:sp>
          <p:nvSpPr>
            <p:cNvPr id="113" name="Line 110"/>
            <p:cNvSpPr>
              <a:spLocks noChangeShapeType="1"/>
            </p:cNvSpPr>
            <p:nvPr/>
          </p:nvSpPr>
          <p:spPr bwMode="auto">
            <a:xfrm>
              <a:off x="2055412" y="2559101"/>
              <a:ext cx="3756991" cy="477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616500" y="4383926"/>
            <a:ext cx="5142904" cy="904063"/>
            <a:chOff x="1616500" y="4383926"/>
            <a:chExt cx="5142904" cy="904063"/>
          </a:xfrm>
        </p:grpSpPr>
        <p:pic>
          <p:nvPicPr>
            <p:cNvPr id="109" name="Picture 10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162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4" name="Picture 1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500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16" name="Rectangle 109"/>
          <p:cNvSpPr>
            <a:spLocks noChangeArrowheads="1"/>
          </p:cNvSpPr>
          <p:nvPr/>
        </p:nvSpPr>
        <p:spPr bwMode="auto">
          <a:xfrm>
            <a:off x="-1362853" y="2793762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+mn-lt"/>
              </a:rPr>
              <a:t>V</a:t>
            </a:r>
            <a:endParaRPr lang="en-US" altLang="en-US" sz="16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117" name="Rectangle 109"/>
          <p:cNvSpPr>
            <a:spLocks noChangeArrowheads="1"/>
          </p:cNvSpPr>
          <p:nvPr/>
        </p:nvSpPr>
        <p:spPr bwMode="auto">
          <a:xfrm>
            <a:off x="-1385514" y="3307911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FF0000"/>
                </a:solidFill>
                <a:latin typeface="+mn-lt"/>
              </a:rPr>
              <a:t>D</a:t>
            </a:r>
            <a:endParaRPr lang="en-US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8" name="Rectangle 109"/>
          <p:cNvSpPr>
            <a:spLocks noChangeArrowheads="1"/>
          </p:cNvSpPr>
          <p:nvPr/>
        </p:nvSpPr>
        <p:spPr bwMode="auto">
          <a:xfrm>
            <a:off x="-1362853" y="3819504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+mn-lt"/>
              </a:rPr>
              <a:t>D+T</a:t>
            </a:r>
            <a:endParaRPr lang="en-US" altLang="en-US" sz="16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00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weight time course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3056444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430517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75382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476" y="1690689"/>
            <a:ext cx="6990181" cy="4351338"/>
          </a:xfrm>
        </p:spPr>
      </p:pic>
      <p:sp>
        <p:nvSpPr>
          <p:cNvPr id="18" name="Rectangle 17"/>
          <p:cNvSpPr/>
          <p:nvPr/>
        </p:nvSpPr>
        <p:spPr>
          <a:xfrm>
            <a:off x="418365" y="3692644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11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kind of time course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808938"/>
            <a:ext cx="8244618" cy="18364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64906" y="3215305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composition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042889"/>
            <a:ext cx="8244618" cy="3672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871" y="2678276"/>
            <a:ext cx="1003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fat mass</a:t>
            </a:r>
          </a:p>
          <a:p>
            <a:pPr algn="ctr"/>
            <a:r>
              <a:rPr lang="en-US" dirty="0" smtClean="0"/>
              <a:t>gain (g)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81" y="4312194"/>
            <a:ext cx="1151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lean mass</a:t>
            </a:r>
          </a:p>
          <a:p>
            <a:pPr algn="ctr"/>
            <a:r>
              <a:rPr lang="en-US" dirty="0" smtClean="0"/>
              <a:t>loss (g)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Medical premises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vivo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vitro model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" y="1650470"/>
            <a:ext cx="9144000" cy="5040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muscles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216" y="1650470"/>
            <a:ext cx="430887" cy="1602170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gastrocnemius (g)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686236" y="3550749"/>
            <a:ext cx="430887" cy="1239827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levator ani (g)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6215" y="3530039"/>
            <a:ext cx="430887" cy="128124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quadriceps (g)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686236" y="1862002"/>
            <a:ext cx="430887" cy="117910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triceps br. (g)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06215" y="5182948"/>
            <a:ext cx="430887" cy="1255344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tibialis ant. (g)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08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</a:t>
            </a:r>
            <a:r>
              <a:rPr lang="en-US" dirty="0" smtClean="0"/>
              <a:t>reduces dexamethasone-induced reduction </a:t>
            </a:r>
            <a:r>
              <a:rPr lang="en-US" dirty="0" smtClean="0"/>
              <a:t>in </a:t>
            </a:r>
            <a:r>
              <a:rPr lang="en-US" dirty="0" smtClean="0"/>
              <a:t>mouse muscle mass.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Metabolic mechanisms of Dexa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in urinary 3MH demonstrates dexamethasone’s pro-catabolic action.</a:t>
            </a:r>
          </a:p>
          <a:p>
            <a:r>
              <a:rPr lang="en-US" dirty="0" smtClean="0"/>
              <a:t>Proteasome is dexamethasone’s main effector:</a:t>
            </a:r>
          </a:p>
          <a:p>
            <a:pPr lvl="1"/>
            <a:r>
              <a:rPr lang="en-US" dirty="0" smtClean="0"/>
              <a:t>E3 ligases upregulated</a:t>
            </a:r>
          </a:p>
          <a:p>
            <a:pPr lvl="1"/>
            <a:r>
              <a:rPr lang="en-US" dirty="0" smtClean="0"/>
              <a:t>amino acid release decreases by 80% when treated with MG132.</a:t>
            </a:r>
          </a:p>
          <a:p>
            <a:r>
              <a:rPr lang="en-US" dirty="0" smtClean="0"/>
              <a:t>Other proteolytic mechanisms are involved.</a:t>
            </a:r>
          </a:p>
        </p:txBody>
      </p:sp>
    </p:spTree>
    <p:extLst>
      <p:ext uri="{BB962C8B-B14F-4D97-AF65-F5344CB8AC3E}">
        <p14:creationId xmlns:p14="http://schemas.microsoft.com/office/powerpoint/2010/main" val="308231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synthesis and Dexa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881286" y="2550053"/>
            <a:ext cx="2684206" cy="3136132"/>
            <a:chOff x="-167147" y="2251589"/>
            <a:chExt cx="2684206" cy="31361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309" y="2251589"/>
              <a:ext cx="2086781" cy="239746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-167147" y="4649057"/>
              <a:ext cx="268420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Four days, 0.5 </a:t>
              </a:r>
              <a:r>
                <a:rPr lang="en-US" sz="1400" dirty="0" smtClean="0"/>
                <a:t>mg/kg dexamethasone on male </a:t>
              </a:r>
              <a:r>
                <a:rPr lang="en-US" sz="1400" dirty="0" smtClean="0"/>
                <a:t>rats</a:t>
              </a:r>
              <a:endParaRPr lang="en-US" sz="1400" dirty="0" smtClean="0"/>
            </a:p>
            <a:p>
              <a:pPr algn="r"/>
              <a:r>
                <a:rPr lang="en-US" sz="1400" dirty="0" smtClean="0"/>
                <a:t>(</a:t>
              </a:r>
              <a:r>
                <a:rPr lang="en-US" sz="1400" dirty="0" err="1" smtClean="0"/>
                <a:t>Dardevet</a:t>
              </a:r>
              <a:r>
                <a:rPr lang="en-US" sz="1400" dirty="0" smtClean="0"/>
                <a:t> et </a:t>
              </a:r>
              <a:r>
                <a:rPr lang="en-US" sz="1400" dirty="0" smtClean="0"/>
                <a:t>al., </a:t>
              </a:r>
              <a:r>
                <a:rPr lang="en-US" sz="1400" dirty="0" smtClean="0"/>
                <a:t>JCI, 1995).</a:t>
              </a:r>
              <a:endParaRPr lang="en-US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3156958"/>
            <a:ext cx="3677265" cy="1502001"/>
            <a:chOff x="40872" y="1690689"/>
            <a:chExt cx="3677265" cy="150200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2" y="1690689"/>
              <a:ext cx="3677265" cy="119422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74632" y="2884913"/>
              <a:ext cx="314350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(Goldberg, JBC, 1969).</a:t>
              </a:r>
              <a:endParaRPr 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76335" y="1828900"/>
            <a:ext cx="3143505" cy="4681339"/>
            <a:chOff x="6076335" y="1238875"/>
            <a:chExt cx="3143505" cy="4681339"/>
          </a:xfrm>
        </p:grpSpPr>
        <p:sp>
          <p:nvSpPr>
            <p:cNvPr id="5" name="Rectangle 4"/>
            <p:cNvSpPr/>
            <p:nvPr/>
          </p:nvSpPr>
          <p:spPr>
            <a:xfrm>
              <a:off x="6076335" y="5396994"/>
              <a:ext cx="314350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3 </a:t>
              </a:r>
              <a:r>
                <a:rPr lang="en-US" sz="1400" dirty="0" smtClean="0"/>
                <a:t>mg/kg dexamethasone on male mice</a:t>
              </a:r>
            </a:p>
            <a:p>
              <a:pPr algn="r"/>
              <a:r>
                <a:rPr lang="en-US" sz="1400" dirty="0" smtClean="0"/>
                <a:t>(Baehr et </a:t>
              </a:r>
              <a:r>
                <a:rPr lang="en-US" sz="1400" dirty="0" smtClean="0"/>
                <a:t>al., </a:t>
              </a:r>
              <a:r>
                <a:rPr lang="en-US" sz="1400" dirty="0" smtClean="0"/>
                <a:t>J </a:t>
              </a:r>
              <a:r>
                <a:rPr lang="en-US" sz="1400" dirty="0" err="1" smtClean="0"/>
                <a:t>Physiol</a:t>
              </a:r>
              <a:r>
                <a:rPr lang="en-US" sz="1400" dirty="0" smtClean="0"/>
                <a:t>, </a:t>
              </a:r>
              <a:r>
                <a:rPr lang="en-US" sz="1400" dirty="0" smtClean="0"/>
                <a:t>2012</a:t>
              </a:r>
              <a:r>
                <a:rPr lang="en-US" sz="1400" dirty="0" smtClean="0"/>
                <a:t>).</a:t>
              </a:r>
              <a:endParaRPr lang="en-US" sz="14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8770" y="1238875"/>
              <a:ext cx="2236909" cy="4158119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5746367" y="1378238"/>
            <a:ext cx="1572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Caveats:</a:t>
            </a:r>
            <a:endParaRPr lang="en-US" sz="20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46367" y="6457890"/>
            <a:ext cx="22648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</a:rPr>
              <a:t>More caveats later.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724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Testosterone effect on atrophying muscle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studies in glucocorticoid myopathy.</a:t>
            </a:r>
          </a:p>
          <a:p>
            <a:r>
              <a:rPr lang="en-US" dirty="0" smtClean="0"/>
              <a:t>Anti-proteolytic in rescue of castration (Serra, Sandor et al., 2012).</a:t>
            </a:r>
          </a:p>
        </p:txBody>
      </p:sp>
    </p:spTree>
    <p:extLst>
      <p:ext uri="{BB962C8B-B14F-4D97-AF65-F5344CB8AC3E}">
        <p14:creationId xmlns:p14="http://schemas.microsoft.com/office/powerpoint/2010/main" val="36265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Testosterone’s myoprotective action in the context of </a:t>
            </a:r>
            <a:r>
              <a:rPr lang="en-US" dirty="0" smtClean="0"/>
              <a:t>dexamethasone atrophy is based </a:t>
            </a:r>
            <a:r>
              <a:rPr lang="en-US" dirty="0"/>
              <a:t>on inhibiting </a:t>
            </a:r>
            <a:r>
              <a:rPr lang="en-US" dirty="0" smtClean="0"/>
              <a:t>the latter’s </a:t>
            </a:r>
            <a:r>
              <a:rPr lang="en-US" dirty="0"/>
              <a:t>proteolytic </a:t>
            </a:r>
            <a:r>
              <a:rPr lang="en-US" dirty="0" smtClean="0"/>
              <a:t>effects.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E3 ligases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55" y="1334010"/>
            <a:ext cx="7995945" cy="5486400"/>
          </a:xfrm>
        </p:spPr>
      </p:pic>
      <p:sp>
        <p:nvSpPr>
          <p:cNvPr id="13" name="Rectangle 12"/>
          <p:cNvSpPr/>
          <p:nvPr/>
        </p:nvSpPr>
        <p:spPr>
          <a:xfrm>
            <a:off x="0" y="1690230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MuRF1 mRNA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9441" y="3012669"/>
            <a:ext cx="1326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MuRF1 mRNA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9441" y="4335108"/>
            <a:ext cx="1326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MAFbx mRNA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24063" y="5657546"/>
            <a:ext cx="12721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MAFbx mRNA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737850" y="6550221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080682" y="655022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7395018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15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Chymotrypsin-like 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8" y="1825625"/>
            <a:ext cx="7640683" cy="4351338"/>
          </a:xfrm>
        </p:spPr>
      </p:pic>
      <p:sp>
        <p:nvSpPr>
          <p:cNvPr id="5" name="Rectangle 4"/>
          <p:cNvSpPr/>
          <p:nvPr/>
        </p:nvSpPr>
        <p:spPr>
          <a:xfrm>
            <a:off x="4118418" y="6158009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461250" y="6158010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775586" y="6158011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-49776" y="2260501"/>
            <a:ext cx="11602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proteasome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-49777" y="4369521"/>
            <a:ext cx="11602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triceps proteasome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57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81" y="1355877"/>
            <a:ext cx="7745502" cy="5486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Autophagy-related genes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56419" y="6576738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295337" y="6576738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417501" y="6576737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28600" y="1956467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beclin mRNA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28600" y="3581939"/>
            <a:ext cx="13961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cathepsin L mRNA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28600" y="5422856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LC3 mRNA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60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34" y="1188720"/>
            <a:ext cx="8001266" cy="56692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Cathepsin L activity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84355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039699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329011" y="655022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-17474" y="1590871"/>
            <a:ext cx="14447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gastrocnemius autophagosome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-17472" y="3546306"/>
            <a:ext cx="14447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</a:t>
            </a:r>
            <a:r>
              <a:rPr lang="en-US" sz="1400" dirty="0"/>
              <a:t>autophagosome </a:t>
            </a:r>
            <a:r>
              <a:rPr lang="en-US" sz="1400" dirty="0" smtClean="0"/>
              <a:t>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-93714" y="5324007"/>
            <a:ext cx="14447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triceps autophagosome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64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Glucocorticoids in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Stress hormones working towards hyperglycemia</a:t>
            </a:r>
          </a:p>
          <a:p>
            <a:r>
              <a:rPr lang="en-US" dirty="0" smtClean="0"/>
              <a:t>Activate immunosuppressive mechanisms</a:t>
            </a:r>
          </a:p>
          <a:p>
            <a:pPr lvl="1"/>
            <a:r>
              <a:rPr lang="en-US" dirty="0" smtClean="0"/>
              <a:t>expression of the decoy IL1R-II</a:t>
            </a:r>
          </a:p>
          <a:p>
            <a:pPr lvl="1"/>
            <a:r>
              <a:rPr lang="en-US" dirty="0" smtClean="0"/>
              <a:t>macrophage </a:t>
            </a:r>
            <a:r>
              <a:rPr lang="en-US" dirty="0" smtClean="0"/>
              <a:t>apoptosis.</a:t>
            </a:r>
            <a:endParaRPr lang="en-US" dirty="0" smtClean="0"/>
          </a:p>
          <a:p>
            <a:r>
              <a:rPr lang="en-US" dirty="0" smtClean="0"/>
              <a:t>Prescribed to ~1% per annum.</a:t>
            </a:r>
          </a:p>
          <a:p>
            <a:r>
              <a:rPr lang="en-US" dirty="0"/>
              <a:t>E</a:t>
            </a:r>
            <a:r>
              <a:rPr lang="en-US" dirty="0" smtClean="0"/>
              <a:t>ffects include</a:t>
            </a:r>
          </a:p>
          <a:p>
            <a:pPr lvl="1"/>
            <a:r>
              <a:rPr lang="en-US" dirty="0" smtClean="0"/>
              <a:t>edema*</a:t>
            </a:r>
          </a:p>
          <a:p>
            <a:pPr lvl="1"/>
            <a:r>
              <a:rPr lang="en-US" dirty="0" smtClean="0"/>
              <a:t>osteopenia</a:t>
            </a:r>
          </a:p>
          <a:p>
            <a:pPr lvl="1"/>
            <a:r>
              <a:rPr lang="en-US" dirty="0" smtClean="0"/>
              <a:t>insulin resistance</a:t>
            </a:r>
          </a:p>
          <a:p>
            <a:pPr lvl="1"/>
            <a:r>
              <a:rPr lang="en-US" dirty="0" smtClean="0"/>
              <a:t>muscle </a:t>
            </a:r>
            <a:r>
              <a:rPr lang="en-US" dirty="0" smtClean="0"/>
              <a:t>loss.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*</a:t>
            </a:r>
            <a:r>
              <a:rPr lang="en-US" sz="2600" dirty="0" smtClean="0"/>
              <a:t>Mineralocorticoid.</a:t>
            </a:r>
          </a:p>
        </p:txBody>
      </p:sp>
    </p:spTree>
    <p:extLst>
      <p:ext uri="{BB962C8B-B14F-4D97-AF65-F5344CB8AC3E}">
        <p14:creationId xmlns:p14="http://schemas.microsoft.com/office/powerpoint/2010/main" val="38240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Gastrocnemius LC3 isoforms</a:t>
            </a:r>
            <a:endParaRPr lang="en-US" dirty="0"/>
          </a:p>
        </p:txBody>
      </p:sp>
      <p:graphicFrame>
        <p:nvGraphicFramePr>
          <p:cNvPr id="4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549125"/>
              </p:ext>
            </p:extLst>
          </p:nvPr>
        </p:nvGraphicFramePr>
        <p:xfrm>
          <a:off x="117989" y="4559175"/>
          <a:ext cx="4139379" cy="669420"/>
        </p:xfrm>
        <a:graphic>
          <a:graphicData uri="http://schemas.openxmlformats.org/drawingml/2006/table">
            <a:tbl>
              <a:tblPr/>
              <a:tblGrid>
                <a:gridCol w="924231"/>
                <a:gridCol w="535858"/>
                <a:gridCol w="535858"/>
                <a:gridCol w="535858"/>
                <a:gridCol w="535858"/>
                <a:gridCol w="535858"/>
                <a:gridCol w="535858"/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Dexa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iberation Sans Narrow" pitchFamily="32" charset="0"/>
                          <a:cs typeface="Liberation Sans Narrow" pitchFamily="32" charset="0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iberation Sans Narrow" pitchFamily="32" charset="0"/>
                          <a:cs typeface="Liberation Sans Narrow" pitchFamily="32" charset="0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6388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Testo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iberation Sans Narrow" pitchFamily="32" charset="0"/>
                          <a:cs typeface="Liberation Sans Narrow" pitchFamily="32" charset="0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iberation Sans Narrow" pitchFamily="32" charset="0"/>
                          <a:cs typeface="Liberation Sans Narrow" pitchFamily="32" charset="0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iberation Sans Narrow" pitchFamily="32" charset="0"/>
                          <a:cs typeface="Liberation Sans Narrow" pitchFamily="32" charset="0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iberation Sans Narrow" pitchFamily="32" charset="0"/>
                          <a:cs typeface="Liberation Sans Narrow" pitchFamily="32" charset="0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 Box 53"/>
          <p:cNvSpPr txBox="1">
            <a:spLocks noChangeArrowheads="1"/>
          </p:cNvSpPr>
          <p:nvPr/>
        </p:nvSpPr>
        <p:spPr bwMode="auto">
          <a:xfrm>
            <a:off x="-342618" y="3175196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>
                <a:latin typeface="+mn-lt"/>
              </a:rPr>
              <a:t>LC3</a:t>
            </a:r>
          </a:p>
        </p:txBody>
      </p:sp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238074" y="4048564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GAPDH</a:t>
            </a:r>
          </a:p>
        </p:txBody>
      </p:sp>
      <p:pic>
        <p:nvPicPr>
          <p:cNvPr id="7" name="Picture 5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1000" contras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7" r="3268"/>
          <a:stretch>
            <a:fillRect/>
          </a:stretch>
        </p:blipFill>
        <p:spPr bwMode="auto">
          <a:xfrm>
            <a:off x="1046470" y="3778867"/>
            <a:ext cx="3210897" cy="717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52000" contrast="74000"/>
                  </a:blip>
                  <a:srcRect l="1807" r="326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56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97" r="2315" b="17795"/>
          <a:stretch>
            <a:fillRect/>
          </a:stretch>
        </p:blipFill>
        <p:spPr bwMode="auto">
          <a:xfrm>
            <a:off x="1046470" y="2664544"/>
            <a:ext cx="3210897" cy="1021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897" r="2315" b="1779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 Box 57"/>
          <p:cNvSpPr txBox="1">
            <a:spLocks noChangeArrowheads="1"/>
          </p:cNvSpPr>
          <p:nvPr/>
        </p:nvSpPr>
        <p:spPr bwMode="auto">
          <a:xfrm>
            <a:off x="289847" y="2921908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slow &gt;</a:t>
            </a:r>
          </a:p>
        </p:txBody>
      </p:sp>
      <p:sp>
        <p:nvSpPr>
          <p:cNvPr id="10" name="Text Box 58"/>
          <p:cNvSpPr txBox="1">
            <a:spLocks noChangeArrowheads="1"/>
          </p:cNvSpPr>
          <p:nvPr/>
        </p:nvSpPr>
        <p:spPr bwMode="auto">
          <a:xfrm>
            <a:off x="238074" y="3304321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fast 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62521" y="5496329"/>
            <a:ext cx="1444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LC3-II normalized to GAPDH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301494" y="5496328"/>
            <a:ext cx="1444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LC3-II normalized to LC3-I</a:t>
            </a:r>
            <a:endParaRPr lang="en-US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121" y="1411750"/>
            <a:ext cx="4140596" cy="414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6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Calpain 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02" y="2502402"/>
            <a:ext cx="7996501" cy="3657600"/>
          </a:xfrm>
        </p:spPr>
      </p:pic>
      <p:sp>
        <p:nvSpPr>
          <p:cNvPr id="5" name="Rectangle 4"/>
          <p:cNvSpPr/>
          <p:nvPr/>
        </p:nvSpPr>
        <p:spPr>
          <a:xfrm>
            <a:off x="4694188" y="600611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049532" y="600611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338844" y="600611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-107617" y="3824653"/>
            <a:ext cx="14725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gastrocnemius calpain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75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67"/>
          <p:cNvSpPr>
            <a:spLocks noChangeArrowheads="1"/>
          </p:cNvSpPr>
          <p:nvPr/>
        </p:nvSpPr>
        <p:spPr bwMode="auto">
          <a:xfrm>
            <a:off x="880705" y="4168695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Undifferentiated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145973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pic>
        <p:nvPicPr>
          <p:cNvPr id="94" name="Picture 4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" t="337" r="113" b="1137"/>
          <a:stretch/>
        </p:blipFill>
        <p:spPr bwMode="auto">
          <a:xfrm>
            <a:off x="831374" y="2935886"/>
            <a:ext cx="1645920" cy="119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2924786"/>
            <a:ext cx="1645924" cy="1097282"/>
          </a:xfrm>
          <a:prstGeom prst="rect">
            <a:avLst/>
          </a:prstGeom>
        </p:spPr>
      </p:pic>
      <p:pic>
        <p:nvPicPr>
          <p:cNvPr id="111" name="Picture 6" descr="Rhodamine_33-1.bmp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97" b="73889"/>
          <a:stretch/>
        </p:blipFill>
        <p:spPr bwMode="auto">
          <a:xfrm rot="5400000" flipH="1" flipV="1">
            <a:off x="204726" y="4891024"/>
            <a:ext cx="1022737" cy="143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8" descr="Rhodamine_xx-1-crop-object-gradient001.bmp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8125" r="7600" b="46207"/>
          <a:stretch>
            <a:fillRect/>
          </a:stretch>
        </p:blipFill>
        <p:spPr bwMode="auto">
          <a:xfrm>
            <a:off x="3815004" y="4797577"/>
            <a:ext cx="4285766" cy="167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9" descr="Rhodamine_xx-1-crop-ridge-001.bmp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0" t="11130" r="8652" b="44351"/>
          <a:stretch>
            <a:fillRect/>
          </a:stretch>
        </p:blipFill>
        <p:spPr bwMode="auto">
          <a:xfrm>
            <a:off x="6322142" y="5783759"/>
            <a:ext cx="2821858" cy="107424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13" descr="Rhodamine_xx-1-crop-object-001.bmp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11130" r="7600" b="48061"/>
          <a:stretch>
            <a:fillRect/>
          </a:stretch>
        </p:blipFill>
        <p:spPr bwMode="auto">
          <a:xfrm>
            <a:off x="2099469" y="4616820"/>
            <a:ext cx="3200400" cy="111644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ectangle 67"/>
          <p:cNvSpPr>
            <a:spLocks noChangeArrowheads="1"/>
          </p:cNvSpPr>
          <p:nvPr/>
        </p:nvSpPr>
        <p:spPr bwMode="auto">
          <a:xfrm>
            <a:off x="1" y="6187764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(A) Photoshop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116" name="Rectangle 67"/>
          <p:cNvSpPr>
            <a:spLocks noChangeArrowheads="1"/>
          </p:cNvSpPr>
          <p:nvPr/>
        </p:nvSpPr>
        <p:spPr bwMode="auto">
          <a:xfrm>
            <a:off x="2034674" y="5776883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(B) Matlab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9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15" grpId="0"/>
      <p:bldP spid="1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362280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5780881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3141093"/>
            <a:ext cx="1645924" cy="1097282"/>
          </a:xfrm>
          <a:prstGeom prst="rect">
            <a:avLst/>
          </a:prstGeom>
        </p:spPr>
      </p:pic>
      <p:sp>
        <p:nvSpPr>
          <p:cNvPr id="96" name="Rectangle 67"/>
          <p:cNvSpPr>
            <a:spLocks noChangeArrowheads="1"/>
          </p:cNvSpPr>
          <p:nvPr/>
        </p:nvSpPr>
        <p:spPr bwMode="auto">
          <a:xfrm>
            <a:off x="4205985" y="3595404"/>
            <a:ext cx="102155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Vehicle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6000" contrast="7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54" y="4373902"/>
            <a:ext cx="1645924" cy="1097282"/>
          </a:xfrm>
          <a:prstGeom prst="rect">
            <a:avLst/>
          </a:prstGeom>
        </p:spPr>
      </p:pic>
      <p:sp>
        <p:nvSpPr>
          <p:cNvPr id="98" name="Rectangle 67"/>
          <p:cNvSpPr>
            <a:spLocks noChangeArrowheads="1"/>
          </p:cNvSpPr>
          <p:nvPr/>
        </p:nvSpPr>
        <p:spPr bwMode="auto">
          <a:xfrm>
            <a:off x="3316192" y="4827293"/>
            <a:ext cx="19113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50 µM Dexa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9000"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16" y="5606711"/>
            <a:ext cx="1645924" cy="1097282"/>
          </a:xfrm>
          <a:prstGeom prst="rect">
            <a:avLst/>
          </a:prstGeom>
        </p:spPr>
      </p:pic>
      <p:sp>
        <p:nvSpPr>
          <p:cNvPr id="100" name="Rectangle 67"/>
          <p:cNvSpPr>
            <a:spLocks noChangeArrowheads="1"/>
          </p:cNvSpPr>
          <p:nvPr/>
        </p:nvSpPr>
        <p:spPr bwMode="auto">
          <a:xfrm>
            <a:off x="3010598" y="6065568"/>
            <a:ext cx="2192337" cy="17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Dexa + 300 nM Testo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11" y="3625853"/>
            <a:ext cx="2772081" cy="2772178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-105604" y="4425087"/>
            <a:ext cx="1139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average cell diameter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 </a:t>
            </a:r>
            <a:r>
              <a:rPr lang="en-US" dirty="0" smtClean="0"/>
              <a:t>vitro </a:t>
            </a:r>
            <a:r>
              <a:rPr lang="en-US" dirty="0" smtClean="0"/>
              <a:t>evidence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1839119" y="3253427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46" name="Rectangle 68"/>
          <p:cNvSpPr>
            <a:spLocks noChangeArrowheads="1"/>
          </p:cNvSpPr>
          <p:nvPr/>
        </p:nvSpPr>
        <p:spPr bwMode="auto">
          <a:xfrm>
            <a:off x="1761331" y="3495417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47" name="Rectangle 71"/>
          <p:cNvSpPr>
            <a:spLocks noChangeArrowheads="1"/>
          </p:cNvSpPr>
          <p:nvPr/>
        </p:nvSpPr>
        <p:spPr bwMode="auto">
          <a:xfrm>
            <a:off x="495220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48" name="Rectangle 72"/>
          <p:cNvSpPr>
            <a:spLocks noChangeArrowheads="1"/>
          </p:cNvSpPr>
          <p:nvPr/>
        </p:nvSpPr>
        <p:spPr bwMode="auto">
          <a:xfrm>
            <a:off x="4534694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49" name="Rectangle 73"/>
          <p:cNvSpPr>
            <a:spLocks noChangeArrowheads="1"/>
          </p:cNvSpPr>
          <p:nvPr/>
        </p:nvSpPr>
        <p:spPr bwMode="auto">
          <a:xfrm>
            <a:off x="41171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0" name="Rectangle 74"/>
          <p:cNvSpPr>
            <a:spLocks noChangeArrowheads="1"/>
          </p:cNvSpPr>
          <p:nvPr/>
        </p:nvSpPr>
        <p:spPr bwMode="auto">
          <a:xfrm>
            <a:off x="3699669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1" name="Rectangle 75"/>
          <p:cNvSpPr>
            <a:spLocks noChangeArrowheads="1"/>
          </p:cNvSpPr>
          <p:nvPr/>
        </p:nvSpPr>
        <p:spPr bwMode="auto">
          <a:xfrm>
            <a:off x="32821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2" name="Rectangle 76"/>
          <p:cNvSpPr>
            <a:spLocks noChangeArrowheads="1"/>
          </p:cNvSpPr>
          <p:nvPr/>
        </p:nvSpPr>
        <p:spPr bwMode="auto">
          <a:xfrm>
            <a:off x="2445544" y="3262262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4" name="Rectangle 84"/>
          <p:cNvSpPr>
            <a:spLocks noChangeArrowheads="1"/>
          </p:cNvSpPr>
          <p:nvPr/>
        </p:nvSpPr>
        <p:spPr bwMode="auto">
          <a:xfrm>
            <a:off x="53649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5" name="Rectangle 85"/>
          <p:cNvSpPr>
            <a:spLocks noChangeArrowheads="1"/>
          </p:cNvSpPr>
          <p:nvPr/>
        </p:nvSpPr>
        <p:spPr bwMode="auto">
          <a:xfrm>
            <a:off x="5364956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6" name="Rectangle 86"/>
          <p:cNvSpPr>
            <a:spLocks noChangeArrowheads="1"/>
          </p:cNvSpPr>
          <p:nvPr/>
        </p:nvSpPr>
        <p:spPr bwMode="auto">
          <a:xfrm>
            <a:off x="57808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7" name="Rectangle 87"/>
          <p:cNvSpPr>
            <a:spLocks noChangeArrowheads="1"/>
          </p:cNvSpPr>
          <p:nvPr/>
        </p:nvSpPr>
        <p:spPr bwMode="auto">
          <a:xfrm>
            <a:off x="5780881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8" name="AutoShape 28"/>
          <p:cNvSpPr>
            <a:spLocks/>
          </p:cNvSpPr>
          <p:nvPr/>
        </p:nvSpPr>
        <p:spPr bwMode="auto">
          <a:xfrm>
            <a:off x="1752804" y="2523280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abin" panose="020B0803050202020004" pitchFamily="34" charset="0"/>
            </a:endParaRPr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1120979" y="2670918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1 </a:t>
            </a:r>
            <a:r>
              <a:rPr lang="en-GB" altLang="en-US" sz="1200" dirty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0" name="AutoShape 28"/>
          <p:cNvSpPr>
            <a:spLocks/>
          </p:cNvSpPr>
          <p:nvPr/>
        </p:nvSpPr>
        <p:spPr bwMode="auto">
          <a:xfrm>
            <a:off x="1752804" y="3179912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abin" panose="020B0803050202020004" pitchFamily="34" charset="0"/>
            </a:endParaRPr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120979" y="3327550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2 </a:t>
            </a:r>
            <a:r>
              <a:rPr lang="en-GB" altLang="en-US" sz="1200" dirty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d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54" y="3749473"/>
            <a:ext cx="5508350" cy="3204235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979972" y="4583277"/>
            <a:ext cx="1139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total protein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Glucocorticoid myopathy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“Proximal weakness”</a:t>
            </a:r>
            <a:endParaRPr lang="en-US" dirty="0"/>
          </a:p>
          <a:p>
            <a:r>
              <a:rPr lang="en-US" dirty="0"/>
              <a:t>Myofiber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Loss </a:t>
            </a:r>
            <a:r>
              <a:rPr lang="en-US" dirty="0"/>
              <a:t>of volume, mass, </a:t>
            </a:r>
            <a:r>
              <a:rPr lang="en-US" dirty="0" smtClean="0"/>
              <a:t>force</a:t>
            </a:r>
          </a:p>
          <a:p>
            <a:r>
              <a:rPr lang="en-US" dirty="0" smtClean="0"/>
              <a:t>Increased catabolism: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urinary </a:t>
            </a:r>
            <a:r>
              <a:rPr lang="en-US" dirty="0" smtClean="0"/>
              <a:t>nitrogen</a:t>
            </a:r>
          </a:p>
          <a:p>
            <a:pPr lvl="1"/>
            <a:r>
              <a:rPr lang="en-US" dirty="0" err="1" smtClean="0"/>
              <a:t>methylhistidine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translation component</a:t>
            </a:r>
          </a:p>
        </p:txBody>
      </p:sp>
    </p:spTree>
    <p:extLst>
      <p:ext uri="{BB962C8B-B14F-4D97-AF65-F5344CB8AC3E}">
        <p14:creationId xmlns:p14="http://schemas.microsoft.com/office/powerpoint/2010/main" val="38674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“Some” translation component?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107023"/>
            <a:ext cx="5849905" cy="3754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11" y="1805308"/>
            <a:ext cx="3128889" cy="435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9867" y="6488668"/>
            <a:ext cx="818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Three-day prednisone on healthy volunteers (</a:t>
            </a:r>
            <a:r>
              <a:rPr lang="en-US" dirty="0" err="1" smtClean="0"/>
              <a:t>Lofberg</a:t>
            </a:r>
            <a:r>
              <a:rPr lang="en-US" dirty="0" smtClean="0"/>
              <a:t> et al., </a:t>
            </a:r>
            <a:r>
              <a:rPr lang="en-US" dirty="0" err="1" smtClean="0"/>
              <a:t>Eur</a:t>
            </a:r>
            <a:r>
              <a:rPr lang="en-US" dirty="0" smtClean="0"/>
              <a:t> J </a:t>
            </a:r>
            <a:r>
              <a:rPr lang="en-US" dirty="0" err="1" smtClean="0"/>
              <a:t>Clin</a:t>
            </a:r>
            <a:r>
              <a:rPr lang="en-US" dirty="0" smtClean="0"/>
              <a:t> Invest, 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Therapeutic approaches to 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Cessation or surgery, if possible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Inhibitors </a:t>
            </a:r>
            <a:r>
              <a:rPr lang="en-US" dirty="0"/>
              <a:t>of synthesis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Receptor </a:t>
            </a:r>
            <a:r>
              <a:rPr lang="en-US" dirty="0"/>
              <a:t>blockers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Anabolic adjuvants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Androgen </a:t>
            </a:r>
            <a:r>
              <a:rPr lang="en-US" dirty="0"/>
              <a:t>- glucocorticoid  natural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Muscle loss is ampler in males</a:t>
            </a:r>
          </a:p>
          <a:p>
            <a:r>
              <a:rPr lang="en-US" dirty="0" smtClean="0"/>
              <a:t>Males </a:t>
            </a:r>
            <a:r>
              <a:rPr lang="en-US" dirty="0"/>
              <a:t>with hypercortisolism have lower </a:t>
            </a:r>
            <a:r>
              <a:rPr lang="en-US" dirty="0" smtClean="0"/>
              <a:t>testosterone</a:t>
            </a:r>
          </a:p>
          <a:p>
            <a:r>
              <a:rPr lang="en-US" dirty="0" smtClean="0"/>
              <a:t>… but females </a:t>
            </a:r>
            <a:r>
              <a:rPr lang="en-US" dirty="0"/>
              <a:t>with hypercortisolism have </a:t>
            </a:r>
            <a:r>
              <a:rPr lang="en-US" dirty="0" smtClean="0"/>
              <a:t>hirsutism</a:t>
            </a:r>
          </a:p>
        </p:txBody>
      </p:sp>
    </p:spTree>
    <p:extLst>
      <p:ext uri="{BB962C8B-B14F-4D97-AF65-F5344CB8AC3E}">
        <p14:creationId xmlns:p14="http://schemas.microsoft.com/office/powerpoint/2010/main" val="8892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Androgen </a:t>
            </a:r>
            <a:r>
              <a:rPr lang="en-US" dirty="0" smtClean="0"/>
              <a:t>muscle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Androgenic - anabolic - ergogenic </a:t>
            </a:r>
            <a:r>
              <a:rPr lang="en-US" dirty="0" smtClean="0"/>
              <a:t>hypothesis</a:t>
            </a:r>
          </a:p>
          <a:p>
            <a:r>
              <a:rPr lang="en-US" dirty="0" smtClean="0"/>
              <a:t>Effective </a:t>
            </a:r>
            <a:r>
              <a:rPr lang="en-US" dirty="0"/>
              <a:t>in </a:t>
            </a:r>
            <a:r>
              <a:rPr lang="en-US" dirty="0" err="1"/>
              <a:t>sarcopenia</a:t>
            </a:r>
            <a:r>
              <a:rPr lang="en-US" dirty="0"/>
              <a:t> of aging, HIV+, COPD*, heart failure</a:t>
            </a:r>
            <a:r>
              <a:rPr lang="en-US" dirty="0" smtClean="0"/>
              <a:t>*</a:t>
            </a:r>
          </a:p>
          <a:p>
            <a:r>
              <a:rPr lang="en-US" dirty="0" smtClean="0"/>
              <a:t>Higher </a:t>
            </a:r>
            <a:r>
              <a:rPr lang="en-US" dirty="0"/>
              <a:t>amino acid uptake in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Some </a:t>
            </a:r>
            <a:r>
              <a:rPr lang="en-US" dirty="0"/>
              <a:t>anti-catabolic component</a:t>
            </a:r>
          </a:p>
        </p:txBody>
      </p:sp>
    </p:spTree>
    <p:extLst>
      <p:ext uri="{BB962C8B-B14F-4D97-AF65-F5344CB8AC3E}">
        <p14:creationId xmlns:p14="http://schemas.microsoft.com/office/powerpoint/2010/main" val="7563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of glucocorticoid  - testosterone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decades as part of standard of care.</a:t>
            </a:r>
          </a:p>
          <a:p>
            <a:r>
              <a:rPr lang="en-US" dirty="0" smtClean="0"/>
              <a:t>Crawford </a:t>
            </a:r>
            <a:r>
              <a:rPr lang="en-US" dirty="0"/>
              <a:t>et al. (2003) showed Testo addition to chronic GC causes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bone </a:t>
            </a:r>
            <a:r>
              <a:rPr lang="en-US" dirty="0" smtClean="0"/>
              <a:t>density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muscle mass and </a:t>
            </a:r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quality of </a:t>
            </a:r>
            <a:r>
              <a:rPr lang="en-US" dirty="0" smtClean="0"/>
              <a:t>life.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bin"/>
        <a:ea typeface=""/>
        <a:cs typeface=""/>
      </a:majorFont>
      <a:minorFont>
        <a:latin typeface="Cabi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3374</TotalTime>
  <Words>853</Words>
  <Application>Microsoft Office PowerPoint</Application>
  <PresentationFormat>On-screen Show (4:3)</PresentationFormat>
  <Paragraphs>210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Droid Sans Fallback</vt:lpstr>
      <vt:lpstr>Liberation Sans Narrow</vt:lpstr>
      <vt:lpstr>Times New Roman</vt:lpstr>
      <vt:lpstr>Cabin</vt:lpstr>
      <vt:lpstr>Segoe UI</vt:lpstr>
      <vt:lpstr>Office Theme</vt:lpstr>
      <vt:lpstr>A murine model of glucocorticoid myopathy alleviation using androgen therapy</vt:lpstr>
      <vt:lpstr>Outline</vt:lpstr>
      <vt:lpstr>Glucocorticoids in humans</vt:lpstr>
      <vt:lpstr>Glucocorticoid myopathy</vt:lpstr>
      <vt:lpstr>“Some” translation component?</vt:lpstr>
      <vt:lpstr>Therapeutic approaches to GM</vt:lpstr>
      <vt:lpstr>Androgen - glucocorticoid  natural interaction</vt:lpstr>
      <vt:lpstr>Androgen muscle protection</vt:lpstr>
      <vt:lpstr>Studies of glucocorticoid  - testosterone interaction</vt:lpstr>
      <vt:lpstr>Medical condition</vt:lpstr>
      <vt:lpstr>Animal models</vt:lpstr>
      <vt:lpstr>Rats respond to glucocorticoids</vt:lpstr>
      <vt:lpstr>Mice respond to glucocorticoids</vt:lpstr>
      <vt:lpstr>Rat muscles are protected by testosterone co-administration</vt:lpstr>
      <vt:lpstr>First hypothesis</vt:lpstr>
      <vt:lpstr>In vivo test</vt:lpstr>
      <vt:lpstr>Body weight time course</vt:lpstr>
      <vt:lpstr>A different kind of time course</vt:lpstr>
      <vt:lpstr>Body composition</vt:lpstr>
      <vt:lpstr>Individual muscles</vt:lpstr>
      <vt:lpstr>Conclusion so far</vt:lpstr>
      <vt:lpstr>Metabolic mechanisms of Dexa</vt:lpstr>
      <vt:lpstr>Protein synthesis and Dexa</vt:lpstr>
      <vt:lpstr>Testosterone effect on atrophying muscle</vt:lpstr>
      <vt:lpstr>Second hypothesis</vt:lpstr>
      <vt:lpstr>E3 ligases</vt:lpstr>
      <vt:lpstr>Chymotrypsin-like activity</vt:lpstr>
      <vt:lpstr>Autophagy-related genes</vt:lpstr>
      <vt:lpstr>Cathepsin L activity</vt:lpstr>
      <vt:lpstr>Gastrocnemius LC3 isoforms</vt:lpstr>
      <vt:lpstr>Calpain activity</vt:lpstr>
      <vt:lpstr>In vitro model</vt:lpstr>
      <vt:lpstr>In vitro model</vt:lpstr>
      <vt:lpstr>More in vitro evidence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Nicolae Lucian Sandor</dc:creator>
  <cp:lastModifiedBy>Nicolae Lucian Sandor</cp:lastModifiedBy>
  <cp:revision>109</cp:revision>
  <dcterms:created xsi:type="dcterms:W3CDTF">2015-07-04T16:17:21Z</dcterms:created>
  <dcterms:modified xsi:type="dcterms:W3CDTF">2015-07-08T05:48:11Z</dcterms:modified>
</cp:coreProperties>
</file>