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77" r:id="rId29"/>
    <p:sldId id="280" r:id="rId30"/>
    <p:sldId id="281" r:id="rId31"/>
  </p:sldIdLst>
  <p:sldSz cx="9144000" cy="6858000" type="screen4x3"/>
  <p:notesSz cx="6858000" cy="9144000"/>
  <p:embeddedFontLst>
    <p:embeddedFont>
      <p:font typeface="Cabin" panose="020B0803050202020004" pitchFamily="34" charset="0"/>
      <p:regular r:id="rId32"/>
      <p:bold r:id="rId33"/>
      <p:italic r:id="rId34"/>
      <p:boldItalic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10 mg/kg cortisone on adult male rats</a:t>
            </a:r>
          </a:p>
          <a:p>
            <a:pPr algn="r"/>
            <a:r>
              <a:rPr lang="en-US" dirty="0" smtClean="0"/>
              <a:t>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5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5 mg/kg dexamethasone on male mice</a:t>
            </a:r>
          </a:p>
          <a:p>
            <a:pPr algn="r"/>
            <a:r>
              <a:rPr lang="en-US" dirty="0" smtClean="0"/>
              <a:t>(</a:t>
            </a:r>
            <a:r>
              <a:rPr lang="en-US" dirty="0" err="1" smtClean="0"/>
              <a:t>Agbenyega</a:t>
            </a:r>
            <a:r>
              <a:rPr lang="en-US" dirty="0" smtClean="0"/>
              <a:t> et al., 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are they?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>
                  <a:latin typeface="Cabin" panose="020B0803050202020004" pitchFamily="34" charset="0"/>
                </a:rPr>
                <a:t>± </a:t>
              </a:r>
              <a:r>
                <a:rPr lang="en-US" altLang="en-US" sz="1600" dirty="0" smtClean="0">
                  <a:latin typeface="Cabin" panose="020B0803050202020004" pitchFamily="34" charset="0"/>
                </a:rPr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+mn-lt"/>
              </a:rPr>
              <a:t>V</a:t>
            </a:r>
            <a:endParaRPr lang="en-US" altLang="en-US" sz="1600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05644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430517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753821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76" y="1690689"/>
            <a:ext cx="6990181" cy="4351338"/>
          </a:xfrm>
        </p:spPr>
      </p:pic>
      <p:sp>
        <p:nvSpPr>
          <p:cNvPr id="18" name="Rectangle 17"/>
          <p:cNvSpPr/>
          <p:nvPr/>
        </p:nvSpPr>
        <p:spPr>
          <a:xfrm>
            <a:off x="418365" y="3692644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kind of time course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808938"/>
            <a:ext cx="8244618" cy="18364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4906" y="3215305"/>
            <a:ext cx="1387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body weight</a:t>
            </a:r>
          </a:p>
          <a:p>
            <a:pPr algn="ctr"/>
            <a:r>
              <a:rPr lang="en-US" dirty="0" smtClean="0"/>
              <a:t>(% gain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2" y="2042889"/>
            <a:ext cx="8244618" cy="3672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71" y="2678276"/>
            <a:ext cx="100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fat mass</a:t>
            </a:r>
          </a:p>
          <a:p>
            <a:pPr algn="ctr"/>
            <a:r>
              <a:rPr lang="en-US" dirty="0" smtClean="0"/>
              <a:t>gain (g)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81" y="4312194"/>
            <a:ext cx="1151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lean mass</a:t>
            </a:r>
          </a:p>
          <a:p>
            <a:pPr algn="ctr"/>
            <a:r>
              <a:rPr lang="en-US" dirty="0" smtClean="0"/>
              <a:t>loss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vivo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vitro model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" y="1650470"/>
            <a:ext cx="9144000" cy="504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muscles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216" y="1650470"/>
            <a:ext cx="430887" cy="1602170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gastrocnemius (g)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686236" y="3550749"/>
            <a:ext cx="430887" cy="12398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levator ani (g)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6215" y="3530039"/>
            <a:ext cx="430887" cy="128124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quadriceps (g)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686236" y="1862002"/>
            <a:ext cx="430887" cy="1179105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triceps br. (g)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6215" y="5182948"/>
            <a:ext cx="430887" cy="125534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1600" dirty="0" smtClean="0"/>
              <a:t>tibialis ant. (g)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08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</a:t>
            </a:r>
            <a:r>
              <a:rPr lang="en-US" dirty="0" smtClean="0"/>
              <a:t>reduces dexamethasone-induced reduction </a:t>
            </a:r>
            <a:r>
              <a:rPr lang="en-US" dirty="0" smtClean="0"/>
              <a:t>in </a:t>
            </a:r>
            <a:r>
              <a:rPr lang="en-US" dirty="0" smtClean="0"/>
              <a:t>mouse muscle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mechanisms of Dexa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in urinary 3MH demonstrates dexamethasone’s pro-catabolic action.</a:t>
            </a:r>
          </a:p>
          <a:p>
            <a:r>
              <a:rPr lang="en-US" dirty="0" smtClean="0"/>
              <a:t>Proteasome is dexamethasone’s main effector:</a:t>
            </a:r>
          </a:p>
          <a:p>
            <a:pPr lvl="1"/>
            <a:r>
              <a:rPr lang="en-US" dirty="0" smtClean="0"/>
              <a:t>E3 ligases upregulated</a:t>
            </a:r>
          </a:p>
          <a:p>
            <a:pPr lvl="1"/>
            <a:r>
              <a:rPr lang="en-US" dirty="0" smtClean="0"/>
              <a:t>amino acid release decreases by 80% when treated with MG132.</a:t>
            </a:r>
          </a:p>
          <a:p>
            <a:r>
              <a:rPr lang="en-US" dirty="0" smtClean="0"/>
              <a:t>Other proteolytic mechanisms are involved.</a:t>
            </a:r>
          </a:p>
        </p:txBody>
      </p:sp>
    </p:spTree>
    <p:extLst>
      <p:ext uri="{BB962C8B-B14F-4D97-AF65-F5344CB8AC3E}">
        <p14:creationId xmlns:p14="http://schemas.microsoft.com/office/powerpoint/2010/main" val="30823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synthesis and Dexa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81286" y="2550053"/>
            <a:ext cx="2684206" cy="3136132"/>
            <a:chOff x="-167147" y="2251589"/>
            <a:chExt cx="2684206" cy="31361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09" y="2251589"/>
              <a:ext cx="2086781" cy="2397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167147" y="4649057"/>
              <a:ext cx="26842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Four days, 0.5 </a:t>
              </a:r>
              <a:r>
                <a:rPr lang="en-US" sz="1400" dirty="0" smtClean="0"/>
                <a:t>mg/kg dexamethasone on male </a:t>
              </a:r>
              <a:r>
                <a:rPr lang="en-US" sz="1400" dirty="0" smtClean="0"/>
                <a:t>rats</a:t>
              </a:r>
              <a:endParaRPr lang="en-US" sz="1400" dirty="0" smtClean="0"/>
            </a:p>
            <a:p>
              <a:pPr algn="r"/>
              <a:r>
                <a:rPr lang="en-US" sz="1400" dirty="0" smtClean="0"/>
                <a:t>(</a:t>
              </a:r>
              <a:r>
                <a:rPr lang="en-US" sz="1400" dirty="0" err="1" smtClean="0"/>
                <a:t>Dardevet</a:t>
              </a:r>
              <a:r>
                <a:rPr lang="en-US" sz="1400" dirty="0" smtClean="0"/>
                <a:t>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JCI, 1995).</a:t>
              </a:r>
              <a:endParaRPr lang="en-US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3156958"/>
            <a:ext cx="3677265" cy="1502001"/>
            <a:chOff x="40872" y="1690689"/>
            <a:chExt cx="3677265" cy="15020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" y="1690689"/>
              <a:ext cx="3677265" cy="119422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74632" y="2884913"/>
              <a:ext cx="31435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(Goldberg, JBC, 1969).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76335" y="1828900"/>
            <a:ext cx="3143505" cy="4681339"/>
            <a:chOff x="6076335" y="1238875"/>
            <a:chExt cx="3143505" cy="4681339"/>
          </a:xfrm>
        </p:grpSpPr>
        <p:sp>
          <p:nvSpPr>
            <p:cNvPr id="5" name="Rectangle 4"/>
            <p:cNvSpPr/>
            <p:nvPr/>
          </p:nvSpPr>
          <p:spPr>
            <a:xfrm>
              <a:off x="6076335" y="5396994"/>
              <a:ext cx="31435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/>
                <a:t>3 </a:t>
              </a:r>
              <a:r>
                <a:rPr lang="en-US" sz="1400" dirty="0" smtClean="0"/>
                <a:t>mg/kg dexamethasone on male mice</a:t>
              </a:r>
            </a:p>
            <a:p>
              <a:pPr algn="r"/>
              <a:r>
                <a:rPr lang="en-US" sz="1400" dirty="0" smtClean="0"/>
                <a:t>(Baehr et </a:t>
              </a:r>
              <a:r>
                <a:rPr lang="en-US" sz="1400" dirty="0" smtClean="0"/>
                <a:t>al., </a:t>
              </a:r>
              <a:r>
                <a:rPr lang="en-US" sz="1400" dirty="0" smtClean="0"/>
                <a:t>J </a:t>
              </a:r>
              <a:r>
                <a:rPr lang="en-US" sz="1400" dirty="0" err="1" smtClean="0"/>
                <a:t>Physiol</a:t>
              </a:r>
              <a:r>
                <a:rPr lang="en-US" sz="1400" dirty="0" smtClean="0"/>
                <a:t>, </a:t>
              </a:r>
              <a:r>
                <a:rPr lang="en-US" sz="1400" dirty="0" smtClean="0"/>
                <a:t>2012</a:t>
              </a:r>
              <a:r>
                <a:rPr lang="en-US" sz="1400" dirty="0" smtClean="0"/>
                <a:t>).</a:t>
              </a:r>
              <a:endParaRPr lang="en-US" sz="14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8770" y="1238875"/>
              <a:ext cx="2236909" cy="415811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5746367" y="1378238"/>
            <a:ext cx="1572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Caveats:</a:t>
            </a:r>
            <a:endParaRPr lang="en-US" sz="2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46367" y="6457890"/>
            <a:ext cx="2264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More caveats later.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2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effect on atrophying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studies in glucocorticoid myopathy.</a:t>
            </a:r>
          </a:p>
          <a:p>
            <a:r>
              <a:rPr lang="en-US" dirty="0" smtClean="0"/>
              <a:t>Anti-proteolytic in rescue of castration (Serra, Sandor et al., 2012).</a:t>
            </a:r>
          </a:p>
        </p:txBody>
      </p:sp>
    </p:spTree>
    <p:extLst>
      <p:ext uri="{BB962C8B-B14F-4D97-AF65-F5344CB8AC3E}">
        <p14:creationId xmlns:p14="http://schemas.microsoft.com/office/powerpoint/2010/main" val="36265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Testosterone’s myoprotective action in the context of </a:t>
            </a:r>
            <a:r>
              <a:rPr lang="en-US" dirty="0" smtClean="0"/>
              <a:t>dexamethasone atrophy is based </a:t>
            </a:r>
            <a:r>
              <a:rPr lang="en-US" dirty="0"/>
              <a:t>on inhibiting </a:t>
            </a:r>
            <a:r>
              <a:rPr lang="en-US" dirty="0" smtClean="0"/>
              <a:t>the latter’s </a:t>
            </a:r>
            <a:r>
              <a:rPr lang="en-US" dirty="0"/>
              <a:t>proteolytic </a:t>
            </a:r>
            <a:r>
              <a:rPr lang="en-US" dirty="0" smtClean="0"/>
              <a:t>effects.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E3 ligases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5" y="1334010"/>
            <a:ext cx="7995945" cy="5486400"/>
          </a:xfrm>
        </p:spPr>
      </p:pic>
      <p:sp>
        <p:nvSpPr>
          <p:cNvPr id="13" name="Rectangle 12"/>
          <p:cNvSpPr/>
          <p:nvPr/>
        </p:nvSpPr>
        <p:spPr>
          <a:xfrm>
            <a:off x="0" y="1690230"/>
            <a:ext cx="1396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MuRF1 mRNA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441" y="3012669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MuRF1 mRNA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41" y="4335108"/>
            <a:ext cx="132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gastrocnemius </a:t>
            </a:r>
            <a:r>
              <a:rPr lang="en-US" sz="1400" dirty="0" smtClean="0"/>
              <a:t>MAFbx mRNA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4063" y="5657546"/>
            <a:ext cx="1272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quadriceps MAFbx mRNA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37850" y="6550221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three days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2080682" y="6550222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one day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395018" y="6550223"/>
            <a:ext cx="1272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seven 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Proteasome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67"/>
          <p:cNvSpPr>
            <a:spLocks noChangeArrowheads="1"/>
          </p:cNvSpPr>
          <p:nvPr/>
        </p:nvSpPr>
        <p:spPr bwMode="auto">
          <a:xfrm>
            <a:off x="880705" y="4168695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Undifferentiated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145973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4" name="Picture 4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" t="337" r="113" b="1137"/>
          <a:stretch/>
        </p:blipFill>
        <p:spPr bwMode="auto">
          <a:xfrm>
            <a:off x="831374" y="2935886"/>
            <a:ext cx="1645920" cy="119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2924786"/>
            <a:ext cx="1645924" cy="1097282"/>
          </a:xfrm>
          <a:prstGeom prst="rect">
            <a:avLst/>
          </a:prstGeom>
        </p:spPr>
      </p:pic>
      <p:pic>
        <p:nvPicPr>
          <p:cNvPr id="111" name="Picture 6" descr="Rhodamine_33-1.bmp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97" b="73889"/>
          <a:stretch/>
        </p:blipFill>
        <p:spPr bwMode="auto">
          <a:xfrm rot="5400000" flipH="1" flipV="1">
            <a:off x="204726" y="4891024"/>
            <a:ext cx="1022737" cy="143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8" descr="Rhodamine_xx-1-crop-object-gradient001.bmp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8125" r="7600" b="46207"/>
          <a:stretch>
            <a:fillRect/>
          </a:stretch>
        </p:blipFill>
        <p:spPr bwMode="auto">
          <a:xfrm>
            <a:off x="3815004" y="4797577"/>
            <a:ext cx="4285766" cy="167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9" descr="Rhodamine_xx-1-crop-ridge-001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t="11130" r="8652" b="44351"/>
          <a:stretch>
            <a:fillRect/>
          </a:stretch>
        </p:blipFill>
        <p:spPr bwMode="auto">
          <a:xfrm>
            <a:off x="6322142" y="5783759"/>
            <a:ext cx="2821858" cy="107424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13" descr="Rhodamine_xx-1-crop-object-001.bmp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1130" r="7600" b="48061"/>
          <a:stretch>
            <a:fillRect/>
          </a:stretch>
        </p:blipFill>
        <p:spPr bwMode="auto">
          <a:xfrm>
            <a:off x="2099469" y="4616820"/>
            <a:ext cx="3200400" cy="1116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67"/>
          <p:cNvSpPr>
            <a:spLocks noChangeArrowheads="1"/>
          </p:cNvSpPr>
          <p:nvPr/>
        </p:nvSpPr>
        <p:spPr bwMode="auto">
          <a:xfrm>
            <a:off x="1" y="6187764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(A) Photoshop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2034674" y="5776883"/>
            <a:ext cx="128589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(B) Matlab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15" grpId="0"/>
      <p:bldP spid="1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7"/>
          <p:cNvSpPr>
            <a:spLocks noChangeArrowheads="1"/>
          </p:cNvSpPr>
          <p:nvPr/>
        </p:nvSpPr>
        <p:spPr bwMode="auto">
          <a:xfrm>
            <a:off x="5389587" y="4362280"/>
            <a:ext cx="1547258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Differentiated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vitro model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57808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5780881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23" y="3141093"/>
            <a:ext cx="1645924" cy="1097282"/>
          </a:xfrm>
          <a:prstGeom prst="rect">
            <a:avLst/>
          </a:prstGeom>
        </p:spPr>
      </p:pic>
      <p:sp>
        <p:nvSpPr>
          <p:cNvPr id="96" name="Rectangle 67"/>
          <p:cNvSpPr>
            <a:spLocks noChangeArrowheads="1"/>
          </p:cNvSpPr>
          <p:nvPr/>
        </p:nvSpPr>
        <p:spPr bwMode="auto">
          <a:xfrm>
            <a:off x="4205985" y="3595404"/>
            <a:ext cx="102155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Vehicle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54" y="4373902"/>
            <a:ext cx="1645924" cy="1097282"/>
          </a:xfrm>
          <a:prstGeom prst="rect">
            <a:avLst/>
          </a:prstGeom>
        </p:spPr>
      </p:pic>
      <p:sp>
        <p:nvSpPr>
          <p:cNvPr id="98" name="Rectangle 67"/>
          <p:cNvSpPr>
            <a:spLocks noChangeArrowheads="1"/>
          </p:cNvSpPr>
          <p:nvPr/>
        </p:nvSpPr>
        <p:spPr bwMode="auto">
          <a:xfrm>
            <a:off x="3316192" y="4827293"/>
            <a:ext cx="1911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50 µM Dexa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9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16" y="5606711"/>
            <a:ext cx="1645924" cy="1097282"/>
          </a:xfrm>
          <a:prstGeom prst="rect">
            <a:avLst/>
          </a:prstGeom>
        </p:spPr>
      </p:pic>
      <p:sp>
        <p:nvSpPr>
          <p:cNvPr id="100" name="Rectangle 67"/>
          <p:cNvSpPr>
            <a:spLocks noChangeArrowheads="1"/>
          </p:cNvSpPr>
          <p:nvPr/>
        </p:nvSpPr>
        <p:spPr bwMode="auto">
          <a:xfrm>
            <a:off x="3010598" y="6065568"/>
            <a:ext cx="2192337" cy="179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 smtClean="0">
                <a:latin typeface="Cabin" panose="020B0803050202020004" pitchFamily="34" charset="0"/>
                <a:cs typeface="Segoe UI" panose="020B0502040204020203" pitchFamily="34" charset="0"/>
              </a:rPr>
              <a:t>Dexa + 300 nM Testo</a:t>
            </a:r>
            <a:endParaRPr lang="en-GB" altLang="en-US" sz="1600" dirty="0">
              <a:latin typeface="Cabin" panose="020B08030502020200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1" y="3625853"/>
            <a:ext cx="2772081" cy="277217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-105604" y="4425087"/>
            <a:ext cx="1139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average cell diameter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Stress hormones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</a:t>
            </a:r>
            <a:r>
              <a:rPr lang="en-US" dirty="0" smtClean="0"/>
              <a:t>apoptosis.</a:t>
            </a:r>
            <a:endParaRPr lang="en-US" dirty="0" smtClean="0"/>
          </a:p>
          <a:p>
            <a:r>
              <a:rPr lang="en-US" dirty="0" smtClean="0"/>
              <a:t>Prescribed to ~1% per annum.</a:t>
            </a:r>
          </a:p>
          <a:p>
            <a:r>
              <a:rPr lang="en-US" dirty="0"/>
              <a:t>E</a:t>
            </a:r>
            <a:r>
              <a:rPr lang="en-US" dirty="0" smtClean="0"/>
              <a:t>ffects 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</a:t>
            </a:r>
            <a:r>
              <a:rPr lang="en-US" dirty="0" smtClean="0"/>
              <a:t>loss.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</a:t>
            </a:r>
            <a:r>
              <a:rPr lang="en-US" dirty="0" smtClean="0"/>
              <a:t>vitro </a:t>
            </a:r>
            <a:r>
              <a:rPr lang="en-US" dirty="0" smtClean="0"/>
              <a:t>evidence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80394" y="2333628"/>
            <a:ext cx="4926012" cy="101600"/>
            <a:chOff x="225" y="379"/>
            <a:chExt cx="3103" cy="64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225" y="411"/>
              <a:ext cx="3103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10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7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897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160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423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8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49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12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4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46" y="379"/>
              <a:ext cx="0" cy="6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5364956" y="1690691"/>
            <a:ext cx="2017713" cy="609599"/>
            <a:chOff x="2420" y="-26"/>
            <a:chExt cx="1271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457" y="14"/>
              <a:ext cx="123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pharmacological treatments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420" y="-26"/>
              <a:ext cx="2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2445544" y="1690689"/>
            <a:ext cx="1254125" cy="609601"/>
            <a:chOff x="581" y="-26"/>
            <a:chExt cx="790" cy="384"/>
          </a:xfrm>
        </p:grpSpPr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01" y="-9"/>
              <a:ext cx="7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>
              <a:lvl1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hangingPunct="1">
                <a:lnSpc>
                  <a:spcPct val="100000"/>
                </a:lnSpc>
                <a:buClrTx/>
                <a:buFontTx/>
                <a:buNone/>
              </a:pPr>
              <a:r>
                <a:rPr lang="en-GB" altLang="en-US" sz="1600" dirty="0">
                  <a:latin typeface="Cabin" panose="020B0803050202020004" pitchFamily="34" charset="0"/>
                  <a:cs typeface="Segoe UI" panose="020B0502040204020203" pitchFamily="34" charset="0"/>
                </a:rPr>
                <a:t>Start differentiation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581" y="-26"/>
              <a:ext cx="0" cy="38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bin" panose="020B0803050202020004" pitchFamily="34" charset="0"/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428047" y="2717517"/>
            <a:ext cx="158750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Time </a:t>
            </a:r>
          </a:p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400" dirty="0">
                <a:latin typeface="Cabin" panose="020B0803050202020004" pitchFamily="34" charset="0"/>
                <a:cs typeface="Segoe UI" panose="020B0502040204020203" pitchFamily="34" charset="0"/>
              </a:rPr>
              <a:t>(days)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839119" y="2577358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1761331" y="2819348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95220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534694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4117181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3699669" y="2586193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32821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445544" y="2586193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5364956" y="2586193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5364956" y="2834714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839119" y="3253427"/>
            <a:ext cx="56038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DM</a:t>
            </a:r>
          </a:p>
        </p:txBody>
      </p:sp>
      <p:sp>
        <p:nvSpPr>
          <p:cNvPr id="46" name="Rectangle 68"/>
          <p:cNvSpPr>
            <a:spLocks noChangeArrowheads="1"/>
          </p:cNvSpPr>
          <p:nvPr/>
        </p:nvSpPr>
        <p:spPr bwMode="auto">
          <a:xfrm>
            <a:off x="1761331" y="3495417"/>
            <a:ext cx="6381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600" dirty="0">
                <a:latin typeface="Cabin" panose="020B0803050202020004" pitchFamily="34" charset="0"/>
                <a:cs typeface="Segoe UI" panose="020B0502040204020203" pitchFamily="34" charset="0"/>
              </a:rPr>
              <a:t>±T±D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495220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4534694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41171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3699669" y="3262262"/>
            <a:ext cx="354012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32821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2445544" y="3262262"/>
            <a:ext cx="771525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4" name="Rectangle 84"/>
          <p:cNvSpPr>
            <a:spLocks noChangeArrowheads="1"/>
          </p:cNvSpPr>
          <p:nvPr/>
        </p:nvSpPr>
        <p:spPr bwMode="auto">
          <a:xfrm>
            <a:off x="5364956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5" name="Rectangle 85"/>
          <p:cNvSpPr>
            <a:spLocks noChangeArrowheads="1"/>
          </p:cNvSpPr>
          <p:nvPr/>
        </p:nvSpPr>
        <p:spPr bwMode="auto">
          <a:xfrm>
            <a:off x="5364956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6" name="Rectangle 86"/>
          <p:cNvSpPr>
            <a:spLocks noChangeArrowheads="1"/>
          </p:cNvSpPr>
          <p:nvPr/>
        </p:nvSpPr>
        <p:spPr bwMode="auto">
          <a:xfrm>
            <a:off x="5780881" y="3262262"/>
            <a:ext cx="354013" cy="163036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7" name="Rectangle 87"/>
          <p:cNvSpPr>
            <a:spLocks noChangeArrowheads="1"/>
          </p:cNvSpPr>
          <p:nvPr/>
        </p:nvSpPr>
        <p:spPr bwMode="auto">
          <a:xfrm>
            <a:off x="5780881" y="3510783"/>
            <a:ext cx="354013" cy="163037"/>
          </a:xfrm>
          <a:prstGeom prst="rect">
            <a:avLst/>
          </a:prstGeom>
          <a:solidFill>
            <a:srgbClr val="A6A6A6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bin" panose="020B0803050202020004" pitchFamily="34" charset="0"/>
            </a:endParaRPr>
          </a:p>
        </p:txBody>
      </p:sp>
      <p:sp>
        <p:nvSpPr>
          <p:cNvPr id="58" name="AutoShape 28"/>
          <p:cNvSpPr>
            <a:spLocks/>
          </p:cNvSpPr>
          <p:nvPr/>
        </p:nvSpPr>
        <p:spPr bwMode="auto">
          <a:xfrm>
            <a:off x="1752804" y="2523280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1120979" y="2670918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1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0" name="AutoShape 28"/>
          <p:cNvSpPr>
            <a:spLocks/>
          </p:cNvSpPr>
          <p:nvPr/>
        </p:nvSpPr>
        <p:spPr bwMode="auto">
          <a:xfrm>
            <a:off x="1752804" y="3179912"/>
            <a:ext cx="80963" cy="488950"/>
          </a:xfrm>
          <a:prstGeom prst="leftBrace">
            <a:avLst>
              <a:gd name="adj1" fmla="val 50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latin typeface="Cabin" panose="020B0803050202020004" pitchFamily="34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120979" y="3327550"/>
            <a:ext cx="561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en-GB" altLang="en-US" sz="1200" dirty="0" smtClean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2 </a:t>
            </a:r>
            <a:r>
              <a:rPr lang="en-GB" altLang="en-US" sz="1200" dirty="0">
                <a:solidFill>
                  <a:srgbClr val="000000"/>
                </a:solidFill>
                <a:latin typeface="Cabin" panose="020B0803050202020004" pitchFamily="34" charset="0"/>
                <a:cs typeface="Segoe UI" panose="020B0502040204020203" pitchFamily="34" charset="0"/>
              </a:rPr>
              <a:t>d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4" y="3749473"/>
            <a:ext cx="5508350" cy="320423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79972" y="4583277"/>
            <a:ext cx="1139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total protein (rel. u.)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3291</TotalTime>
  <Words>739</Words>
  <Application>Microsoft Office PowerPoint</Application>
  <PresentationFormat>On-screen Show (4:3)</PresentationFormat>
  <Paragraphs>165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Droid Sans Fallback</vt:lpstr>
      <vt:lpstr>Times New Roman</vt:lpstr>
      <vt:lpstr>Cabin</vt:lpstr>
      <vt:lpstr>Segoe UI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A different kind of time course</vt:lpstr>
      <vt:lpstr>Body composition</vt:lpstr>
      <vt:lpstr>Individual muscles</vt:lpstr>
      <vt:lpstr>Conclusion so far</vt:lpstr>
      <vt:lpstr>Metabolic mechanisms of Dexa</vt:lpstr>
      <vt:lpstr>Protein synthesis and Dexa</vt:lpstr>
      <vt:lpstr>Testosterone effect on atrophying muscle</vt:lpstr>
      <vt:lpstr>Second hypothesis</vt:lpstr>
      <vt:lpstr>E3 ligases</vt:lpstr>
      <vt:lpstr>Proteasome activity</vt:lpstr>
      <vt:lpstr>In vitro model</vt:lpstr>
      <vt:lpstr>In vitro model</vt:lpstr>
      <vt:lpstr>More in vitro evidence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98</cp:revision>
  <dcterms:created xsi:type="dcterms:W3CDTF">2015-07-04T16:17:21Z</dcterms:created>
  <dcterms:modified xsi:type="dcterms:W3CDTF">2015-07-08T04:24:22Z</dcterms:modified>
</cp:coreProperties>
</file>