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9" r:id="rId37"/>
    <p:sldId id="297" r:id="rId38"/>
    <p:sldId id="300" r:id="rId39"/>
    <p:sldId id="277" r:id="rId40"/>
    <p:sldId id="280" r:id="rId41"/>
    <p:sldId id="281" r:id="rId42"/>
  </p:sldIdLst>
  <p:sldSz cx="9144000" cy="6858000" type="screen4x3"/>
  <p:notesSz cx="6858000" cy="9144000"/>
  <p:embeddedFontLst>
    <p:embeddedFont>
      <p:font typeface="Cabin" panose="020B0803050202020004" pitchFamily="34" charset="0"/>
      <p:regular r:id="rId43"/>
      <p:bold r:id="rId44"/>
      <p:italic r:id="rId45"/>
      <p:boldItalic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100" d="100"/>
          <a:sy n="100" d="100"/>
        </p:scale>
        <p:origin x="57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microsoft.com/office/2007/relationships/hdphoto" Target="../media/hdphoto4.wdp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44.png"/><Relationship Id="rId4" Type="http://schemas.microsoft.com/office/2007/relationships/hdphoto" Target="../media/hdphoto5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525"/>
          <a:stretch>
            <a:fillRect/>
          </a:stretch>
        </p:blipFill>
        <p:spPr bwMode="auto">
          <a:xfrm>
            <a:off x="5439506" y="1511993"/>
            <a:ext cx="3566843" cy="69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79" r="25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6"/>
          <p:cNvPicPr>
            <a:picLocks noChangeAspect="1" noChangeArrowheads="1"/>
          </p:cNvPicPr>
          <p:nvPr/>
        </p:nvPicPr>
        <p:blipFill>
          <a:blip r:embed="rId3">
            <a:lum bright="5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/>
          <a:stretch>
            <a:fillRect/>
          </a:stretch>
        </p:blipFill>
        <p:spPr bwMode="auto">
          <a:xfrm>
            <a:off x="5450274" y="2067618"/>
            <a:ext cx="3556076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0000" contrast="50000"/>
                  </a:blip>
                  <a:srcRect l="13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1325563"/>
          </a:xfrm>
        </p:spPr>
        <p:txBody>
          <a:bodyPr/>
          <a:lstStyle/>
          <a:p>
            <a:r>
              <a:rPr lang="en-US" dirty="0" smtClean="0"/>
              <a:t>Translation regulators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3310"/>
              </p:ext>
            </p:extLst>
          </p:nvPr>
        </p:nvGraphicFramePr>
        <p:xfrm>
          <a:off x="187554" y="3033859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0" y="1830824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0" y="2496573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4">
            <a:lum bright="3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1030"/>
          <a:stretch>
            <a:fillRect/>
          </a:stretch>
        </p:blipFill>
        <p:spPr bwMode="auto">
          <a:xfrm>
            <a:off x="989913" y="1690689"/>
            <a:ext cx="3178207" cy="49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30000" contrast="70000"/>
                  </a:blip>
                  <a:srcRect l="4521" r="10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5">
            <a:lum bright="4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2936"/>
          <a:stretch>
            <a:fillRect/>
          </a:stretch>
        </p:blipFill>
        <p:spPr bwMode="auto">
          <a:xfrm>
            <a:off x="863908" y="2291095"/>
            <a:ext cx="3304212" cy="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0000" contrast="72000"/>
                  </a:blip>
                  <a:srcRect l="1704" r="293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73" y="3807258"/>
            <a:ext cx="2772081" cy="3204235"/>
          </a:xfrm>
          <a:prstGeom prst="rect">
            <a:avLst/>
          </a:prstGeom>
        </p:spPr>
      </p:pic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431954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graphicFrame>
        <p:nvGraphicFramePr>
          <p:cNvPr id="1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1258"/>
              </p:ext>
            </p:extLst>
          </p:nvPr>
        </p:nvGraphicFramePr>
        <p:xfrm>
          <a:off x="4572000" y="3067307"/>
          <a:ext cx="4434347" cy="719855"/>
        </p:xfrm>
        <a:graphic>
          <a:graphicData uri="http://schemas.openxmlformats.org/drawingml/2006/table">
            <a:tbl>
              <a:tblPr/>
              <a:tblGrid>
                <a:gridCol w="914399"/>
                <a:gridCol w="586658"/>
                <a:gridCol w="586658"/>
                <a:gridCol w="586658"/>
                <a:gridCol w="586658"/>
                <a:gridCol w="586658"/>
                <a:gridCol w="586658"/>
              </a:tblGrid>
              <a:tr h="35899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863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4178888" y="1787753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eIF3f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178888" y="2413022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6" y="3807259"/>
            <a:ext cx="2772081" cy="3204235"/>
          </a:xfrm>
          <a:prstGeom prst="rect">
            <a:avLst/>
          </a:prstGeom>
        </p:spPr>
      </p:pic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279567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 smtClean="0">
                <a:latin typeface="Cabin" panose="020B0803050202020004" pitchFamily="34" charset="0"/>
              </a:rPr>
              <a:t>eIF3-f</a:t>
            </a:r>
            <a:endParaRPr lang="en-US" altLang="en-US" sz="1600" dirty="0">
              <a:latin typeface="Cabin" panose="020B08030502020200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71971" y="6550223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125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4E-BP</a:t>
            </a:r>
            <a:endParaRPr lang="en-US" dirty="0"/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2576052" y="1608243"/>
            <a:ext cx="6371355" cy="1004725"/>
            <a:chOff x="1178" y="5"/>
            <a:chExt cx="2273" cy="725"/>
          </a:xfrm>
        </p:grpSpPr>
        <p:sp>
          <p:nvSpPr>
            <p:cNvPr id="7" name="Text Box 106"/>
            <p:cNvSpPr txBox="1">
              <a:spLocks noChangeArrowheads="1"/>
            </p:cNvSpPr>
            <p:nvPr/>
          </p:nvSpPr>
          <p:spPr bwMode="auto">
            <a:xfrm>
              <a:off x="1190" y="497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Ⓟ-4EBP</a:t>
              </a:r>
            </a:p>
          </p:txBody>
        </p:sp>
        <p:sp>
          <p:nvSpPr>
            <p:cNvPr id="8" name="Text Box 107"/>
            <p:cNvSpPr txBox="1">
              <a:spLocks noChangeArrowheads="1"/>
            </p:cNvSpPr>
            <p:nvPr/>
          </p:nvSpPr>
          <p:spPr bwMode="auto">
            <a:xfrm>
              <a:off x="1178" y="25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>
                  <a:latin typeface="+mn-lt"/>
                </a:rPr>
                <a:t>GAPDH</a:t>
              </a:r>
            </a:p>
          </p:txBody>
        </p:sp>
        <p:pic>
          <p:nvPicPr>
            <p:cNvPr id="9" name="Picture 1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" y="5"/>
              <a:ext cx="1256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10000" contrast="20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-1386348" y="1608243"/>
            <a:ext cx="5692877" cy="1044461"/>
            <a:chOff x="-591" y="-5"/>
            <a:chExt cx="2376" cy="696"/>
          </a:xfrm>
        </p:grpSpPr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-573" y="543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total 4EBP</a:t>
              </a:r>
            </a:p>
          </p:txBody>
        </p:sp>
        <p:sp>
          <p:nvSpPr>
            <p:cNvPr id="12" name="Text Box 111"/>
            <p:cNvSpPr txBox="1">
              <a:spLocks noChangeArrowheads="1"/>
            </p:cNvSpPr>
            <p:nvPr/>
          </p:nvSpPr>
          <p:spPr bwMode="auto">
            <a:xfrm>
              <a:off x="-591" y="91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GAPDH</a:t>
              </a:r>
            </a:p>
          </p:txBody>
        </p:sp>
        <p:pic>
          <p:nvPicPr>
            <p:cNvPr id="13" name="Picture 1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4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" r="3047"/>
            <a:stretch>
              <a:fillRect/>
            </a:stretch>
          </p:blipFill>
          <p:spPr bwMode="auto">
            <a:xfrm>
              <a:off x="420" y="-5"/>
              <a:ext cx="1365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60000" contrast="60000"/>
                    </a:blip>
                    <a:srcRect l="2333" r="304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0174"/>
              </p:ext>
            </p:extLst>
          </p:nvPr>
        </p:nvGraphicFramePr>
        <p:xfrm>
          <a:off x="235978" y="2654946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15334"/>
              </p:ext>
            </p:extLst>
          </p:nvPr>
        </p:nvGraphicFramePr>
        <p:xfrm>
          <a:off x="4591665" y="2612968"/>
          <a:ext cx="4242620" cy="749197"/>
        </p:xfrm>
        <a:graphic>
          <a:graphicData uri="http://schemas.openxmlformats.org/drawingml/2006/table">
            <a:tbl>
              <a:tblPr/>
              <a:tblGrid>
                <a:gridCol w="909488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5" y="3503566"/>
            <a:ext cx="7344720" cy="29527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217" y="6491462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  <p:sp>
        <p:nvSpPr>
          <p:cNvPr id="20" name="Text Box 110"/>
          <p:cNvSpPr txBox="1">
            <a:spLocks noChangeArrowheads="1"/>
          </p:cNvSpPr>
          <p:nvPr/>
        </p:nvSpPr>
        <p:spPr bwMode="auto">
          <a:xfrm>
            <a:off x="1635116" y="6271082"/>
            <a:ext cx="2348072" cy="2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total 4EBP</a:t>
            </a:r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5141842" y="6271082"/>
            <a:ext cx="2746999" cy="2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Ⓟ-4EBP</a:t>
            </a:r>
          </a:p>
        </p:txBody>
      </p:sp>
    </p:spTree>
    <p:extLst>
      <p:ext uri="{BB962C8B-B14F-4D97-AF65-F5344CB8AC3E}">
        <p14:creationId xmlns:p14="http://schemas.microsoft.com/office/powerpoint/2010/main" val="34405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Dexamethasone-induced loss of muscle is correlated with an increase in proteasome activity and E3 ligases expression.</a:t>
            </a:r>
          </a:p>
          <a:p>
            <a:r>
              <a:rPr lang="en-US" dirty="0" smtClean="0"/>
              <a:t>Rescue by testosterone co-administration is correlated with proteasome repression.</a:t>
            </a:r>
          </a:p>
          <a:p>
            <a:r>
              <a:rPr lang="en-US" dirty="0" smtClean="0"/>
              <a:t>Autophagy, calpains, protein synthesis changes could not explain the phenotype.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Transcriptional effects of Dexa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2016" y="3770874"/>
            <a:ext cx="587209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GR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763194" y="4145445"/>
            <a:ext cx="704852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Dexa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34487" y="4145445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233747" y="5158301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Foxo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11927" y="4145445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42607" y="3872739"/>
            <a:ext cx="83820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MuRF1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34487" y="2945302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33747" y="2569729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Klf15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43347" y="2945302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2534487" y="4060024"/>
            <a:ext cx="4008120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7122" y="3021603"/>
            <a:ext cx="3810" cy="207684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transcriptional effects of Dexa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690689"/>
            <a:ext cx="5106586" cy="4351338"/>
          </a:xfrm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589741" y="6157913"/>
            <a:ext cx="367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Braun and Jones, </a:t>
            </a:r>
            <a:r>
              <a:rPr lang="en-US" altLang="en-US" sz="1800" i="1" dirty="0" smtClean="0">
                <a:latin typeface="+mn-lt"/>
              </a:rPr>
              <a:t>Front </a:t>
            </a:r>
            <a:r>
              <a:rPr lang="en-US" altLang="en-US" sz="1800" i="1" dirty="0" err="1" smtClean="0">
                <a:latin typeface="+mn-lt"/>
              </a:rPr>
              <a:t>Physiol</a:t>
            </a:r>
            <a:r>
              <a:rPr lang="en-US" altLang="en-US" sz="1800" dirty="0" smtClean="0">
                <a:latin typeface="+mn-lt"/>
              </a:rPr>
              <a:t>, 2015.</a:t>
            </a:r>
            <a:endParaRPr lang="en-US" altLang="en-US" sz="1800" dirty="0"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4570414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7925" y="4572000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5100" y="3918745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19625" y="3751265"/>
            <a:ext cx="552450" cy="995362"/>
          </a:xfrm>
          <a:prstGeom prst="ellipse">
            <a:avLst/>
          </a:prstGeom>
          <a:solidFill>
            <a:srgbClr val="FF0000">
              <a:alpha val="3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Glucose metabolism insights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690689"/>
            <a:ext cx="8572500" cy="472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71971" y="6550223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64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4107</TotalTime>
  <Words>1028</Words>
  <Application>Microsoft Office PowerPoint</Application>
  <PresentationFormat>On-screen Show (4:3)</PresentationFormat>
  <Paragraphs>297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Translation regulators</vt:lpstr>
      <vt:lpstr>4E-BP</vt:lpstr>
      <vt:lpstr>Conclusions so far</vt:lpstr>
      <vt:lpstr>Transcriptional effects of Dexa</vt:lpstr>
      <vt:lpstr>More transcriptional effects of Dexa</vt:lpstr>
      <vt:lpstr>Glucose metabolism insights</vt:lpstr>
      <vt:lpstr>PowerPoint Presentation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145</cp:revision>
  <dcterms:created xsi:type="dcterms:W3CDTF">2015-07-04T16:17:21Z</dcterms:created>
  <dcterms:modified xsi:type="dcterms:W3CDTF">2015-07-08T18:02:07Z</dcterms:modified>
</cp:coreProperties>
</file>