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80" r:id="rId23"/>
    <p:sldId id="281" r:id="rId24"/>
    <p:sldId id="282" r:id="rId25"/>
  </p:sldIdLst>
  <p:sldSz cx="9144000" cy="6858000" type="screen4x3"/>
  <p:notesSz cx="6858000" cy="9144000"/>
  <p:embeddedFontLst>
    <p:embeddedFont>
      <p:font typeface="Cabin" panose="020B0803050202020004" pitchFamily="34" charset="0"/>
      <p:regular r:id="rId26"/>
      <p:bold r:id="rId27"/>
      <p:italic r:id="rId28"/>
      <p:boldItalic r:id="rId29"/>
    </p:embeddedFont>
    <p:embeddedFont>
      <p:font typeface="Segoe UI" panose="020B0502040204020203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9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10 mg/kg cortisone on adult male rats</a:t>
            </a:r>
          </a:p>
          <a:p>
            <a:pPr algn="r"/>
            <a:r>
              <a:rPr lang="en-US" dirty="0" smtClean="0"/>
              <a:t>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5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5 mg/kg dexamethasone on male mice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Agbenyega</a:t>
            </a:r>
            <a:r>
              <a:rPr lang="en-US" dirty="0" smtClean="0"/>
              <a:t> et al., 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are they?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>
                  <a:latin typeface="Cabin" panose="020B0803050202020004" pitchFamily="34" charset="0"/>
                </a:rPr>
                <a:t>± </a:t>
              </a:r>
              <a:r>
                <a:rPr lang="en-US" altLang="en-US" sz="1600" dirty="0" smtClean="0">
                  <a:latin typeface="Cabin" panose="020B0803050202020004" pitchFamily="34" charset="0"/>
                </a:rPr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3056444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30517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75382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76" y="1690689"/>
            <a:ext cx="6990181" cy="4351338"/>
          </a:xfrm>
        </p:spPr>
      </p:pic>
      <p:sp>
        <p:nvSpPr>
          <p:cNvPr id="18" name="Rectangle 17"/>
          <p:cNvSpPr/>
          <p:nvPr/>
        </p:nvSpPr>
        <p:spPr>
          <a:xfrm>
            <a:off x="418365" y="3692644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808938"/>
            <a:ext cx="8244618" cy="1836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4906" y="3215305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042889"/>
            <a:ext cx="8244618" cy="3672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Animal models of condition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Associated metabolic mechanisms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Associated molecular mechanisms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1650470"/>
            <a:ext cx="9144000" cy="504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muscles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16" y="1650470"/>
            <a:ext cx="430887" cy="160217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gastrocnemius (g)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86236" y="3550749"/>
            <a:ext cx="430887" cy="12398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levator ani (g)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6215" y="3530039"/>
            <a:ext cx="430887" cy="12812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quadriceps (g)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86236" y="1862002"/>
            <a:ext cx="430887" cy="11791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triceps br. (g)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6215" y="5182948"/>
            <a:ext cx="430887" cy="125534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tibialis ant. (g)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8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67"/>
          <p:cNvSpPr>
            <a:spLocks noChangeArrowheads="1"/>
          </p:cNvSpPr>
          <p:nvPr/>
        </p:nvSpPr>
        <p:spPr bwMode="auto">
          <a:xfrm>
            <a:off x="880705" y="4168695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Undifferentiated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145973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pic>
        <p:nvPicPr>
          <p:cNvPr id="94" name="Picture 4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" t="337" r="113" b="1137"/>
          <a:stretch/>
        </p:blipFill>
        <p:spPr bwMode="auto">
          <a:xfrm>
            <a:off x="831374" y="2935886"/>
            <a:ext cx="1645920" cy="119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2924786"/>
            <a:ext cx="1645924" cy="1097282"/>
          </a:xfrm>
          <a:prstGeom prst="rect">
            <a:avLst/>
          </a:prstGeom>
        </p:spPr>
      </p:pic>
      <p:pic>
        <p:nvPicPr>
          <p:cNvPr id="111" name="Picture 6" descr="Rhodamine_33-1.bmp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97" b="73889"/>
          <a:stretch/>
        </p:blipFill>
        <p:spPr bwMode="auto">
          <a:xfrm rot="5400000" flipH="1" flipV="1">
            <a:off x="204726" y="4891024"/>
            <a:ext cx="1022737" cy="143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8" descr="Rhodamine_xx-1-crop-object-gradient001.bmp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8125" r="7600" b="46207"/>
          <a:stretch>
            <a:fillRect/>
          </a:stretch>
        </p:blipFill>
        <p:spPr bwMode="auto">
          <a:xfrm>
            <a:off x="3815004" y="4797577"/>
            <a:ext cx="4285766" cy="16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9" descr="Rhodamine_xx-1-crop-ridge-001.bmp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0" t="11130" r="8652" b="44351"/>
          <a:stretch>
            <a:fillRect/>
          </a:stretch>
        </p:blipFill>
        <p:spPr bwMode="auto">
          <a:xfrm>
            <a:off x="6322142" y="5783759"/>
            <a:ext cx="2821858" cy="10742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13" descr="Rhodamine_xx-1-crop-object-001.bmp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11130" r="7600" b="48061"/>
          <a:stretch>
            <a:fillRect/>
          </a:stretch>
        </p:blipFill>
        <p:spPr bwMode="auto">
          <a:xfrm>
            <a:off x="2099469" y="4616820"/>
            <a:ext cx="3200400" cy="111644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67"/>
          <p:cNvSpPr>
            <a:spLocks noChangeArrowheads="1"/>
          </p:cNvSpPr>
          <p:nvPr/>
        </p:nvSpPr>
        <p:spPr bwMode="auto">
          <a:xfrm>
            <a:off x="1" y="6187764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(A) Photoshop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 67"/>
          <p:cNvSpPr>
            <a:spLocks noChangeArrowheads="1"/>
          </p:cNvSpPr>
          <p:nvPr/>
        </p:nvSpPr>
        <p:spPr bwMode="auto">
          <a:xfrm>
            <a:off x="2034674" y="5776883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(B) Matlab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15" grpId="0"/>
      <p:bldP spid="1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362280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5780881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3141093"/>
            <a:ext cx="1645924" cy="1097282"/>
          </a:xfrm>
          <a:prstGeom prst="rect">
            <a:avLst/>
          </a:prstGeom>
        </p:spPr>
      </p:pic>
      <p:sp>
        <p:nvSpPr>
          <p:cNvPr id="96" name="Rectangle 67"/>
          <p:cNvSpPr>
            <a:spLocks noChangeArrowheads="1"/>
          </p:cNvSpPr>
          <p:nvPr/>
        </p:nvSpPr>
        <p:spPr bwMode="auto">
          <a:xfrm>
            <a:off x="4205985" y="3595404"/>
            <a:ext cx="102155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Vehicle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6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54" y="4373902"/>
            <a:ext cx="1645924" cy="1097282"/>
          </a:xfrm>
          <a:prstGeom prst="rect">
            <a:avLst/>
          </a:prstGeom>
        </p:spPr>
      </p:pic>
      <p:sp>
        <p:nvSpPr>
          <p:cNvPr id="98" name="Rectangle 67"/>
          <p:cNvSpPr>
            <a:spLocks noChangeArrowheads="1"/>
          </p:cNvSpPr>
          <p:nvPr/>
        </p:nvSpPr>
        <p:spPr bwMode="auto">
          <a:xfrm>
            <a:off x="3316192" y="4827293"/>
            <a:ext cx="19113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50 µM Dexa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9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6" y="5606711"/>
            <a:ext cx="1645924" cy="1097282"/>
          </a:xfrm>
          <a:prstGeom prst="rect">
            <a:avLst/>
          </a:prstGeom>
        </p:spPr>
      </p:pic>
      <p:sp>
        <p:nvSpPr>
          <p:cNvPr id="100" name="Rectangle 67"/>
          <p:cNvSpPr>
            <a:spLocks noChangeArrowheads="1"/>
          </p:cNvSpPr>
          <p:nvPr/>
        </p:nvSpPr>
        <p:spPr bwMode="auto">
          <a:xfrm>
            <a:off x="3010598" y="6065568"/>
            <a:ext cx="2192337" cy="17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Dexa + 300 nM Testo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1" y="3625853"/>
            <a:ext cx="2772081" cy="2772178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-105604" y="4425087"/>
            <a:ext cx="1139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average cell diameter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</a:t>
            </a:r>
            <a:r>
              <a:rPr lang="en-US" dirty="0" smtClean="0"/>
              <a:t>vitro </a:t>
            </a:r>
            <a:r>
              <a:rPr lang="en-US" dirty="0" smtClean="0"/>
              <a:t>evidence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839119" y="3253427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46" name="Rectangle 68"/>
          <p:cNvSpPr>
            <a:spLocks noChangeArrowheads="1"/>
          </p:cNvSpPr>
          <p:nvPr/>
        </p:nvSpPr>
        <p:spPr bwMode="auto">
          <a:xfrm>
            <a:off x="1761331" y="3495417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47" name="Rectangle 71"/>
          <p:cNvSpPr>
            <a:spLocks noChangeArrowheads="1"/>
          </p:cNvSpPr>
          <p:nvPr/>
        </p:nvSpPr>
        <p:spPr bwMode="auto">
          <a:xfrm>
            <a:off x="495220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4534694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41171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0" name="Rectangle 74"/>
          <p:cNvSpPr>
            <a:spLocks noChangeArrowheads="1"/>
          </p:cNvSpPr>
          <p:nvPr/>
        </p:nvSpPr>
        <p:spPr bwMode="auto">
          <a:xfrm>
            <a:off x="3699669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1" name="Rectangle 75"/>
          <p:cNvSpPr>
            <a:spLocks noChangeArrowheads="1"/>
          </p:cNvSpPr>
          <p:nvPr/>
        </p:nvSpPr>
        <p:spPr bwMode="auto">
          <a:xfrm>
            <a:off x="32821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2445544" y="3262262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4" name="Rectangle 84"/>
          <p:cNvSpPr>
            <a:spLocks noChangeArrowheads="1"/>
          </p:cNvSpPr>
          <p:nvPr/>
        </p:nvSpPr>
        <p:spPr bwMode="auto">
          <a:xfrm>
            <a:off x="53649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5" name="Rectangle 85"/>
          <p:cNvSpPr>
            <a:spLocks noChangeArrowheads="1"/>
          </p:cNvSpPr>
          <p:nvPr/>
        </p:nvSpPr>
        <p:spPr bwMode="auto">
          <a:xfrm>
            <a:off x="5364956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6" name="Rectangle 86"/>
          <p:cNvSpPr>
            <a:spLocks noChangeArrowheads="1"/>
          </p:cNvSpPr>
          <p:nvPr/>
        </p:nvSpPr>
        <p:spPr bwMode="auto">
          <a:xfrm>
            <a:off x="57808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7" name="Rectangle 87"/>
          <p:cNvSpPr>
            <a:spLocks noChangeArrowheads="1"/>
          </p:cNvSpPr>
          <p:nvPr/>
        </p:nvSpPr>
        <p:spPr bwMode="auto">
          <a:xfrm>
            <a:off x="5780881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8" name="AutoShape 28"/>
          <p:cNvSpPr>
            <a:spLocks/>
          </p:cNvSpPr>
          <p:nvPr/>
        </p:nvSpPr>
        <p:spPr bwMode="auto">
          <a:xfrm>
            <a:off x="1752804" y="2523280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bin" panose="020B0803050202020004" pitchFamily="34" charset="0"/>
            </a:endParaRPr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1120979" y="2670918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1 </a:t>
            </a:r>
            <a:r>
              <a:rPr lang="en-GB" altLang="en-US" sz="1200" dirty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0" name="AutoShape 28"/>
          <p:cNvSpPr>
            <a:spLocks/>
          </p:cNvSpPr>
          <p:nvPr/>
        </p:nvSpPr>
        <p:spPr bwMode="auto">
          <a:xfrm>
            <a:off x="1752804" y="3179912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bin" panose="020B0803050202020004" pitchFamily="34" charset="0"/>
            </a:endParaRPr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120979" y="3327550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2 </a:t>
            </a:r>
            <a:r>
              <a:rPr lang="en-GB" altLang="en-US" sz="1200" dirty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54" y="3749473"/>
            <a:ext cx="5508350" cy="3204235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979972" y="4583277"/>
            <a:ext cx="1139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total protein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</a:t>
            </a:r>
            <a:r>
              <a:rPr lang="en-US" dirty="0" smtClean="0"/>
              <a:t>reduces dexamethasone-induced </a:t>
            </a:r>
            <a:r>
              <a:rPr lang="en-US" smtClean="0"/>
              <a:t>reduction in protein </a:t>
            </a:r>
            <a:r>
              <a:rPr lang="en-US" dirty="0" smtClean="0"/>
              <a:t>in mouse muscle.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apoptosis…</a:t>
            </a:r>
          </a:p>
          <a:p>
            <a:r>
              <a:rPr lang="en-US" dirty="0" smtClean="0"/>
              <a:t>Prescribed to ~1% per annum.</a:t>
            </a:r>
          </a:p>
          <a:p>
            <a:r>
              <a:rPr lang="en-US" dirty="0"/>
              <a:t>E</a:t>
            </a:r>
            <a:r>
              <a:rPr lang="en-US" dirty="0" smtClean="0"/>
              <a:t>ffects 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loss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3032</TotalTime>
  <Words>585</Words>
  <Application>Microsoft Office PowerPoint</Application>
  <PresentationFormat>On-screen Show (4:3)</PresentationFormat>
  <Paragraphs>138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Droid Sans Fallback</vt:lpstr>
      <vt:lpstr>Times New Roman</vt:lpstr>
      <vt:lpstr>Cabin</vt:lpstr>
      <vt:lpstr>Segoe UI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  <vt:lpstr>Individual muscles</vt:lpstr>
      <vt:lpstr>In vitro model</vt:lpstr>
      <vt:lpstr>In vitro model</vt:lpstr>
      <vt:lpstr>More in vitro evidence</vt:lpstr>
      <vt:lpstr>Conclusion so far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80</cp:revision>
  <dcterms:created xsi:type="dcterms:W3CDTF">2015-07-04T16:17:21Z</dcterms:created>
  <dcterms:modified xsi:type="dcterms:W3CDTF">2015-07-08T00:06:03Z</dcterms:modified>
</cp:coreProperties>
</file>