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15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7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D729-5B01-4BAB-9E7A-5BDEA27ECD42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4B6F-B634-4A7D-826E-E449C47F2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A murine model of glucocorticoid myopathy alleviation using androgen 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Nicolae Lucian </a:t>
            </a:r>
            <a:r>
              <a:rPr lang="en-US" dirty="0" smtClean="0"/>
              <a:t>Sandor</a:t>
            </a:r>
          </a:p>
          <a:p>
            <a:r>
              <a:rPr lang="en-US" dirty="0" smtClean="0"/>
              <a:t>July </a:t>
            </a:r>
            <a:r>
              <a:rPr lang="en-US" dirty="0"/>
              <a:t>13th, 2015</a:t>
            </a:r>
          </a:p>
        </p:txBody>
      </p:sp>
    </p:spTree>
    <p:extLst>
      <p:ext uri="{BB962C8B-B14F-4D97-AF65-F5344CB8AC3E}">
        <p14:creationId xmlns:p14="http://schemas.microsoft.com/office/powerpoint/2010/main" val="17391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Glucocorticoids cause muscle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In </a:t>
            </a:r>
            <a:r>
              <a:rPr lang="en-US" dirty="0"/>
              <a:t>males, this loss of muscle is associated with moderate </a:t>
            </a:r>
            <a:r>
              <a:rPr lang="en-US" dirty="0" smtClean="0"/>
              <a:t>hypoandrogenism</a:t>
            </a:r>
          </a:p>
          <a:p>
            <a:r>
              <a:rPr lang="en-US" dirty="0" smtClean="0"/>
              <a:t>Testosterone </a:t>
            </a:r>
            <a:r>
              <a:rPr lang="en-US" dirty="0"/>
              <a:t>supplementation reduce the loss of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Safer </a:t>
            </a:r>
            <a:r>
              <a:rPr lang="en-US" dirty="0"/>
              <a:t>alternatives to testosterone are needed</a:t>
            </a:r>
          </a:p>
        </p:txBody>
      </p:sp>
    </p:spTree>
    <p:extLst>
      <p:ext uri="{BB962C8B-B14F-4D97-AF65-F5344CB8AC3E}">
        <p14:creationId xmlns:p14="http://schemas.microsoft.com/office/powerpoint/2010/main" val="33914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Glucocorticoids stimulate some fat deposits, confounding arm diameter measurements.</a:t>
            </a:r>
          </a:p>
          <a:p>
            <a:r>
              <a:rPr lang="en-US" dirty="0" smtClean="0"/>
              <a:t>Horses get hyperglycemia.</a:t>
            </a:r>
          </a:p>
          <a:p>
            <a:r>
              <a:rPr lang="en-US" dirty="0" smtClean="0"/>
              <a:t>Dogs get increased urinary nitrogen.</a:t>
            </a:r>
          </a:p>
          <a:p>
            <a:r>
              <a:rPr lang="en-US" dirty="0" smtClean="0"/>
              <a:t>Rodents are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Rats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2" y="1686603"/>
            <a:ext cx="7555555" cy="2684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4592044"/>
            <a:ext cx="7556685" cy="1866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represent seven-day prednisone on adult male rats (Goldberg, JBC, 1969).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 respond to glucocorticoids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41" y="2007325"/>
            <a:ext cx="2981072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" y="2007325"/>
            <a:ext cx="31645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5" y="2007325"/>
            <a:ext cx="2877366" cy="3383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Hatched bars for ten-day dexamethasone on male </a:t>
            </a:r>
            <a:r>
              <a:rPr lang="en-US" dirty="0"/>
              <a:t>mice (</a:t>
            </a:r>
            <a:r>
              <a:rPr lang="en-US" dirty="0" err="1"/>
              <a:t>Agbenyega</a:t>
            </a:r>
            <a:r>
              <a:rPr lang="en-US" dirty="0"/>
              <a:t>, </a:t>
            </a:r>
            <a:r>
              <a:rPr lang="en-US" dirty="0" smtClean="0"/>
              <a:t>Comp </a:t>
            </a:r>
            <a:r>
              <a:rPr lang="en-US" dirty="0" err="1" smtClean="0"/>
              <a:t>Physiol</a:t>
            </a:r>
            <a:r>
              <a:rPr lang="en-US" dirty="0" smtClean="0"/>
              <a:t>, 1992).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51288" y="5453912"/>
            <a:ext cx="83433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Soleus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5870" y="5453912"/>
            <a:ext cx="1741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Gastrocnemius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4728" y="5453912"/>
            <a:ext cx="23630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Extensor </a:t>
            </a:r>
            <a:r>
              <a:rPr lang="en-US" dirty="0" err="1" smtClean="0"/>
              <a:t>digitorum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muscles are protected by testosterone co-administration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195209" y="1690689"/>
            <a:ext cx="4833449" cy="3905671"/>
            <a:chOff x="-195208" y="2250040"/>
            <a:chExt cx="4833449" cy="39056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0040"/>
              <a:ext cx="4579188" cy="325934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-195208" y="5509380"/>
              <a:ext cx="4833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Ten-day dexamethasone</a:t>
              </a:r>
            </a:p>
            <a:p>
              <a:pPr algn="r"/>
              <a:r>
                <a:rPr lang="en-US" dirty="0" smtClean="0"/>
                <a:t> ±</a:t>
              </a:r>
              <a:r>
                <a:rPr lang="en-US" dirty="0"/>
                <a:t> </a:t>
              </a:r>
              <a:r>
                <a:rPr lang="en-US" dirty="0" smtClean="0"/>
                <a:t>5 </a:t>
              </a:r>
              <a:r>
                <a:rPr lang="en-US" dirty="0"/>
                <a:t>mg/kg</a:t>
              </a:r>
              <a:r>
                <a:rPr lang="en-US" dirty="0" smtClean="0"/>
                <a:t> testosterone (Yin, J Trauma, 2009).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7327" y="1994796"/>
            <a:ext cx="5496674" cy="4863204"/>
            <a:chOff x="3647327" y="1994796"/>
            <a:chExt cx="5496674" cy="48632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292" y="3143892"/>
              <a:ext cx="4446708" cy="318498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47327" y="6211669"/>
              <a:ext cx="54966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/>
                <a:t>Gastrocnemius. Eight-day dexamethasone</a:t>
              </a:r>
            </a:p>
            <a:p>
              <a:pPr algn="r"/>
              <a:r>
                <a:rPr lang="en-US" dirty="0" smtClean="0"/>
                <a:t> ± 25 mg/kg testosterone (Jones, Endocrinology, 2010).</a:t>
              </a:r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5364484" y="1994796"/>
              <a:ext cx="357403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/>
                <a:t>... Or does it?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5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Testosterone alleviates dexamethasone-induced muscle atrophy in mice.</a:t>
            </a:r>
          </a:p>
        </p:txBody>
      </p:sp>
    </p:spTree>
    <p:extLst>
      <p:ext uri="{BB962C8B-B14F-4D97-AF65-F5344CB8AC3E}">
        <p14:creationId xmlns:p14="http://schemas.microsoft.com/office/powerpoint/2010/main" val="8169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 test</a:t>
            </a:r>
            <a:endParaRPr 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94844" y="3532341"/>
            <a:ext cx="6445327" cy="212301"/>
            <a:chOff x="614" y="1118"/>
            <a:chExt cx="2702" cy="89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614" y="1170"/>
              <a:ext cx="2702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828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089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12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3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35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9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57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0" y="1118"/>
              <a:ext cx="0" cy="89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6179" y="3727943"/>
            <a:ext cx="1641149" cy="33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Time (days)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57200" y="2888285"/>
            <a:ext cx="920761" cy="462766"/>
            <a:chOff x="179" y="848"/>
            <a:chExt cx="386" cy="194"/>
          </a:xfrm>
        </p:grpSpPr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179" y="848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182" y="850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182" y="852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182" y="852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182" y="852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182" y="850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186" y="854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57200" y="3904462"/>
            <a:ext cx="920761" cy="462766"/>
            <a:chOff x="179" y="1274"/>
            <a:chExt cx="386" cy="194"/>
          </a:xfrm>
        </p:grpSpPr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79" y="1274"/>
              <a:ext cx="384" cy="192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82" y="1276"/>
              <a:ext cx="381" cy="192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182" y="1278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182" y="1278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182" y="1278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182" y="1278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rrowheads="1"/>
            </p:cNvSpPr>
            <p:nvPr/>
          </p:nvSpPr>
          <p:spPr bwMode="auto">
            <a:xfrm>
              <a:off x="186" y="1279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457200" y="3396375"/>
            <a:ext cx="920761" cy="462766"/>
            <a:chOff x="179" y="1061"/>
            <a:chExt cx="386" cy="194"/>
          </a:xfrm>
        </p:grpSpPr>
        <p:sp>
          <p:nvSpPr>
            <p:cNvPr id="32" name="Freeform 29"/>
            <p:cNvSpPr>
              <a:spLocks noChangeArrowheads="1"/>
            </p:cNvSpPr>
            <p:nvPr/>
          </p:nvSpPr>
          <p:spPr bwMode="auto">
            <a:xfrm>
              <a:off x="179" y="1061"/>
              <a:ext cx="384" cy="193"/>
            </a:xfrm>
            <a:custGeom>
              <a:avLst/>
              <a:gdLst>
                <a:gd name="T0" fmla="*/ 359 w 1013"/>
                <a:gd name="T1" fmla="*/ 498 h 509"/>
                <a:gd name="T2" fmla="*/ 344 w 1013"/>
                <a:gd name="T3" fmla="*/ 422 h 509"/>
                <a:gd name="T4" fmla="*/ 269 w 1013"/>
                <a:gd name="T5" fmla="*/ 374 h 509"/>
                <a:gd name="T6" fmla="*/ 162 w 1013"/>
                <a:gd name="T7" fmla="*/ 353 h 509"/>
                <a:gd name="T8" fmla="*/ 85 w 1013"/>
                <a:gd name="T9" fmla="*/ 318 h 509"/>
                <a:gd name="T10" fmla="*/ 48 w 1013"/>
                <a:gd name="T11" fmla="*/ 276 h 509"/>
                <a:gd name="T12" fmla="*/ 78 w 1013"/>
                <a:gd name="T13" fmla="*/ 183 h 509"/>
                <a:gd name="T14" fmla="*/ 137 w 1013"/>
                <a:gd name="T15" fmla="*/ 167 h 509"/>
                <a:gd name="T16" fmla="*/ 308 w 1013"/>
                <a:gd name="T17" fmla="*/ 205 h 509"/>
                <a:gd name="T18" fmla="*/ 330 w 1013"/>
                <a:gd name="T19" fmla="*/ 246 h 509"/>
                <a:gd name="T20" fmla="*/ 383 w 1013"/>
                <a:gd name="T21" fmla="*/ 310 h 509"/>
                <a:gd name="T22" fmla="*/ 401 w 1013"/>
                <a:gd name="T23" fmla="*/ 369 h 509"/>
                <a:gd name="T24" fmla="*/ 458 w 1013"/>
                <a:gd name="T25" fmla="*/ 428 h 509"/>
                <a:gd name="T26" fmla="*/ 491 w 1013"/>
                <a:gd name="T27" fmla="*/ 423 h 509"/>
                <a:gd name="T28" fmla="*/ 543 w 1013"/>
                <a:gd name="T29" fmla="*/ 426 h 509"/>
                <a:gd name="T30" fmla="*/ 538 w 1013"/>
                <a:gd name="T31" fmla="*/ 398 h 509"/>
                <a:gd name="T32" fmla="*/ 476 w 1013"/>
                <a:gd name="T33" fmla="*/ 375 h 509"/>
                <a:gd name="T34" fmla="*/ 463 w 1013"/>
                <a:gd name="T35" fmla="*/ 354 h 509"/>
                <a:gd name="T36" fmla="*/ 567 w 1013"/>
                <a:gd name="T37" fmla="*/ 371 h 509"/>
                <a:gd name="T38" fmla="*/ 587 w 1013"/>
                <a:gd name="T39" fmla="*/ 348 h 509"/>
                <a:gd name="T40" fmla="*/ 661 w 1013"/>
                <a:gd name="T41" fmla="*/ 379 h 509"/>
                <a:gd name="T42" fmla="*/ 738 w 1013"/>
                <a:gd name="T43" fmla="*/ 468 h 509"/>
                <a:gd name="T44" fmla="*/ 783 w 1013"/>
                <a:gd name="T45" fmla="*/ 487 h 509"/>
                <a:gd name="T46" fmla="*/ 793 w 1013"/>
                <a:gd name="T47" fmla="*/ 464 h 509"/>
                <a:gd name="T48" fmla="*/ 808 w 1013"/>
                <a:gd name="T49" fmla="*/ 441 h 509"/>
                <a:gd name="T50" fmla="*/ 782 w 1013"/>
                <a:gd name="T51" fmla="*/ 414 h 509"/>
                <a:gd name="T52" fmla="*/ 835 w 1013"/>
                <a:gd name="T53" fmla="*/ 415 h 509"/>
                <a:gd name="T54" fmla="*/ 856 w 1013"/>
                <a:gd name="T55" fmla="*/ 438 h 509"/>
                <a:gd name="T56" fmla="*/ 879 w 1013"/>
                <a:gd name="T57" fmla="*/ 402 h 509"/>
                <a:gd name="T58" fmla="*/ 852 w 1013"/>
                <a:gd name="T59" fmla="*/ 370 h 509"/>
                <a:gd name="T60" fmla="*/ 832 w 1013"/>
                <a:gd name="T61" fmla="*/ 334 h 509"/>
                <a:gd name="T62" fmla="*/ 862 w 1013"/>
                <a:gd name="T63" fmla="*/ 314 h 509"/>
                <a:gd name="T64" fmla="*/ 920 w 1013"/>
                <a:gd name="T65" fmla="*/ 311 h 509"/>
                <a:gd name="T66" fmla="*/ 1012 w 1013"/>
                <a:gd name="T67" fmla="*/ 284 h 509"/>
                <a:gd name="T68" fmla="*/ 950 w 1013"/>
                <a:gd name="T69" fmla="*/ 195 h 509"/>
                <a:gd name="T70" fmla="*/ 903 w 1013"/>
                <a:gd name="T71" fmla="*/ 171 h 509"/>
                <a:gd name="T72" fmla="*/ 912 w 1013"/>
                <a:gd name="T73" fmla="*/ 122 h 509"/>
                <a:gd name="T74" fmla="*/ 872 w 1013"/>
                <a:gd name="T75" fmla="*/ 99 h 509"/>
                <a:gd name="T76" fmla="*/ 836 w 1013"/>
                <a:gd name="T77" fmla="*/ 116 h 509"/>
                <a:gd name="T78" fmla="*/ 761 w 1013"/>
                <a:gd name="T79" fmla="*/ 119 h 509"/>
                <a:gd name="T80" fmla="*/ 681 w 1013"/>
                <a:gd name="T81" fmla="*/ 47 h 509"/>
                <a:gd name="T82" fmla="*/ 571 w 1013"/>
                <a:gd name="T83" fmla="*/ 0 h 509"/>
                <a:gd name="T84" fmla="*/ 499 w 1013"/>
                <a:gd name="T85" fmla="*/ 0 h 509"/>
                <a:gd name="T86" fmla="*/ 346 w 1013"/>
                <a:gd name="T87" fmla="*/ 102 h 509"/>
                <a:gd name="T88" fmla="*/ 339 w 1013"/>
                <a:gd name="T89" fmla="*/ 139 h 509"/>
                <a:gd name="T90" fmla="*/ 255 w 1013"/>
                <a:gd name="T91" fmla="*/ 134 h 509"/>
                <a:gd name="T92" fmla="*/ 136 w 1013"/>
                <a:gd name="T93" fmla="*/ 122 h 509"/>
                <a:gd name="T94" fmla="*/ 67 w 1013"/>
                <a:gd name="T95" fmla="*/ 144 h 509"/>
                <a:gd name="T96" fmla="*/ 20 w 1013"/>
                <a:gd name="T97" fmla="*/ 195 h 509"/>
                <a:gd name="T98" fmla="*/ 10 w 1013"/>
                <a:gd name="T99" fmla="*/ 284 h 509"/>
                <a:gd name="T100" fmla="*/ 70 w 1013"/>
                <a:gd name="T101" fmla="*/ 346 h 509"/>
                <a:gd name="T102" fmla="*/ 190 w 1013"/>
                <a:gd name="T103" fmla="*/ 391 h 509"/>
                <a:gd name="T104" fmla="*/ 289 w 1013"/>
                <a:gd name="T105" fmla="*/ 415 h 509"/>
                <a:gd name="T106" fmla="*/ 321 w 1013"/>
                <a:gd name="T107" fmla="*/ 445 h 509"/>
                <a:gd name="T108" fmla="*/ 340 w 1013"/>
                <a:gd name="T109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509">
                  <a:moveTo>
                    <a:pt x="347" y="508"/>
                  </a:moveTo>
                  <a:cubicBezTo>
                    <a:pt x="351" y="508"/>
                    <a:pt x="356" y="504"/>
                    <a:pt x="359" y="498"/>
                  </a:cubicBezTo>
                  <a:lnTo>
                    <a:pt x="363" y="488"/>
                  </a:lnTo>
                  <a:lnTo>
                    <a:pt x="344" y="422"/>
                  </a:lnTo>
                  <a:lnTo>
                    <a:pt x="317" y="401"/>
                  </a:lnTo>
                  <a:cubicBezTo>
                    <a:pt x="302" y="390"/>
                    <a:pt x="280" y="377"/>
                    <a:pt x="269" y="374"/>
                  </a:cubicBezTo>
                  <a:cubicBezTo>
                    <a:pt x="257" y="370"/>
                    <a:pt x="229" y="364"/>
                    <a:pt x="205" y="360"/>
                  </a:cubicBezTo>
                  <a:lnTo>
                    <a:pt x="162" y="353"/>
                  </a:lnTo>
                  <a:lnTo>
                    <a:pt x="124" y="336"/>
                  </a:lnTo>
                  <a:lnTo>
                    <a:pt x="85" y="318"/>
                  </a:lnTo>
                  <a:lnTo>
                    <a:pt x="67" y="297"/>
                  </a:lnTo>
                  <a:lnTo>
                    <a:pt x="48" y="276"/>
                  </a:lnTo>
                  <a:lnTo>
                    <a:pt x="48" y="234"/>
                  </a:lnTo>
                  <a:lnTo>
                    <a:pt x="78" y="183"/>
                  </a:lnTo>
                  <a:lnTo>
                    <a:pt x="99" y="175"/>
                  </a:lnTo>
                  <a:cubicBezTo>
                    <a:pt x="110" y="171"/>
                    <a:pt x="127" y="167"/>
                    <a:pt x="137" y="167"/>
                  </a:cubicBezTo>
                  <a:cubicBezTo>
                    <a:pt x="147" y="167"/>
                    <a:pt x="185" y="173"/>
                    <a:pt x="221" y="181"/>
                  </a:cubicBezTo>
                  <a:cubicBezTo>
                    <a:pt x="257" y="189"/>
                    <a:pt x="296" y="199"/>
                    <a:pt x="308" y="205"/>
                  </a:cubicBezTo>
                  <a:lnTo>
                    <a:pt x="330" y="214"/>
                  </a:lnTo>
                  <a:lnTo>
                    <a:pt x="330" y="246"/>
                  </a:lnTo>
                  <a:lnTo>
                    <a:pt x="348" y="265"/>
                  </a:lnTo>
                  <a:cubicBezTo>
                    <a:pt x="358" y="276"/>
                    <a:pt x="374" y="296"/>
                    <a:pt x="383" y="310"/>
                  </a:cubicBezTo>
                  <a:lnTo>
                    <a:pt x="401" y="335"/>
                  </a:lnTo>
                  <a:lnTo>
                    <a:pt x="401" y="369"/>
                  </a:lnTo>
                  <a:lnTo>
                    <a:pt x="429" y="398"/>
                  </a:lnTo>
                  <a:lnTo>
                    <a:pt x="458" y="428"/>
                  </a:lnTo>
                  <a:lnTo>
                    <a:pt x="476" y="415"/>
                  </a:lnTo>
                  <a:lnTo>
                    <a:pt x="491" y="423"/>
                  </a:lnTo>
                  <a:lnTo>
                    <a:pt x="505" y="432"/>
                  </a:lnTo>
                  <a:lnTo>
                    <a:pt x="543" y="426"/>
                  </a:lnTo>
                  <a:lnTo>
                    <a:pt x="541" y="412"/>
                  </a:lnTo>
                  <a:lnTo>
                    <a:pt x="538" y="398"/>
                  </a:lnTo>
                  <a:lnTo>
                    <a:pt x="514" y="391"/>
                  </a:lnTo>
                  <a:cubicBezTo>
                    <a:pt x="500" y="388"/>
                    <a:pt x="483" y="380"/>
                    <a:pt x="476" y="375"/>
                  </a:cubicBezTo>
                  <a:cubicBezTo>
                    <a:pt x="469" y="370"/>
                    <a:pt x="463" y="364"/>
                    <a:pt x="463" y="360"/>
                  </a:cubicBezTo>
                  <a:lnTo>
                    <a:pt x="463" y="354"/>
                  </a:lnTo>
                  <a:lnTo>
                    <a:pt x="513" y="354"/>
                  </a:lnTo>
                  <a:lnTo>
                    <a:pt x="567" y="371"/>
                  </a:lnTo>
                  <a:lnTo>
                    <a:pt x="577" y="359"/>
                  </a:lnTo>
                  <a:lnTo>
                    <a:pt x="587" y="348"/>
                  </a:lnTo>
                  <a:lnTo>
                    <a:pt x="625" y="348"/>
                  </a:lnTo>
                  <a:lnTo>
                    <a:pt x="661" y="379"/>
                  </a:lnTo>
                  <a:cubicBezTo>
                    <a:pt x="681" y="397"/>
                    <a:pt x="706" y="424"/>
                    <a:pt x="718" y="439"/>
                  </a:cubicBezTo>
                  <a:lnTo>
                    <a:pt x="738" y="468"/>
                  </a:lnTo>
                  <a:lnTo>
                    <a:pt x="761" y="477"/>
                  </a:lnTo>
                  <a:lnTo>
                    <a:pt x="783" y="487"/>
                  </a:lnTo>
                  <a:lnTo>
                    <a:pt x="788" y="483"/>
                  </a:lnTo>
                  <a:cubicBezTo>
                    <a:pt x="791" y="481"/>
                    <a:pt x="793" y="472"/>
                    <a:pt x="793" y="464"/>
                  </a:cubicBezTo>
                  <a:lnTo>
                    <a:pt x="793" y="449"/>
                  </a:lnTo>
                  <a:lnTo>
                    <a:pt x="808" y="441"/>
                  </a:lnTo>
                  <a:lnTo>
                    <a:pt x="799" y="420"/>
                  </a:lnTo>
                  <a:lnTo>
                    <a:pt x="782" y="414"/>
                  </a:lnTo>
                  <a:lnTo>
                    <a:pt x="765" y="408"/>
                  </a:lnTo>
                  <a:lnTo>
                    <a:pt x="835" y="415"/>
                  </a:lnTo>
                  <a:lnTo>
                    <a:pt x="845" y="427"/>
                  </a:lnTo>
                  <a:lnTo>
                    <a:pt x="856" y="438"/>
                  </a:lnTo>
                  <a:lnTo>
                    <a:pt x="867" y="425"/>
                  </a:lnTo>
                  <a:cubicBezTo>
                    <a:pt x="874" y="418"/>
                    <a:pt x="879" y="408"/>
                    <a:pt x="879" y="402"/>
                  </a:cubicBezTo>
                  <a:lnTo>
                    <a:pt x="879" y="392"/>
                  </a:lnTo>
                  <a:lnTo>
                    <a:pt x="852" y="370"/>
                  </a:lnTo>
                  <a:lnTo>
                    <a:pt x="824" y="347"/>
                  </a:lnTo>
                  <a:lnTo>
                    <a:pt x="832" y="334"/>
                  </a:lnTo>
                  <a:lnTo>
                    <a:pt x="841" y="320"/>
                  </a:lnTo>
                  <a:lnTo>
                    <a:pt x="862" y="314"/>
                  </a:lnTo>
                  <a:lnTo>
                    <a:pt x="883" y="307"/>
                  </a:lnTo>
                  <a:lnTo>
                    <a:pt x="920" y="311"/>
                  </a:lnTo>
                  <a:lnTo>
                    <a:pt x="958" y="316"/>
                  </a:lnTo>
                  <a:lnTo>
                    <a:pt x="1012" y="284"/>
                  </a:lnTo>
                  <a:lnTo>
                    <a:pt x="1012" y="262"/>
                  </a:lnTo>
                  <a:lnTo>
                    <a:pt x="950" y="195"/>
                  </a:lnTo>
                  <a:lnTo>
                    <a:pt x="927" y="183"/>
                  </a:lnTo>
                  <a:lnTo>
                    <a:pt x="903" y="171"/>
                  </a:lnTo>
                  <a:lnTo>
                    <a:pt x="907" y="146"/>
                  </a:lnTo>
                  <a:lnTo>
                    <a:pt x="912" y="122"/>
                  </a:lnTo>
                  <a:lnTo>
                    <a:pt x="892" y="111"/>
                  </a:lnTo>
                  <a:lnTo>
                    <a:pt x="872" y="99"/>
                  </a:lnTo>
                  <a:lnTo>
                    <a:pt x="854" y="108"/>
                  </a:lnTo>
                  <a:lnTo>
                    <a:pt x="836" y="116"/>
                  </a:lnTo>
                  <a:lnTo>
                    <a:pt x="799" y="118"/>
                  </a:lnTo>
                  <a:lnTo>
                    <a:pt x="761" y="119"/>
                  </a:lnTo>
                  <a:lnTo>
                    <a:pt x="721" y="83"/>
                  </a:lnTo>
                  <a:lnTo>
                    <a:pt x="681" y="47"/>
                  </a:lnTo>
                  <a:lnTo>
                    <a:pt x="626" y="23"/>
                  </a:lnTo>
                  <a:lnTo>
                    <a:pt x="571" y="0"/>
                  </a:lnTo>
                  <a:lnTo>
                    <a:pt x="535" y="0"/>
                  </a:lnTo>
                  <a:lnTo>
                    <a:pt x="499" y="0"/>
                  </a:lnTo>
                  <a:lnTo>
                    <a:pt x="420" y="31"/>
                  </a:lnTo>
                  <a:lnTo>
                    <a:pt x="346" y="102"/>
                  </a:lnTo>
                  <a:lnTo>
                    <a:pt x="346" y="116"/>
                  </a:lnTo>
                  <a:cubicBezTo>
                    <a:pt x="346" y="124"/>
                    <a:pt x="343" y="134"/>
                    <a:pt x="339" y="139"/>
                  </a:cubicBezTo>
                  <a:lnTo>
                    <a:pt x="332" y="149"/>
                  </a:lnTo>
                  <a:lnTo>
                    <a:pt x="255" y="134"/>
                  </a:lnTo>
                  <a:lnTo>
                    <a:pt x="179" y="119"/>
                  </a:lnTo>
                  <a:lnTo>
                    <a:pt x="136" y="122"/>
                  </a:lnTo>
                  <a:lnTo>
                    <a:pt x="94" y="126"/>
                  </a:lnTo>
                  <a:lnTo>
                    <a:pt x="67" y="144"/>
                  </a:lnTo>
                  <a:lnTo>
                    <a:pt x="40" y="161"/>
                  </a:lnTo>
                  <a:lnTo>
                    <a:pt x="20" y="195"/>
                  </a:lnTo>
                  <a:lnTo>
                    <a:pt x="0" y="229"/>
                  </a:lnTo>
                  <a:lnTo>
                    <a:pt x="10" y="284"/>
                  </a:lnTo>
                  <a:lnTo>
                    <a:pt x="29" y="308"/>
                  </a:lnTo>
                  <a:cubicBezTo>
                    <a:pt x="40" y="321"/>
                    <a:pt x="58" y="338"/>
                    <a:pt x="70" y="346"/>
                  </a:cubicBezTo>
                  <a:cubicBezTo>
                    <a:pt x="82" y="353"/>
                    <a:pt x="107" y="365"/>
                    <a:pt x="128" y="373"/>
                  </a:cubicBezTo>
                  <a:cubicBezTo>
                    <a:pt x="148" y="380"/>
                    <a:pt x="176" y="388"/>
                    <a:pt x="190" y="391"/>
                  </a:cubicBezTo>
                  <a:cubicBezTo>
                    <a:pt x="205" y="393"/>
                    <a:pt x="233" y="400"/>
                    <a:pt x="253" y="405"/>
                  </a:cubicBezTo>
                  <a:lnTo>
                    <a:pt x="289" y="415"/>
                  </a:lnTo>
                  <a:lnTo>
                    <a:pt x="305" y="430"/>
                  </a:lnTo>
                  <a:lnTo>
                    <a:pt x="321" y="445"/>
                  </a:lnTo>
                  <a:lnTo>
                    <a:pt x="330" y="476"/>
                  </a:lnTo>
                  <a:lnTo>
                    <a:pt x="340" y="508"/>
                  </a:lnTo>
                  <a:lnTo>
                    <a:pt x="347" y="508"/>
                  </a:lnTo>
                </a:path>
              </a:pathLst>
            </a:custGeom>
            <a:solidFill>
              <a:srgbClr val="CF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rrowheads="1"/>
            </p:cNvSpPr>
            <p:nvPr/>
          </p:nvSpPr>
          <p:spPr bwMode="auto">
            <a:xfrm>
              <a:off x="182" y="1063"/>
              <a:ext cx="381" cy="193"/>
            </a:xfrm>
            <a:custGeom>
              <a:avLst/>
              <a:gdLst>
                <a:gd name="T0" fmla="*/ 348 w 1004"/>
                <a:gd name="T1" fmla="*/ 494 h 505"/>
                <a:gd name="T2" fmla="*/ 340 w 1004"/>
                <a:gd name="T3" fmla="*/ 447 h 505"/>
                <a:gd name="T4" fmla="*/ 296 w 1004"/>
                <a:gd name="T5" fmla="*/ 391 h 505"/>
                <a:gd name="T6" fmla="*/ 220 w 1004"/>
                <a:gd name="T7" fmla="*/ 363 h 505"/>
                <a:gd name="T8" fmla="*/ 112 w 1004"/>
                <a:gd name="T9" fmla="*/ 337 h 505"/>
                <a:gd name="T10" fmla="*/ 48 w 1004"/>
                <a:gd name="T11" fmla="*/ 290 h 505"/>
                <a:gd name="T12" fmla="*/ 31 w 1004"/>
                <a:gd name="T13" fmla="*/ 245 h 505"/>
                <a:gd name="T14" fmla="*/ 57 w 1004"/>
                <a:gd name="T15" fmla="*/ 190 h 505"/>
                <a:gd name="T16" fmla="*/ 96 w 1004"/>
                <a:gd name="T17" fmla="*/ 163 h 505"/>
                <a:gd name="T18" fmla="*/ 221 w 1004"/>
                <a:gd name="T19" fmla="*/ 177 h 505"/>
                <a:gd name="T20" fmla="*/ 329 w 1004"/>
                <a:gd name="T21" fmla="*/ 210 h 505"/>
                <a:gd name="T22" fmla="*/ 346 w 1004"/>
                <a:gd name="T23" fmla="*/ 268 h 505"/>
                <a:gd name="T24" fmla="*/ 395 w 1004"/>
                <a:gd name="T25" fmla="*/ 334 h 505"/>
                <a:gd name="T26" fmla="*/ 391 w 1004"/>
                <a:gd name="T27" fmla="*/ 356 h 505"/>
                <a:gd name="T28" fmla="*/ 442 w 1004"/>
                <a:gd name="T29" fmla="*/ 418 h 505"/>
                <a:gd name="T30" fmla="*/ 473 w 1004"/>
                <a:gd name="T31" fmla="*/ 411 h 505"/>
                <a:gd name="T32" fmla="*/ 493 w 1004"/>
                <a:gd name="T33" fmla="*/ 425 h 505"/>
                <a:gd name="T34" fmla="*/ 529 w 1004"/>
                <a:gd name="T35" fmla="*/ 401 h 505"/>
                <a:gd name="T36" fmla="*/ 470 w 1004"/>
                <a:gd name="T37" fmla="*/ 377 h 505"/>
                <a:gd name="T38" fmla="*/ 456 w 1004"/>
                <a:gd name="T39" fmla="*/ 361 h 505"/>
                <a:gd name="T40" fmla="*/ 467 w 1004"/>
                <a:gd name="T41" fmla="*/ 346 h 505"/>
                <a:gd name="T42" fmla="*/ 519 w 1004"/>
                <a:gd name="T43" fmla="*/ 354 h 505"/>
                <a:gd name="T44" fmla="*/ 568 w 1004"/>
                <a:gd name="T45" fmla="*/ 355 h 505"/>
                <a:gd name="T46" fmla="*/ 621 w 1004"/>
                <a:gd name="T47" fmla="*/ 344 h 505"/>
                <a:gd name="T48" fmla="*/ 710 w 1004"/>
                <a:gd name="T49" fmla="*/ 435 h 505"/>
                <a:gd name="T50" fmla="*/ 748 w 1004"/>
                <a:gd name="T51" fmla="*/ 468 h 505"/>
                <a:gd name="T52" fmla="*/ 786 w 1004"/>
                <a:gd name="T53" fmla="*/ 477 h 505"/>
                <a:gd name="T54" fmla="*/ 778 w 1004"/>
                <a:gd name="T55" fmla="*/ 444 h 505"/>
                <a:gd name="T56" fmla="*/ 796 w 1004"/>
                <a:gd name="T57" fmla="*/ 439 h 505"/>
                <a:gd name="T58" fmla="*/ 778 w 1004"/>
                <a:gd name="T59" fmla="*/ 414 h 505"/>
                <a:gd name="T60" fmla="*/ 733 w 1004"/>
                <a:gd name="T61" fmla="*/ 406 h 505"/>
                <a:gd name="T62" fmla="*/ 787 w 1004"/>
                <a:gd name="T63" fmla="*/ 403 h 505"/>
                <a:gd name="T64" fmla="*/ 850 w 1004"/>
                <a:gd name="T65" fmla="*/ 424 h 505"/>
                <a:gd name="T66" fmla="*/ 870 w 1004"/>
                <a:gd name="T67" fmla="*/ 393 h 505"/>
                <a:gd name="T68" fmla="*/ 854 w 1004"/>
                <a:gd name="T69" fmla="*/ 377 h 505"/>
                <a:gd name="T70" fmla="*/ 812 w 1004"/>
                <a:gd name="T71" fmla="*/ 335 h 505"/>
                <a:gd name="T72" fmla="*/ 855 w 1004"/>
                <a:gd name="T73" fmla="*/ 304 h 505"/>
                <a:gd name="T74" fmla="*/ 983 w 1004"/>
                <a:gd name="T75" fmla="*/ 290 h 505"/>
                <a:gd name="T76" fmla="*/ 976 w 1004"/>
                <a:gd name="T77" fmla="*/ 231 h 505"/>
                <a:gd name="T78" fmla="*/ 917 w 1004"/>
                <a:gd name="T79" fmla="*/ 181 h 505"/>
                <a:gd name="T80" fmla="*/ 895 w 1004"/>
                <a:gd name="T81" fmla="*/ 147 h 505"/>
                <a:gd name="T82" fmla="*/ 894 w 1004"/>
                <a:gd name="T83" fmla="*/ 117 h 505"/>
                <a:gd name="T84" fmla="*/ 847 w 1004"/>
                <a:gd name="T85" fmla="*/ 103 h 505"/>
                <a:gd name="T86" fmla="*/ 825 w 1004"/>
                <a:gd name="T87" fmla="*/ 131 h 505"/>
                <a:gd name="T88" fmla="*/ 813 w 1004"/>
                <a:gd name="T89" fmla="*/ 115 h 505"/>
                <a:gd name="T90" fmla="*/ 757 w 1004"/>
                <a:gd name="T91" fmla="*/ 123 h 505"/>
                <a:gd name="T92" fmla="*/ 568 w 1004"/>
                <a:gd name="T93" fmla="*/ 0 h 505"/>
                <a:gd name="T94" fmla="*/ 481 w 1004"/>
                <a:gd name="T95" fmla="*/ 1 h 505"/>
                <a:gd name="T96" fmla="*/ 398 w 1004"/>
                <a:gd name="T97" fmla="*/ 39 h 505"/>
                <a:gd name="T98" fmla="*/ 345 w 1004"/>
                <a:gd name="T99" fmla="*/ 92 h 505"/>
                <a:gd name="T100" fmla="*/ 332 w 1004"/>
                <a:gd name="T101" fmla="*/ 144 h 505"/>
                <a:gd name="T102" fmla="*/ 284 w 1004"/>
                <a:gd name="T103" fmla="*/ 139 h 505"/>
                <a:gd name="T104" fmla="*/ 139 w 1004"/>
                <a:gd name="T105" fmla="*/ 115 h 505"/>
                <a:gd name="T106" fmla="*/ 74 w 1004"/>
                <a:gd name="T107" fmla="*/ 131 h 505"/>
                <a:gd name="T108" fmla="*/ 11 w 1004"/>
                <a:gd name="T109" fmla="*/ 191 h 505"/>
                <a:gd name="T110" fmla="*/ 0 w 1004"/>
                <a:gd name="T111" fmla="*/ 264 h 505"/>
                <a:gd name="T112" fmla="*/ 21 w 1004"/>
                <a:gd name="T113" fmla="*/ 307 h 505"/>
                <a:gd name="T114" fmla="*/ 109 w 1004"/>
                <a:gd name="T115" fmla="*/ 363 h 505"/>
                <a:gd name="T116" fmla="*/ 192 w 1004"/>
                <a:gd name="T117" fmla="*/ 387 h 505"/>
                <a:gd name="T118" fmla="*/ 300 w 1004"/>
                <a:gd name="T119" fmla="*/ 419 h 505"/>
                <a:gd name="T120" fmla="*/ 329 w 1004"/>
                <a:gd name="T121" fmla="*/ 489 h 505"/>
                <a:gd name="T122" fmla="*/ 336 w 1004"/>
                <a:gd name="T123" fmla="*/ 50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4" h="505">
                  <a:moveTo>
                    <a:pt x="336" y="504"/>
                  </a:moveTo>
                  <a:cubicBezTo>
                    <a:pt x="340" y="504"/>
                    <a:pt x="345" y="499"/>
                    <a:pt x="348" y="494"/>
                  </a:cubicBezTo>
                  <a:lnTo>
                    <a:pt x="353" y="483"/>
                  </a:lnTo>
                  <a:lnTo>
                    <a:pt x="340" y="447"/>
                  </a:lnTo>
                  <a:lnTo>
                    <a:pt x="328" y="411"/>
                  </a:lnTo>
                  <a:lnTo>
                    <a:pt x="296" y="391"/>
                  </a:lnTo>
                  <a:lnTo>
                    <a:pt x="264" y="371"/>
                  </a:lnTo>
                  <a:lnTo>
                    <a:pt x="220" y="363"/>
                  </a:lnTo>
                  <a:cubicBezTo>
                    <a:pt x="196" y="359"/>
                    <a:pt x="162" y="352"/>
                    <a:pt x="144" y="346"/>
                  </a:cubicBezTo>
                  <a:lnTo>
                    <a:pt x="112" y="337"/>
                  </a:lnTo>
                  <a:lnTo>
                    <a:pt x="80" y="313"/>
                  </a:lnTo>
                  <a:lnTo>
                    <a:pt x="48" y="290"/>
                  </a:lnTo>
                  <a:lnTo>
                    <a:pt x="39" y="268"/>
                  </a:lnTo>
                  <a:lnTo>
                    <a:pt x="31" y="245"/>
                  </a:lnTo>
                  <a:lnTo>
                    <a:pt x="43" y="218"/>
                  </a:lnTo>
                  <a:lnTo>
                    <a:pt x="57" y="190"/>
                  </a:lnTo>
                  <a:lnTo>
                    <a:pt x="76" y="176"/>
                  </a:lnTo>
                  <a:lnTo>
                    <a:pt x="96" y="163"/>
                  </a:lnTo>
                  <a:lnTo>
                    <a:pt x="158" y="163"/>
                  </a:lnTo>
                  <a:lnTo>
                    <a:pt x="221" y="177"/>
                  </a:lnTo>
                  <a:cubicBezTo>
                    <a:pt x="256" y="184"/>
                    <a:pt x="295" y="195"/>
                    <a:pt x="307" y="201"/>
                  </a:cubicBezTo>
                  <a:lnTo>
                    <a:pt x="329" y="210"/>
                  </a:lnTo>
                  <a:lnTo>
                    <a:pt x="329" y="255"/>
                  </a:lnTo>
                  <a:lnTo>
                    <a:pt x="346" y="268"/>
                  </a:lnTo>
                  <a:cubicBezTo>
                    <a:pt x="354" y="275"/>
                    <a:pt x="369" y="292"/>
                    <a:pt x="378" y="307"/>
                  </a:cubicBezTo>
                  <a:lnTo>
                    <a:pt x="395" y="334"/>
                  </a:lnTo>
                  <a:lnTo>
                    <a:pt x="393" y="345"/>
                  </a:lnTo>
                  <a:lnTo>
                    <a:pt x="391" y="356"/>
                  </a:lnTo>
                  <a:lnTo>
                    <a:pt x="417" y="387"/>
                  </a:lnTo>
                  <a:lnTo>
                    <a:pt x="442" y="418"/>
                  </a:lnTo>
                  <a:lnTo>
                    <a:pt x="458" y="415"/>
                  </a:lnTo>
                  <a:lnTo>
                    <a:pt x="473" y="411"/>
                  </a:lnTo>
                  <a:lnTo>
                    <a:pt x="483" y="418"/>
                  </a:lnTo>
                  <a:lnTo>
                    <a:pt x="493" y="425"/>
                  </a:lnTo>
                  <a:lnTo>
                    <a:pt x="529" y="421"/>
                  </a:lnTo>
                  <a:lnTo>
                    <a:pt x="529" y="401"/>
                  </a:lnTo>
                  <a:lnTo>
                    <a:pt x="505" y="391"/>
                  </a:lnTo>
                  <a:cubicBezTo>
                    <a:pt x="492" y="386"/>
                    <a:pt x="477" y="379"/>
                    <a:pt x="470" y="377"/>
                  </a:cubicBezTo>
                  <a:lnTo>
                    <a:pt x="458" y="372"/>
                  </a:lnTo>
                  <a:lnTo>
                    <a:pt x="456" y="361"/>
                  </a:lnTo>
                  <a:lnTo>
                    <a:pt x="453" y="350"/>
                  </a:lnTo>
                  <a:lnTo>
                    <a:pt x="467" y="346"/>
                  </a:lnTo>
                  <a:lnTo>
                    <a:pt x="480" y="342"/>
                  </a:lnTo>
                  <a:lnTo>
                    <a:pt x="519" y="354"/>
                  </a:lnTo>
                  <a:lnTo>
                    <a:pt x="559" y="366"/>
                  </a:lnTo>
                  <a:lnTo>
                    <a:pt x="568" y="355"/>
                  </a:lnTo>
                  <a:lnTo>
                    <a:pt x="578" y="344"/>
                  </a:lnTo>
                  <a:lnTo>
                    <a:pt x="621" y="344"/>
                  </a:lnTo>
                  <a:lnTo>
                    <a:pt x="657" y="378"/>
                  </a:lnTo>
                  <a:cubicBezTo>
                    <a:pt x="677" y="397"/>
                    <a:pt x="701" y="423"/>
                    <a:pt x="710" y="435"/>
                  </a:cubicBezTo>
                  <a:lnTo>
                    <a:pt x="727" y="459"/>
                  </a:lnTo>
                  <a:lnTo>
                    <a:pt x="748" y="468"/>
                  </a:lnTo>
                  <a:cubicBezTo>
                    <a:pt x="760" y="473"/>
                    <a:pt x="773" y="477"/>
                    <a:pt x="778" y="477"/>
                  </a:cubicBezTo>
                  <a:lnTo>
                    <a:pt x="786" y="477"/>
                  </a:lnTo>
                  <a:lnTo>
                    <a:pt x="782" y="461"/>
                  </a:lnTo>
                  <a:lnTo>
                    <a:pt x="778" y="444"/>
                  </a:lnTo>
                  <a:lnTo>
                    <a:pt x="787" y="442"/>
                  </a:lnTo>
                  <a:lnTo>
                    <a:pt x="796" y="439"/>
                  </a:lnTo>
                  <a:lnTo>
                    <a:pt x="787" y="426"/>
                  </a:lnTo>
                  <a:lnTo>
                    <a:pt x="778" y="414"/>
                  </a:lnTo>
                  <a:lnTo>
                    <a:pt x="755" y="410"/>
                  </a:lnTo>
                  <a:lnTo>
                    <a:pt x="733" y="406"/>
                  </a:lnTo>
                  <a:lnTo>
                    <a:pt x="752" y="404"/>
                  </a:lnTo>
                  <a:cubicBezTo>
                    <a:pt x="763" y="403"/>
                    <a:pt x="779" y="402"/>
                    <a:pt x="787" y="403"/>
                  </a:cubicBezTo>
                  <a:cubicBezTo>
                    <a:pt x="796" y="404"/>
                    <a:pt x="813" y="409"/>
                    <a:pt x="826" y="414"/>
                  </a:cubicBezTo>
                  <a:lnTo>
                    <a:pt x="850" y="424"/>
                  </a:lnTo>
                  <a:lnTo>
                    <a:pt x="860" y="413"/>
                  </a:lnTo>
                  <a:cubicBezTo>
                    <a:pt x="866" y="406"/>
                    <a:pt x="870" y="397"/>
                    <a:pt x="870" y="393"/>
                  </a:cubicBezTo>
                  <a:lnTo>
                    <a:pt x="870" y="384"/>
                  </a:lnTo>
                  <a:lnTo>
                    <a:pt x="854" y="377"/>
                  </a:lnTo>
                  <a:cubicBezTo>
                    <a:pt x="846" y="373"/>
                    <a:pt x="833" y="362"/>
                    <a:pt x="825" y="353"/>
                  </a:cubicBezTo>
                  <a:lnTo>
                    <a:pt x="812" y="335"/>
                  </a:lnTo>
                  <a:lnTo>
                    <a:pt x="834" y="320"/>
                  </a:lnTo>
                  <a:lnTo>
                    <a:pt x="855" y="304"/>
                  </a:lnTo>
                  <a:lnTo>
                    <a:pt x="962" y="304"/>
                  </a:lnTo>
                  <a:lnTo>
                    <a:pt x="983" y="290"/>
                  </a:lnTo>
                  <a:cubicBezTo>
                    <a:pt x="994" y="282"/>
                    <a:pt x="1003" y="273"/>
                    <a:pt x="1003" y="270"/>
                  </a:cubicBezTo>
                  <a:cubicBezTo>
                    <a:pt x="1003" y="266"/>
                    <a:pt x="991" y="249"/>
                    <a:pt x="976" y="231"/>
                  </a:cubicBezTo>
                  <a:lnTo>
                    <a:pt x="948" y="198"/>
                  </a:lnTo>
                  <a:lnTo>
                    <a:pt x="917" y="181"/>
                  </a:lnTo>
                  <a:lnTo>
                    <a:pt x="886" y="163"/>
                  </a:lnTo>
                  <a:lnTo>
                    <a:pt x="895" y="147"/>
                  </a:lnTo>
                  <a:lnTo>
                    <a:pt x="903" y="131"/>
                  </a:lnTo>
                  <a:lnTo>
                    <a:pt x="894" y="117"/>
                  </a:lnTo>
                  <a:lnTo>
                    <a:pt x="885" y="103"/>
                  </a:lnTo>
                  <a:lnTo>
                    <a:pt x="847" y="103"/>
                  </a:lnTo>
                  <a:lnTo>
                    <a:pt x="836" y="117"/>
                  </a:lnTo>
                  <a:lnTo>
                    <a:pt x="825" y="131"/>
                  </a:lnTo>
                  <a:lnTo>
                    <a:pt x="819" y="123"/>
                  </a:lnTo>
                  <a:lnTo>
                    <a:pt x="813" y="115"/>
                  </a:lnTo>
                  <a:lnTo>
                    <a:pt x="785" y="119"/>
                  </a:lnTo>
                  <a:lnTo>
                    <a:pt x="757" y="123"/>
                  </a:lnTo>
                  <a:lnTo>
                    <a:pt x="647" y="32"/>
                  </a:lnTo>
                  <a:lnTo>
                    <a:pt x="568" y="0"/>
                  </a:lnTo>
                  <a:lnTo>
                    <a:pt x="525" y="0"/>
                  </a:lnTo>
                  <a:lnTo>
                    <a:pt x="481" y="1"/>
                  </a:lnTo>
                  <a:lnTo>
                    <a:pt x="439" y="20"/>
                  </a:lnTo>
                  <a:lnTo>
                    <a:pt x="398" y="39"/>
                  </a:lnTo>
                  <a:lnTo>
                    <a:pt x="371" y="65"/>
                  </a:lnTo>
                  <a:lnTo>
                    <a:pt x="345" y="92"/>
                  </a:lnTo>
                  <a:lnTo>
                    <a:pt x="340" y="116"/>
                  </a:lnTo>
                  <a:cubicBezTo>
                    <a:pt x="337" y="129"/>
                    <a:pt x="333" y="142"/>
                    <a:pt x="332" y="144"/>
                  </a:cubicBezTo>
                  <a:lnTo>
                    <a:pt x="329" y="148"/>
                  </a:lnTo>
                  <a:lnTo>
                    <a:pt x="284" y="139"/>
                  </a:lnTo>
                  <a:cubicBezTo>
                    <a:pt x="259" y="134"/>
                    <a:pt x="216" y="127"/>
                    <a:pt x="189" y="122"/>
                  </a:cubicBezTo>
                  <a:lnTo>
                    <a:pt x="139" y="115"/>
                  </a:lnTo>
                  <a:lnTo>
                    <a:pt x="107" y="123"/>
                  </a:lnTo>
                  <a:lnTo>
                    <a:pt x="74" y="131"/>
                  </a:lnTo>
                  <a:lnTo>
                    <a:pt x="48" y="152"/>
                  </a:lnTo>
                  <a:cubicBezTo>
                    <a:pt x="34" y="164"/>
                    <a:pt x="17" y="181"/>
                    <a:pt x="11" y="191"/>
                  </a:cubicBezTo>
                  <a:lnTo>
                    <a:pt x="0" y="209"/>
                  </a:lnTo>
                  <a:lnTo>
                    <a:pt x="0" y="264"/>
                  </a:lnTo>
                  <a:lnTo>
                    <a:pt x="10" y="286"/>
                  </a:lnTo>
                  <a:lnTo>
                    <a:pt x="21" y="307"/>
                  </a:lnTo>
                  <a:lnTo>
                    <a:pt x="50" y="329"/>
                  </a:lnTo>
                  <a:cubicBezTo>
                    <a:pt x="66" y="341"/>
                    <a:pt x="92" y="356"/>
                    <a:pt x="109" y="363"/>
                  </a:cubicBezTo>
                  <a:lnTo>
                    <a:pt x="138" y="376"/>
                  </a:lnTo>
                  <a:lnTo>
                    <a:pt x="192" y="387"/>
                  </a:lnTo>
                  <a:cubicBezTo>
                    <a:pt x="221" y="393"/>
                    <a:pt x="257" y="402"/>
                    <a:pt x="272" y="408"/>
                  </a:cubicBezTo>
                  <a:lnTo>
                    <a:pt x="300" y="419"/>
                  </a:lnTo>
                  <a:lnTo>
                    <a:pt x="314" y="447"/>
                  </a:lnTo>
                  <a:cubicBezTo>
                    <a:pt x="322" y="462"/>
                    <a:pt x="329" y="481"/>
                    <a:pt x="329" y="489"/>
                  </a:cubicBezTo>
                  <a:lnTo>
                    <a:pt x="329" y="504"/>
                  </a:lnTo>
                  <a:lnTo>
                    <a:pt x="336" y="504"/>
                  </a:lnTo>
                </a:path>
              </a:pathLst>
            </a:custGeom>
            <a:solidFill>
              <a:srgbClr val="ADA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rrowheads="1"/>
            </p:cNvSpPr>
            <p:nvPr/>
          </p:nvSpPr>
          <p:spPr bwMode="auto">
            <a:xfrm>
              <a:off x="182" y="1065"/>
              <a:ext cx="383" cy="187"/>
            </a:xfrm>
            <a:custGeom>
              <a:avLst/>
              <a:gdLst>
                <a:gd name="T0" fmla="*/ 350 w 1010"/>
                <a:gd name="T1" fmla="*/ 488 h 495"/>
                <a:gd name="T2" fmla="*/ 331 w 1010"/>
                <a:gd name="T3" fmla="*/ 416 h 495"/>
                <a:gd name="T4" fmla="*/ 277 w 1010"/>
                <a:gd name="T5" fmla="*/ 375 h 495"/>
                <a:gd name="T6" fmla="*/ 179 w 1010"/>
                <a:gd name="T7" fmla="*/ 354 h 495"/>
                <a:gd name="T8" fmla="*/ 76 w 1010"/>
                <a:gd name="T9" fmla="*/ 313 h 495"/>
                <a:gd name="T10" fmla="*/ 42 w 1010"/>
                <a:gd name="T11" fmla="*/ 277 h 495"/>
                <a:gd name="T12" fmla="*/ 32 w 1010"/>
                <a:gd name="T13" fmla="*/ 237 h 495"/>
                <a:gd name="T14" fmla="*/ 55 w 1010"/>
                <a:gd name="T15" fmla="*/ 190 h 495"/>
                <a:gd name="T16" fmla="*/ 88 w 1010"/>
                <a:gd name="T17" fmla="*/ 165 h 495"/>
                <a:gd name="T18" fmla="*/ 147 w 1010"/>
                <a:gd name="T19" fmla="*/ 157 h 495"/>
                <a:gd name="T20" fmla="*/ 306 w 1010"/>
                <a:gd name="T21" fmla="*/ 194 h 495"/>
                <a:gd name="T22" fmla="*/ 331 w 1010"/>
                <a:gd name="T23" fmla="*/ 246 h 495"/>
                <a:gd name="T24" fmla="*/ 382 w 1010"/>
                <a:gd name="T25" fmla="*/ 303 h 495"/>
                <a:gd name="T26" fmla="*/ 393 w 1010"/>
                <a:gd name="T27" fmla="*/ 353 h 495"/>
                <a:gd name="T28" fmla="*/ 445 w 1010"/>
                <a:gd name="T29" fmla="*/ 413 h 495"/>
                <a:gd name="T30" fmla="*/ 486 w 1010"/>
                <a:gd name="T31" fmla="*/ 406 h 495"/>
                <a:gd name="T32" fmla="*/ 496 w 1010"/>
                <a:gd name="T33" fmla="*/ 420 h 495"/>
                <a:gd name="T34" fmla="*/ 527 w 1010"/>
                <a:gd name="T35" fmla="*/ 413 h 495"/>
                <a:gd name="T36" fmla="*/ 497 w 1010"/>
                <a:gd name="T37" fmla="*/ 385 h 495"/>
                <a:gd name="T38" fmla="*/ 447 w 1010"/>
                <a:gd name="T39" fmla="*/ 355 h 495"/>
                <a:gd name="T40" fmla="*/ 457 w 1010"/>
                <a:gd name="T41" fmla="*/ 341 h 495"/>
                <a:gd name="T42" fmla="*/ 530 w 1010"/>
                <a:gd name="T43" fmla="*/ 351 h 495"/>
                <a:gd name="T44" fmla="*/ 570 w 1010"/>
                <a:gd name="T45" fmla="*/ 342 h 495"/>
                <a:gd name="T46" fmla="*/ 612 w 1010"/>
                <a:gd name="T47" fmla="*/ 333 h 495"/>
                <a:gd name="T48" fmla="*/ 691 w 1010"/>
                <a:gd name="T49" fmla="*/ 398 h 495"/>
                <a:gd name="T50" fmla="*/ 772 w 1010"/>
                <a:gd name="T51" fmla="*/ 474 h 495"/>
                <a:gd name="T52" fmla="*/ 787 w 1010"/>
                <a:gd name="T53" fmla="*/ 466 h 495"/>
                <a:gd name="T54" fmla="*/ 777 w 1010"/>
                <a:gd name="T55" fmla="*/ 445 h 495"/>
                <a:gd name="T56" fmla="*/ 796 w 1010"/>
                <a:gd name="T57" fmla="*/ 436 h 495"/>
                <a:gd name="T58" fmla="*/ 787 w 1010"/>
                <a:gd name="T59" fmla="*/ 415 h 495"/>
                <a:gd name="T60" fmla="*/ 735 w 1010"/>
                <a:gd name="T61" fmla="*/ 403 h 495"/>
                <a:gd name="T62" fmla="*/ 785 w 1010"/>
                <a:gd name="T63" fmla="*/ 393 h 495"/>
                <a:gd name="T64" fmla="*/ 852 w 1010"/>
                <a:gd name="T65" fmla="*/ 421 h 495"/>
                <a:gd name="T66" fmla="*/ 872 w 1010"/>
                <a:gd name="T67" fmla="*/ 393 h 495"/>
                <a:gd name="T68" fmla="*/ 817 w 1010"/>
                <a:gd name="T69" fmla="*/ 345 h 495"/>
                <a:gd name="T70" fmla="*/ 849 w 1010"/>
                <a:gd name="T71" fmla="*/ 301 h 495"/>
                <a:gd name="T72" fmla="*/ 1009 w 1010"/>
                <a:gd name="T73" fmla="*/ 269 h 495"/>
                <a:gd name="T74" fmla="*/ 948 w 1010"/>
                <a:gd name="T75" fmla="*/ 194 h 495"/>
                <a:gd name="T76" fmla="*/ 890 w 1010"/>
                <a:gd name="T77" fmla="*/ 165 h 495"/>
                <a:gd name="T78" fmla="*/ 876 w 1010"/>
                <a:gd name="T79" fmla="*/ 103 h 495"/>
                <a:gd name="T80" fmla="*/ 826 w 1010"/>
                <a:gd name="T81" fmla="*/ 127 h 495"/>
                <a:gd name="T82" fmla="*/ 815 w 1010"/>
                <a:gd name="T83" fmla="*/ 112 h 495"/>
                <a:gd name="T84" fmla="*/ 708 w 1010"/>
                <a:gd name="T85" fmla="*/ 77 h 495"/>
                <a:gd name="T86" fmla="*/ 616 w 1010"/>
                <a:gd name="T87" fmla="*/ 17 h 495"/>
                <a:gd name="T88" fmla="*/ 485 w 1010"/>
                <a:gd name="T89" fmla="*/ 0 h 495"/>
                <a:gd name="T90" fmla="*/ 418 w 1010"/>
                <a:gd name="T91" fmla="*/ 27 h 495"/>
                <a:gd name="T92" fmla="*/ 345 w 1010"/>
                <a:gd name="T93" fmla="*/ 109 h 495"/>
                <a:gd name="T94" fmla="*/ 327 w 1010"/>
                <a:gd name="T95" fmla="*/ 146 h 495"/>
                <a:gd name="T96" fmla="*/ 176 w 1010"/>
                <a:gd name="T97" fmla="*/ 118 h 495"/>
                <a:gd name="T98" fmla="*/ 81 w 1010"/>
                <a:gd name="T99" fmla="*/ 127 h 495"/>
                <a:gd name="T100" fmla="*/ 16 w 1010"/>
                <a:gd name="T101" fmla="*/ 189 h 495"/>
                <a:gd name="T102" fmla="*/ 5 w 1010"/>
                <a:gd name="T103" fmla="*/ 249 h 495"/>
                <a:gd name="T104" fmla="*/ 26 w 1010"/>
                <a:gd name="T105" fmla="*/ 301 h 495"/>
                <a:gd name="T106" fmla="*/ 102 w 1010"/>
                <a:gd name="T107" fmla="*/ 358 h 495"/>
                <a:gd name="T108" fmla="*/ 232 w 1010"/>
                <a:gd name="T109" fmla="*/ 391 h 495"/>
                <a:gd name="T110" fmla="*/ 323 w 1010"/>
                <a:gd name="T111" fmla="*/ 439 h 495"/>
                <a:gd name="T112" fmla="*/ 333 w 1010"/>
                <a:gd name="T113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10" h="495">
                  <a:moveTo>
                    <a:pt x="339" y="494"/>
                  </a:moveTo>
                  <a:cubicBezTo>
                    <a:pt x="343" y="494"/>
                    <a:pt x="348" y="492"/>
                    <a:pt x="350" y="488"/>
                  </a:cubicBezTo>
                  <a:lnTo>
                    <a:pt x="354" y="483"/>
                  </a:lnTo>
                  <a:lnTo>
                    <a:pt x="331" y="416"/>
                  </a:lnTo>
                  <a:lnTo>
                    <a:pt x="304" y="395"/>
                  </a:lnTo>
                  <a:lnTo>
                    <a:pt x="277" y="375"/>
                  </a:lnTo>
                  <a:lnTo>
                    <a:pt x="236" y="364"/>
                  </a:lnTo>
                  <a:cubicBezTo>
                    <a:pt x="213" y="359"/>
                    <a:pt x="188" y="354"/>
                    <a:pt x="179" y="354"/>
                  </a:cubicBezTo>
                  <a:lnTo>
                    <a:pt x="164" y="354"/>
                  </a:lnTo>
                  <a:lnTo>
                    <a:pt x="76" y="313"/>
                  </a:lnTo>
                  <a:lnTo>
                    <a:pt x="59" y="295"/>
                  </a:lnTo>
                  <a:lnTo>
                    <a:pt x="42" y="277"/>
                  </a:lnTo>
                  <a:lnTo>
                    <a:pt x="37" y="257"/>
                  </a:lnTo>
                  <a:lnTo>
                    <a:pt x="32" y="237"/>
                  </a:lnTo>
                  <a:lnTo>
                    <a:pt x="44" y="214"/>
                  </a:lnTo>
                  <a:lnTo>
                    <a:pt x="55" y="190"/>
                  </a:lnTo>
                  <a:lnTo>
                    <a:pt x="72" y="177"/>
                  </a:lnTo>
                  <a:lnTo>
                    <a:pt x="88" y="165"/>
                  </a:lnTo>
                  <a:lnTo>
                    <a:pt x="117" y="161"/>
                  </a:lnTo>
                  <a:lnTo>
                    <a:pt x="147" y="157"/>
                  </a:lnTo>
                  <a:lnTo>
                    <a:pt x="213" y="171"/>
                  </a:lnTo>
                  <a:cubicBezTo>
                    <a:pt x="250" y="179"/>
                    <a:pt x="291" y="189"/>
                    <a:pt x="306" y="194"/>
                  </a:cubicBezTo>
                  <a:lnTo>
                    <a:pt x="331" y="202"/>
                  </a:lnTo>
                  <a:lnTo>
                    <a:pt x="331" y="246"/>
                  </a:lnTo>
                  <a:lnTo>
                    <a:pt x="347" y="262"/>
                  </a:lnTo>
                  <a:cubicBezTo>
                    <a:pt x="355" y="270"/>
                    <a:pt x="371" y="289"/>
                    <a:pt x="382" y="303"/>
                  </a:cubicBezTo>
                  <a:lnTo>
                    <a:pt x="402" y="329"/>
                  </a:lnTo>
                  <a:lnTo>
                    <a:pt x="393" y="353"/>
                  </a:lnTo>
                  <a:lnTo>
                    <a:pt x="419" y="383"/>
                  </a:lnTo>
                  <a:lnTo>
                    <a:pt x="445" y="413"/>
                  </a:lnTo>
                  <a:lnTo>
                    <a:pt x="465" y="409"/>
                  </a:lnTo>
                  <a:lnTo>
                    <a:pt x="486" y="406"/>
                  </a:lnTo>
                  <a:lnTo>
                    <a:pt x="491" y="413"/>
                  </a:lnTo>
                  <a:lnTo>
                    <a:pt x="496" y="420"/>
                  </a:lnTo>
                  <a:lnTo>
                    <a:pt x="511" y="416"/>
                  </a:lnTo>
                  <a:lnTo>
                    <a:pt x="527" y="413"/>
                  </a:lnTo>
                  <a:lnTo>
                    <a:pt x="527" y="396"/>
                  </a:lnTo>
                  <a:lnTo>
                    <a:pt x="497" y="385"/>
                  </a:lnTo>
                  <a:cubicBezTo>
                    <a:pt x="481" y="380"/>
                    <a:pt x="463" y="371"/>
                    <a:pt x="457" y="365"/>
                  </a:cubicBezTo>
                  <a:lnTo>
                    <a:pt x="447" y="355"/>
                  </a:lnTo>
                  <a:lnTo>
                    <a:pt x="452" y="348"/>
                  </a:lnTo>
                  <a:lnTo>
                    <a:pt x="457" y="341"/>
                  </a:lnTo>
                  <a:lnTo>
                    <a:pt x="501" y="341"/>
                  </a:lnTo>
                  <a:lnTo>
                    <a:pt x="530" y="351"/>
                  </a:lnTo>
                  <a:lnTo>
                    <a:pt x="558" y="361"/>
                  </a:lnTo>
                  <a:lnTo>
                    <a:pt x="570" y="342"/>
                  </a:lnTo>
                  <a:lnTo>
                    <a:pt x="591" y="337"/>
                  </a:lnTo>
                  <a:lnTo>
                    <a:pt x="612" y="333"/>
                  </a:lnTo>
                  <a:lnTo>
                    <a:pt x="652" y="365"/>
                  </a:lnTo>
                  <a:lnTo>
                    <a:pt x="691" y="398"/>
                  </a:lnTo>
                  <a:lnTo>
                    <a:pt x="729" y="455"/>
                  </a:lnTo>
                  <a:lnTo>
                    <a:pt x="772" y="474"/>
                  </a:lnTo>
                  <a:lnTo>
                    <a:pt x="779" y="470"/>
                  </a:lnTo>
                  <a:lnTo>
                    <a:pt x="787" y="466"/>
                  </a:lnTo>
                  <a:lnTo>
                    <a:pt x="782" y="456"/>
                  </a:lnTo>
                  <a:lnTo>
                    <a:pt x="777" y="445"/>
                  </a:lnTo>
                  <a:lnTo>
                    <a:pt x="787" y="440"/>
                  </a:lnTo>
                  <a:lnTo>
                    <a:pt x="796" y="436"/>
                  </a:lnTo>
                  <a:lnTo>
                    <a:pt x="791" y="425"/>
                  </a:lnTo>
                  <a:lnTo>
                    <a:pt x="787" y="415"/>
                  </a:lnTo>
                  <a:lnTo>
                    <a:pt x="761" y="409"/>
                  </a:lnTo>
                  <a:lnTo>
                    <a:pt x="735" y="403"/>
                  </a:lnTo>
                  <a:lnTo>
                    <a:pt x="760" y="398"/>
                  </a:lnTo>
                  <a:lnTo>
                    <a:pt x="785" y="393"/>
                  </a:lnTo>
                  <a:lnTo>
                    <a:pt x="819" y="407"/>
                  </a:lnTo>
                  <a:lnTo>
                    <a:pt x="852" y="421"/>
                  </a:lnTo>
                  <a:lnTo>
                    <a:pt x="862" y="410"/>
                  </a:lnTo>
                  <a:cubicBezTo>
                    <a:pt x="868" y="403"/>
                    <a:pt x="872" y="396"/>
                    <a:pt x="872" y="393"/>
                  </a:cubicBezTo>
                  <a:cubicBezTo>
                    <a:pt x="872" y="390"/>
                    <a:pt x="860" y="378"/>
                    <a:pt x="845" y="367"/>
                  </a:cubicBezTo>
                  <a:lnTo>
                    <a:pt x="817" y="345"/>
                  </a:lnTo>
                  <a:lnTo>
                    <a:pt x="817" y="327"/>
                  </a:lnTo>
                  <a:lnTo>
                    <a:pt x="849" y="301"/>
                  </a:lnTo>
                  <a:lnTo>
                    <a:pt x="962" y="300"/>
                  </a:lnTo>
                  <a:lnTo>
                    <a:pt x="1009" y="269"/>
                  </a:lnTo>
                  <a:lnTo>
                    <a:pt x="979" y="231"/>
                  </a:lnTo>
                  <a:lnTo>
                    <a:pt x="948" y="194"/>
                  </a:lnTo>
                  <a:lnTo>
                    <a:pt x="919" y="179"/>
                  </a:lnTo>
                  <a:lnTo>
                    <a:pt x="890" y="165"/>
                  </a:lnTo>
                  <a:lnTo>
                    <a:pt x="897" y="107"/>
                  </a:lnTo>
                  <a:lnTo>
                    <a:pt x="876" y="103"/>
                  </a:lnTo>
                  <a:lnTo>
                    <a:pt x="854" y="98"/>
                  </a:lnTo>
                  <a:lnTo>
                    <a:pt x="826" y="127"/>
                  </a:lnTo>
                  <a:lnTo>
                    <a:pt x="821" y="119"/>
                  </a:lnTo>
                  <a:lnTo>
                    <a:pt x="815" y="112"/>
                  </a:lnTo>
                  <a:lnTo>
                    <a:pt x="759" y="120"/>
                  </a:lnTo>
                  <a:lnTo>
                    <a:pt x="708" y="77"/>
                  </a:lnTo>
                  <a:lnTo>
                    <a:pt x="656" y="35"/>
                  </a:lnTo>
                  <a:lnTo>
                    <a:pt x="616" y="17"/>
                  </a:lnTo>
                  <a:lnTo>
                    <a:pt x="575" y="0"/>
                  </a:lnTo>
                  <a:lnTo>
                    <a:pt x="485" y="0"/>
                  </a:lnTo>
                  <a:lnTo>
                    <a:pt x="451" y="14"/>
                  </a:lnTo>
                  <a:lnTo>
                    <a:pt x="418" y="27"/>
                  </a:lnTo>
                  <a:lnTo>
                    <a:pt x="355" y="82"/>
                  </a:lnTo>
                  <a:lnTo>
                    <a:pt x="345" y="109"/>
                  </a:lnTo>
                  <a:cubicBezTo>
                    <a:pt x="340" y="124"/>
                    <a:pt x="334" y="139"/>
                    <a:pt x="331" y="141"/>
                  </a:cubicBezTo>
                  <a:lnTo>
                    <a:pt x="327" y="146"/>
                  </a:lnTo>
                  <a:lnTo>
                    <a:pt x="268" y="134"/>
                  </a:lnTo>
                  <a:cubicBezTo>
                    <a:pt x="236" y="127"/>
                    <a:pt x="194" y="120"/>
                    <a:pt x="176" y="118"/>
                  </a:cubicBezTo>
                  <a:lnTo>
                    <a:pt x="142" y="113"/>
                  </a:lnTo>
                  <a:lnTo>
                    <a:pt x="81" y="127"/>
                  </a:lnTo>
                  <a:lnTo>
                    <a:pt x="32" y="162"/>
                  </a:lnTo>
                  <a:lnTo>
                    <a:pt x="16" y="189"/>
                  </a:lnTo>
                  <a:lnTo>
                    <a:pt x="0" y="216"/>
                  </a:lnTo>
                  <a:lnTo>
                    <a:pt x="5" y="249"/>
                  </a:lnTo>
                  <a:lnTo>
                    <a:pt x="9" y="281"/>
                  </a:lnTo>
                  <a:lnTo>
                    <a:pt x="26" y="301"/>
                  </a:lnTo>
                  <a:cubicBezTo>
                    <a:pt x="35" y="313"/>
                    <a:pt x="56" y="330"/>
                    <a:pt x="72" y="340"/>
                  </a:cubicBezTo>
                  <a:lnTo>
                    <a:pt x="102" y="358"/>
                  </a:lnTo>
                  <a:lnTo>
                    <a:pt x="144" y="369"/>
                  </a:lnTo>
                  <a:cubicBezTo>
                    <a:pt x="167" y="376"/>
                    <a:pt x="207" y="385"/>
                    <a:pt x="232" y="391"/>
                  </a:cubicBezTo>
                  <a:lnTo>
                    <a:pt x="278" y="402"/>
                  </a:lnTo>
                  <a:lnTo>
                    <a:pt x="323" y="439"/>
                  </a:lnTo>
                  <a:lnTo>
                    <a:pt x="328" y="467"/>
                  </a:lnTo>
                  <a:lnTo>
                    <a:pt x="333" y="494"/>
                  </a:lnTo>
                  <a:lnTo>
                    <a:pt x="339" y="494"/>
                  </a:lnTo>
                </a:path>
              </a:pathLst>
            </a:custGeom>
            <a:solidFill>
              <a:srgbClr val="91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rrowheads="1"/>
            </p:cNvSpPr>
            <p:nvPr/>
          </p:nvSpPr>
          <p:spPr bwMode="auto">
            <a:xfrm>
              <a:off x="182" y="1065"/>
              <a:ext cx="381" cy="189"/>
            </a:xfrm>
            <a:custGeom>
              <a:avLst/>
              <a:gdLst>
                <a:gd name="T0" fmla="*/ 347 w 1004"/>
                <a:gd name="T1" fmla="*/ 498 h 499"/>
                <a:gd name="T2" fmla="*/ 328 w 1004"/>
                <a:gd name="T3" fmla="*/ 424 h 499"/>
                <a:gd name="T4" fmla="*/ 286 w 1004"/>
                <a:gd name="T5" fmla="*/ 386 h 499"/>
                <a:gd name="T6" fmla="*/ 196 w 1004"/>
                <a:gd name="T7" fmla="*/ 357 h 499"/>
                <a:gd name="T8" fmla="*/ 100 w 1004"/>
                <a:gd name="T9" fmla="*/ 326 h 499"/>
                <a:gd name="T10" fmla="*/ 47 w 1004"/>
                <a:gd name="T11" fmla="*/ 283 h 499"/>
                <a:gd name="T12" fmla="*/ 31 w 1004"/>
                <a:gd name="T13" fmla="*/ 248 h 499"/>
                <a:gd name="T14" fmla="*/ 57 w 1004"/>
                <a:gd name="T15" fmla="*/ 180 h 499"/>
                <a:gd name="T16" fmla="*/ 117 w 1004"/>
                <a:gd name="T17" fmla="*/ 160 h 499"/>
                <a:gd name="T18" fmla="*/ 206 w 1004"/>
                <a:gd name="T19" fmla="*/ 168 h 499"/>
                <a:gd name="T20" fmla="*/ 329 w 1004"/>
                <a:gd name="T21" fmla="*/ 202 h 499"/>
                <a:gd name="T22" fmla="*/ 353 w 1004"/>
                <a:gd name="T23" fmla="*/ 265 h 499"/>
                <a:gd name="T24" fmla="*/ 376 w 1004"/>
                <a:gd name="T25" fmla="*/ 297 h 499"/>
                <a:gd name="T26" fmla="*/ 401 w 1004"/>
                <a:gd name="T27" fmla="*/ 323 h 499"/>
                <a:gd name="T28" fmla="*/ 449 w 1004"/>
                <a:gd name="T29" fmla="*/ 414 h 499"/>
                <a:gd name="T30" fmla="*/ 467 w 1004"/>
                <a:gd name="T31" fmla="*/ 401 h 499"/>
                <a:gd name="T32" fmla="*/ 496 w 1004"/>
                <a:gd name="T33" fmla="*/ 419 h 499"/>
                <a:gd name="T34" fmla="*/ 525 w 1004"/>
                <a:gd name="T35" fmla="*/ 413 h 499"/>
                <a:gd name="T36" fmla="*/ 499 w 1004"/>
                <a:gd name="T37" fmla="*/ 388 h 499"/>
                <a:gd name="T38" fmla="*/ 459 w 1004"/>
                <a:gd name="T39" fmla="*/ 368 h 499"/>
                <a:gd name="T40" fmla="*/ 451 w 1004"/>
                <a:gd name="T41" fmla="*/ 347 h 499"/>
                <a:gd name="T42" fmla="*/ 485 w 1004"/>
                <a:gd name="T43" fmla="*/ 343 h 499"/>
                <a:gd name="T44" fmla="*/ 559 w 1004"/>
                <a:gd name="T45" fmla="*/ 356 h 499"/>
                <a:gd name="T46" fmla="*/ 573 w 1004"/>
                <a:gd name="T47" fmla="*/ 334 h 499"/>
                <a:gd name="T48" fmla="*/ 654 w 1004"/>
                <a:gd name="T49" fmla="*/ 368 h 499"/>
                <a:gd name="T50" fmla="*/ 733 w 1004"/>
                <a:gd name="T51" fmla="*/ 461 h 499"/>
                <a:gd name="T52" fmla="*/ 769 w 1004"/>
                <a:gd name="T53" fmla="*/ 474 h 499"/>
                <a:gd name="T54" fmla="*/ 783 w 1004"/>
                <a:gd name="T55" fmla="*/ 467 h 499"/>
                <a:gd name="T56" fmla="*/ 774 w 1004"/>
                <a:gd name="T57" fmla="*/ 448 h 499"/>
                <a:gd name="T58" fmla="*/ 793 w 1004"/>
                <a:gd name="T59" fmla="*/ 428 h 499"/>
                <a:gd name="T60" fmla="*/ 758 w 1004"/>
                <a:gd name="T61" fmla="*/ 408 h 499"/>
                <a:gd name="T62" fmla="*/ 755 w 1004"/>
                <a:gd name="T63" fmla="*/ 398 h 499"/>
                <a:gd name="T64" fmla="*/ 808 w 1004"/>
                <a:gd name="T65" fmla="*/ 401 h 499"/>
                <a:gd name="T66" fmla="*/ 839 w 1004"/>
                <a:gd name="T67" fmla="*/ 415 h 499"/>
                <a:gd name="T68" fmla="*/ 861 w 1004"/>
                <a:gd name="T69" fmla="*/ 407 h 499"/>
                <a:gd name="T70" fmla="*/ 843 w 1004"/>
                <a:gd name="T71" fmla="*/ 370 h 499"/>
                <a:gd name="T72" fmla="*/ 815 w 1004"/>
                <a:gd name="T73" fmla="*/ 321 h 499"/>
                <a:gd name="T74" fmla="*/ 850 w 1004"/>
                <a:gd name="T75" fmla="*/ 301 h 499"/>
                <a:gd name="T76" fmla="*/ 972 w 1004"/>
                <a:gd name="T77" fmla="*/ 289 h 499"/>
                <a:gd name="T78" fmla="*/ 1003 w 1004"/>
                <a:gd name="T79" fmla="*/ 261 h 499"/>
                <a:gd name="T80" fmla="*/ 887 w 1004"/>
                <a:gd name="T81" fmla="*/ 166 h 499"/>
                <a:gd name="T82" fmla="*/ 896 w 1004"/>
                <a:gd name="T83" fmla="*/ 120 h 499"/>
                <a:gd name="T84" fmla="*/ 876 w 1004"/>
                <a:gd name="T85" fmla="*/ 100 h 499"/>
                <a:gd name="T86" fmla="*/ 828 w 1004"/>
                <a:gd name="T87" fmla="*/ 126 h 499"/>
                <a:gd name="T88" fmla="*/ 777 w 1004"/>
                <a:gd name="T89" fmla="*/ 117 h 499"/>
                <a:gd name="T90" fmla="*/ 710 w 1004"/>
                <a:gd name="T91" fmla="*/ 81 h 499"/>
                <a:gd name="T92" fmla="*/ 618 w 1004"/>
                <a:gd name="T93" fmla="*/ 21 h 499"/>
                <a:gd name="T94" fmla="*/ 485 w 1004"/>
                <a:gd name="T95" fmla="*/ 0 h 499"/>
                <a:gd name="T96" fmla="*/ 411 w 1004"/>
                <a:gd name="T97" fmla="*/ 32 h 499"/>
                <a:gd name="T98" fmla="*/ 346 w 1004"/>
                <a:gd name="T99" fmla="*/ 91 h 499"/>
                <a:gd name="T100" fmla="*/ 336 w 1004"/>
                <a:gd name="T101" fmla="*/ 147 h 499"/>
                <a:gd name="T102" fmla="*/ 274 w 1004"/>
                <a:gd name="T103" fmla="*/ 137 h 499"/>
                <a:gd name="T104" fmla="*/ 141 w 1004"/>
                <a:gd name="T105" fmla="*/ 114 h 499"/>
                <a:gd name="T106" fmla="*/ 66 w 1004"/>
                <a:gd name="T107" fmla="*/ 133 h 499"/>
                <a:gd name="T108" fmla="*/ 13 w 1004"/>
                <a:gd name="T109" fmla="*/ 192 h 499"/>
                <a:gd name="T110" fmla="*/ 0 w 1004"/>
                <a:gd name="T111" fmla="*/ 229 h 499"/>
                <a:gd name="T112" fmla="*/ 17 w 1004"/>
                <a:gd name="T113" fmla="*/ 295 h 499"/>
                <a:gd name="T114" fmla="*/ 77 w 1004"/>
                <a:gd name="T115" fmla="*/ 346 h 499"/>
                <a:gd name="T116" fmla="*/ 212 w 1004"/>
                <a:gd name="T117" fmla="*/ 387 h 499"/>
                <a:gd name="T118" fmla="*/ 314 w 1004"/>
                <a:gd name="T119" fmla="*/ 430 h 499"/>
                <a:gd name="T120" fmla="*/ 339 w 1004"/>
                <a:gd name="T121" fmla="*/ 491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4" h="499">
                  <a:moveTo>
                    <a:pt x="339" y="491"/>
                  </a:moveTo>
                  <a:lnTo>
                    <a:pt x="347" y="498"/>
                  </a:lnTo>
                  <a:lnTo>
                    <a:pt x="343" y="470"/>
                  </a:lnTo>
                  <a:cubicBezTo>
                    <a:pt x="340" y="455"/>
                    <a:pt x="334" y="434"/>
                    <a:pt x="328" y="424"/>
                  </a:cubicBezTo>
                  <a:lnTo>
                    <a:pt x="317" y="405"/>
                  </a:lnTo>
                  <a:lnTo>
                    <a:pt x="286" y="386"/>
                  </a:lnTo>
                  <a:lnTo>
                    <a:pt x="255" y="367"/>
                  </a:lnTo>
                  <a:lnTo>
                    <a:pt x="196" y="357"/>
                  </a:lnTo>
                  <a:lnTo>
                    <a:pt x="138" y="347"/>
                  </a:lnTo>
                  <a:lnTo>
                    <a:pt x="100" y="326"/>
                  </a:lnTo>
                  <a:lnTo>
                    <a:pt x="62" y="305"/>
                  </a:lnTo>
                  <a:lnTo>
                    <a:pt x="47" y="283"/>
                  </a:lnTo>
                  <a:lnTo>
                    <a:pt x="31" y="262"/>
                  </a:lnTo>
                  <a:lnTo>
                    <a:pt x="31" y="248"/>
                  </a:lnTo>
                  <a:cubicBezTo>
                    <a:pt x="31" y="240"/>
                    <a:pt x="37" y="222"/>
                    <a:pt x="44" y="207"/>
                  </a:cubicBezTo>
                  <a:lnTo>
                    <a:pt x="57" y="180"/>
                  </a:lnTo>
                  <a:lnTo>
                    <a:pt x="73" y="172"/>
                  </a:lnTo>
                  <a:cubicBezTo>
                    <a:pt x="82" y="168"/>
                    <a:pt x="102" y="162"/>
                    <a:pt x="117" y="160"/>
                  </a:cubicBezTo>
                  <a:lnTo>
                    <a:pt x="143" y="154"/>
                  </a:lnTo>
                  <a:lnTo>
                    <a:pt x="206" y="168"/>
                  </a:lnTo>
                  <a:cubicBezTo>
                    <a:pt x="240" y="175"/>
                    <a:pt x="282" y="185"/>
                    <a:pt x="299" y="191"/>
                  </a:cubicBezTo>
                  <a:lnTo>
                    <a:pt x="329" y="202"/>
                  </a:lnTo>
                  <a:lnTo>
                    <a:pt x="329" y="242"/>
                  </a:lnTo>
                  <a:lnTo>
                    <a:pt x="353" y="265"/>
                  </a:lnTo>
                  <a:lnTo>
                    <a:pt x="376" y="288"/>
                  </a:lnTo>
                  <a:lnTo>
                    <a:pt x="376" y="297"/>
                  </a:lnTo>
                  <a:cubicBezTo>
                    <a:pt x="376" y="302"/>
                    <a:pt x="382" y="309"/>
                    <a:pt x="388" y="314"/>
                  </a:cubicBezTo>
                  <a:lnTo>
                    <a:pt x="401" y="323"/>
                  </a:lnTo>
                  <a:lnTo>
                    <a:pt x="392" y="352"/>
                  </a:lnTo>
                  <a:lnTo>
                    <a:pt x="449" y="414"/>
                  </a:lnTo>
                  <a:lnTo>
                    <a:pt x="458" y="408"/>
                  </a:lnTo>
                  <a:lnTo>
                    <a:pt x="467" y="401"/>
                  </a:lnTo>
                  <a:lnTo>
                    <a:pt x="482" y="410"/>
                  </a:lnTo>
                  <a:lnTo>
                    <a:pt x="496" y="419"/>
                  </a:lnTo>
                  <a:lnTo>
                    <a:pt x="511" y="416"/>
                  </a:lnTo>
                  <a:lnTo>
                    <a:pt x="525" y="413"/>
                  </a:lnTo>
                  <a:lnTo>
                    <a:pt x="525" y="395"/>
                  </a:lnTo>
                  <a:lnTo>
                    <a:pt x="499" y="388"/>
                  </a:lnTo>
                  <a:lnTo>
                    <a:pt x="472" y="380"/>
                  </a:lnTo>
                  <a:lnTo>
                    <a:pt x="459" y="368"/>
                  </a:lnTo>
                  <a:lnTo>
                    <a:pt x="445" y="355"/>
                  </a:lnTo>
                  <a:lnTo>
                    <a:pt x="451" y="347"/>
                  </a:lnTo>
                  <a:lnTo>
                    <a:pt x="456" y="340"/>
                  </a:lnTo>
                  <a:lnTo>
                    <a:pt x="485" y="343"/>
                  </a:lnTo>
                  <a:cubicBezTo>
                    <a:pt x="500" y="345"/>
                    <a:pt x="524" y="349"/>
                    <a:pt x="536" y="351"/>
                  </a:cubicBezTo>
                  <a:lnTo>
                    <a:pt x="559" y="356"/>
                  </a:lnTo>
                  <a:lnTo>
                    <a:pt x="566" y="345"/>
                  </a:lnTo>
                  <a:lnTo>
                    <a:pt x="573" y="334"/>
                  </a:lnTo>
                  <a:lnTo>
                    <a:pt x="612" y="334"/>
                  </a:lnTo>
                  <a:lnTo>
                    <a:pt x="654" y="368"/>
                  </a:lnTo>
                  <a:lnTo>
                    <a:pt x="696" y="401"/>
                  </a:lnTo>
                  <a:lnTo>
                    <a:pt x="733" y="461"/>
                  </a:lnTo>
                  <a:lnTo>
                    <a:pt x="759" y="461"/>
                  </a:lnTo>
                  <a:lnTo>
                    <a:pt x="769" y="474"/>
                  </a:lnTo>
                  <a:lnTo>
                    <a:pt x="776" y="471"/>
                  </a:lnTo>
                  <a:lnTo>
                    <a:pt x="783" y="467"/>
                  </a:lnTo>
                  <a:lnTo>
                    <a:pt x="779" y="457"/>
                  </a:lnTo>
                  <a:lnTo>
                    <a:pt x="774" y="448"/>
                  </a:lnTo>
                  <a:lnTo>
                    <a:pt x="784" y="438"/>
                  </a:lnTo>
                  <a:lnTo>
                    <a:pt x="793" y="428"/>
                  </a:lnTo>
                  <a:lnTo>
                    <a:pt x="788" y="421"/>
                  </a:lnTo>
                  <a:cubicBezTo>
                    <a:pt x="785" y="417"/>
                    <a:pt x="772" y="412"/>
                    <a:pt x="758" y="408"/>
                  </a:cubicBezTo>
                  <a:lnTo>
                    <a:pt x="733" y="403"/>
                  </a:lnTo>
                  <a:lnTo>
                    <a:pt x="755" y="398"/>
                  </a:lnTo>
                  <a:lnTo>
                    <a:pt x="777" y="392"/>
                  </a:lnTo>
                  <a:lnTo>
                    <a:pt x="808" y="401"/>
                  </a:lnTo>
                  <a:lnTo>
                    <a:pt x="839" y="410"/>
                  </a:lnTo>
                  <a:lnTo>
                    <a:pt x="839" y="415"/>
                  </a:lnTo>
                  <a:cubicBezTo>
                    <a:pt x="839" y="418"/>
                    <a:pt x="841" y="421"/>
                    <a:pt x="845" y="421"/>
                  </a:cubicBezTo>
                  <a:cubicBezTo>
                    <a:pt x="848" y="421"/>
                    <a:pt x="855" y="414"/>
                    <a:pt x="861" y="407"/>
                  </a:cubicBezTo>
                  <a:lnTo>
                    <a:pt x="871" y="392"/>
                  </a:lnTo>
                  <a:lnTo>
                    <a:pt x="843" y="370"/>
                  </a:lnTo>
                  <a:lnTo>
                    <a:pt x="815" y="348"/>
                  </a:lnTo>
                  <a:lnTo>
                    <a:pt x="815" y="321"/>
                  </a:lnTo>
                  <a:lnTo>
                    <a:pt x="833" y="311"/>
                  </a:lnTo>
                  <a:lnTo>
                    <a:pt x="850" y="301"/>
                  </a:lnTo>
                  <a:lnTo>
                    <a:pt x="950" y="301"/>
                  </a:lnTo>
                  <a:lnTo>
                    <a:pt x="972" y="289"/>
                  </a:lnTo>
                  <a:cubicBezTo>
                    <a:pt x="985" y="283"/>
                    <a:pt x="997" y="274"/>
                    <a:pt x="999" y="269"/>
                  </a:cubicBezTo>
                  <a:lnTo>
                    <a:pt x="1003" y="261"/>
                  </a:lnTo>
                  <a:lnTo>
                    <a:pt x="939" y="192"/>
                  </a:lnTo>
                  <a:lnTo>
                    <a:pt x="887" y="166"/>
                  </a:lnTo>
                  <a:lnTo>
                    <a:pt x="891" y="143"/>
                  </a:lnTo>
                  <a:lnTo>
                    <a:pt x="896" y="120"/>
                  </a:lnTo>
                  <a:lnTo>
                    <a:pt x="886" y="110"/>
                  </a:lnTo>
                  <a:lnTo>
                    <a:pt x="876" y="100"/>
                  </a:lnTo>
                  <a:lnTo>
                    <a:pt x="847" y="100"/>
                  </a:lnTo>
                  <a:lnTo>
                    <a:pt x="828" y="126"/>
                  </a:lnTo>
                  <a:lnTo>
                    <a:pt x="798" y="113"/>
                  </a:lnTo>
                  <a:lnTo>
                    <a:pt x="777" y="117"/>
                  </a:lnTo>
                  <a:lnTo>
                    <a:pt x="755" y="121"/>
                  </a:lnTo>
                  <a:lnTo>
                    <a:pt x="710" y="81"/>
                  </a:lnTo>
                  <a:lnTo>
                    <a:pt x="666" y="42"/>
                  </a:lnTo>
                  <a:lnTo>
                    <a:pt x="618" y="21"/>
                  </a:lnTo>
                  <a:lnTo>
                    <a:pt x="570" y="0"/>
                  </a:lnTo>
                  <a:lnTo>
                    <a:pt x="485" y="0"/>
                  </a:lnTo>
                  <a:lnTo>
                    <a:pt x="448" y="16"/>
                  </a:lnTo>
                  <a:lnTo>
                    <a:pt x="411" y="32"/>
                  </a:lnTo>
                  <a:lnTo>
                    <a:pt x="379" y="62"/>
                  </a:lnTo>
                  <a:lnTo>
                    <a:pt x="346" y="91"/>
                  </a:lnTo>
                  <a:lnTo>
                    <a:pt x="341" y="119"/>
                  </a:lnTo>
                  <a:lnTo>
                    <a:pt x="336" y="147"/>
                  </a:lnTo>
                  <a:lnTo>
                    <a:pt x="326" y="147"/>
                  </a:lnTo>
                  <a:cubicBezTo>
                    <a:pt x="321" y="147"/>
                    <a:pt x="298" y="142"/>
                    <a:pt x="274" y="137"/>
                  </a:cubicBezTo>
                  <a:cubicBezTo>
                    <a:pt x="250" y="131"/>
                    <a:pt x="211" y="124"/>
                    <a:pt x="186" y="120"/>
                  </a:cubicBezTo>
                  <a:lnTo>
                    <a:pt x="141" y="114"/>
                  </a:lnTo>
                  <a:lnTo>
                    <a:pt x="103" y="124"/>
                  </a:lnTo>
                  <a:lnTo>
                    <a:pt x="66" y="133"/>
                  </a:lnTo>
                  <a:lnTo>
                    <a:pt x="45" y="152"/>
                  </a:lnTo>
                  <a:cubicBezTo>
                    <a:pt x="34" y="162"/>
                    <a:pt x="20" y="180"/>
                    <a:pt x="13" y="192"/>
                  </a:cubicBezTo>
                  <a:lnTo>
                    <a:pt x="0" y="213"/>
                  </a:lnTo>
                  <a:lnTo>
                    <a:pt x="0" y="229"/>
                  </a:lnTo>
                  <a:cubicBezTo>
                    <a:pt x="0" y="237"/>
                    <a:pt x="4" y="255"/>
                    <a:pt x="8" y="269"/>
                  </a:cubicBezTo>
                  <a:lnTo>
                    <a:pt x="17" y="295"/>
                  </a:lnTo>
                  <a:lnTo>
                    <a:pt x="47" y="321"/>
                  </a:lnTo>
                  <a:lnTo>
                    <a:pt x="77" y="346"/>
                  </a:lnTo>
                  <a:lnTo>
                    <a:pt x="112" y="360"/>
                  </a:lnTo>
                  <a:cubicBezTo>
                    <a:pt x="132" y="367"/>
                    <a:pt x="177" y="379"/>
                    <a:pt x="212" y="387"/>
                  </a:cubicBezTo>
                  <a:lnTo>
                    <a:pt x="277" y="401"/>
                  </a:lnTo>
                  <a:lnTo>
                    <a:pt x="314" y="430"/>
                  </a:lnTo>
                  <a:lnTo>
                    <a:pt x="323" y="457"/>
                  </a:lnTo>
                  <a:cubicBezTo>
                    <a:pt x="328" y="472"/>
                    <a:pt x="335" y="487"/>
                    <a:pt x="339" y="491"/>
                  </a:cubicBezTo>
                </a:path>
              </a:pathLst>
            </a:custGeom>
            <a:solidFill>
              <a:srgbClr val="70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rrowheads="1"/>
            </p:cNvSpPr>
            <p:nvPr/>
          </p:nvSpPr>
          <p:spPr bwMode="auto">
            <a:xfrm>
              <a:off x="182" y="1065"/>
              <a:ext cx="380" cy="187"/>
            </a:xfrm>
            <a:custGeom>
              <a:avLst/>
              <a:gdLst>
                <a:gd name="T0" fmla="*/ 346 w 1000"/>
                <a:gd name="T1" fmla="*/ 495 h 496"/>
                <a:gd name="T2" fmla="*/ 337 w 1000"/>
                <a:gd name="T3" fmla="*/ 444 h 496"/>
                <a:gd name="T4" fmla="*/ 299 w 1000"/>
                <a:gd name="T5" fmla="*/ 394 h 496"/>
                <a:gd name="T6" fmla="*/ 224 w 1000"/>
                <a:gd name="T7" fmla="*/ 365 h 496"/>
                <a:gd name="T8" fmla="*/ 101 w 1000"/>
                <a:gd name="T9" fmla="*/ 327 h 496"/>
                <a:gd name="T10" fmla="*/ 48 w 1000"/>
                <a:gd name="T11" fmla="*/ 286 h 496"/>
                <a:gd name="T12" fmla="*/ 32 w 1000"/>
                <a:gd name="T13" fmla="*/ 227 h 496"/>
                <a:gd name="T14" fmla="*/ 64 w 1000"/>
                <a:gd name="T15" fmla="*/ 174 h 496"/>
                <a:gd name="T16" fmla="*/ 116 w 1000"/>
                <a:gd name="T17" fmla="*/ 158 h 496"/>
                <a:gd name="T18" fmla="*/ 205 w 1000"/>
                <a:gd name="T19" fmla="*/ 167 h 496"/>
                <a:gd name="T20" fmla="*/ 330 w 1000"/>
                <a:gd name="T21" fmla="*/ 202 h 496"/>
                <a:gd name="T22" fmla="*/ 352 w 1000"/>
                <a:gd name="T23" fmla="*/ 263 h 496"/>
                <a:gd name="T24" fmla="*/ 407 w 1000"/>
                <a:gd name="T25" fmla="*/ 332 h 496"/>
                <a:gd name="T26" fmla="*/ 422 w 1000"/>
                <a:gd name="T27" fmla="*/ 382 h 496"/>
                <a:gd name="T28" fmla="*/ 461 w 1000"/>
                <a:gd name="T29" fmla="*/ 399 h 496"/>
                <a:gd name="T30" fmla="*/ 510 w 1000"/>
                <a:gd name="T31" fmla="*/ 414 h 496"/>
                <a:gd name="T32" fmla="*/ 526 w 1000"/>
                <a:gd name="T33" fmla="*/ 408 h 496"/>
                <a:gd name="T34" fmla="*/ 487 w 1000"/>
                <a:gd name="T35" fmla="*/ 385 h 496"/>
                <a:gd name="T36" fmla="*/ 457 w 1000"/>
                <a:gd name="T37" fmla="*/ 367 h 496"/>
                <a:gd name="T38" fmla="*/ 462 w 1000"/>
                <a:gd name="T39" fmla="*/ 339 h 496"/>
                <a:gd name="T40" fmla="*/ 544 w 1000"/>
                <a:gd name="T41" fmla="*/ 351 h 496"/>
                <a:gd name="T42" fmla="*/ 565 w 1000"/>
                <a:gd name="T43" fmla="*/ 334 h 496"/>
                <a:gd name="T44" fmla="*/ 661 w 1000"/>
                <a:gd name="T45" fmla="*/ 372 h 496"/>
                <a:gd name="T46" fmla="*/ 717 w 1000"/>
                <a:gd name="T47" fmla="*/ 432 h 496"/>
                <a:gd name="T48" fmla="*/ 754 w 1000"/>
                <a:gd name="T49" fmla="*/ 464 h 496"/>
                <a:gd name="T50" fmla="*/ 774 w 1000"/>
                <a:gd name="T51" fmla="*/ 454 h 496"/>
                <a:gd name="T52" fmla="*/ 779 w 1000"/>
                <a:gd name="T53" fmla="*/ 436 h 496"/>
                <a:gd name="T54" fmla="*/ 789 w 1000"/>
                <a:gd name="T55" fmla="*/ 419 h 496"/>
                <a:gd name="T56" fmla="*/ 734 w 1000"/>
                <a:gd name="T57" fmla="*/ 402 h 496"/>
                <a:gd name="T58" fmla="*/ 762 w 1000"/>
                <a:gd name="T59" fmla="*/ 393 h 496"/>
                <a:gd name="T60" fmla="*/ 837 w 1000"/>
                <a:gd name="T61" fmla="*/ 408 h 496"/>
                <a:gd name="T62" fmla="*/ 855 w 1000"/>
                <a:gd name="T63" fmla="*/ 411 h 496"/>
                <a:gd name="T64" fmla="*/ 863 w 1000"/>
                <a:gd name="T65" fmla="*/ 381 h 496"/>
                <a:gd name="T66" fmla="*/ 821 w 1000"/>
                <a:gd name="T67" fmla="*/ 352 h 496"/>
                <a:gd name="T68" fmla="*/ 823 w 1000"/>
                <a:gd name="T69" fmla="*/ 320 h 496"/>
                <a:gd name="T70" fmla="*/ 966 w 1000"/>
                <a:gd name="T71" fmla="*/ 296 h 496"/>
                <a:gd name="T72" fmla="*/ 999 w 1000"/>
                <a:gd name="T73" fmla="*/ 268 h 496"/>
                <a:gd name="T74" fmla="*/ 957 w 1000"/>
                <a:gd name="T75" fmla="*/ 211 h 496"/>
                <a:gd name="T76" fmla="*/ 909 w 1000"/>
                <a:gd name="T77" fmla="*/ 176 h 496"/>
                <a:gd name="T78" fmla="*/ 891 w 1000"/>
                <a:gd name="T79" fmla="*/ 140 h 496"/>
                <a:gd name="T80" fmla="*/ 854 w 1000"/>
                <a:gd name="T81" fmla="*/ 97 h 496"/>
                <a:gd name="T82" fmla="*/ 814 w 1000"/>
                <a:gd name="T83" fmla="*/ 121 h 496"/>
                <a:gd name="T84" fmla="*/ 778 w 1000"/>
                <a:gd name="T85" fmla="*/ 118 h 496"/>
                <a:gd name="T86" fmla="*/ 705 w 1000"/>
                <a:gd name="T87" fmla="*/ 80 h 496"/>
                <a:gd name="T88" fmla="*/ 562 w 1000"/>
                <a:gd name="T89" fmla="*/ 0 h 496"/>
                <a:gd name="T90" fmla="*/ 409 w 1000"/>
                <a:gd name="T91" fmla="*/ 34 h 496"/>
                <a:gd name="T92" fmla="*/ 348 w 1000"/>
                <a:gd name="T93" fmla="*/ 93 h 496"/>
                <a:gd name="T94" fmla="*/ 327 w 1000"/>
                <a:gd name="T95" fmla="*/ 147 h 496"/>
                <a:gd name="T96" fmla="*/ 185 w 1000"/>
                <a:gd name="T97" fmla="*/ 119 h 496"/>
                <a:gd name="T98" fmla="*/ 89 w 1000"/>
                <a:gd name="T99" fmla="*/ 125 h 496"/>
                <a:gd name="T100" fmla="*/ 34 w 1000"/>
                <a:gd name="T101" fmla="*/ 161 h 496"/>
                <a:gd name="T102" fmla="*/ 10 w 1000"/>
                <a:gd name="T103" fmla="*/ 280 h 496"/>
                <a:gd name="T104" fmla="*/ 64 w 1000"/>
                <a:gd name="T105" fmla="*/ 333 h 496"/>
                <a:gd name="T106" fmla="*/ 200 w 1000"/>
                <a:gd name="T107" fmla="*/ 382 h 496"/>
                <a:gd name="T108" fmla="*/ 281 w 1000"/>
                <a:gd name="T109" fmla="*/ 405 h 496"/>
                <a:gd name="T110" fmla="*/ 330 w 1000"/>
                <a:gd name="T111" fmla="*/ 458 h 496"/>
                <a:gd name="T112" fmla="*/ 330 w 1000"/>
                <a:gd name="T113" fmla="*/ 48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0" h="496">
                  <a:moveTo>
                    <a:pt x="338" y="491"/>
                  </a:moveTo>
                  <a:lnTo>
                    <a:pt x="346" y="495"/>
                  </a:lnTo>
                  <a:lnTo>
                    <a:pt x="346" y="484"/>
                  </a:lnTo>
                  <a:cubicBezTo>
                    <a:pt x="346" y="479"/>
                    <a:pt x="342" y="460"/>
                    <a:pt x="337" y="444"/>
                  </a:cubicBezTo>
                  <a:lnTo>
                    <a:pt x="328" y="414"/>
                  </a:lnTo>
                  <a:lnTo>
                    <a:pt x="299" y="394"/>
                  </a:lnTo>
                  <a:lnTo>
                    <a:pt x="270" y="375"/>
                  </a:lnTo>
                  <a:lnTo>
                    <a:pt x="224" y="365"/>
                  </a:lnTo>
                  <a:cubicBezTo>
                    <a:pt x="198" y="359"/>
                    <a:pt x="168" y="353"/>
                    <a:pt x="157" y="351"/>
                  </a:cubicBezTo>
                  <a:cubicBezTo>
                    <a:pt x="147" y="349"/>
                    <a:pt x="121" y="338"/>
                    <a:pt x="101" y="327"/>
                  </a:cubicBezTo>
                  <a:lnTo>
                    <a:pt x="63" y="307"/>
                  </a:lnTo>
                  <a:lnTo>
                    <a:pt x="48" y="286"/>
                  </a:lnTo>
                  <a:lnTo>
                    <a:pt x="32" y="264"/>
                  </a:lnTo>
                  <a:lnTo>
                    <a:pt x="32" y="227"/>
                  </a:lnTo>
                  <a:lnTo>
                    <a:pt x="48" y="200"/>
                  </a:lnTo>
                  <a:lnTo>
                    <a:pt x="64" y="174"/>
                  </a:lnTo>
                  <a:lnTo>
                    <a:pt x="77" y="168"/>
                  </a:lnTo>
                  <a:cubicBezTo>
                    <a:pt x="85" y="165"/>
                    <a:pt x="103" y="160"/>
                    <a:pt x="116" y="158"/>
                  </a:cubicBezTo>
                  <a:lnTo>
                    <a:pt x="142" y="154"/>
                  </a:lnTo>
                  <a:lnTo>
                    <a:pt x="205" y="167"/>
                  </a:lnTo>
                  <a:cubicBezTo>
                    <a:pt x="241" y="175"/>
                    <a:pt x="283" y="185"/>
                    <a:pt x="300" y="191"/>
                  </a:cubicBezTo>
                  <a:lnTo>
                    <a:pt x="330" y="202"/>
                  </a:lnTo>
                  <a:lnTo>
                    <a:pt x="330" y="239"/>
                  </a:lnTo>
                  <a:lnTo>
                    <a:pt x="352" y="263"/>
                  </a:lnTo>
                  <a:cubicBezTo>
                    <a:pt x="364" y="276"/>
                    <a:pt x="381" y="297"/>
                    <a:pt x="390" y="310"/>
                  </a:cubicBezTo>
                  <a:lnTo>
                    <a:pt x="407" y="332"/>
                  </a:lnTo>
                  <a:lnTo>
                    <a:pt x="394" y="349"/>
                  </a:lnTo>
                  <a:lnTo>
                    <a:pt x="422" y="382"/>
                  </a:lnTo>
                  <a:lnTo>
                    <a:pt x="450" y="415"/>
                  </a:lnTo>
                  <a:lnTo>
                    <a:pt x="461" y="399"/>
                  </a:lnTo>
                  <a:lnTo>
                    <a:pt x="477" y="407"/>
                  </a:lnTo>
                  <a:cubicBezTo>
                    <a:pt x="486" y="411"/>
                    <a:pt x="501" y="414"/>
                    <a:pt x="510" y="414"/>
                  </a:cubicBezTo>
                  <a:lnTo>
                    <a:pt x="526" y="414"/>
                  </a:lnTo>
                  <a:lnTo>
                    <a:pt x="526" y="408"/>
                  </a:lnTo>
                  <a:cubicBezTo>
                    <a:pt x="526" y="405"/>
                    <a:pt x="522" y="399"/>
                    <a:pt x="516" y="396"/>
                  </a:cubicBezTo>
                  <a:cubicBezTo>
                    <a:pt x="511" y="392"/>
                    <a:pt x="498" y="388"/>
                    <a:pt x="487" y="385"/>
                  </a:cubicBezTo>
                  <a:lnTo>
                    <a:pt x="467" y="381"/>
                  </a:lnTo>
                  <a:lnTo>
                    <a:pt x="457" y="367"/>
                  </a:lnTo>
                  <a:lnTo>
                    <a:pt x="446" y="353"/>
                  </a:lnTo>
                  <a:lnTo>
                    <a:pt x="462" y="339"/>
                  </a:lnTo>
                  <a:lnTo>
                    <a:pt x="492" y="343"/>
                  </a:lnTo>
                  <a:cubicBezTo>
                    <a:pt x="508" y="345"/>
                    <a:pt x="532" y="349"/>
                    <a:pt x="544" y="351"/>
                  </a:cubicBezTo>
                  <a:lnTo>
                    <a:pt x="565" y="356"/>
                  </a:lnTo>
                  <a:lnTo>
                    <a:pt x="565" y="334"/>
                  </a:lnTo>
                  <a:lnTo>
                    <a:pt x="617" y="334"/>
                  </a:lnTo>
                  <a:lnTo>
                    <a:pt x="661" y="372"/>
                  </a:lnTo>
                  <a:lnTo>
                    <a:pt x="705" y="411"/>
                  </a:lnTo>
                  <a:lnTo>
                    <a:pt x="717" y="432"/>
                  </a:lnTo>
                  <a:lnTo>
                    <a:pt x="730" y="453"/>
                  </a:lnTo>
                  <a:lnTo>
                    <a:pt x="754" y="464"/>
                  </a:lnTo>
                  <a:lnTo>
                    <a:pt x="779" y="474"/>
                  </a:lnTo>
                  <a:lnTo>
                    <a:pt x="774" y="454"/>
                  </a:lnTo>
                  <a:lnTo>
                    <a:pt x="769" y="434"/>
                  </a:lnTo>
                  <a:lnTo>
                    <a:pt x="779" y="436"/>
                  </a:lnTo>
                  <a:lnTo>
                    <a:pt x="789" y="438"/>
                  </a:lnTo>
                  <a:lnTo>
                    <a:pt x="789" y="419"/>
                  </a:lnTo>
                  <a:lnTo>
                    <a:pt x="761" y="411"/>
                  </a:lnTo>
                  <a:lnTo>
                    <a:pt x="734" y="402"/>
                  </a:lnTo>
                  <a:lnTo>
                    <a:pt x="748" y="398"/>
                  </a:lnTo>
                  <a:lnTo>
                    <a:pt x="762" y="393"/>
                  </a:lnTo>
                  <a:lnTo>
                    <a:pt x="794" y="397"/>
                  </a:lnTo>
                  <a:cubicBezTo>
                    <a:pt x="813" y="399"/>
                    <a:pt x="832" y="405"/>
                    <a:pt x="837" y="408"/>
                  </a:cubicBezTo>
                  <a:lnTo>
                    <a:pt x="847" y="415"/>
                  </a:lnTo>
                  <a:lnTo>
                    <a:pt x="855" y="411"/>
                  </a:lnTo>
                  <a:lnTo>
                    <a:pt x="863" y="407"/>
                  </a:lnTo>
                  <a:lnTo>
                    <a:pt x="863" y="381"/>
                  </a:lnTo>
                  <a:lnTo>
                    <a:pt x="849" y="375"/>
                  </a:lnTo>
                  <a:cubicBezTo>
                    <a:pt x="841" y="371"/>
                    <a:pt x="828" y="361"/>
                    <a:pt x="821" y="352"/>
                  </a:cubicBezTo>
                  <a:lnTo>
                    <a:pt x="809" y="335"/>
                  </a:lnTo>
                  <a:lnTo>
                    <a:pt x="823" y="320"/>
                  </a:lnTo>
                  <a:lnTo>
                    <a:pt x="838" y="304"/>
                  </a:lnTo>
                  <a:lnTo>
                    <a:pt x="966" y="296"/>
                  </a:lnTo>
                  <a:lnTo>
                    <a:pt x="982" y="282"/>
                  </a:lnTo>
                  <a:lnTo>
                    <a:pt x="999" y="268"/>
                  </a:lnTo>
                  <a:lnTo>
                    <a:pt x="991" y="252"/>
                  </a:lnTo>
                  <a:cubicBezTo>
                    <a:pt x="986" y="243"/>
                    <a:pt x="971" y="225"/>
                    <a:pt x="957" y="211"/>
                  </a:cubicBezTo>
                  <a:lnTo>
                    <a:pt x="931" y="186"/>
                  </a:lnTo>
                  <a:lnTo>
                    <a:pt x="909" y="176"/>
                  </a:lnTo>
                  <a:lnTo>
                    <a:pt x="887" y="167"/>
                  </a:lnTo>
                  <a:lnTo>
                    <a:pt x="891" y="140"/>
                  </a:lnTo>
                  <a:lnTo>
                    <a:pt x="896" y="114"/>
                  </a:lnTo>
                  <a:lnTo>
                    <a:pt x="854" y="97"/>
                  </a:lnTo>
                  <a:lnTo>
                    <a:pt x="826" y="129"/>
                  </a:lnTo>
                  <a:lnTo>
                    <a:pt x="814" y="121"/>
                  </a:lnTo>
                  <a:lnTo>
                    <a:pt x="803" y="113"/>
                  </a:lnTo>
                  <a:lnTo>
                    <a:pt x="778" y="118"/>
                  </a:lnTo>
                  <a:lnTo>
                    <a:pt x="754" y="122"/>
                  </a:lnTo>
                  <a:lnTo>
                    <a:pt x="705" y="80"/>
                  </a:lnTo>
                  <a:lnTo>
                    <a:pt x="656" y="38"/>
                  </a:lnTo>
                  <a:lnTo>
                    <a:pt x="562" y="0"/>
                  </a:lnTo>
                  <a:lnTo>
                    <a:pt x="490" y="0"/>
                  </a:lnTo>
                  <a:lnTo>
                    <a:pt x="409" y="34"/>
                  </a:lnTo>
                  <a:lnTo>
                    <a:pt x="378" y="64"/>
                  </a:lnTo>
                  <a:lnTo>
                    <a:pt x="348" y="93"/>
                  </a:lnTo>
                  <a:lnTo>
                    <a:pt x="338" y="147"/>
                  </a:lnTo>
                  <a:lnTo>
                    <a:pt x="327" y="147"/>
                  </a:lnTo>
                  <a:cubicBezTo>
                    <a:pt x="321" y="147"/>
                    <a:pt x="287" y="140"/>
                    <a:pt x="251" y="133"/>
                  </a:cubicBezTo>
                  <a:lnTo>
                    <a:pt x="185" y="119"/>
                  </a:lnTo>
                  <a:lnTo>
                    <a:pt x="137" y="122"/>
                  </a:lnTo>
                  <a:lnTo>
                    <a:pt x="89" y="125"/>
                  </a:lnTo>
                  <a:lnTo>
                    <a:pt x="61" y="143"/>
                  </a:lnTo>
                  <a:lnTo>
                    <a:pt x="34" y="161"/>
                  </a:lnTo>
                  <a:lnTo>
                    <a:pt x="0" y="222"/>
                  </a:lnTo>
                  <a:lnTo>
                    <a:pt x="10" y="280"/>
                  </a:lnTo>
                  <a:lnTo>
                    <a:pt x="28" y="300"/>
                  </a:lnTo>
                  <a:cubicBezTo>
                    <a:pt x="38" y="311"/>
                    <a:pt x="54" y="326"/>
                    <a:pt x="64" y="333"/>
                  </a:cubicBezTo>
                  <a:cubicBezTo>
                    <a:pt x="75" y="340"/>
                    <a:pt x="95" y="351"/>
                    <a:pt x="110" y="357"/>
                  </a:cubicBezTo>
                  <a:cubicBezTo>
                    <a:pt x="125" y="364"/>
                    <a:pt x="165" y="375"/>
                    <a:pt x="200" y="382"/>
                  </a:cubicBezTo>
                  <a:lnTo>
                    <a:pt x="263" y="395"/>
                  </a:lnTo>
                  <a:lnTo>
                    <a:pt x="281" y="405"/>
                  </a:lnTo>
                  <a:cubicBezTo>
                    <a:pt x="291" y="410"/>
                    <a:pt x="306" y="425"/>
                    <a:pt x="315" y="436"/>
                  </a:cubicBezTo>
                  <a:lnTo>
                    <a:pt x="330" y="458"/>
                  </a:lnTo>
                  <a:lnTo>
                    <a:pt x="330" y="472"/>
                  </a:lnTo>
                  <a:lnTo>
                    <a:pt x="330" y="487"/>
                  </a:lnTo>
                  <a:lnTo>
                    <a:pt x="338" y="491"/>
                  </a:lnTo>
                </a:path>
              </a:pathLst>
            </a:custGeom>
            <a:solidFill>
              <a:srgbClr val="4F4F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rrowheads="1"/>
            </p:cNvSpPr>
            <p:nvPr/>
          </p:nvSpPr>
          <p:spPr bwMode="auto">
            <a:xfrm>
              <a:off x="182" y="1063"/>
              <a:ext cx="378" cy="189"/>
            </a:xfrm>
            <a:custGeom>
              <a:avLst/>
              <a:gdLst>
                <a:gd name="T0" fmla="*/ 346 w 997"/>
                <a:gd name="T1" fmla="*/ 484 h 497"/>
                <a:gd name="T2" fmla="*/ 321 w 997"/>
                <a:gd name="T3" fmla="*/ 410 h 497"/>
                <a:gd name="T4" fmla="*/ 250 w 997"/>
                <a:gd name="T5" fmla="*/ 370 h 497"/>
                <a:gd name="T6" fmla="*/ 162 w 997"/>
                <a:gd name="T7" fmla="*/ 356 h 497"/>
                <a:gd name="T8" fmla="*/ 79 w 997"/>
                <a:gd name="T9" fmla="*/ 321 h 497"/>
                <a:gd name="T10" fmla="*/ 38 w 997"/>
                <a:gd name="T11" fmla="*/ 208 h 497"/>
                <a:gd name="T12" fmla="*/ 69 w 997"/>
                <a:gd name="T13" fmla="*/ 172 h 497"/>
                <a:gd name="T14" fmla="*/ 133 w 997"/>
                <a:gd name="T15" fmla="*/ 153 h 497"/>
                <a:gd name="T16" fmla="*/ 300 w 997"/>
                <a:gd name="T17" fmla="*/ 191 h 497"/>
                <a:gd name="T18" fmla="*/ 332 w 997"/>
                <a:gd name="T19" fmla="*/ 226 h 497"/>
                <a:gd name="T20" fmla="*/ 355 w 997"/>
                <a:gd name="T21" fmla="*/ 269 h 497"/>
                <a:gd name="T22" fmla="*/ 404 w 997"/>
                <a:gd name="T23" fmla="*/ 346 h 497"/>
                <a:gd name="T24" fmla="*/ 444 w 997"/>
                <a:gd name="T25" fmla="*/ 409 h 497"/>
                <a:gd name="T26" fmla="*/ 487 w 997"/>
                <a:gd name="T27" fmla="*/ 409 h 497"/>
                <a:gd name="T28" fmla="*/ 502 w 997"/>
                <a:gd name="T29" fmla="*/ 401 h 497"/>
                <a:gd name="T30" fmla="*/ 526 w 997"/>
                <a:gd name="T31" fmla="*/ 418 h 497"/>
                <a:gd name="T32" fmla="*/ 491 w 997"/>
                <a:gd name="T33" fmla="*/ 390 h 497"/>
                <a:gd name="T34" fmla="*/ 448 w 997"/>
                <a:gd name="T35" fmla="*/ 363 h 497"/>
                <a:gd name="T36" fmla="*/ 479 w 997"/>
                <a:gd name="T37" fmla="*/ 341 h 497"/>
                <a:gd name="T38" fmla="*/ 544 w 997"/>
                <a:gd name="T39" fmla="*/ 353 h 497"/>
                <a:gd name="T40" fmla="*/ 565 w 997"/>
                <a:gd name="T41" fmla="*/ 336 h 497"/>
                <a:gd name="T42" fmla="*/ 661 w 997"/>
                <a:gd name="T43" fmla="*/ 373 h 497"/>
                <a:gd name="T44" fmla="*/ 734 w 997"/>
                <a:gd name="T45" fmla="*/ 460 h 497"/>
                <a:gd name="T46" fmla="*/ 744 w 997"/>
                <a:gd name="T47" fmla="*/ 453 h 497"/>
                <a:gd name="T48" fmla="*/ 779 w 997"/>
                <a:gd name="T49" fmla="*/ 480 h 497"/>
                <a:gd name="T50" fmla="*/ 769 w 997"/>
                <a:gd name="T51" fmla="*/ 436 h 497"/>
                <a:gd name="T52" fmla="*/ 776 w 997"/>
                <a:gd name="T53" fmla="*/ 417 h 497"/>
                <a:gd name="T54" fmla="*/ 737 w 997"/>
                <a:gd name="T55" fmla="*/ 413 h 497"/>
                <a:gd name="T56" fmla="*/ 734 w 997"/>
                <a:gd name="T57" fmla="*/ 400 h 497"/>
                <a:gd name="T58" fmla="*/ 850 w 997"/>
                <a:gd name="T59" fmla="*/ 416 h 497"/>
                <a:gd name="T60" fmla="*/ 863 w 997"/>
                <a:gd name="T61" fmla="*/ 392 h 497"/>
                <a:gd name="T62" fmla="*/ 844 w 997"/>
                <a:gd name="T63" fmla="*/ 374 h 497"/>
                <a:gd name="T64" fmla="*/ 808 w 997"/>
                <a:gd name="T65" fmla="*/ 337 h 497"/>
                <a:gd name="T66" fmla="*/ 845 w 997"/>
                <a:gd name="T67" fmla="*/ 300 h 497"/>
                <a:gd name="T68" fmla="*/ 964 w 997"/>
                <a:gd name="T69" fmla="*/ 299 h 497"/>
                <a:gd name="T70" fmla="*/ 996 w 997"/>
                <a:gd name="T71" fmla="*/ 269 h 497"/>
                <a:gd name="T72" fmla="*/ 948 w 997"/>
                <a:gd name="T73" fmla="*/ 201 h 497"/>
                <a:gd name="T74" fmla="*/ 887 w 997"/>
                <a:gd name="T75" fmla="*/ 169 h 497"/>
                <a:gd name="T76" fmla="*/ 897 w 997"/>
                <a:gd name="T77" fmla="*/ 115 h 497"/>
                <a:gd name="T78" fmla="*/ 859 w 997"/>
                <a:gd name="T79" fmla="*/ 104 h 497"/>
                <a:gd name="T80" fmla="*/ 840 w 997"/>
                <a:gd name="T81" fmla="*/ 123 h 497"/>
                <a:gd name="T82" fmla="*/ 813 w 997"/>
                <a:gd name="T83" fmla="*/ 125 h 497"/>
                <a:gd name="T84" fmla="*/ 778 w 997"/>
                <a:gd name="T85" fmla="*/ 122 h 497"/>
                <a:gd name="T86" fmla="*/ 702 w 997"/>
                <a:gd name="T87" fmla="*/ 82 h 497"/>
                <a:gd name="T88" fmla="*/ 600 w 997"/>
                <a:gd name="T89" fmla="*/ 17 h 497"/>
                <a:gd name="T90" fmla="*/ 513 w 997"/>
                <a:gd name="T91" fmla="*/ 4 h 497"/>
                <a:gd name="T92" fmla="*/ 434 w 997"/>
                <a:gd name="T93" fmla="*/ 27 h 497"/>
                <a:gd name="T94" fmla="*/ 372 w 997"/>
                <a:gd name="T95" fmla="*/ 73 h 497"/>
                <a:gd name="T96" fmla="*/ 343 w 997"/>
                <a:gd name="T97" fmla="*/ 127 h 497"/>
                <a:gd name="T98" fmla="*/ 281 w 997"/>
                <a:gd name="T99" fmla="*/ 142 h 497"/>
                <a:gd name="T100" fmla="*/ 142 w 997"/>
                <a:gd name="T101" fmla="*/ 120 h 497"/>
                <a:gd name="T102" fmla="*/ 87 w 997"/>
                <a:gd name="T103" fmla="*/ 129 h 497"/>
                <a:gd name="T104" fmla="*/ 31 w 997"/>
                <a:gd name="T105" fmla="*/ 171 h 497"/>
                <a:gd name="T106" fmla="*/ 0 w 997"/>
                <a:gd name="T107" fmla="*/ 223 h 497"/>
                <a:gd name="T108" fmla="*/ 22 w 997"/>
                <a:gd name="T109" fmla="*/ 291 h 497"/>
                <a:gd name="T110" fmla="*/ 110 w 997"/>
                <a:gd name="T111" fmla="*/ 357 h 497"/>
                <a:gd name="T112" fmla="*/ 271 w 997"/>
                <a:gd name="T113" fmla="*/ 398 h 497"/>
                <a:gd name="T114" fmla="*/ 314 w 997"/>
                <a:gd name="T115" fmla="*/ 426 h 497"/>
                <a:gd name="T116" fmla="*/ 342 w 997"/>
                <a:gd name="T117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7" h="497">
                  <a:moveTo>
                    <a:pt x="342" y="496"/>
                  </a:moveTo>
                  <a:cubicBezTo>
                    <a:pt x="344" y="496"/>
                    <a:pt x="346" y="491"/>
                    <a:pt x="346" y="484"/>
                  </a:cubicBezTo>
                  <a:cubicBezTo>
                    <a:pt x="346" y="477"/>
                    <a:pt x="340" y="458"/>
                    <a:pt x="333" y="441"/>
                  </a:cubicBezTo>
                  <a:lnTo>
                    <a:pt x="321" y="410"/>
                  </a:lnTo>
                  <a:lnTo>
                    <a:pt x="285" y="390"/>
                  </a:lnTo>
                  <a:lnTo>
                    <a:pt x="250" y="370"/>
                  </a:lnTo>
                  <a:lnTo>
                    <a:pt x="206" y="363"/>
                  </a:lnTo>
                  <a:lnTo>
                    <a:pt x="162" y="356"/>
                  </a:lnTo>
                  <a:lnTo>
                    <a:pt x="120" y="338"/>
                  </a:lnTo>
                  <a:lnTo>
                    <a:pt x="79" y="321"/>
                  </a:lnTo>
                  <a:lnTo>
                    <a:pt x="31" y="274"/>
                  </a:lnTo>
                  <a:lnTo>
                    <a:pt x="38" y="208"/>
                  </a:lnTo>
                  <a:lnTo>
                    <a:pt x="53" y="190"/>
                  </a:lnTo>
                  <a:lnTo>
                    <a:pt x="69" y="172"/>
                  </a:lnTo>
                  <a:lnTo>
                    <a:pt x="101" y="163"/>
                  </a:lnTo>
                  <a:lnTo>
                    <a:pt x="133" y="153"/>
                  </a:lnTo>
                  <a:lnTo>
                    <a:pt x="202" y="167"/>
                  </a:lnTo>
                  <a:cubicBezTo>
                    <a:pt x="240" y="175"/>
                    <a:pt x="284" y="186"/>
                    <a:pt x="300" y="191"/>
                  </a:cubicBezTo>
                  <a:lnTo>
                    <a:pt x="328" y="202"/>
                  </a:lnTo>
                  <a:lnTo>
                    <a:pt x="332" y="226"/>
                  </a:lnTo>
                  <a:lnTo>
                    <a:pt x="337" y="250"/>
                  </a:lnTo>
                  <a:lnTo>
                    <a:pt x="355" y="269"/>
                  </a:lnTo>
                  <a:cubicBezTo>
                    <a:pt x="365" y="279"/>
                    <a:pt x="380" y="298"/>
                    <a:pt x="388" y="310"/>
                  </a:cubicBezTo>
                  <a:cubicBezTo>
                    <a:pt x="396" y="323"/>
                    <a:pt x="403" y="339"/>
                    <a:pt x="404" y="346"/>
                  </a:cubicBezTo>
                  <a:lnTo>
                    <a:pt x="404" y="360"/>
                  </a:lnTo>
                  <a:lnTo>
                    <a:pt x="444" y="409"/>
                  </a:lnTo>
                  <a:lnTo>
                    <a:pt x="470" y="402"/>
                  </a:lnTo>
                  <a:lnTo>
                    <a:pt x="487" y="409"/>
                  </a:lnTo>
                  <a:lnTo>
                    <a:pt x="502" y="417"/>
                  </a:lnTo>
                  <a:lnTo>
                    <a:pt x="502" y="401"/>
                  </a:lnTo>
                  <a:lnTo>
                    <a:pt x="514" y="409"/>
                  </a:lnTo>
                  <a:lnTo>
                    <a:pt x="526" y="418"/>
                  </a:lnTo>
                  <a:lnTo>
                    <a:pt x="526" y="402"/>
                  </a:lnTo>
                  <a:lnTo>
                    <a:pt x="491" y="390"/>
                  </a:lnTo>
                  <a:lnTo>
                    <a:pt x="457" y="377"/>
                  </a:lnTo>
                  <a:lnTo>
                    <a:pt x="448" y="363"/>
                  </a:lnTo>
                  <a:lnTo>
                    <a:pt x="439" y="350"/>
                  </a:lnTo>
                  <a:lnTo>
                    <a:pt x="479" y="341"/>
                  </a:lnTo>
                  <a:lnTo>
                    <a:pt x="501" y="345"/>
                  </a:lnTo>
                  <a:cubicBezTo>
                    <a:pt x="512" y="347"/>
                    <a:pt x="532" y="351"/>
                    <a:pt x="544" y="353"/>
                  </a:cubicBezTo>
                  <a:lnTo>
                    <a:pt x="565" y="358"/>
                  </a:lnTo>
                  <a:lnTo>
                    <a:pt x="565" y="336"/>
                  </a:lnTo>
                  <a:lnTo>
                    <a:pt x="621" y="336"/>
                  </a:lnTo>
                  <a:lnTo>
                    <a:pt x="661" y="373"/>
                  </a:lnTo>
                  <a:cubicBezTo>
                    <a:pt x="684" y="394"/>
                    <a:pt x="710" y="422"/>
                    <a:pt x="718" y="435"/>
                  </a:cubicBezTo>
                  <a:lnTo>
                    <a:pt x="734" y="460"/>
                  </a:lnTo>
                  <a:lnTo>
                    <a:pt x="739" y="456"/>
                  </a:lnTo>
                  <a:lnTo>
                    <a:pt x="744" y="453"/>
                  </a:lnTo>
                  <a:lnTo>
                    <a:pt x="762" y="466"/>
                  </a:lnTo>
                  <a:lnTo>
                    <a:pt x="779" y="480"/>
                  </a:lnTo>
                  <a:lnTo>
                    <a:pt x="774" y="458"/>
                  </a:lnTo>
                  <a:lnTo>
                    <a:pt x="769" y="436"/>
                  </a:lnTo>
                  <a:lnTo>
                    <a:pt x="794" y="436"/>
                  </a:lnTo>
                  <a:lnTo>
                    <a:pt x="776" y="417"/>
                  </a:lnTo>
                  <a:lnTo>
                    <a:pt x="757" y="415"/>
                  </a:lnTo>
                  <a:lnTo>
                    <a:pt x="737" y="413"/>
                  </a:lnTo>
                  <a:lnTo>
                    <a:pt x="736" y="406"/>
                  </a:lnTo>
                  <a:lnTo>
                    <a:pt x="734" y="400"/>
                  </a:lnTo>
                  <a:lnTo>
                    <a:pt x="801" y="395"/>
                  </a:lnTo>
                  <a:lnTo>
                    <a:pt x="850" y="416"/>
                  </a:lnTo>
                  <a:lnTo>
                    <a:pt x="857" y="408"/>
                  </a:lnTo>
                  <a:cubicBezTo>
                    <a:pt x="860" y="403"/>
                    <a:pt x="863" y="396"/>
                    <a:pt x="863" y="392"/>
                  </a:cubicBezTo>
                  <a:lnTo>
                    <a:pt x="863" y="384"/>
                  </a:lnTo>
                  <a:lnTo>
                    <a:pt x="844" y="374"/>
                  </a:lnTo>
                  <a:cubicBezTo>
                    <a:pt x="833" y="368"/>
                    <a:pt x="821" y="357"/>
                    <a:pt x="816" y="350"/>
                  </a:cubicBezTo>
                  <a:lnTo>
                    <a:pt x="808" y="337"/>
                  </a:lnTo>
                  <a:lnTo>
                    <a:pt x="827" y="319"/>
                  </a:lnTo>
                  <a:lnTo>
                    <a:pt x="845" y="300"/>
                  </a:lnTo>
                  <a:lnTo>
                    <a:pt x="905" y="299"/>
                  </a:lnTo>
                  <a:lnTo>
                    <a:pt x="964" y="299"/>
                  </a:lnTo>
                  <a:lnTo>
                    <a:pt x="980" y="286"/>
                  </a:lnTo>
                  <a:cubicBezTo>
                    <a:pt x="989" y="280"/>
                    <a:pt x="996" y="271"/>
                    <a:pt x="996" y="269"/>
                  </a:cubicBezTo>
                  <a:cubicBezTo>
                    <a:pt x="996" y="266"/>
                    <a:pt x="986" y="249"/>
                    <a:pt x="972" y="232"/>
                  </a:cubicBezTo>
                  <a:lnTo>
                    <a:pt x="948" y="201"/>
                  </a:lnTo>
                  <a:lnTo>
                    <a:pt x="917" y="185"/>
                  </a:lnTo>
                  <a:lnTo>
                    <a:pt x="887" y="169"/>
                  </a:lnTo>
                  <a:lnTo>
                    <a:pt x="892" y="142"/>
                  </a:lnTo>
                  <a:lnTo>
                    <a:pt x="897" y="115"/>
                  </a:lnTo>
                  <a:lnTo>
                    <a:pt x="878" y="110"/>
                  </a:lnTo>
                  <a:lnTo>
                    <a:pt x="859" y="104"/>
                  </a:lnTo>
                  <a:lnTo>
                    <a:pt x="840" y="110"/>
                  </a:lnTo>
                  <a:lnTo>
                    <a:pt x="840" y="123"/>
                  </a:lnTo>
                  <a:cubicBezTo>
                    <a:pt x="840" y="130"/>
                    <a:pt x="838" y="135"/>
                    <a:pt x="836" y="135"/>
                  </a:cubicBezTo>
                  <a:cubicBezTo>
                    <a:pt x="833" y="135"/>
                    <a:pt x="823" y="131"/>
                    <a:pt x="813" y="125"/>
                  </a:cubicBezTo>
                  <a:lnTo>
                    <a:pt x="794" y="114"/>
                  </a:lnTo>
                  <a:lnTo>
                    <a:pt x="778" y="122"/>
                  </a:lnTo>
                  <a:lnTo>
                    <a:pt x="761" y="129"/>
                  </a:lnTo>
                  <a:lnTo>
                    <a:pt x="702" y="82"/>
                  </a:lnTo>
                  <a:lnTo>
                    <a:pt x="644" y="34"/>
                  </a:lnTo>
                  <a:lnTo>
                    <a:pt x="600" y="17"/>
                  </a:lnTo>
                  <a:lnTo>
                    <a:pt x="556" y="0"/>
                  </a:lnTo>
                  <a:lnTo>
                    <a:pt x="513" y="4"/>
                  </a:lnTo>
                  <a:lnTo>
                    <a:pt x="471" y="8"/>
                  </a:lnTo>
                  <a:lnTo>
                    <a:pt x="434" y="27"/>
                  </a:lnTo>
                  <a:lnTo>
                    <a:pt x="397" y="46"/>
                  </a:lnTo>
                  <a:lnTo>
                    <a:pt x="372" y="73"/>
                  </a:lnTo>
                  <a:lnTo>
                    <a:pt x="348" y="101"/>
                  </a:lnTo>
                  <a:lnTo>
                    <a:pt x="343" y="127"/>
                  </a:lnTo>
                  <a:lnTo>
                    <a:pt x="338" y="154"/>
                  </a:lnTo>
                  <a:lnTo>
                    <a:pt x="281" y="142"/>
                  </a:lnTo>
                  <a:cubicBezTo>
                    <a:pt x="250" y="135"/>
                    <a:pt x="206" y="127"/>
                    <a:pt x="184" y="125"/>
                  </a:cubicBezTo>
                  <a:lnTo>
                    <a:pt x="142" y="120"/>
                  </a:lnTo>
                  <a:lnTo>
                    <a:pt x="114" y="125"/>
                  </a:lnTo>
                  <a:lnTo>
                    <a:pt x="87" y="129"/>
                  </a:lnTo>
                  <a:lnTo>
                    <a:pt x="59" y="150"/>
                  </a:lnTo>
                  <a:lnTo>
                    <a:pt x="31" y="171"/>
                  </a:lnTo>
                  <a:lnTo>
                    <a:pt x="16" y="197"/>
                  </a:lnTo>
                  <a:lnTo>
                    <a:pt x="0" y="223"/>
                  </a:lnTo>
                  <a:lnTo>
                    <a:pt x="6" y="248"/>
                  </a:lnTo>
                  <a:cubicBezTo>
                    <a:pt x="8" y="262"/>
                    <a:pt x="16" y="281"/>
                    <a:pt x="22" y="291"/>
                  </a:cubicBezTo>
                  <a:cubicBezTo>
                    <a:pt x="28" y="301"/>
                    <a:pt x="42" y="316"/>
                    <a:pt x="54" y="326"/>
                  </a:cubicBezTo>
                  <a:cubicBezTo>
                    <a:pt x="66" y="335"/>
                    <a:pt x="91" y="349"/>
                    <a:pt x="110" y="357"/>
                  </a:cubicBezTo>
                  <a:cubicBezTo>
                    <a:pt x="129" y="365"/>
                    <a:pt x="174" y="377"/>
                    <a:pt x="208" y="384"/>
                  </a:cubicBezTo>
                  <a:lnTo>
                    <a:pt x="271" y="398"/>
                  </a:lnTo>
                  <a:lnTo>
                    <a:pt x="293" y="412"/>
                  </a:lnTo>
                  <a:lnTo>
                    <a:pt x="314" y="426"/>
                  </a:lnTo>
                  <a:lnTo>
                    <a:pt x="326" y="461"/>
                  </a:lnTo>
                  <a:cubicBezTo>
                    <a:pt x="333" y="481"/>
                    <a:pt x="340" y="496"/>
                    <a:pt x="342" y="496"/>
                  </a:cubicBezTo>
                </a:path>
              </a:pathLst>
            </a:custGeom>
            <a:solidFill>
              <a:srgbClr val="2E2E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rrowheads="1"/>
            </p:cNvSpPr>
            <p:nvPr/>
          </p:nvSpPr>
          <p:spPr bwMode="auto">
            <a:xfrm>
              <a:off x="186" y="1066"/>
              <a:ext cx="376" cy="184"/>
            </a:xfrm>
            <a:custGeom>
              <a:avLst/>
              <a:gdLst>
                <a:gd name="T0" fmla="*/ 325 w 992"/>
                <a:gd name="T1" fmla="*/ 443 h 485"/>
                <a:gd name="T2" fmla="*/ 254 w 992"/>
                <a:gd name="T3" fmla="*/ 374 h 485"/>
                <a:gd name="T4" fmla="*/ 98 w 992"/>
                <a:gd name="T5" fmla="*/ 330 h 485"/>
                <a:gd name="T6" fmla="*/ 21 w 992"/>
                <a:gd name="T7" fmla="*/ 220 h 485"/>
                <a:gd name="T8" fmla="*/ 79 w 992"/>
                <a:gd name="T9" fmla="*/ 157 h 485"/>
                <a:gd name="T10" fmla="*/ 300 w 992"/>
                <a:gd name="T11" fmla="*/ 186 h 485"/>
                <a:gd name="T12" fmla="*/ 345 w 992"/>
                <a:gd name="T13" fmla="*/ 257 h 485"/>
                <a:gd name="T14" fmla="*/ 395 w 992"/>
                <a:gd name="T15" fmla="*/ 337 h 485"/>
                <a:gd name="T16" fmla="*/ 436 w 992"/>
                <a:gd name="T17" fmla="*/ 392 h 485"/>
                <a:gd name="T18" fmla="*/ 486 w 992"/>
                <a:gd name="T19" fmla="*/ 384 h 485"/>
                <a:gd name="T20" fmla="*/ 427 w 992"/>
                <a:gd name="T21" fmla="*/ 349 h 485"/>
                <a:gd name="T22" fmla="*/ 472 w 992"/>
                <a:gd name="T23" fmla="*/ 330 h 485"/>
                <a:gd name="T24" fmla="*/ 549 w 992"/>
                <a:gd name="T25" fmla="*/ 346 h 485"/>
                <a:gd name="T26" fmla="*/ 548 w 992"/>
                <a:gd name="T27" fmla="*/ 330 h 485"/>
                <a:gd name="T28" fmla="*/ 702 w 992"/>
                <a:gd name="T29" fmla="*/ 407 h 485"/>
                <a:gd name="T30" fmla="*/ 730 w 992"/>
                <a:gd name="T31" fmla="*/ 450 h 485"/>
                <a:gd name="T32" fmla="*/ 753 w 992"/>
                <a:gd name="T33" fmla="*/ 451 h 485"/>
                <a:gd name="T34" fmla="*/ 754 w 992"/>
                <a:gd name="T35" fmla="*/ 431 h 485"/>
                <a:gd name="T36" fmla="*/ 771 w 992"/>
                <a:gd name="T37" fmla="*/ 414 h 485"/>
                <a:gd name="T38" fmla="*/ 727 w 992"/>
                <a:gd name="T39" fmla="*/ 401 h 485"/>
                <a:gd name="T40" fmla="*/ 790 w 992"/>
                <a:gd name="T41" fmla="*/ 378 h 485"/>
                <a:gd name="T42" fmla="*/ 831 w 992"/>
                <a:gd name="T43" fmla="*/ 397 h 485"/>
                <a:gd name="T44" fmla="*/ 857 w 992"/>
                <a:gd name="T45" fmla="*/ 391 h 485"/>
                <a:gd name="T46" fmla="*/ 812 w 992"/>
                <a:gd name="T47" fmla="*/ 377 h 485"/>
                <a:gd name="T48" fmla="*/ 799 w 992"/>
                <a:gd name="T49" fmla="*/ 336 h 485"/>
                <a:gd name="T50" fmla="*/ 832 w 992"/>
                <a:gd name="T51" fmla="*/ 299 h 485"/>
                <a:gd name="T52" fmla="*/ 937 w 992"/>
                <a:gd name="T53" fmla="*/ 291 h 485"/>
                <a:gd name="T54" fmla="*/ 991 w 992"/>
                <a:gd name="T55" fmla="*/ 264 h 485"/>
                <a:gd name="T56" fmla="*/ 903 w 992"/>
                <a:gd name="T57" fmla="*/ 179 h 485"/>
                <a:gd name="T58" fmla="*/ 888 w 992"/>
                <a:gd name="T59" fmla="*/ 123 h 485"/>
                <a:gd name="T60" fmla="*/ 833 w 992"/>
                <a:gd name="T61" fmla="*/ 116 h 485"/>
                <a:gd name="T62" fmla="*/ 805 w 992"/>
                <a:gd name="T63" fmla="*/ 114 h 485"/>
                <a:gd name="T64" fmla="*/ 646 w 992"/>
                <a:gd name="T65" fmla="*/ 38 h 485"/>
                <a:gd name="T66" fmla="*/ 517 w 992"/>
                <a:gd name="T67" fmla="*/ 0 h 485"/>
                <a:gd name="T68" fmla="*/ 411 w 992"/>
                <a:gd name="T69" fmla="*/ 28 h 485"/>
                <a:gd name="T70" fmla="*/ 340 w 992"/>
                <a:gd name="T71" fmla="*/ 109 h 485"/>
                <a:gd name="T72" fmla="*/ 268 w 992"/>
                <a:gd name="T73" fmla="*/ 136 h 485"/>
                <a:gd name="T74" fmla="*/ 89 w 992"/>
                <a:gd name="T75" fmla="*/ 126 h 485"/>
                <a:gd name="T76" fmla="*/ 11 w 992"/>
                <a:gd name="T77" fmla="*/ 189 h 485"/>
                <a:gd name="T78" fmla="*/ 12 w 992"/>
                <a:gd name="T79" fmla="*/ 281 h 485"/>
                <a:gd name="T80" fmla="*/ 107 w 992"/>
                <a:gd name="T81" fmla="*/ 352 h 485"/>
                <a:gd name="T82" fmla="*/ 275 w 992"/>
                <a:gd name="T83" fmla="*/ 393 h 485"/>
                <a:gd name="T84" fmla="*/ 322 w 992"/>
                <a:gd name="T85" fmla="*/ 456 h 485"/>
                <a:gd name="T86" fmla="*/ 513 w 992"/>
                <a:gd name="T87" fmla="*/ 397 h 485"/>
                <a:gd name="T88" fmla="*/ 497 w 992"/>
                <a:gd name="T89" fmla="*/ 397 h 485"/>
                <a:gd name="T90" fmla="*/ 493 w 992"/>
                <a:gd name="T91" fmla="*/ 39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2" h="485">
                  <a:moveTo>
                    <a:pt x="322" y="456"/>
                  </a:moveTo>
                  <a:cubicBezTo>
                    <a:pt x="330" y="473"/>
                    <a:pt x="336" y="484"/>
                    <a:pt x="336" y="479"/>
                  </a:cubicBezTo>
                  <a:cubicBezTo>
                    <a:pt x="336" y="475"/>
                    <a:pt x="331" y="459"/>
                    <a:pt x="325" y="443"/>
                  </a:cubicBezTo>
                  <a:lnTo>
                    <a:pt x="313" y="414"/>
                  </a:lnTo>
                  <a:lnTo>
                    <a:pt x="296" y="399"/>
                  </a:lnTo>
                  <a:cubicBezTo>
                    <a:pt x="287" y="391"/>
                    <a:pt x="268" y="380"/>
                    <a:pt x="254" y="374"/>
                  </a:cubicBezTo>
                  <a:cubicBezTo>
                    <a:pt x="240" y="368"/>
                    <a:pt x="207" y="360"/>
                    <a:pt x="182" y="356"/>
                  </a:cubicBezTo>
                  <a:lnTo>
                    <a:pt x="137" y="349"/>
                  </a:lnTo>
                  <a:lnTo>
                    <a:pt x="98" y="330"/>
                  </a:lnTo>
                  <a:lnTo>
                    <a:pt x="58" y="311"/>
                  </a:lnTo>
                  <a:lnTo>
                    <a:pt x="21" y="268"/>
                  </a:lnTo>
                  <a:lnTo>
                    <a:pt x="21" y="220"/>
                  </a:lnTo>
                  <a:lnTo>
                    <a:pt x="37" y="192"/>
                  </a:lnTo>
                  <a:lnTo>
                    <a:pt x="54" y="164"/>
                  </a:lnTo>
                  <a:lnTo>
                    <a:pt x="79" y="157"/>
                  </a:lnTo>
                  <a:cubicBezTo>
                    <a:pt x="93" y="153"/>
                    <a:pt x="114" y="149"/>
                    <a:pt x="127" y="149"/>
                  </a:cubicBezTo>
                  <a:cubicBezTo>
                    <a:pt x="140" y="149"/>
                    <a:pt x="177" y="155"/>
                    <a:pt x="210" y="163"/>
                  </a:cubicBezTo>
                  <a:cubicBezTo>
                    <a:pt x="244" y="170"/>
                    <a:pt x="284" y="181"/>
                    <a:pt x="300" y="186"/>
                  </a:cubicBezTo>
                  <a:lnTo>
                    <a:pt x="329" y="196"/>
                  </a:lnTo>
                  <a:lnTo>
                    <a:pt x="329" y="241"/>
                  </a:lnTo>
                  <a:lnTo>
                    <a:pt x="345" y="257"/>
                  </a:lnTo>
                  <a:cubicBezTo>
                    <a:pt x="354" y="266"/>
                    <a:pt x="370" y="285"/>
                    <a:pt x="380" y="299"/>
                  </a:cubicBezTo>
                  <a:lnTo>
                    <a:pt x="400" y="325"/>
                  </a:lnTo>
                  <a:lnTo>
                    <a:pt x="395" y="337"/>
                  </a:lnTo>
                  <a:lnTo>
                    <a:pt x="390" y="350"/>
                  </a:lnTo>
                  <a:lnTo>
                    <a:pt x="412" y="372"/>
                  </a:lnTo>
                  <a:cubicBezTo>
                    <a:pt x="423" y="384"/>
                    <a:pt x="434" y="393"/>
                    <a:pt x="436" y="392"/>
                  </a:cubicBezTo>
                  <a:cubicBezTo>
                    <a:pt x="437" y="392"/>
                    <a:pt x="449" y="394"/>
                    <a:pt x="462" y="397"/>
                  </a:cubicBezTo>
                  <a:lnTo>
                    <a:pt x="486" y="403"/>
                  </a:lnTo>
                  <a:lnTo>
                    <a:pt x="486" y="384"/>
                  </a:lnTo>
                  <a:lnTo>
                    <a:pt x="465" y="384"/>
                  </a:lnTo>
                  <a:lnTo>
                    <a:pt x="446" y="366"/>
                  </a:lnTo>
                  <a:lnTo>
                    <a:pt x="427" y="349"/>
                  </a:lnTo>
                  <a:lnTo>
                    <a:pt x="442" y="340"/>
                  </a:lnTo>
                  <a:lnTo>
                    <a:pt x="457" y="330"/>
                  </a:lnTo>
                  <a:lnTo>
                    <a:pt x="472" y="330"/>
                  </a:lnTo>
                  <a:cubicBezTo>
                    <a:pt x="479" y="330"/>
                    <a:pt x="499" y="335"/>
                    <a:pt x="514" y="340"/>
                  </a:cubicBezTo>
                  <a:lnTo>
                    <a:pt x="542" y="350"/>
                  </a:lnTo>
                  <a:lnTo>
                    <a:pt x="549" y="346"/>
                  </a:lnTo>
                  <a:lnTo>
                    <a:pt x="557" y="342"/>
                  </a:lnTo>
                  <a:lnTo>
                    <a:pt x="552" y="336"/>
                  </a:lnTo>
                  <a:lnTo>
                    <a:pt x="548" y="330"/>
                  </a:lnTo>
                  <a:lnTo>
                    <a:pt x="616" y="330"/>
                  </a:lnTo>
                  <a:lnTo>
                    <a:pt x="659" y="368"/>
                  </a:lnTo>
                  <a:lnTo>
                    <a:pt x="702" y="407"/>
                  </a:lnTo>
                  <a:lnTo>
                    <a:pt x="712" y="429"/>
                  </a:lnTo>
                  <a:lnTo>
                    <a:pt x="723" y="450"/>
                  </a:lnTo>
                  <a:lnTo>
                    <a:pt x="730" y="450"/>
                  </a:lnTo>
                  <a:cubicBezTo>
                    <a:pt x="734" y="450"/>
                    <a:pt x="737" y="447"/>
                    <a:pt x="737" y="443"/>
                  </a:cubicBezTo>
                  <a:lnTo>
                    <a:pt x="737" y="435"/>
                  </a:lnTo>
                  <a:lnTo>
                    <a:pt x="753" y="451"/>
                  </a:lnTo>
                  <a:lnTo>
                    <a:pt x="769" y="467"/>
                  </a:lnTo>
                  <a:lnTo>
                    <a:pt x="764" y="454"/>
                  </a:lnTo>
                  <a:cubicBezTo>
                    <a:pt x="761" y="446"/>
                    <a:pt x="757" y="436"/>
                    <a:pt x="754" y="431"/>
                  </a:cubicBezTo>
                  <a:lnTo>
                    <a:pt x="750" y="421"/>
                  </a:lnTo>
                  <a:lnTo>
                    <a:pt x="777" y="430"/>
                  </a:lnTo>
                  <a:lnTo>
                    <a:pt x="771" y="414"/>
                  </a:lnTo>
                  <a:lnTo>
                    <a:pt x="748" y="410"/>
                  </a:lnTo>
                  <a:lnTo>
                    <a:pt x="726" y="407"/>
                  </a:lnTo>
                  <a:lnTo>
                    <a:pt x="727" y="401"/>
                  </a:lnTo>
                  <a:lnTo>
                    <a:pt x="728" y="394"/>
                  </a:lnTo>
                  <a:lnTo>
                    <a:pt x="759" y="386"/>
                  </a:lnTo>
                  <a:lnTo>
                    <a:pt x="790" y="378"/>
                  </a:lnTo>
                  <a:lnTo>
                    <a:pt x="795" y="388"/>
                  </a:lnTo>
                  <a:lnTo>
                    <a:pt x="799" y="397"/>
                  </a:lnTo>
                  <a:lnTo>
                    <a:pt x="831" y="397"/>
                  </a:lnTo>
                  <a:lnTo>
                    <a:pt x="831" y="413"/>
                  </a:lnTo>
                  <a:lnTo>
                    <a:pt x="844" y="402"/>
                  </a:lnTo>
                  <a:lnTo>
                    <a:pt x="857" y="391"/>
                  </a:lnTo>
                  <a:lnTo>
                    <a:pt x="836" y="370"/>
                  </a:lnTo>
                  <a:lnTo>
                    <a:pt x="824" y="373"/>
                  </a:lnTo>
                  <a:lnTo>
                    <a:pt x="812" y="377"/>
                  </a:lnTo>
                  <a:lnTo>
                    <a:pt x="823" y="368"/>
                  </a:lnTo>
                  <a:lnTo>
                    <a:pt x="811" y="352"/>
                  </a:lnTo>
                  <a:lnTo>
                    <a:pt x="799" y="336"/>
                  </a:lnTo>
                  <a:lnTo>
                    <a:pt x="803" y="323"/>
                  </a:lnTo>
                  <a:lnTo>
                    <a:pt x="808" y="310"/>
                  </a:lnTo>
                  <a:lnTo>
                    <a:pt x="832" y="299"/>
                  </a:lnTo>
                  <a:lnTo>
                    <a:pt x="856" y="289"/>
                  </a:lnTo>
                  <a:lnTo>
                    <a:pt x="888" y="290"/>
                  </a:lnTo>
                  <a:cubicBezTo>
                    <a:pt x="906" y="291"/>
                    <a:pt x="928" y="291"/>
                    <a:pt x="937" y="291"/>
                  </a:cubicBezTo>
                  <a:lnTo>
                    <a:pt x="952" y="290"/>
                  </a:lnTo>
                  <a:lnTo>
                    <a:pt x="972" y="277"/>
                  </a:lnTo>
                  <a:lnTo>
                    <a:pt x="991" y="264"/>
                  </a:lnTo>
                  <a:lnTo>
                    <a:pt x="964" y="230"/>
                  </a:lnTo>
                  <a:lnTo>
                    <a:pt x="937" y="196"/>
                  </a:lnTo>
                  <a:lnTo>
                    <a:pt x="903" y="179"/>
                  </a:lnTo>
                  <a:cubicBezTo>
                    <a:pt x="885" y="170"/>
                    <a:pt x="870" y="161"/>
                    <a:pt x="870" y="159"/>
                  </a:cubicBezTo>
                  <a:cubicBezTo>
                    <a:pt x="870" y="158"/>
                    <a:pt x="874" y="149"/>
                    <a:pt x="879" y="140"/>
                  </a:cubicBezTo>
                  <a:lnTo>
                    <a:pt x="888" y="123"/>
                  </a:lnTo>
                  <a:lnTo>
                    <a:pt x="868" y="103"/>
                  </a:lnTo>
                  <a:lnTo>
                    <a:pt x="837" y="103"/>
                  </a:lnTo>
                  <a:lnTo>
                    <a:pt x="833" y="116"/>
                  </a:lnTo>
                  <a:cubicBezTo>
                    <a:pt x="831" y="123"/>
                    <a:pt x="826" y="129"/>
                    <a:pt x="822" y="129"/>
                  </a:cubicBezTo>
                  <a:cubicBezTo>
                    <a:pt x="819" y="129"/>
                    <a:pt x="814" y="126"/>
                    <a:pt x="810" y="122"/>
                  </a:cubicBezTo>
                  <a:lnTo>
                    <a:pt x="805" y="114"/>
                  </a:lnTo>
                  <a:lnTo>
                    <a:pt x="749" y="122"/>
                  </a:lnTo>
                  <a:lnTo>
                    <a:pt x="698" y="80"/>
                  </a:lnTo>
                  <a:lnTo>
                    <a:pt x="646" y="38"/>
                  </a:lnTo>
                  <a:lnTo>
                    <a:pt x="603" y="19"/>
                  </a:lnTo>
                  <a:lnTo>
                    <a:pt x="560" y="0"/>
                  </a:lnTo>
                  <a:lnTo>
                    <a:pt x="517" y="0"/>
                  </a:lnTo>
                  <a:lnTo>
                    <a:pt x="474" y="0"/>
                  </a:lnTo>
                  <a:lnTo>
                    <a:pt x="443" y="14"/>
                  </a:lnTo>
                  <a:lnTo>
                    <a:pt x="411" y="28"/>
                  </a:lnTo>
                  <a:lnTo>
                    <a:pt x="378" y="56"/>
                  </a:lnTo>
                  <a:lnTo>
                    <a:pt x="344" y="85"/>
                  </a:lnTo>
                  <a:lnTo>
                    <a:pt x="340" y="109"/>
                  </a:lnTo>
                  <a:cubicBezTo>
                    <a:pt x="337" y="123"/>
                    <a:pt x="333" y="137"/>
                    <a:pt x="330" y="141"/>
                  </a:cubicBezTo>
                  <a:lnTo>
                    <a:pt x="325" y="149"/>
                  </a:lnTo>
                  <a:lnTo>
                    <a:pt x="268" y="136"/>
                  </a:lnTo>
                  <a:cubicBezTo>
                    <a:pt x="237" y="130"/>
                    <a:pt x="191" y="122"/>
                    <a:pt x="165" y="119"/>
                  </a:cubicBezTo>
                  <a:lnTo>
                    <a:pt x="120" y="115"/>
                  </a:lnTo>
                  <a:lnTo>
                    <a:pt x="89" y="126"/>
                  </a:lnTo>
                  <a:cubicBezTo>
                    <a:pt x="72" y="132"/>
                    <a:pt x="50" y="143"/>
                    <a:pt x="40" y="151"/>
                  </a:cubicBezTo>
                  <a:lnTo>
                    <a:pt x="22" y="166"/>
                  </a:lnTo>
                  <a:lnTo>
                    <a:pt x="11" y="189"/>
                  </a:lnTo>
                  <a:lnTo>
                    <a:pt x="0" y="212"/>
                  </a:lnTo>
                  <a:lnTo>
                    <a:pt x="0" y="258"/>
                  </a:lnTo>
                  <a:lnTo>
                    <a:pt x="12" y="281"/>
                  </a:lnTo>
                  <a:lnTo>
                    <a:pt x="25" y="303"/>
                  </a:lnTo>
                  <a:lnTo>
                    <a:pt x="54" y="323"/>
                  </a:lnTo>
                  <a:cubicBezTo>
                    <a:pt x="69" y="333"/>
                    <a:pt x="93" y="346"/>
                    <a:pt x="107" y="352"/>
                  </a:cubicBezTo>
                  <a:cubicBezTo>
                    <a:pt x="120" y="358"/>
                    <a:pt x="148" y="366"/>
                    <a:pt x="169" y="370"/>
                  </a:cubicBezTo>
                  <a:cubicBezTo>
                    <a:pt x="190" y="374"/>
                    <a:pt x="223" y="381"/>
                    <a:pt x="241" y="385"/>
                  </a:cubicBezTo>
                  <a:lnTo>
                    <a:pt x="275" y="393"/>
                  </a:lnTo>
                  <a:lnTo>
                    <a:pt x="292" y="409"/>
                  </a:lnTo>
                  <a:lnTo>
                    <a:pt x="309" y="425"/>
                  </a:lnTo>
                  <a:lnTo>
                    <a:pt x="322" y="456"/>
                  </a:lnTo>
                  <a:close/>
                  <a:moveTo>
                    <a:pt x="513" y="403"/>
                  </a:moveTo>
                  <a:cubicBezTo>
                    <a:pt x="515" y="403"/>
                    <a:pt x="517" y="402"/>
                    <a:pt x="517" y="400"/>
                  </a:cubicBezTo>
                  <a:cubicBezTo>
                    <a:pt x="517" y="398"/>
                    <a:pt x="515" y="397"/>
                    <a:pt x="513" y="397"/>
                  </a:cubicBezTo>
                  <a:cubicBezTo>
                    <a:pt x="511" y="397"/>
                    <a:pt x="509" y="398"/>
                    <a:pt x="509" y="400"/>
                  </a:cubicBezTo>
                  <a:cubicBezTo>
                    <a:pt x="509" y="402"/>
                    <a:pt x="511" y="403"/>
                    <a:pt x="513" y="403"/>
                  </a:cubicBezTo>
                  <a:close/>
                  <a:moveTo>
                    <a:pt x="497" y="397"/>
                  </a:moveTo>
                  <a:cubicBezTo>
                    <a:pt x="499" y="397"/>
                    <a:pt x="501" y="395"/>
                    <a:pt x="501" y="394"/>
                  </a:cubicBezTo>
                  <a:cubicBezTo>
                    <a:pt x="501" y="392"/>
                    <a:pt x="499" y="390"/>
                    <a:pt x="497" y="390"/>
                  </a:cubicBezTo>
                  <a:cubicBezTo>
                    <a:pt x="495" y="390"/>
                    <a:pt x="493" y="392"/>
                    <a:pt x="493" y="394"/>
                  </a:cubicBezTo>
                  <a:cubicBezTo>
                    <a:pt x="493" y="395"/>
                    <a:pt x="495" y="397"/>
                    <a:pt x="497" y="39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819258" y="3859140"/>
            <a:ext cx="4735003" cy="512858"/>
            <a:chOff x="1819258" y="3859140"/>
            <a:chExt cx="4735003" cy="512858"/>
          </a:xfrm>
        </p:grpSpPr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6172598" y="3859140"/>
              <a:ext cx="381663" cy="512858"/>
              <a:chOff x="2575" y="1255"/>
              <a:chExt cx="160" cy="215"/>
            </a:xfrm>
          </p:grpSpPr>
          <p:sp>
            <p:nvSpPr>
              <p:cNvPr id="62" name="Freeform 59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0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61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2575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5550010" y="3859140"/>
              <a:ext cx="381663" cy="512858"/>
              <a:chOff x="2314" y="1255"/>
              <a:chExt cx="160" cy="215"/>
            </a:xfrm>
          </p:grpSpPr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 noChangeArrowheads="1"/>
              </p:cNvSpPr>
              <p:nvPr/>
            </p:nvSpPr>
            <p:spPr bwMode="auto">
              <a:xfrm>
                <a:off x="2314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4927423" y="3859140"/>
              <a:ext cx="381663" cy="512858"/>
              <a:chOff x="2053" y="1255"/>
              <a:chExt cx="160" cy="215"/>
            </a:xfrm>
          </p:grpSpPr>
          <p:sp>
            <p:nvSpPr>
              <p:cNvPr id="74" name="Freeform 71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 noChangeArrowheads="1"/>
              </p:cNvSpPr>
              <p:nvPr/>
            </p:nvSpPr>
            <p:spPr bwMode="auto">
              <a:xfrm>
                <a:off x="2053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6"/>
            <p:cNvGrpSpPr>
              <a:grpSpLocks/>
            </p:cNvGrpSpPr>
            <p:nvPr/>
          </p:nvGrpSpPr>
          <p:grpSpPr bwMode="auto">
            <a:xfrm>
              <a:off x="4304835" y="3859140"/>
              <a:ext cx="381663" cy="512858"/>
              <a:chOff x="1792" y="1255"/>
              <a:chExt cx="160" cy="215"/>
            </a:xfrm>
          </p:grpSpPr>
          <p:sp>
            <p:nvSpPr>
              <p:cNvPr id="80" name="Freeform 77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 noChangeArrowheads="1"/>
              </p:cNvSpPr>
              <p:nvPr/>
            </p:nvSpPr>
            <p:spPr bwMode="auto">
              <a:xfrm>
                <a:off x="1792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 noChangeArrowheads="1"/>
              </p:cNvSpPr>
              <p:nvPr/>
            </p:nvSpPr>
            <p:spPr bwMode="auto">
              <a:xfrm>
                <a:off x="1794" y="1255"/>
                <a:ext cx="158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2"/>
            <p:cNvGrpSpPr>
              <a:grpSpLocks/>
            </p:cNvGrpSpPr>
            <p:nvPr/>
          </p:nvGrpSpPr>
          <p:grpSpPr bwMode="auto">
            <a:xfrm>
              <a:off x="3684634" y="3859140"/>
              <a:ext cx="381663" cy="512858"/>
              <a:chOff x="1532" y="1255"/>
              <a:chExt cx="160" cy="215"/>
            </a:xfrm>
          </p:grpSpPr>
          <p:sp>
            <p:nvSpPr>
              <p:cNvPr id="86" name="Freeform 83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 noChangeArrowheads="1"/>
              </p:cNvSpPr>
              <p:nvPr/>
            </p:nvSpPr>
            <p:spPr bwMode="auto">
              <a:xfrm>
                <a:off x="1532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88"/>
            <p:cNvGrpSpPr>
              <a:grpSpLocks/>
            </p:cNvGrpSpPr>
            <p:nvPr/>
          </p:nvGrpSpPr>
          <p:grpSpPr bwMode="auto">
            <a:xfrm>
              <a:off x="3059661" y="3859140"/>
              <a:ext cx="381663" cy="512858"/>
              <a:chOff x="1270" y="1255"/>
              <a:chExt cx="160" cy="215"/>
            </a:xfrm>
          </p:grpSpPr>
          <p:sp>
            <p:nvSpPr>
              <p:cNvPr id="92" name="Freeform 89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ChangeArrowheads="1"/>
              </p:cNvSpPr>
              <p:nvPr/>
            </p:nvSpPr>
            <p:spPr bwMode="auto">
              <a:xfrm>
                <a:off x="1270" y="1255"/>
                <a:ext cx="158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ChangeArrowheads="1"/>
              </p:cNvSpPr>
              <p:nvPr/>
            </p:nvSpPr>
            <p:spPr bwMode="auto">
              <a:xfrm>
                <a:off x="1272" y="1255"/>
                <a:ext cx="159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2439459" y="3859140"/>
              <a:ext cx="381663" cy="512858"/>
              <a:chOff x="1010" y="1255"/>
              <a:chExt cx="160" cy="215"/>
            </a:xfrm>
          </p:grpSpPr>
          <p:sp>
            <p:nvSpPr>
              <p:cNvPr id="98" name="Freeform 95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ChangeArrowheads="1"/>
              </p:cNvSpPr>
              <p:nvPr/>
            </p:nvSpPr>
            <p:spPr bwMode="auto">
              <a:xfrm>
                <a:off x="101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1819258" y="3859140"/>
              <a:ext cx="381663" cy="512858"/>
              <a:chOff x="750" y="1255"/>
              <a:chExt cx="160" cy="215"/>
            </a:xfrm>
          </p:grpSpPr>
          <p:sp>
            <p:nvSpPr>
              <p:cNvPr id="104" name="Freeform 101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4 w 429"/>
                  <a:gd name="T1" fmla="*/ 556 h 560"/>
                  <a:gd name="T2" fmla="*/ 0 w 429"/>
                  <a:gd name="T3" fmla="*/ 538 h 560"/>
                  <a:gd name="T4" fmla="*/ 9 w 429"/>
                  <a:gd name="T5" fmla="*/ 517 h 560"/>
                  <a:gd name="T6" fmla="*/ 419 w 429"/>
                  <a:gd name="T7" fmla="*/ 517 h 560"/>
                  <a:gd name="T8" fmla="*/ 428 w 429"/>
                  <a:gd name="T9" fmla="*/ 538 h 560"/>
                  <a:gd name="T10" fmla="*/ 425 w 429"/>
                  <a:gd name="T11" fmla="*/ 556 h 560"/>
                  <a:gd name="T12" fmla="*/ 9 w 429"/>
                  <a:gd name="T13" fmla="*/ 559 h 560"/>
                  <a:gd name="T14" fmla="*/ 0 w 429"/>
                  <a:gd name="T15" fmla="*/ 497 h 560"/>
                  <a:gd name="T16" fmla="*/ 74 w 429"/>
                  <a:gd name="T17" fmla="*/ 159 h 560"/>
                  <a:gd name="T18" fmla="*/ 82 w 429"/>
                  <a:gd name="T19" fmla="*/ 152 h 560"/>
                  <a:gd name="T20" fmla="*/ 191 w 429"/>
                  <a:gd name="T21" fmla="*/ 139 h 560"/>
                  <a:gd name="T22" fmla="*/ 187 w 429"/>
                  <a:gd name="T23" fmla="*/ 126 h 560"/>
                  <a:gd name="T24" fmla="*/ 34 w 429"/>
                  <a:gd name="T25" fmla="*/ 15 h 560"/>
                  <a:gd name="T26" fmla="*/ 214 w 429"/>
                  <a:gd name="T27" fmla="*/ 0 h 560"/>
                  <a:gd name="T28" fmla="*/ 395 w 429"/>
                  <a:gd name="T29" fmla="*/ 15 h 560"/>
                  <a:gd name="T30" fmla="*/ 242 w 429"/>
                  <a:gd name="T31" fmla="*/ 126 h 560"/>
                  <a:gd name="T32" fmla="*/ 238 w 429"/>
                  <a:gd name="T33" fmla="*/ 139 h 560"/>
                  <a:gd name="T34" fmla="*/ 346 w 429"/>
                  <a:gd name="T35" fmla="*/ 152 h 560"/>
                  <a:gd name="T36" fmla="*/ 352 w 429"/>
                  <a:gd name="T37" fmla="*/ 155 h 560"/>
                  <a:gd name="T38" fmla="*/ 428 w 429"/>
                  <a:gd name="T39" fmla="*/ 494 h 560"/>
                  <a:gd name="T40" fmla="*/ 423 w 429"/>
                  <a:gd name="T41" fmla="*/ 504 h 560"/>
                  <a:gd name="T42" fmla="*/ 5 w 429"/>
                  <a:gd name="T43" fmla="*/ 504 h 560"/>
                  <a:gd name="T44" fmla="*/ 262 w 429"/>
                  <a:gd name="T45" fmla="*/ 441 h 560"/>
                  <a:gd name="T46" fmla="*/ 341 w 429"/>
                  <a:gd name="T47" fmla="*/ 352 h 560"/>
                  <a:gd name="T48" fmla="*/ 257 w 429"/>
                  <a:gd name="T49" fmla="*/ 203 h 560"/>
                  <a:gd name="T50" fmla="*/ 89 w 429"/>
                  <a:gd name="T51" fmla="*/ 289 h 560"/>
                  <a:gd name="T52" fmla="*/ 97 w 429"/>
                  <a:gd name="T53" fmla="*/ 378 h 560"/>
                  <a:gd name="T54" fmla="*/ 221 w 429"/>
                  <a:gd name="T55" fmla="*/ 450 h 560"/>
                  <a:gd name="T56" fmla="*/ 181 w 429"/>
                  <a:gd name="T57" fmla="*/ 328 h 560"/>
                  <a:gd name="T58" fmla="*/ 191 w 429"/>
                  <a:gd name="T59" fmla="*/ 299 h 560"/>
                  <a:gd name="T60" fmla="*/ 220 w 429"/>
                  <a:gd name="T61" fmla="*/ 291 h 560"/>
                  <a:gd name="T62" fmla="*/ 240 w 429"/>
                  <a:gd name="T63" fmla="*/ 302 h 560"/>
                  <a:gd name="T64" fmla="*/ 303 w 429"/>
                  <a:gd name="T65" fmla="*/ 266 h 560"/>
                  <a:gd name="T66" fmla="*/ 312 w 429"/>
                  <a:gd name="T67" fmla="*/ 273 h 560"/>
                  <a:gd name="T68" fmla="*/ 309 w 429"/>
                  <a:gd name="T69" fmla="*/ 278 h 560"/>
                  <a:gd name="T70" fmla="*/ 247 w 429"/>
                  <a:gd name="T71" fmla="*/ 314 h 560"/>
                  <a:gd name="T72" fmla="*/ 247 w 429"/>
                  <a:gd name="T73" fmla="*/ 328 h 560"/>
                  <a:gd name="T74" fmla="*/ 217 w 429"/>
                  <a:gd name="T75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7" y="558"/>
                      <a:pt x="5" y="557"/>
                      <a:pt x="4" y="556"/>
                    </a:cubicBezTo>
                    <a:cubicBezTo>
                      <a:pt x="2" y="554"/>
                      <a:pt x="1" y="552"/>
                      <a:pt x="1" y="550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27"/>
                      <a:pt x="0" y="525"/>
                      <a:pt x="2" y="523"/>
                    </a:cubicBezTo>
                    <a:cubicBezTo>
                      <a:pt x="3" y="521"/>
                      <a:pt x="6" y="518"/>
                      <a:pt x="9" y="517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1" y="517"/>
                      <a:pt x="418" y="517"/>
                      <a:pt x="419" y="517"/>
                    </a:cubicBezTo>
                    <a:cubicBezTo>
                      <a:pt x="422" y="518"/>
                      <a:pt x="425" y="521"/>
                      <a:pt x="427" y="523"/>
                    </a:cubicBezTo>
                    <a:cubicBezTo>
                      <a:pt x="428" y="525"/>
                      <a:pt x="428" y="526"/>
                      <a:pt x="428" y="538"/>
                    </a:cubicBezTo>
                    <a:cubicBezTo>
                      <a:pt x="428" y="545"/>
                      <a:pt x="428" y="549"/>
                      <a:pt x="428" y="550"/>
                    </a:cubicBezTo>
                    <a:cubicBezTo>
                      <a:pt x="427" y="552"/>
                      <a:pt x="426" y="554"/>
                      <a:pt x="425" y="556"/>
                    </a:cubicBezTo>
                    <a:cubicBezTo>
                      <a:pt x="423" y="557"/>
                      <a:pt x="421" y="558"/>
                      <a:pt x="419" y="559"/>
                    </a:cubicBezTo>
                    <a:cubicBezTo>
                      <a:pt x="417" y="559"/>
                      <a:pt x="11" y="559"/>
                      <a:pt x="9" y="559"/>
                    </a:cubicBezTo>
                    <a:close/>
                    <a:moveTo>
                      <a:pt x="5" y="504"/>
                    </a:moveTo>
                    <a:cubicBezTo>
                      <a:pt x="2" y="503"/>
                      <a:pt x="0" y="500"/>
                      <a:pt x="0" y="497"/>
                    </a:cubicBezTo>
                    <a:cubicBezTo>
                      <a:pt x="1" y="496"/>
                      <a:pt x="1" y="494"/>
                      <a:pt x="1" y="494"/>
                    </a:cubicBezTo>
                    <a:cubicBezTo>
                      <a:pt x="1" y="492"/>
                      <a:pt x="73" y="160"/>
                      <a:pt x="74" y="159"/>
                    </a:cubicBezTo>
                    <a:cubicBezTo>
                      <a:pt x="75" y="156"/>
                      <a:pt x="77" y="153"/>
                      <a:pt x="81" y="152"/>
                    </a:cubicBezTo>
                    <a:lnTo>
                      <a:pt x="82" y="152"/>
                    </a:lnTo>
                    <a:lnTo>
                      <a:pt x="191" y="151"/>
                    </a:lnTo>
                    <a:lnTo>
                      <a:pt x="191" y="139"/>
                    </a:lnTo>
                    <a:cubicBezTo>
                      <a:pt x="191" y="132"/>
                      <a:pt x="191" y="127"/>
                      <a:pt x="191" y="127"/>
                    </a:cubicBezTo>
                    <a:cubicBezTo>
                      <a:pt x="190" y="127"/>
                      <a:pt x="189" y="126"/>
                      <a:pt x="187" y="126"/>
                    </a:cubicBezTo>
                    <a:cubicBezTo>
                      <a:pt x="143" y="121"/>
                      <a:pt x="103" y="104"/>
                      <a:pt x="74" y="77"/>
                    </a:cubicBezTo>
                    <a:cubicBezTo>
                      <a:pt x="54" y="59"/>
                      <a:pt x="40" y="38"/>
                      <a:pt x="34" y="15"/>
                    </a:cubicBezTo>
                    <a:cubicBezTo>
                      <a:pt x="32" y="10"/>
                      <a:pt x="30" y="1"/>
                      <a:pt x="31" y="0"/>
                    </a:cubicBezTo>
                    <a:cubicBezTo>
                      <a:pt x="31" y="0"/>
                      <a:pt x="34" y="0"/>
                      <a:pt x="214" y="0"/>
                    </a:cubicBezTo>
                    <a:cubicBezTo>
                      <a:pt x="394" y="0"/>
                      <a:pt x="397" y="0"/>
                      <a:pt x="398" y="0"/>
                    </a:cubicBezTo>
                    <a:cubicBezTo>
                      <a:pt x="398" y="1"/>
                      <a:pt x="396" y="10"/>
                      <a:pt x="395" y="15"/>
                    </a:cubicBezTo>
                    <a:cubicBezTo>
                      <a:pt x="388" y="38"/>
                      <a:pt x="374" y="59"/>
                      <a:pt x="354" y="77"/>
                    </a:cubicBezTo>
                    <a:cubicBezTo>
                      <a:pt x="326" y="104"/>
                      <a:pt x="286" y="121"/>
                      <a:pt x="242" y="126"/>
                    </a:cubicBezTo>
                    <a:cubicBezTo>
                      <a:pt x="240" y="126"/>
                      <a:pt x="238" y="127"/>
                      <a:pt x="238" y="127"/>
                    </a:cubicBezTo>
                    <a:cubicBezTo>
                      <a:pt x="238" y="127"/>
                      <a:pt x="238" y="132"/>
                      <a:pt x="238" y="139"/>
                    </a:cubicBezTo>
                    <a:lnTo>
                      <a:pt x="238" y="151"/>
                    </a:lnTo>
                    <a:lnTo>
                      <a:pt x="346" y="152"/>
                    </a:lnTo>
                    <a:lnTo>
                      <a:pt x="348" y="152"/>
                    </a:lnTo>
                    <a:cubicBezTo>
                      <a:pt x="350" y="153"/>
                      <a:pt x="351" y="154"/>
                      <a:pt x="352" y="155"/>
                    </a:cubicBezTo>
                    <a:cubicBezTo>
                      <a:pt x="354" y="157"/>
                      <a:pt x="354" y="158"/>
                      <a:pt x="355" y="160"/>
                    </a:cubicBezTo>
                    <a:cubicBezTo>
                      <a:pt x="356" y="163"/>
                      <a:pt x="427" y="493"/>
                      <a:pt x="428" y="494"/>
                    </a:cubicBezTo>
                    <a:cubicBezTo>
                      <a:pt x="428" y="500"/>
                      <a:pt x="428" y="502"/>
                      <a:pt x="424" y="503"/>
                    </a:cubicBezTo>
                    <a:lnTo>
                      <a:pt x="423" y="504"/>
                    </a:lnTo>
                    <a:lnTo>
                      <a:pt x="215" y="504"/>
                    </a:lnTo>
                    <a:cubicBezTo>
                      <a:pt x="50" y="504"/>
                      <a:pt x="6" y="504"/>
                      <a:pt x="5" y="504"/>
                    </a:cubicBezTo>
                    <a:close/>
                    <a:moveTo>
                      <a:pt x="221" y="450"/>
                    </a:moveTo>
                    <a:cubicBezTo>
                      <a:pt x="236" y="449"/>
                      <a:pt x="249" y="446"/>
                      <a:pt x="262" y="441"/>
                    </a:cubicBezTo>
                    <a:cubicBezTo>
                      <a:pt x="267" y="439"/>
                      <a:pt x="276" y="435"/>
                      <a:pt x="280" y="433"/>
                    </a:cubicBezTo>
                    <a:cubicBezTo>
                      <a:pt x="311" y="415"/>
                      <a:pt x="333" y="386"/>
                      <a:pt x="341" y="352"/>
                    </a:cubicBezTo>
                    <a:cubicBezTo>
                      <a:pt x="345" y="336"/>
                      <a:pt x="346" y="317"/>
                      <a:pt x="342" y="301"/>
                    </a:cubicBezTo>
                    <a:cubicBezTo>
                      <a:pt x="334" y="256"/>
                      <a:pt x="301" y="218"/>
                      <a:pt x="257" y="203"/>
                    </a:cubicBezTo>
                    <a:cubicBezTo>
                      <a:pt x="229" y="194"/>
                      <a:pt x="199" y="194"/>
                      <a:pt x="172" y="203"/>
                    </a:cubicBezTo>
                    <a:cubicBezTo>
                      <a:pt x="131" y="217"/>
                      <a:pt x="100" y="249"/>
                      <a:pt x="89" y="289"/>
                    </a:cubicBezTo>
                    <a:cubicBezTo>
                      <a:pt x="85" y="300"/>
                      <a:pt x="84" y="311"/>
                      <a:pt x="84" y="323"/>
                    </a:cubicBezTo>
                    <a:cubicBezTo>
                      <a:pt x="84" y="343"/>
                      <a:pt x="88" y="361"/>
                      <a:pt x="97" y="378"/>
                    </a:cubicBezTo>
                    <a:cubicBezTo>
                      <a:pt x="110" y="405"/>
                      <a:pt x="132" y="426"/>
                      <a:pt x="160" y="439"/>
                    </a:cubicBezTo>
                    <a:cubicBezTo>
                      <a:pt x="178" y="447"/>
                      <a:pt x="201" y="451"/>
                      <a:pt x="221" y="450"/>
                    </a:cubicBezTo>
                    <a:close/>
                    <a:moveTo>
                      <a:pt x="211" y="356"/>
                    </a:moveTo>
                    <a:cubicBezTo>
                      <a:pt x="196" y="355"/>
                      <a:pt x="183" y="343"/>
                      <a:pt x="181" y="328"/>
                    </a:cubicBezTo>
                    <a:cubicBezTo>
                      <a:pt x="180" y="325"/>
                      <a:pt x="181" y="319"/>
                      <a:pt x="181" y="317"/>
                    </a:cubicBezTo>
                    <a:cubicBezTo>
                      <a:pt x="183" y="310"/>
                      <a:pt x="186" y="304"/>
                      <a:pt x="191" y="299"/>
                    </a:cubicBezTo>
                    <a:cubicBezTo>
                      <a:pt x="196" y="295"/>
                      <a:pt x="201" y="292"/>
                      <a:pt x="207" y="291"/>
                    </a:cubicBezTo>
                    <a:cubicBezTo>
                      <a:pt x="211" y="290"/>
                      <a:pt x="217" y="290"/>
                      <a:pt x="220" y="291"/>
                    </a:cubicBezTo>
                    <a:cubicBezTo>
                      <a:pt x="227" y="292"/>
                      <a:pt x="233" y="295"/>
                      <a:pt x="238" y="300"/>
                    </a:cubicBezTo>
                    <a:lnTo>
                      <a:pt x="240" y="302"/>
                    </a:lnTo>
                    <a:lnTo>
                      <a:pt x="271" y="284"/>
                    </a:lnTo>
                    <a:cubicBezTo>
                      <a:pt x="292" y="272"/>
                      <a:pt x="302" y="267"/>
                      <a:pt x="303" y="266"/>
                    </a:cubicBezTo>
                    <a:cubicBezTo>
                      <a:pt x="305" y="266"/>
                      <a:pt x="308" y="267"/>
                      <a:pt x="310" y="269"/>
                    </a:cubicBezTo>
                    <a:cubicBezTo>
                      <a:pt x="311" y="270"/>
                      <a:pt x="311" y="271"/>
                      <a:pt x="312" y="273"/>
                    </a:cubicBezTo>
                    <a:cubicBezTo>
                      <a:pt x="312" y="275"/>
                      <a:pt x="312" y="275"/>
                      <a:pt x="311" y="276"/>
                    </a:cubicBezTo>
                    <a:cubicBezTo>
                      <a:pt x="311" y="277"/>
                      <a:pt x="310" y="278"/>
                      <a:pt x="309" y="278"/>
                    </a:cubicBezTo>
                    <a:cubicBezTo>
                      <a:pt x="309" y="279"/>
                      <a:pt x="295" y="286"/>
                      <a:pt x="277" y="297"/>
                    </a:cubicBezTo>
                    <a:cubicBezTo>
                      <a:pt x="248" y="313"/>
                      <a:pt x="247" y="314"/>
                      <a:pt x="247" y="314"/>
                    </a:cubicBezTo>
                    <a:cubicBezTo>
                      <a:pt x="247" y="315"/>
                      <a:pt x="247" y="316"/>
                      <a:pt x="247" y="317"/>
                    </a:cubicBezTo>
                    <a:cubicBezTo>
                      <a:pt x="248" y="319"/>
                      <a:pt x="248" y="325"/>
                      <a:pt x="247" y="328"/>
                    </a:cubicBezTo>
                    <a:cubicBezTo>
                      <a:pt x="247" y="332"/>
                      <a:pt x="246" y="334"/>
                      <a:pt x="244" y="337"/>
                    </a:cubicBezTo>
                    <a:cubicBezTo>
                      <a:pt x="239" y="348"/>
                      <a:pt x="229" y="355"/>
                      <a:pt x="217" y="356"/>
                    </a:cubicBezTo>
                    <a:cubicBezTo>
                      <a:pt x="214" y="356"/>
                      <a:pt x="214" y="356"/>
                      <a:pt x="211" y="356"/>
                    </a:cubicBez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19 w 429"/>
                  <a:gd name="T5" fmla="*/ 518 h 560"/>
                  <a:gd name="T6" fmla="*/ 428 w 429"/>
                  <a:gd name="T7" fmla="*/ 550 h 560"/>
                  <a:gd name="T8" fmla="*/ 214 w 429"/>
                  <a:gd name="T9" fmla="*/ 559 h 560"/>
                  <a:gd name="T10" fmla="*/ 5 w 429"/>
                  <a:gd name="T11" fmla="*/ 503 h 560"/>
                  <a:gd name="T12" fmla="*/ 1 w 429"/>
                  <a:gd name="T13" fmla="*/ 494 h 560"/>
                  <a:gd name="T14" fmla="*/ 81 w 429"/>
                  <a:gd name="T15" fmla="*/ 152 h 560"/>
                  <a:gd name="T16" fmla="*/ 136 w 429"/>
                  <a:gd name="T17" fmla="*/ 152 h 560"/>
                  <a:gd name="T18" fmla="*/ 191 w 429"/>
                  <a:gd name="T19" fmla="*/ 139 h 560"/>
                  <a:gd name="T20" fmla="*/ 188 w 429"/>
                  <a:gd name="T21" fmla="*/ 126 h 560"/>
                  <a:gd name="T22" fmla="*/ 34 w 429"/>
                  <a:gd name="T23" fmla="*/ 15 h 560"/>
                  <a:gd name="T24" fmla="*/ 31 w 429"/>
                  <a:gd name="T25" fmla="*/ 0 h 560"/>
                  <a:gd name="T26" fmla="*/ 397 w 429"/>
                  <a:gd name="T27" fmla="*/ 1 h 560"/>
                  <a:gd name="T28" fmla="*/ 361 w 429"/>
                  <a:gd name="T29" fmla="*/ 71 h 560"/>
                  <a:gd name="T30" fmla="*/ 241 w 429"/>
                  <a:gd name="T31" fmla="*/ 126 h 560"/>
                  <a:gd name="T32" fmla="*/ 237 w 429"/>
                  <a:gd name="T33" fmla="*/ 139 h 560"/>
                  <a:gd name="T34" fmla="*/ 292 w 429"/>
                  <a:gd name="T35" fmla="*/ 152 h 560"/>
                  <a:gd name="T36" fmla="*/ 347 w 429"/>
                  <a:gd name="T37" fmla="*/ 152 h 560"/>
                  <a:gd name="T38" fmla="*/ 428 w 429"/>
                  <a:gd name="T39" fmla="*/ 494 h 560"/>
                  <a:gd name="T40" fmla="*/ 423 w 429"/>
                  <a:gd name="T41" fmla="*/ 503 h 560"/>
                  <a:gd name="T42" fmla="*/ 225 w 429"/>
                  <a:gd name="T43" fmla="*/ 450 h 560"/>
                  <a:gd name="T44" fmla="*/ 341 w 429"/>
                  <a:gd name="T45" fmla="*/ 352 h 560"/>
                  <a:gd name="T46" fmla="*/ 290 w 429"/>
                  <a:gd name="T47" fmla="*/ 220 h 560"/>
                  <a:gd name="T48" fmla="*/ 93 w 429"/>
                  <a:gd name="T49" fmla="*/ 277 h 560"/>
                  <a:gd name="T50" fmla="*/ 96 w 429"/>
                  <a:gd name="T51" fmla="*/ 378 h 560"/>
                  <a:gd name="T52" fmla="*/ 178 w 429"/>
                  <a:gd name="T53" fmla="*/ 445 h 560"/>
                  <a:gd name="T54" fmla="*/ 225 w 429"/>
                  <a:gd name="T55" fmla="*/ 450 h 560"/>
                  <a:gd name="T56" fmla="*/ 199 w 429"/>
                  <a:gd name="T57" fmla="*/ 352 h 560"/>
                  <a:gd name="T58" fmla="*/ 182 w 429"/>
                  <a:gd name="T59" fmla="*/ 315 h 560"/>
                  <a:gd name="T60" fmla="*/ 238 w 429"/>
                  <a:gd name="T61" fmla="*/ 300 h 560"/>
                  <a:gd name="T62" fmla="*/ 271 w 429"/>
                  <a:gd name="T63" fmla="*/ 284 h 560"/>
                  <a:gd name="T64" fmla="*/ 309 w 429"/>
                  <a:gd name="T65" fmla="*/ 268 h 560"/>
                  <a:gd name="T66" fmla="*/ 277 w 429"/>
                  <a:gd name="T67" fmla="*/ 296 h 560"/>
                  <a:gd name="T68" fmla="*/ 247 w 429"/>
                  <a:gd name="T69" fmla="*/ 316 h 560"/>
                  <a:gd name="T70" fmla="*/ 225 w 429"/>
                  <a:gd name="T71" fmla="*/ 354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9" h="560">
                    <a:moveTo>
                      <a:pt x="9" y="559"/>
                    </a:moveTo>
                    <a:cubicBezTo>
                      <a:pt x="5" y="558"/>
                      <a:pt x="2" y="554"/>
                      <a:pt x="1" y="550"/>
                    </a:cubicBezTo>
                    <a:cubicBezTo>
                      <a:pt x="0" y="548"/>
                      <a:pt x="0" y="528"/>
                      <a:pt x="1" y="526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0" y="517"/>
                      <a:pt x="28" y="517"/>
                      <a:pt x="214" y="517"/>
                    </a:cubicBezTo>
                    <a:cubicBezTo>
                      <a:pt x="400" y="517"/>
                      <a:pt x="418" y="517"/>
                      <a:pt x="419" y="518"/>
                    </a:cubicBezTo>
                    <a:cubicBezTo>
                      <a:pt x="423" y="519"/>
                      <a:pt x="427" y="522"/>
                      <a:pt x="428" y="526"/>
                    </a:cubicBezTo>
                    <a:cubicBezTo>
                      <a:pt x="428" y="528"/>
                      <a:pt x="428" y="548"/>
                      <a:pt x="428" y="550"/>
                    </a:cubicBezTo>
                    <a:cubicBezTo>
                      <a:pt x="427" y="554"/>
                      <a:pt x="423" y="558"/>
                      <a:pt x="419" y="559"/>
                    </a:cubicBezTo>
                    <a:cubicBezTo>
                      <a:pt x="418" y="559"/>
                      <a:pt x="398" y="559"/>
                      <a:pt x="214" y="559"/>
                    </a:cubicBezTo>
                    <a:cubicBezTo>
                      <a:pt x="40" y="559"/>
                      <a:pt x="10" y="559"/>
                      <a:pt x="9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1" y="501"/>
                      <a:pt x="1" y="499"/>
                    </a:cubicBezTo>
                    <a:cubicBezTo>
                      <a:pt x="0" y="498"/>
                      <a:pt x="0" y="497"/>
                      <a:pt x="1" y="494"/>
                    </a:cubicBezTo>
                    <a:cubicBezTo>
                      <a:pt x="2" y="490"/>
                      <a:pt x="74" y="160"/>
                      <a:pt x="74" y="159"/>
                    </a:cubicBezTo>
                    <a:cubicBezTo>
                      <a:pt x="75" y="156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6" y="152"/>
                    </a:lnTo>
                    <a:cubicBezTo>
                      <a:pt x="166" y="152"/>
                      <a:pt x="191" y="152"/>
                      <a:pt x="191" y="151"/>
                    </a:cubicBezTo>
                    <a:cubicBezTo>
                      <a:pt x="191" y="151"/>
                      <a:pt x="191" y="149"/>
                      <a:pt x="191" y="139"/>
                    </a:cubicBezTo>
                    <a:lnTo>
                      <a:pt x="191" y="126"/>
                    </a:lnTo>
                    <a:lnTo>
                      <a:pt x="188" y="126"/>
                    </a:lnTo>
                    <a:cubicBezTo>
                      <a:pt x="167" y="124"/>
                      <a:pt x="148" y="119"/>
                      <a:pt x="129" y="111"/>
                    </a:cubicBezTo>
                    <a:cubicBezTo>
                      <a:pt x="81" y="92"/>
                      <a:pt x="46" y="56"/>
                      <a:pt x="34" y="15"/>
                    </a:cubicBezTo>
                    <a:cubicBezTo>
                      <a:pt x="33" y="10"/>
                      <a:pt x="31" y="2"/>
                      <a:pt x="31" y="0"/>
                    </a:cubicBez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2"/>
                      <a:pt x="396" y="8"/>
                      <a:pt x="395" y="12"/>
                    </a:cubicBezTo>
                    <a:cubicBezTo>
                      <a:pt x="390" y="33"/>
                      <a:pt x="378" y="54"/>
                      <a:pt x="361" y="71"/>
                    </a:cubicBezTo>
                    <a:cubicBezTo>
                      <a:pt x="335" y="97"/>
                      <a:pt x="298" y="116"/>
                      <a:pt x="257" y="123"/>
                    </a:cubicBezTo>
                    <a:cubicBezTo>
                      <a:pt x="253" y="124"/>
                      <a:pt x="246" y="125"/>
                      <a:pt x="241" y="126"/>
                    </a:cubicBezTo>
                    <a:cubicBezTo>
                      <a:pt x="239" y="126"/>
                      <a:pt x="238" y="126"/>
                      <a:pt x="238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50"/>
                      <a:pt x="237" y="151"/>
                      <a:pt x="238" y="151"/>
                    </a:cubicBezTo>
                    <a:cubicBezTo>
                      <a:pt x="238" y="152"/>
                      <a:pt x="262" y="152"/>
                      <a:pt x="292" y="152"/>
                    </a:cubicBez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3"/>
                      <a:pt x="353" y="156"/>
                      <a:pt x="354" y="159"/>
                    </a:cubicBezTo>
                    <a:cubicBezTo>
                      <a:pt x="355" y="160"/>
                      <a:pt x="427" y="490"/>
                      <a:pt x="428" y="494"/>
                    </a:cubicBezTo>
                    <a:cubicBezTo>
                      <a:pt x="428" y="497"/>
                      <a:pt x="428" y="498"/>
                      <a:pt x="428" y="499"/>
                    </a:cubicBezTo>
                    <a:cubicBezTo>
                      <a:pt x="427" y="501"/>
                      <a:pt x="426" y="503"/>
                      <a:pt x="423" y="503"/>
                    </a:cubicBezTo>
                    <a:cubicBezTo>
                      <a:pt x="422" y="504"/>
                      <a:pt x="6" y="504"/>
                      <a:pt x="5" y="503"/>
                    </a:cubicBezTo>
                    <a:close/>
                    <a:moveTo>
                      <a:pt x="225" y="450"/>
                    </a:moveTo>
                    <a:cubicBezTo>
                      <a:pt x="247" y="448"/>
                      <a:pt x="268" y="441"/>
                      <a:pt x="287" y="429"/>
                    </a:cubicBezTo>
                    <a:cubicBezTo>
                      <a:pt x="314" y="411"/>
                      <a:pt x="334" y="383"/>
                      <a:pt x="341" y="352"/>
                    </a:cubicBezTo>
                    <a:cubicBezTo>
                      <a:pt x="347" y="329"/>
                      <a:pt x="346" y="306"/>
                      <a:pt x="339" y="284"/>
                    </a:cubicBezTo>
                    <a:cubicBezTo>
                      <a:pt x="330" y="258"/>
                      <a:pt x="313" y="236"/>
                      <a:pt x="290" y="220"/>
                    </a:cubicBezTo>
                    <a:cubicBezTo>
                      <a:pt x="259" y="198"/>
                      <a:pt x="221" y="191"/>
                      <a:pt x="184" y="199"/>
                    </a:cubicBezTo>
                    <a:cubicBezTo>
                      <a:pt x="143" y="209"/>
                      <a:pt x="108" y="238"/>
                      <a:pt x="93" y="277"/>
                    </a:cubicBezTo>
                    <a:cubicBezTo>
                      <a:pt x="87" y="292"/>
                      <a:pt x="84" y="307"/>
                      <a:pt x="84" y="323"/>
                    </a:cubicBezTo>
                    <a:cubicBezTo>
                      <a:pt x="84" y="343"/>
                      <a:pt x="88" y="361"/>
                      <a:pt x="96" y="378"/>
                    </a:cubicBezTo>
                    <a:cubicBezTo>
                      <a:pt x="105" y="396"/>
                      <a:pt x="117" y="411"/>
                      <a:pt x="133" y="423"/>
                    </a:cubicBezTo>
                    <a:cubicBezTo>
                      <a:pt x="146" y="433"/>
                      <a:pt x="162" y="441"/>
                      <a:pt x="178" y="445"/>
                    </a:cubicBezTo>
                    <a:cubicBezTo>
                      <a:pt x="188" y="448"/>
                      <a:pt x="197" y="450"/>
                      <a:pt x="209" y="450"/>
                    </a:cubicBezTo>
                    <a:cubicBezTo>
                      <a:pt x="212" y="450"/>
                      <a:pt x="222" y="450"/>
                      <a:pt x="225" y="450"/>
                    </a:cubicBezTo>
                    <a:close/>
                    <a:moveTo>
                      <a:pt x="212" y="356"/>
                    </a:moveTo>
                    <a:cubicBezTo>
                      <a:pt x="207" y="355"/>
                      <a:pt x="203" y="354"/>
                      <a:pt x="199" y="352"/>
                    </a:cubicBezTo>
                    <a:cubicBezTo>
                      <a:pt x="189" y="347"/>
                      <a:pt x="182" y="337"/>
                      <a:pt x="181" y="326"/>
                    </a:cubicBezTo>
                    <a:cubicBezTo>
                      <a:pt x="181" y="322"/>
                      <a:pt x="181" y="318"/>
                      <a:pt x="182" y="315"/>
                    </a:cubicBezTo>
                    <a:cubicBezTo>
                      <a:pt x="183" y="309"/>
                      <a:pt x="186" y="305"/>
                      <a:pt x="190" y="301"/>
                    </a:cubicBezTo>
                    <a:cubicBezTo>
                      <a:pt x="203" y="288"/>
                      <a:pt x="225" y="287"/>
                      <a:pt x="238" y="300"/>
                    </a:cubicBezTo>
                    <a:cubicBezTo>
                      <a:pt x="239" y="302"/>
                      <a:pt x="239" y="302"/>
                      <a:pt x="240" y="302"/>
                    </a:cubicBezTo>
                    <a:cubicBezTo>
                      <a:pt x="240" y="301"/>
                      <a:pt x="254" y="293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5" y="266"/>
                      <a:pt x="308" y="267"/>
                      <a:pt x="309" y="268"/>
                    </a:cubicBezTo>
                    <a:cubicBezTo>
                      <a:pt x="312" y="271"/>
                      <a:pt x="312" y="276"/>
                      <a:pt x="309" y="278"/>
                    </a:cubicBezTo>
                    <a:cubicBezTo>
                      <a:pt x="309" y="279"/>
                      <a:pt x="294" y="287"/>
                      <a:pt x="277" y="296"/>
                    </a:cubicBezTo>
                    <a:cubicBezTo>
                      <a:pt x="260" y="306"/>
                      <a:pt x="246" y="314"/>
                      <a:pt x="246" y="314"/>
                    </a:cubicBezTo>
                    <a:cubicBezTo>
                      <a:pt x="246" y="314"/>
                      <a:pt x="247" y="315"/>
                      <a:pt x="247" y="316"/>
                    </a:cubicBezTo>
                    <a:cubicBezTo>
                      <a:pt x="248" y="322"/>
                      <a:pt x="248" y="328"/>
                      <a:pt x="246" y="334"/>
                    </a:cubicBezTo>
                    <a:cubicBezTo>
                      <a:pt x="242" y="343"/>
                      <a:pt x="235" y="351"/>
                      <a:pt x="225" y="354"/>
                    </a:cubicBezTo>
                    <a:cubicBezTo>
                      <a:pt x="221" y="355"/>
                      <a:pt x="215" y="356"/>
                      <a:pt x="212" y="356"/>
                    </a:cubicBez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 w 429"/>
                  <a:gd name="T1" fmla="*/ 550 h 560"/>
                  <a:gd name="T2" fmla="*/ 9 w 429"/>
                  <a:gd name="T3" fmla="*/ 518 h 560"/>
                  <a:gd name="T4" fmla="*/ 428 w 429"/>
                  <a:gd name="T5" fmla="*/ 527 h 560"/>
                  <a:gd name="T6" fmla="*/ 419 w 429"/>
                  <a:gd name="T7" fmla="*/ 559 h 560"/>
                  <a:gd name="T8" fmla="*/ 10 w 429"/>
                  <a:gd name="T9" fmla="*/ 559 h 560"/>
                  <a:gd name="T10" fmla="*/ 1 w 429"/>
                  <a:gd name="T11" fmla="*/ 500 h 560"/>
                  <a:gd name="T12" fmla="*/ 75 w 429"/>
                  <a:gd name="T13" fmla="*/ 158 h 560"/>
                  <a:gd name="T14" fmla="*/ 83 w 429"/>
                  <a:gd name="T15" fmla="*/ 152 h 560"/>
                  <a:gd name="T16" fmla="*/ 191 w 429"/>
                  <a:gd name="T17" fmla="*/ 152 h 560"/>
                  <a:gd name="T18" fmla="*/ 191 w 429"/>
                  <a:gd name="T19" fmla="*/ 126 h 560"/>
                  <a:gd name="T20" fmla="*/ 187 w 429"/>
                  <a:gd name="T21" fmla="*/ 126 h 560"/>
                  <a:gd name="T22" fmla="*/ 54 w 429"/>
                  <a:gd name="T23" fmla="*/ 55 h 560"/>
                  <a:gd name="T24" fmla="*/ 31 w 429"/>
                  <a:gd name="T25" fmla="*/ 1 h 560"/>
                  <a:gd name="T26" fmla="*/ 397 w 429"/>
                  <a:gd name="T27" fmla="*/ 0 h 560"/>
                  <a:gd name="T28" fmla="*/ 397 w 429"/>
                  <a:gd name="T29" fmla="*/ 4 h 560"/>
                  <a:gd name="T30" fmla="*/ 280 w 429"/>
                  <a:gd name="T31" fmla="*/ 118 h 560"/>
                  <a:gd name="T32" fmla="*/ 238 w 429"/>
                  <a:gd name="T33" fmla="*/ 126 h 560"/>
                  <a:gd name="T34" fmla="*/ 237 w 429"/>
                  <a:gd name="T35" fmla="*/ 139 h 560"/>
                  <a:gd name="T36" fmla="*/ 291 w 429"/>
                  <a:gd name="T37" fmla="*/ 152 h 560"/>
                  <a:gd name="T38" fmla="*/ 347 w 429"/>
                  <a:gd name="T39" fmla="*/ 152 h 560"/>
                  <a:gd name="T40" fmla="*/ 428 w 429"/>
                  <a:gd name="T41" fmla="*/ 495 h 560"/>
                  <a:gd name="T42" fmla="*/ 424 w 429"/>
                  <a:gd name="T43" fmla="*/ 503 h 560"/>
                  <a:gd name="T44" fmla="*/ 214 w 429"/>
                  <a:gd name="T45" fmla="*/ 504 h 560"/>
                  <a:gd name="T46" fmla="*/ 224 w 429"/>
                  <a:gd name="T47" fmla="*/ 450 h 560"/>
                  <a:gd name="T48" fmla="*/ 279 w 429"/>
                  <a:gd name="T49" fmla="*/ 434 h 560"/>
                  <a:gd name="T50" fmla="*/ 342 w 429"/>
                  <a:gd name="T51" fmla="*/ 295 h 560"/>
                  <a:gd name="T52" fmla="*/ 250 w 429"/>
                  <a:gd name="T53" fmla="*/ 201 h 560"/>
                  <a:gd name="T54" fmla="*/ 108 w 429"/>
                  <a:gd name="T55" fmla="*/ 249 h 560"/>
                  <a:gd name="T56" fmla="*/ 104 w 429"/>
                  <a:gd name="T57" fmla="*/ 392 h 560"/>
                  <a:gd name="T58" fmla="*/ 157 w 429"/>
                  <a:gd name="T59" fmla="*/ 438 h 560"/>
                  <a:gd name="T60" fmla="*/ 224 w 429"/>
                  <a:gd name="T61" fmla="*/ 450 h 560"/>
                  <a:gd name="T62" fmla="*/ 182 w 429"/>
                  <a:gd name="T63" fmla="*/ 332 h 560"/>
                  <a:gd name="T64" fmla="*/ 183 w 429"/>
                  <a:gd name="T65" fmla="*/ 313 h 560"/>
                  <a:gd name="T66" fmla="*/ 237 w 429"/>
                  <a:gd name="T67" fmla="*/ 300 h 560"/>
                  <a:gd name="T68" fmla="*/ 271 w 429"/>
                  <a:gd name="T69" fmla="*/ 284 h 560"/>
                  <a:gd name="T70" fmla="*/ 308 w 429"/>
                  <a:gd name="T71" fmla="*/ 267 h 560"/>
                  <a:gd name="T72" fmla="*/ 309 w 429"/>
                  <a:gd name="T73" fmla="*/ 278 h 560"/>
                  <a:gd name="T74" fmla="*/ 246 w 429"/>
                  <a:gd name="T75" fmla="*/ 314 h 560"/>
                  <a:gd name="T76" fmla="*/ 237 w 429"/>
                  <a:gd name="T77" fmla="*/ 346 h 560"/>
                  <a:gd name="T78" fmla="*/ 211 w 429"/>
                  <a:gd name="T79" fmla="*/ 35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9" h="560">
                    <a:moveTo>
                      <a:pt x="10" y="559"/>
                    </a:moveTo>
                    <a:cubicBezTo>
                      <a:pt x="5" y="557"/>
                      <a:pt x="2" y="554"/>
                      <a:pt x="1" y="550"/>
                    </a:cubicBezTo>
                    <a:cubicBezTo>
                      <a:pt x="0" y="548"/>
                      <a:pt x="0" y="529"/>
                      <a:pt x="1" y="527"/>
                    </a:cubicBezTo>
                    <a:cubicBezTo>
                      <a:pt x="2" y="522"/>
                      <a:pt x="5" y="519"/>
                      <a:pt x="9" y="518"/>
                    </a:cubicBezTo>
                    <a:cubicBezTo>
                      <a:pt x="11" y="517"/>
                      <a:pt x="417" y="517"/>
                      <a:pt x="419" y="518"/>
                    </a:cubicBezTo>
                    <a:cubicBezTo>
                      <a:pt x="423" y="519"/>
                      <a:pt x="426" y="522"/>
                      <a:pt x="428" y="527"/>
                    </a:cubicBezTo>
                    <a:cubicBezTo>
                      <a:pt x="428" y="529"/>
                      <a:pt x="428" y="548"/>
                      <a:pt x="428" y="550"/>
                    </a:cubicBezTo>
                    <a:cubicBezTo>
                      <a:pt x="426" y="554"/>
                      <a:pt x="423" y="558"/>
                      <a:pt x="419" y="559"/>
                    </a:cubicBezTo>
                    <a:cubicBezTo>
                      <a:pt x="417" y="559"/>
                      <a:pt x="395" y="559"/>
                      <a:pt x="214" y="559"/>
                    </a:cubicBezTo>
                    <a:cubicBezTo>
                      <a:pt x="38" y="559"/>
                      <a:pt x="11" y="559"/>
                      <a:pt x="10" y="559"/>
                    </a:cubicBezTo>
                    <a:close/>
                    <a:moveTo>
                      <a:pt x="5" y="503"/>
                    </a:moveTo>
                    <a:cubicBezTo>
                      <a:pt x="3" y="503"/>
                      <a:pt x="2" y="501"/>
                      <a:pt x="1" y="500"/>
                    </a:cubicBezTo>
                    <a:cubicBezTo>
                      <a:pt x="1" y="499"/>
                      <a:pt x="1" y="498"/>
                      <a:pt x="1" y="497"/>
                    </a:cubicBezTo>
                    <a:cubicBezTo>
                      <a:pt x="1" y="495"/>
                      <a:pt x="74" y="159"/>
                      <a:pt x="75" y="158"/>
                    </a:cubicBezTo>
                    <a:cubicBezTo>
                      <a:pt x="76" y="155"/>
                      <a:pt x="78" y="153"/>
                      <a:pt x="81" y="152"/>
                    </a:cubicBezTo>
                    <a:lnTo>
                      <a:pt x="83" y="152"/>
                    </a:lnTo>
                    <a:lnTo>
                      <a:pt x="137" y="152"/>
                    </a:lnTo>
                    <a:lnTo>
                      <a:pt x="191" y="152"/>
                    </a:lnTo>
                    <a:lnTo>
                      <a:pt x="191" y="139"/>
                    </a:lnTo>
                    <a:lnTo>
                      <a:pt x="191" y="126"/>
                    </a:lnTo>
                    <a:cubicBezTo>
                      <a:pt x="190" y="126"/>
                      <a:pt x="189" y="126"/>
                      <a:pt x="187" y="126"/>
                    </a:cubicBezTo>
                    <a:cubicBezTo>
                      <a:pt x="172" y="124"/>
                      <a:pt x="155" y="120"/>
                      <a:pt x="141" y="116"/>
                    </a:cubicBezTo>
                    <a:cubicBezTo>
                      <a:pt x="104" y="103"/>
                      <a:pt x="74" y="82"/>
                      <a:pt x="54" y="55"/>
                    </a:cubicBezTo>
                    <a:cubicBezTo>
                      <a:pt x="42" y="39"/>
                      <a:pt x="34" y="21"/>
                      <a:pt x="32" y="4"/>
                    </a:cubicBezTo>
                    <a:cubicBezTo>
                      <a:pt x="31" y="2"/>
                      <a:pt x="31" y="1"/>
                      <a:pt x="31" y="1"/>
                    </a:cubicBezTo>
                    <a:lnTo>
                      <a:pt x="31" y="0"/>
                    </a:lnTo>
                    <a:lnTo>
                      <a:pt x="397" y="0"/>
                    </a:lnTo>
                    <a:lnTo>
                      <a:pt x="397" y="1"/>
                    </a:lnTo>
                    <a:cubicBezTo>
                      <a:pt x="397" y="1"/>
                      <a:pt x="397" y="2"/>
                      <a:pt x="397" y="4"/>
                    </a:cubicBezTo>
                    <a:cubicBezTo>
                      <a:pt x="394" y="21"/>
                      <a:pt x="386" y="39"/>
                      <a:pt x="374" y="55"/>
                    </a:cubicBezTo>
                    <a:cubicBezTo>
                      <a:pt x="353" y="84"/>
                      <a:pt x="320" y="106"/>
                      <a:pt x="280" y="118"/>
                    </a:cubicBezTo>
                    <a:cubicBezTo>
                      <a:pt x="267" y="122"/>
                      <a:pt x="254" y="124"/>
                      <a:pt x="242" y="126"/>
                    </a:cubicBezTo>
                    <a:cubicBezTo>
                      <a:pt x="240" y="126"/>
                      <a:pt x="238" y="126"/>
                      <a:pt x="238" y="126"/>
                    </a:cubicBezTo>
                    <a:lnTo>
                      <a:pt x="237" y="126"/>
                    </a:lnTo>
                    <a:lnTo>
                      <a:pt x="237" y="139"/>
                    </a:lnTo>
                    <a:lnTo>
                      <a:pt x="237" y="152"/>
                    </a:lnTo>
                    <a:lnTo>
                      <a:pt x="291" y="152"/>
                    </a:lnTo>
                    <a:lnTo>
                      <a:pt x="346" y="152"/>
                    </a:lnTo>
                    <a:lnTo>
                      <a:pt x="347" y="152"/>
                    </a:lnTo>
                    <a:cubicBezTo>
                      <a:pt x="351" y="154"/>
                      <a:pt x="353" y="156"/>
                      <a:pt x="354" y="160"/>
                    </a:cubicBezTo>
                    <a:cubicBezTo>
                      <a:pt x="355" y="161"/>
                      <a:pt x="426" y="485"/>
                      <a:pt x="428" y="495"/>
                    </a:cubicBezTo>
                    <a:cubicBezTo>
                      <a:pt x="428" y="498"/>
                      <a:pt x="428" y="500"/>
                      <a:pt x="426" y="502"/>
                    </a:cubicBezTo>
                    <a:cubicBezTo>
                      <a:pt x="425" y="502"/>
                      <a:pt x="425" y="503"/>
                      <a:pt x="424" y="503"/>
                    </a:cubicBezTo>
                    <a:lnTo>
                      <a:pt x="422" y="504"/>
                    </a:lnTo>
                    <a:lnTo>
                      <a:pt x="214" y="504"/>
                    </a:lnTo>
                    <a:cubicBezTo>
                      <a:pt x="31" y="504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38" y="449"/>
                      <a:pt x="251" y="446"/>
                      <a:pt x="264" y="441"/>
                    </a:cubicBezTo>
                    <a:cubicBezTo>
                      <a:pt x="268" y="440"/>
                      <a:pt x="276" y="436"/>
                      <a:pt x="279" y="434"/>
                    </a:cubicBezTo>
                    <a:cubicBezTo>
                      <a:pt x="295" y="425"/>
                      <a:pt x="310" y="412"/>
                      <a:pt x="320" y="398"/>
                    </a:cubicBezTo>
                    <a:cubicBezTo>
                      <a:pt x="342" y="368"/>
                      <a:pt x="350" y="330"/>
                      <a:pt x="342" y="295"/>
                    </a:cubicBezTo>
                    <a:cubicBezTo>
                      <a:pt x="335" y="266"/>
                      <a:pt x="318" y="240"/>
                      <a:pt x="293" y="222"/>
                    </a:cubicBezTo>
                    <a:cubicBezTo>
                      <a:pt x="280" y="212"/>
                      <a:pt x="266" y="205"/>
                      <a:pt x="250" y="201"/>
                    </a:cubicBezTo>
                    <a:cubicBezTo>
                      <a:pt x="232" y="196"/>
                      <a:pt x="212" y="195"/>
                      <a:pt x="192" y="198"/>
                    </a:cubicBezTo>
                    <a:cubicBezTo>
                      <a:pt x="158" y="203"/>
                      <a:pt x="128" y="222"/>
                      <a:pt x="108" y="249"/>
                    </a:cubicBezTo>
                    <a:cubicBezTo>
                      <a:pt x="92" y="271"/>
                      <a:pt x="83" y="297"/>
                      <a:pt x="83" y="323"/>
                    </a:cubicBezTo>
                    <a:cubicBezTo>
                      <a:pt x="83" y="348"/>
                      <a:pt x="91" y="372"/>
                      <a:pt x="104" y="392"/>
                    </a:cubicBezTo>
                    <a:cubicBezTo>
                      <a:pt x="114" y="407"/>
                      <a:pt x="127" y="419"/>
                      <a:pt x="141" y="429"/>
                    </a:cubicBezTo>
                    <a:cubicBezTo>
                      <a:pt x="147" y="433"/>
                      <a:pt x="151" y="435"/>
                      <a:pt x="157" y="438"/>
                    </a:cubicBezTo>
                    <a:cubicBezTo>
                      <a:pt x="173" y="446"/>
                      <a:pt x="191" y="450"/>
                      <a:pt x="210" y="451"/>
                    </a:cubicBezTo>
                    <a:cubicBezTo>
                      <a:pt x="213" y="451"/>
                      <a:pt x="221" y="450"/>
                      <a:pt x="224" y="450"/>
                    </a:cubicBezTo>
                    <a:close/>
                    <a:moveTo>
                      <a:pt x="211" y="356"/>
                    </a:moveTo>
                    <a:cubicBezTo>
                      <a:pt x="197" y="354"/>
                      <a:pt x="186" y="345"/>
                      <a:pt x="182" y="332"/>
                    </a:cubicBezTo>
                    <a:cubicBezTo>
                      <a:pt x="181" y="329"/>
                      <a:pt x="181" y="327"/>
                      <a:pt x="181" y="323"/>
                    </a:cubicBezTo>
                    <a:cubicBezTo>
                      <a:pt x="181" y="319"/>
                      <a:pt x="181" y="316"/>
                      <a:pt x="183" y="313"/>
                    </a:cubicBezTo>
                    <a:cubicBezTo>
                      <a:pt x="187" y="300"/>
                      <a:pt x="200" y="291"/>
                      <a:pt x="214" y="291"/>
                    </a:cubicBezTo>
                    <a:cubicBezTo>
                      <a:pt x="223" y="291"/>
                      <a:pt x="231" y="294"/>
                      <a:pt x="237" y="300"/>
                    </a:cubicBezTo>
                    <a:cubicBezTo>
                      <a:pt x="239" y="302"/>
                      <a:pt x="240" y="302"/>
                      <a:pt x="240" y="302"/>
                    </a:cubicBezTo>
                    <a:cubicBezTo>
                      <a:pt x="240" y="302"/>
                      <a:pt x="254" y="294"/>
                      <a:pt x="271" y="284"/>
                    </a:cubicBezTo>
                    <a:cubicBezTo>
                      <a:pt x="288" y="275"/>
                      <a:pt x="302" y="267"/>
                      <a:pt x="303" y="267"/>
                    </a:cubicBezTo>
                    <a:cubicBezTo>
                      <a:pt x="304" y="266"/>
                      <a:pt x="306" y="267"/>
                      <a:pt x="308" y="267"/>
                    </a:cubicBezTo>
                    <a:cubicBezTo>
                      <a:pt x="310" y="269"/>
                      <a:pt x="311" y="271"/>
                      <a:pt x="311" y="273"/>
                    </a:cubicBezTo>
                    <a:cubicBezTo>
                      <a:pt x="311" y="275"/>
                      <a:pt x="310" y="277"/>
                      <a:pt x="309" y="278"/>
                    </a:cubicBezTo>
                    <a:cubicBezTo>
                      <a:pt x="308" y="279"/>
                      <a:pt x="294" y="287"/>
                      <a:pt x="277" y="296"/>
                    </a:cubicBezTo>
                    <a:cubicBezTo>
                      <a:pt x="260" y="306"/>
                      <a:pt x="247" y="313"/>
                      <a:pt x="246" y="314"/>
                    </a:cubicBezTo>
                    <a:cubicBezTo>
                      <a:pt x="246" y="314"/>
                      <a:pt x="246" y="314"/>
                      <a:pt x="247" y="316"/>
                    </a:cubicBezTo>
                    <a:cubicBezTo>
                      <a:pt x="249" y="327"/>
                      <a:pt x="246" y="339"/>
                      <a:pt x="237" y="346"/>
                    </a:cubicBezTo>
                    <a:cubicBezTo>
                      <a:pt x="233" y="351"/>
                      <a:pt x="226" y="354"/>
                      <a:pt x="220" y="355"/>
                    </a:cubicBezTo>
                    <a:cubicBezTo>
                      <a:pt x="218" y="355"/>
                      <a:pt x="213" y="356"/>
                      <a:pt x="211" y="356"/>
                    </a:cubicBezTo>
                    <a:close/>
                  </a:path>
                </a:pathLst>
              </a:custGeom>
              <a:solidFill>
                <a:srgbClr val="5B5B5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10 w 429"/>
                  <a:gd name="T1" fmla="*/ 559 h 560"/>
                  <a:gd name="T2" fmla="*/ 1 w 429"/>
                  <a:gd name="T3" fmla="*/ 551 h 560"/>
                  <a:gd name="T4" fmla="*/ 1 w 429"/>
                  <a:gd name="T5" fmla="*/ 527 h 560"/>
                  <a:gd name="T6" fmla="*/ 4 w 429"/>
                  <a:gd name="T7" fmla="*/ 521 h 560"/>
                  <a:gd name="T8" fmla="*/ 214 w 429"/>
                  <a:gd name="T9" fmla="*/ 518 h 560"/>
                  <a:gd name="T10" fmla="*/ 424 w 429"/>
                  <a:gd name="T11" fmla="*/ 521 h 560"/>
                  <a:gd name="T12" fmla="*/ 428 w 429"/>
                  <a:gd name="T13" fmla="*/ 527 h 560"/>
                  <a:gd name="T14" fmla="*/ 427 w 429"/>
                  <a:gd name="T15" fmla="*/ 551 h 560"/>
                  <a:gd name="T16" fmla="*/ 418 w 429"/>
                  <a:gd name="T17" fmla="*/ 559 h 560"/>
                  <a:gd name="T18" fmla="*/ 11 w 429"/>
                  <a:gd name="T19" fmla="*/ 559 h 560"/>
                  <a:gd name="T20" fmla="*/ 1 w 429"/>
                  <a:gd name="T21" fmla="*/ 500 h 560"/>
                  <a:gd name="T22" fmla="*/ 1 w 429"/>
                  <a:gd name="T23" fmla="*/ 495 h 560"/>
                  <a:gd name="T24" fmla="*/ 75 w 429"/>
                  <a:gd name="T25" fmla="*/ 158 h 560"/>
                  <a:gd name="T26" fmla="*/ 83 w 429"/>
                  <a:gd name="T27" fmla="*/ 152 h 560"/>
                  <a:gd name="T28" fmla="*/ 191 w 429"/>
                  <a:gd name="T29" fmla="*/ 152 h 560"/>
                  <a:gd name="T30" fmla="*/ 191 w 429"/>
                  <a:gd name="T31" fmla="*/ 126 h 560"/>
                  <a:gd name="T32" fmla="*/ 136 w 429"/>
                  <a:gd name="T33" fmla="*/ 113 h 560"/>
                  <a:gd name="T34" fmla="*/ 41 w 429"/>
                  <a:gd name="T35" fmla="*/ 32 h 560"/>
                  <a:gd name="T36" fmla="*/ 31 w 429"/>
                  <a:gd name="T37" fmla="*/ 0 h 560"/>
                  <a:gd name="T38" fmla="*/ 397 w 429"/>
                  <a:gd name="T39" fmla="*/ 0 h 560"/>
                  <a:gd name="T40" fmla="*/ 397 w 429"/>
                  <a:gd name="T41" fmla="*/ 3 h 560"/>
                  <a:gd name="T42" fmla="*/ 341 w 429"/>
                  <a:gd name="T43" fmla="*/ 87 h 560"/>
                  <a:gd name="T44" fmla="*/ 241 w 429"/>
                  <a:gd name="T45" fmla="*/ 125 h 560"/>
                  <a:gd name="T46" fmla="*/ 237 w 429"/>
                  <a:gd name="T47" fmla="*/ 139 h 560"/>
                  <a:gd name="T48" fmla="*/ 290 w 429"/>
                  <a:gd name="T49" fmla="*/ 152 h 560"/>
                  <a:gd name="T50" fmla="*/ 353 w 429"/>
                  <a:gd name="T51" fmla="*/ 158 h 560"/>
                  <a:gd name="T52" fmla="*/ 395 w 429"/>
                  <a:gd name="T53" fmla="*/ 349 h 560"/>
                  <a:gd name="T54" fmla="*/ 428 w 429"/>
                  <a:gd name="T55" fmla="*/ 497 h 560"/>
                  <a:gd name="T56" fmla="*/ 427 w 429"/>
                  <a:gd name="T57" fmla="*/ 500 h 560"/>
                  <a:gd name="T58" fmla="*/ 214 w 429"/>
                  <a:gd name="T59" fmla="*/ 503 h 560"/>
                  <a:gd name="T60" fmla="*/ 224 w 429"/>
                  <a:gd name="T61" fmla="*/ 450 h 560"/>
                  <a:gd name="T62" fmla="*/ 336 w 429"/>
                  <a:gd name="T63" fmla="*/ 370 h 560"/>
                  <a:gd name="T64" fmla="*/ 262 w 429"/>
                  <a:gd name="T65" fmla="*/ 204 h 560"/>
                  <a:gd name="T66" fmla="*/ 92 w 429"/>
                  <a:gd name="T67" fmla="*/ 276 h 560"/>
                  <a:gd name="T68" fmla="*/ 204 w 429"/>
                  <a:gd name="T69" fmla="*/ 450 h 560"/>
                  <a:gd name="T70" fmla="*/ 210 w 429"/>
                  <a:gd name="T71" fmla="*/ 355 h 560"/>
                  <a:gd name="T72" fmla="*/ 183 w 429"/>
                  <a:gd name="T73" fmla="*/ 313 h 560"/>
                  <a:gd name="T74" fmla="*/ 237 w 429"/>
                  <a:gd name="T75" fmla="*/ 300 h 560"/>
                  <a:gd name="T76" fmla="*/ 240 w 429"/>
                  <a:gd name="T77" fmla="*/ 302 h 560"/>
                  <a:gd name="T78" fmla="*/ 302 w 429"/>
                  <a:gd name="T79" fmla="*/ 267 h 560"/>
                  <a:gd name="T80" fmla="*/ 311 w 429"/>
                  <a:gd name="T81" fmla="*/ 271 h 560"/>
                  <a:gd name="T82" fmla="*/ 309 w 429"/>
                  <a:gd name="T83" fmla="*/ 278 h 560"/>
                  <a:gd name="T84" fmla="*/ 246 w 429"/>
                  <a:gd name="T85" fmla="*/ 314 h 560"/>
                  <a:gd name="T86" fmla="*/ 247 w 429"/>
                  <a:gd name="T87" fmla="*/ 323 h 560"/>
                  <a:gd name="T88" fmla="*/ 230 w 429"/>
                  <a:gd name="T89" fmla="*/ 352 h 560"/>
                  <a:gd name="T90" fmla="*/ 210 w 429"/>
                  <a:gd name="T91" fmla="*/ 35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9" h="560">
                    <a:moveTo>
                      <a:pt x="11" y="559"/>
                    </a:moveTo>
                    <a:cubicBezTo>
                      <a:pt x="10" y="559"/>
                      <a:pt x="10" y="559"/>
                      <a:pt x="10" y="559"/>
                    </a:cubicBezTo>
                    <a:cubicBezTo>
                      <a:pt x="10" y="558"/>
                      <a:pt x="9" y="558"/>
                      <a:pt x="9" y="558"/>
                    </a:cubicBezTo>
                    <a:cubicBezTo>
                      <a:pt x="5" y="557"/>
                      <a:pt x="2" y="554"/>
                      <a:pt x="1" y="551"/>
                    </a:cubicBezTo>
                    <a:cubicBezTo>
                      <a:pt x="1" y="550"/>
                      <a:pt x="1" y="550"/>
                      <a:pt x="1" y="550"/>
                    </a:cubicBezTo>
                    <a:cubicBezTo>
                      <a:pt x="0" y="549"/>
                      <a:pt x="0" y="527"/>
                      <a:pt x="1" y="527"/>
                    </a:cubicBezTo>
                    <a:cubicBezTo>
                      <a:pt x="1" y="527"/>
                      <a:pt x="1" y="526"/>
                      <a:pt x="1" y="526"/>
                    </a:cubicBezTo>
                    <a:cubicBezTo>
                      <a:pt x="2" y="524"/>
                      <a:pt x="3" y="522"/>
                      <a:pt x="4" y="521"/>
                    </a:cubicBezTo>
                    <a:cubicBezTo>
                      <a:pt x="6" y="520"/>
                      <a:pt x="7" y="519"/>
                      <a:pt x="9" y="518"/>
                    </a:cubicBezTo>
                    <a:cubicBezTo>
                      <a:pt x="10" y="518"/>
                      <a:pt x="27" y="518"/>
                      <a:pt x="214" y="518"/>
                    </a:cubicBezTo>
                    <a:cubicBezTo>
                      <a:pt x="413" y="518"/>
                      <a:pt x="418" y="518"/>
                      <a:pt x="419" y="518"/>
                    </a:cubicBezTo>
                    <a:cubicBezTo>
                      <a:pt x="422" y="519"/>
                      <a:pt x="423" y="520"/>
                      <a:pt x="424" y="521"/>
                    </a:cubicBezTo>
                    <a:cubicBezTo>
                      <a:pt x="426" y="522"/>
                      <a:pt x="427" y="525"/>
                      <a:pt x="427" y="526"/>
                    </a:cubicBezTo>
                    <a:cubicBezTo>
                      <a:pt x="427" y="526"/>
                      <a:pt x="427" y="527"/>
                      <a:pt x="428" y="527"/>
                    </a:cubicBezTo>
                    <a:cubicBezTo>
                      <a:pt x="428" y="527"/>
                      <a:pt x="428" y="550"/>
                      <a:pt x="428" y="550"/>
                    </a:cubicBezTo>
                    <a:cubicBezTo>
                      <a:pt x="427" y="550"/>
                      <a:pt x="427" y="550"/>
                      <a:pt x="427" y="551"/>
                    </a:cubicBezTo>
                    <a:cubicBezTo>
                      <a:pt x="426" y="554"/>
                      <a:pt x="423" y="557"/>
                      <a:pt x="420" y="558"/>
                    </a:cubicBezTo>
                    <a:cubicBezTo>
                      <a:pt x="419" y="558"/>
                      <a:pt x="419" y="559"/>
                      <a:pt x="418" y="559"/>
                    </a:cubicBezTo>
                    <a:cubicBezTo>
                      <a:pt x="418" y="559"/>
                      <a:pt x="357" y="559"/>
                      <a:pt x="215" y="559"/>
                    </a:cubicBezTo>
                    <a:cubicBezTo>
                      <a:pt x="103" y="559"/>
                      <a:pt x="11" y="559"/>
                      <a:pt x="11" y="559"/>
                    </a:cubicBezTo>
                    <a:close/>
                    <a:moveTo>
                      <a:pt x="5" y="503"/>
                    </a:moveTo>
                    <a:cubicBezTo>
                      <a:pt x="3" y="502"/>
                      <a:pt x="2" y="501"/>
                      <a:pt x="1" y="500"/>
                    </a:cubicBezTo>
                    <a:cubicBezTo>
                      <a:pt x="1" y="499"/>
                      <a:pt x="1" y="499"/>
                      <a:pt x="1" y="499"/>
                    </a:cubicBezTo>
                    <a:cubicBezTo>
                      <a:pt x="0" y="499"/>
                      <a:pt x="1" y="495"/>
                      <a:pt x="1" y="495"/>
                    </a:cubicBezTo>
                    <a:cubicBezTo>
                      <a:pt x="1" y="495"/>
                      <a:pt x="17" y="422"/>
                      <a:pt x="36" y="333"/>
                    </a:cubicBezTo>
                    <a:cubicBezTo>
                      <a:pt x="78" y="140"/>
                      <a:pt x="74" y="160"/>
                      <a:pt x="75" y="158"/>
                    </a:cubicBezTo>
                    <a:cubicBezTo>
                      <a:pt x="76" y="156"/>
                      <a:pt x="78" y="154"/>
                      <a:pt x="81" y="153"/>
                    </a:cubicBezTo>
                    <a:lnTo>
                      <a:pt x="83" y="152"/>
                    </a:lnTo>
                    <a:lnTo>
                      <a:pt x="137" y="152"/>
                    </a:lnTo>
                    <a:cubicBezTo>
                      <a:pt x="179" y="152"/>
                      <a:pt x="191" y="152"/>
                      <a:pt x="191" y="152"/>
                    </a:cubicBezTo>
                    <a:cubicBezTo>
                      <a:pt x="191" y="151"/>
                      <a:pt x="191" y="146"/>
                      <a:pt x="191" y="139"/>
                    </a:cubicBezTo>
                    <a:cubicBezTo>
                      <a:pt x="191" y="129"/>
                      <a:pt x="191" y="126"/>
                      <a:pt x="191" y="126"/>
                    </a:cubicBezTo>
                    <a:cubicBezTo>
                      <a:pt x="191" y="126"/>
                      <a:pt x="189" y="126"/>
                      <a:pt x="187" y="125"/>
                    </a:cubicBezTo>
                    <a:cubicBezTo>
                      <a:pt x="171" y="124"/>
                      <a:pt x="152" y="119"/>
                      <a:pt x="136" y="113"/>
                    </a:cubicBezTo>
                    <a:cubicBezTo>
                      <a:pt x="100" y="100"/>
                      <a:pt x="70" y="78"/>
                      <a:pt x="51" y="50"/>
                    </a:cubicBezTo>
                    <a:cubicBezTo>
                      <a:pt x="47" y="44"/>
                      <a:pt x="44" y="38"/>
                      <a:pt x="41" y="32"/>
                    </a:cubicBezTo>
                    <a:cubicBezTo>
                      <a:pt x="36" y="23"/>
                      <a:pt x="33" y="12"/>
                      <a:pt x="32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1" y="0"/>
                      <a:pt x="68" y="0"/>
                      <a:pt x="214" y="0"/>
                    </a:cubicBezTo>
                    <a:cubicBezTo>
                      <a:pt x="336" y="0"/>
                      <a:pt x="397" y="0"/>
                      <a:pt x="397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97" y="0"/>
                      <a:pt x="397" y="2"/>
                      <a:pt x="397" y="3"/>
                    </a:cubicBezTo>
                    <a:cubicBezTo>
                      <a:pt x="396" y="10"/>
                      <a:pt x="393" y="19"/>
                      <a:pt x="390" y="27"/>
                    </a:cubicBezTo>
                    <a:cubicBezTo>
                      <a:pt x="381" y="49"/>
                      <a:pt x="364" y="71"/>
                      <a:pt x="341" y="87"/>
                    </a:cubicBezTo>
                    <a:cubicBezTo>
                      <a:pt x="323" y="101"/>
                      <a:pt x="302" y="111"/>
                      <a:pt x="279" y="118"/>
                    </a:cubicBezTo>
                    <a:cubicBezTo>
                      <a:pt x="267" y="121"/>
                      <a:pt x="253" y="124"/>
                      <a:pt x="241" y="125"/>
                    </a:cubicBezTo>
                    <a:cubicBezTo>
                      <a:pt x="239" y="126"/>
                      <a:pt x="237" y="126"/>
                      <a:pt x="237" y="126"/>
                    </a:cubicBezTo>
                    <a:cubicBezTo>
                      <a:pt x="237" y="126"/>
                      <a:pt x="237" y="129"/>
                      <a:pt x="237" y="139"/>
                    </a:cubicBezTo>
                    <a:cubicBezTo>
                      <a:pt x="237" y="146"/>
                      <a:pt x="237" y="151"/>
                      <a:pt x="237" y="151"/>
                    </a:cubicBezTo>
                    <a:cubicBezTo>
                      <a:pt x="237" y="152"/>
                      <a:pt x="242" y="152"/>
                      <a:pt x="290" y="152"/>
                    </a:cubicBezTo>
                    <a:cubicBezTo>
                      <a:pt x="320" y="152"/>
                      <a:pt x="344" y="152"/>
                      <a:pt x="345" y="152"/>
                    </a:cubicBezTo>
                    <a:cubicBezTo>
                      <a:pt x="348" y="153"/>
                      <a:pt x="352" y="155"/>
                      <a:pt x="353" y="158"/>
                    </a:cubicBezTo>
                    <a:cubicBezTo>
                      <a:pt x="354" y="159"/>
                      <a:pt x="355" y="164"/>
                      <a:pt x="359" y="181"/>
                    </a:cubicBezTo>
                    <a:cubicBezTo>
                      <a:pt x="361" y="193"/>
                      <a:pt x="378" y="269"/>
                      <a:pt x="395" y="349"/>
                    </a:cubicBezTo>
                    <a:cubicBezTo>
                      <a:pt x="413" y="429"/>
                      <a:pt x="427" y="495"/>
                      <a:pt x="428" y="495"/>
                    </a:cubicBezTo>
                    <a:cubicBezTo>
                      <a:pt x="428" y="495"/>
                      <a:pt x="428" y="496"/>
                      <a:pt x="428" y="497"/>
                    </a:cubicBezTo>
                    <a:cubicBezTo>
                      <a:pt x="428" y="498"/>
                      <a:pt x="428" y="499"/>
                      <a:pt x="427" y="499"/>
                    </a:cubicBezTo>
                    <a:cubicBezTo>
                      <a:pt x="427" y="499"/>
                      <a:pt x="427" y="500"/>
                      <a:pt x="427" y="500"/>
                    </a:cubicBezTo>
                    <a:cubicBezTo>
                      <a:pt x="427" y="501"/>
                      <a:pt x="425" y="503"/>
                      <a:pt x="424" y="503"/>
                    </a:cubicBezTo>
                    <a:cubicBezTo>
                      <a:pt x="423" y="503"/>
                      <a:pt x="408" y="503"/>
                      <a:pt x="214" y="503"/>
                    </a:cubicBezTo>
                    <a:cubicBezTo>
                      <a:pt x="32" y="503"/>
                      <a:pt x="6" y="503"/>
                      <a:pt x="5" y="503"/>
                    </a:cubicBezTo>
                    <a:close/>
                    <a:moveTo>
                      <a:pt x="224" y="450"/>
                    </a:moveTo>
                    <a:cubicBezTo>
                      <a:pt x="256" y="448"/>
                      <a:pt x="284" y="435"/>
                      <a:pt x="306" y="414"/>
                    </a:cubicBezTo>
                    <a:cubicBezTo>
                      <a:pt x="320" y="401"/>
                      <a:pt x="330" y="386"/>
                      <a:pt x="336" y="370"/>
                    </a:cubicBezTo>
                    <a:cubicBezTo>
                      <a:pt x="348" y="340"/>
                      <a:pt x="348" y="307"/>
                      <a:pt x="336" y="277"/>
                    </a:cubicBezTo>
                    <a:cubicBezTo>
                      <a:pt x="323" y="243"/>
                      <a:pt x="296" y="217"/>
                      <a:pt x="262" y="204"/>
                    </a:cubicBezTo>
                    <a:cubicBezTo>
                      <a:pt x="229" y="192"/>
                      <a:pt x="192" y="193"/>
                      <a:pt x="161" y="207"/>
                    </a:cubicBezTo>
                    <a:cubicBezTo>
                      <a:pt x="130" y="220"/>
                      <a:pt x="105" y="245"/>
                      <a:pt x="92" y="276"/>
                    </a:cubicBezTo>
                    <a:cubicBezTo>
                      <a:pt x="82" y="302"/>
                      <a:pt x="80" y="331"/>
                      <a:pt x="88" y="358"/>
                    </a:cubicBezTo>
                    <a:cubicBezTo>
                      <a:pt x="103" y="410"/>
                      <a:pt x="150" y="447"/>
                      <a:pt x="204" y="450"/>
                    </a:cubicBezTo>
                    <a:cubicBezTo>
                      <a:pt x="211" y="451"/>
                      <a:pt x="218" y="451"/>
                      <a:pt x="224" y="450"/>
                    </a:cubicBezTo>
                    <a:close/>
                    <a:moveTo>
                      <a:pt x="210" y="355"/>
                    </a:moveTo>
                    <a:cubicBezTo>
                      <a:pt x="196" y="354"/>
                      <a:pt x="185" y="344"/>
                      <a:pt x="182" y="331"/>
                    </a:cubicBezTo>
                    <a:cubicBezTo>
                      <a:pt x="181" y="325"/>
                      <a:pt x="181" y="319"/>
                      <a:pt x="183" y="313"/>
                    </a:cubicBezTo>
                    <a:cubicBezTo>
                      <a:pt x="188" y="298"/>
                      <a:pt x="204" y="289"/>
                      <a:pt x="220" y="292"/>
                    </a:cubicBezTo>
                    <a:cubicBezTo>
                      <a:pt x="226" y="293"/>
                      <a:pt x="232" y="296"/>
                      <a:pt x="237" y="300"/>
                    </a:cubicBezTo>
                    <a:lnTo>
                      <a:pt x="239" y="302"/>
                    </a:lnTo>
                    <a:lnTo>
                      <a:pt x="240" y="302"/>
                    </a:lnTo>
                    <a:cubicBezTo>
                      <a:pt x="241" y="302"/>
                      <a:pt x="255" y="294"/>
                      <a:pt x="271" y="285"/>
                    </a:cubicBezTo>
                    <a:cubicBezTo>
                      <a:pt x="288" y="275"/>
                      <a:pt x="302" y="267"/>
                      <a:pt x="302" y="267"/>
                    </a:cubicBezTo>
                    <a:cubicBezTo>
                      <a:pt x="304" y="267"/>
                      <a:pt x="306" y="267"/>
                      <a:pt x="307" y="268"/>
                    </a:cubicBezTo>
                    <a:cubicBezTo>
                      <a:pt x="309" y="268"/>
                      <a:pt x="310" y="270"/>
                      <a:pt x="311" y="271"/>
                    </a:cubicBezTo>
                    <a:cubicBezTo>
                      <a:pt x="311" y="271"/>
                      <a:pt x="311" y="272"/>
                      <a:pt x="311" y="273"/>
                    </a:cubicBezTo>
                    <a:cubicBezTo>
                      <a:pt x="311" y="275"/>
                      <a:pt x="310" y="276"/>
                      <a:pt x="309" y="278"/>
                    </a:cubicBezTo>
                    <a:cubicBezTo>
                      <a:pt x="309" y="278"/>
                      <a:pt x="296" y="286"/>
                      <a:pt x="277" y="296"/>
                    </a:cubicBezTo>
                    <a:cubicBezTo>
                      <a:pt x="260" y="306"/>
                      <a:pt x="246" y="313"/>
                      <a:pt x="246" y="314"/>
                    </a:cubicBezTo>
                    <a:cubicBezTo>
                      <a:pt x="246" y="314"/>
                      <a:pt x="246" y="314"/>
                      <a:pt x="246" y="314"/>
                    </a:cubicBezTo>
                    <a:cubicBezTo>
                      <a:pt x="247" y="319"/>
                      <a:pt x="247" y="320"/>
                      <a:pt x="247" y="323"/>
                    </a:cubicBezTo>
                    <a:cubicBezTo>
                      <a:pt x="247" y="327"/>
                      <a:pt x="247" y="330"/>
                      <a:pt x="246" y="333"/>
                    </a:cubicBezTo>
                    <a:cubicBezTo>
                      <a:pt x="243" y="341"/>
                      <a:pt x="237" y="348"/>
                      <a:pt x="230" y="352"/>
                    </a:cubicBezTo>
                    <a:cubicBezTo>
                      <a:pt x="227" y="353"/>
                      <a:pt x="223" y="354"/>
                      <a:pt x="220" y="355"/>
                    </a:cubicBezTo>
                    <a:cubicBezTo>
                      <a:pt x="218" y="355"/>
                      <a:pt x="213" y="355"/>
                      <a:pt x="210" y="355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 noChangeArrowheads="1"/>
              </p:cNvSpPr>
              <p:nvPr/>
            </p:nvSpPr>
            <p:spPr bwMode="auto">
              <a:xfrm>
                <a:off x="750" y="1255"/>
                <a:ext cx="160" cy="215"/>
              </a:xfrm>
              <a:custGeom>
                <a:avLst/>
                <a:gdLst>
                  <a:gd name="T0" fmla="*/ 9 w 428"/>
                  <a:gd name="T1" fmla="*/ 558 h 560"/>
                  <a:gd name="T2" fmla="*/ 0 w 428"/>
                  <a:gd name="T3" fmla="*/ 549 h 560"/>
                  <a:gd name="T4" fmla="*/ 0 w 428"/>
                  <a:gd name="T5" fmla="*/ 527 h 560"/>
                  <a:gd name="T6" fmla="*/ 1 w 428"/>
                  <a:gd name="T7" fmla="*/ 526 h 560"/>
                  <a:gd name="T8" fmla="*/ 213 w 428"/>
                  <a:gd name="T9" fmla="*/ 518 h 560"/>
                  <a:gd name="T10" fmla="*/ 418 w 428"/>
                  <a:gd name="T11" fmla="*/ 518 h 560"/>
                  <a:gd name="T12" fmla="*/ 426 w 428"/>
                  <a:gd name="T13" fmla="*/ 527 h 560"/>
                  <a:gd name="T14" fmla="*/ 427 w 428"/>
                  <a:gd name="T15" fmla="*/ 549 h 560"/>
                  <a:gd name="T16" fmla="*/ 426 w 428"/>
                  <a:gd name="T17" fmla="*/ 549 h 560"/>
                  <a:gd name="T18" fmla="*/ 417 w 428"/>
                  <a:gd name="T19" fmla="*/ 558 h 560"/>
                  <a:gd name="T20" fmla="*/ 213 w 428"/>
                  <a:gd name="T21" fmla="*/ 559 h 560"/>
                  <a:gd name="T22" fmla="*/ 4 w 428"/>
                  <a:gd name="T23" fmla="*/ 503 h 560"/>
                  <a:gd name="T24" fmla="*/ 0 w 428"/>
                  <a:gd name="T25" fmla="*/ 498 h 560"/>
                  <a:gd name="T26" fmla="*/ 0 w 428"/>
                  <a:gd name="T27" fmla="*/ 496 h 560"/>
                  <a:gd name="T28" fmla="*/ 74 w 428"/>
                  <a:gd name="T29" fmla="*/ 160 h 560"/>
                  <a:gd name="T30" fmla="*/ 82 w 428"/>
                  <a:gd name="T31" fmla="*/ 152 h 560"/>
                  <a:gd name="T32" fmla="*/ 191 w 428"/>
                  <a:gd name="T33" fmla="*/ 152 h 560"/>
                  <a:gd name="T34" fmla="*/ 186 w 428"/>
                  <a:gd name="T35" fmla="*/ 125 h 560"/>
                  <a:gd name="T36" fmla="*/ 35 w 428"/>
                  <a:gd name="T37" fmla="*/ 20 h 560"/>
                  <a:gd name="T38" fmla="*/ 30 w 428"/>
                  <a:gd name="T39" fmla="*/ 0 h 560"/>
                  <a:gd name="T40" fmla="*/ 396 w 428"/>
                  <a:gd name="T41" fmla="*/ 0 h 560"/>
                  <a:gd name="T42" fmla="*/ 388 w 428"/>
                  <a:gd name="T43" fmla="*/ 27 h 560"/>
                  <a:gd name="T44" fmla="*/ 241 w 428"/>
                  <a:gd name="T45" fmla="*/ 125 h 560"/>
                  <a:gd name="T46" fmla="*/ 236 w 428"/>
                  <a:gd name="T47" fmla="*/ 152 h 560"/>
                  <a:gd name="T48" fmla="*/ 344 w 428"/>
                  <a:gd name="T49" fmla="*/ 152 h 560"/>
                  <a:gd name="T50" fmla="*/ 353 w 428"/>
                  <a:gd name="T51" fmla="*/ 161 h 560"/>
                  <a:gd name="T52" fmla="*/ 426 w 428"/>
                  <a:gd name="T53" fmla="*/ 496 h 560"/>
                  <a:gd name="T54" fmla="*/ 426 w 428"/>
                  <a:gd name="T55" fmla="*/ 498 h 560"/>
                  <a:gd name="T56" fmla="*/ 422 w 428"/>
                  <a:gd name="T57" fmla="*/ 503 h 560"/>
                  <a:gd name="T58" fmla="*/ 5 w 428"/>
                  <a:gd name="T59" fmla="*/ 503 h 560"/>
                  <a:gd name="T60" fmla="*/ 223 w 428"/>
                  <a:gd name="T61" fmla="*/ 451 h 560"/>
                  <a:gd name="T62" fmla="*/ 323 w 428"/>
                  <a:gd name="T63" fmla="*/ 253 h 560"/>
                  <a:gd name="T64" fmla="*/ 236 w 428"/>
                  <a:gd name="T65" fmla="*/ 197 h 560"/>
                  <a:gd name="T66" fmla="*/ 113 w 428"/>
                  <a:gd name="T67" fmla="*/ 241 h 560"/>
                  <a:gd name="T68" fmla="*/ 143 w 428"/>
                  <a:gd name="T69" fmla="*/ 431 h 560"/>
                  <a:gd name="T70" fmla="*/ 223 w 428"/>
                  <a:gd name="T71" fmla="*/ 451 h 560"/>
                  <a:gd name="T72" fmla="*/ 182 w 428"/>
                  <a:gd name="T73" fmla="*/ 334 h 560"/>
                  <a:gd name="T74" fmla="*/ 207 w 428"/>
                  <a:gd name="T75" fmla="*/ 292 h 560"/>
                  <a:gd name="T76" fmla="*/ 236 w 428"/>
                  <a:gd name="T77" fmla="*/ 300 h 560"/>
                  <a:gd name="T78" fmla="*/ 270 w 428"/>
                  <a:gd name="T79" fmla="*/ 285 h 560"/>
                  <a:gd name="T80" fmla="*/ 304 w 428"/>
                  <a:gd name="T81" fmla="*/ 267 h 560"/>
                  <a:gd name="T82" fmla="*/ 308 w 428"/>
                  <a:gd name="T83" fmla="*/ 278 h 560"/>
                  <a:gd name="T84" fmla="*/ 245 w 428"/>
                  <a:gd name="T85" fmla="*/ 313 h 560"/>
                  <a:gd name="T86" fmla="*/ 245 w 428"/>
                  <a:gd name="T87" fmla="*/ 317 h 560"/>
                  <a:gd name="T88" fmla="*/ 236 w 428"/>
                  <a:gd name="T89" fmla="*/ 34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560">
                    <a:moveTo>
                      <a:pt x="10" y="559"/>
                    </a:moveTo>
                    <a:cubicBezTo>
                      <a:pt x="10" y="558"/>
                      <a:pt x="10" y="558"/>
                      <a:pt x="9" y="558"/>
                    </a:cubicBezTo>
                    <a:cubicBezTo>
                      <a:pt x="5" y="558"/>
                      <a:pt x="1" y="553"/>
                      <a:pt x="0" y="549"/>
                    </a:cubicBezTo>
                    <a:cubicBezTo>
                      <a:pt x="0" y="548"/>
                      <a:pt x="0" y="548"/>
                      <a:pt x="0" y="549"/>
                    </a:cubicBezTo>
                    <a:cubicBezTo>
                      <a:pt x="0" y="549"/>
                      <a:pt x="0" y="545"/>
                      <a:pt x="0" y="538"/>
                    </a:cubicBezTo>
                    <a:cubicBezTo>
                      <a:pt x="0" y="532"/>
                      <a:pt x="0" y="527"/>
                      <a:pt x="0" y="527"/>
                    </a:cubicBezTo>
                    <a:cubicBezTo>
                      <a:pt x="0" y="528"/>
                      <a:pt x="0" y="528"/>
                      <a:pt x="0" y="528"/>
                    </a:cubicBezTo>
                    <a:cubicBezTo>
                      <a:pt x="0" y="527"/>
                      <a:pt x="0" y="526"/>
                      <a:pt x="1" y="526"/>
                    </a:cubicBezTo>
                    <a:cubicBezTo>
                      <a:pt x="2" y="522"/>
                      <a:pt x="4" y="520"/>
                      <a:pt x="8" y="518"/>
                    </a:cubicBezTo>
                    <a:cubicBezTo>
                      <a:pt x="9" y="518"/>
                      <a:pt x="15" y="518"/>
                      <a:pt x="213" y="518"/>
                    </a:cubicBezTo>
                    <a:lnTo>
                      <a:pt x="417" y="518"/>
                    </a:lnTo>
                    <a:lnTo>
                      <a:pt x="418" y="518"/>
                    </a:lnTo>
                    <a:cubicBezTo>
                      <a:pt x="422" y="520"/>
                      <a:pt x="425" y="523"/>
                      <a:pt x="426" y="527"/>
                    </a:cubicBezTo>
                    <a:cubicBezTo>
                      <a:pt x="426" y="528"/>
                      <a:pt x="426" y="528"/>
                      <a:pt x="426" y="527"/>
                    </a:cubicBezTo>
                    <a:cubicBezTo>
                      <a:pt x="427" y="527"/>
                      <a:pt x="427" y="527"/>
                      <a:pt x="427" y="528"/>
                    </a:cubicBezTo>
                    <a:cubicBezTo>
                      <a:pt x="427" y="529"/>
                      <a:pt x="427" y="547"/>
                      <a:pt x="427" y="549"/>
                    </a:cubicBezTo>
                    <a:cubicBezTo>
                      <a:pt x="427" y="549"/>
                      <a:pt x="427" y="550"/>
                      <a:pt x="426" y="549"/>
                    </a:cubicBezTo>
                    <a:cubicBezTo>
                      <a:pt x="426" y="548"/>
                      <a:pt x="426" y="549"/>
                      <a:pt x="426" y="549"/>
                    </a:cubicBezTo>
                    <a:cubicBezTo>
                      <a:pt x="426" y="551"/>
                      <a:pt x="425" y="554"/>
                      <a:pt x="423" y="555"/>
                    </a:cubicBezTo>
                    <a:cubicBezTo>
                      <a:pt x="422" y="557"/>
                      <a:pt x="419" y="558"/>
                      <a:pt x="417" y="558"/>
                    </a:cubicBezTo>
                    <a:cubicBezTo>
                      <a:pt x="416" y="558"/>
                      <a:pt x="416" y="558"/>
                      <a:pt x="417" y="559"/>
                    </a:cubicBezTo>
                    <a:cubicBezTo>
                      <a:pt x="417" y="559"/>
                      <a:pt x="326" y="559"/>
                      <a:pt x="213" y="559"/>
                    </a:cubicBezTo>
                    <a:cubicBezTo>
                      <a:pt x="101" y="559"/>
                      <a:pt x="9" y="559"/>
                      <a:pt x="10" y="559"/>
                    </a:cubicBezTo>
                    <a:close/>
                    <a:moveTo>
                      <a:pt x="4" y="503"/>
                    </a:moveTo>
                    <a:cubicBezTo>
                      <a:pt x="2" y="502"/>
                      <a:pt x="0" y="500"/>
                      <a:pt x="0" y="498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499"/>
                      <a:pt x="0" y="498"/>
                      <a:pt x="0" y="497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497"/>
                      <a:pt x="0" y="497"/>
                      <a:pt x="0" y="496"/>
                    </a:cubicBezTo>
                    <a:cubicBezTo>
                      <a:pt x="0" y="496"/>
                      <a:pt x="73" y="162"/>
                      <a:pt x="74" y="160"/>
                    </a:cubicBezTo>
                    <a:cubicBezTo>
                      <a:pt x="74" y="158"/>
                      <a:pt x="75" y="157"/>
                      <a:pt x="76" y="156"/>
                    </a:cubicBezTo>
                    <a:cubicBezTo>
                      <a:pt x="78" y="154"/>
                      <a:pt x="80" y="153"/>
                      <a:pt x="82" y="152"/>
                    </a:cubicBezTo>
                    <a:cubicBezTo>
                      <a:pt x="83" y="152"/>
                      <a:pt x="105" y="152"/>
                      <a:pt x="137" y="152"/>
                    </a:cubicBezTo>
                    <a:cubicBezTo>
                      <a:pt x="185" y="152"/>
                      <a:pt x="190" y="152"/>
                      <a:pt x="191" y="152"/>
                    </a:cubicBezTo>
                    <a:cubicBezTo>
                      <a:pt x="191" y="151"/>
                      <a:pt x="191" y="126"/>
                      <a:pt x="190" y="126"/>
                    </a:cubicBezTo>
                    <a:cubicBezTo>
                      <a:pt x="190" y="126"/>
                      <a:pt x="189" y="126"/>
                      <a:pt x="186" y="125"/>
                    </a:cubicBezTo>
                    <a:cubicBezTo>
                      <a:pt x="152" y="121"/>
                      <a:pt x="121" y="110"/>
                      <a:pt x="95" y="93"/>
                    </a:cubicBezTo>
                    <a:cubicBezTo>
                      <a:pt x="66" y="74"/>
                      <a:pt x="45" y="48"/>
                      <a:pt x="35" y="20"/>
                    </a:cubicBezTo>
                    <a:cubicBezTo>
                      <a:pt x="33" y="14"/>
                      <a:pt x="32" y="8"/>
                      <a:pt x="31" y="3"/>
                    </a:cubicBezTo>
                    <a:cubicBezTo>
                      <a:pt x="31" y="1"/>
                      <a:pt x="30" y="0"/>
                      <a:pt x="30" y="0"/>
                    </a:cubicBezTo>
                    <a:cubicBezTo>
                      <a:pt x="30" y="0"/>
                      <a:pt x="69" y="0"/>
                      <a:pt x="213" y="0"/>
                    </a:cubicBezTo>
                    <a:cubicBezTo>
                      <a:pt x="357" y="0"/>
                      <a:pt x="396" y="0"/>
                      <a:pt x="396" y="0"/>
                    </a:cubicBezTo>
                    <a:cubicBezTo>
                      <a:pt x="396" y="0"/>
                      <a:pt x="396" y="1"/>
                      <a:pt x="395" y="3"/>
                    </a:cubicBezTo>
                    <a:cubicBezTo>
                      <a:pt x="394" y="11"/>
                      <a:pt x="392" y="20"/>
                      <a:pt x="388" y="27"/>
                    </a:cubicBezTo>
                    <a:cubicBezTo>
                      <a:pt x="374" y="63"/>
                      <a:pt x="341" y="93"/>
                      <a:pt x="299" y="110"/>
                    </a:cubicBezTo>
                    <a:cubicBezTo>
                      <a:pt x="281" y="118"/>
                      <a:pt x="261" y="123"/>
                      <a:pt x="241" y="125"/>
                    </a:cubicBezTo>
                    <a:cubicBezTo>
                      <a:pt x="238" y="126"/>
                      <a:pt x="236" y="126"/>
                      <a:pt x="236" y="126"/>
                    </a:cubicBezTo>
                    <a:cubicBezTo>
                      <a:pt x="236" y="126"/>
                      <a:pt x="236" y="151"/>
                      <a:pt x="236" y="152"/>
                    </a:cubicBezTo>
                    <a:cubicBezTo>
                      <a:pt x="236" y="152"/>
                      <a:pt x="241" y="152"/>
                      <a:pt x="289" y="152"/>
                    </a:cubicBezTo>
                    <a:cubicBezTo>
                      <a:pt x="321" y="152"/>
                      <a:pt x="343" y="152"/>
                      <a:pt x="344" y="152"/>
                    </a:cubicBezTo>
                    <a:cubicBezTo>
                      <a:pt x="346" y="153"/>
                      <a:pt x="349" y="154"/>
                      <a:pt x="350" y="156"/>
                    </a:cubicBezTo>
                    <a:cubicBezTo>
                      <a:pt x="352" y="157"/>
                      <a:pt x="353" y="159"/>
                      <a:pt x="353" y="161"/>
                    </a:cubicBezTo>
                    <a:cubicBezTo>
                      <a:pt x="354" y="166"/>
                      <a:pt x="426" y="496"/>
                      <a:pt x="426" y="496"/>
                    </a:cubicBezTo>
                    <a:cubicBezTo>
                      <a:pt x="426" y="497"/>
                      <a:pt x="426" y="497"/>
                      <a:pt x="426" y="496"/>
                    </a:cubicBezTo>
                    <a:cubicBezTo>
                      <a:pt x="427" y="496"/>
                      <a:pt x="427" y="496"/>
                      <a:pt x="427" y="497"/>
                    </a:cubicBezTo>
                    <a:cubicBezTo>
                      <a:pt x="427" y="498"/>
                      <a:pt x="427" y="499"/>
                      <a:pt x="426" y="498"/>
                    </a:cubicBezTo>
                    <a:cubicBezTo>
                      <a:pt x="426" y="498"/>
                      <a:pt x="426" y="498"/>
                      <a:pt x="426" y="498"/>
                    </a:cubicBezTo>
                    <a:cubicBezTo>
                      <a:pt x="426" y="500"/>
                      <a:pt x="424" y="502"/>
                      <a:pt x="422" y="503"/>
                    </a:cubicBezTo>
                    <a:cubicBezTo>
                      <a:pt x="422" y="503"/>
                      <a:pt x="370" y="503"/>
                      <a:pt x="213" y="503"/>
                    </a:cubicBezTo>
                    <a:lnTo>
                      <a:pt x="5" y="503"/>
                    </a:lnTo>
                    <a:lnTo>
                      <a:pt x="4" y="503"/>
                    </a:lnTo>
                    <a:close/>
                    <a:moveTo>
                      <a:pt x="223" y="451"/>
                    </a:moveTo>
                    <a:cubicBezTo>
                      <a:pt x="283" y="446"/>
                      <a:pt x="332" y="403"/>
                      <a:pt x="342" y="346"/>
                    </a:cubicBezTo>
                    <a:cubicBezTo>
                      <a:pt x="348" y="314"/>
                      <a:pt x="341" y="281"/>
                      <a:pt x="323" y="253"/>
                    </a:cubicBezTo>
                    <a:cubicBezTo>
                      <a:pt x="318" y="246"/>
                      <a:pt x="314" y="241"/>
                      <a:pt x="307" y="234"/>
                    </a:cubicBezTo>
                    <a:cubicBezTo>
                      <a:pt x="288" y="215"/>
                      <a:pt x="263" y="202"/>
                      <a:pt x="236" y="197"/>
                    </a:cubicBezTo>
                    <a:cubicBezTo>
                      <a:pt x="199" y="191"/>
                      <a:pt x="162" y="200"/>
                      <a:pt x="132" y="223"/>
                    </a:cubicBezTo>
                    <a:cubicBezTo>
                      <a:pt x="126" y="227"/>
                      <a:pt x="118" y="235"/>
                      <a:pt x="113" y="241"/>
                    </a:cubicBezTo>
                    <a:cubicBezTo>
                      <a:pt x="88" y="270"/>
                      <a:pt x="77" y="308"/>
                      <a:pt x="84" y="346"/>
                    </a:cubicBezTo>
                    <a:cubicBezTo>
                      <a:pt x="90" y="381"/>
                      <a:pt x="112" y="412"/>
                      <a:pt x="143" y="431"/>
                    </a:cubicBezTo>
                    <a:cubicBezTo>
                      <a:pt x="162" y="443"/>
                      <a:pt x="185" y="450"/>
                      <a:pt x="209" y="451"/>
                    </a:cubicBezTo>
                    <a:cubicBezTo>
                      <a:pt x="212" y="451"/>
                      <a:pt x="220" y="451"/>
                      <a:pt x="223" y="451"/>
                    </a:cubicBezTo>
                    <a:close/>
                    <a:moveTo>
                      <a:pt x="209" y="355"/>
                    </a:moveTo>
                    <a:cubicBezTo>
                      <a:pt x="197" y="354"/>
                      <a:pt x="186" y="345"/>
                      <a:pt x="182" y="334"/>
                    </a:cubicBezTo>
                    <a:cubicBezTo>
                      <a:pt x="180" y="329"/>
                      <a:pt x="180" y="323"/>
                      <a:pt x="181" y="318"/>
                    </a:cubicBezTo>
                    <a:cubicBezTo>
                      <a:pt x="183" y="305"/>
                      <a:pt x="193" y="295"/>
                      <a:pt x="207" y="292"/>
                    </a:cubicBezTo>
                    <a:cubicBezTo>
                      <a:pt x="210" y="291"/>
                      <a:pt x="217" y="291"/>
                      <a:pt x="220" y="292"/>
                    </a:cubicBezTo>
                    <a:cubicBezTo>
                      <a:pt x="226" y="293"/>
                      <a:pt x="231" y="296"/>
                      <a:pt x="236" y="300"/>
                    </a:cubicBezTo>
                    <a:cubicBezTo>
                      <a:pt x="237" y="302"/>
                      <a:pt x="238" y="303"/>
                      <a:pt x="238" y="303"/>
                    </a:cubicBezTo>
                    <a:cubicBezTo>
                      <a:pt x="239" y="303"/>
                      <a:pt x="253" y="295"/>
                      <a:pt x="270" y="285"/>
                    </a:cubicBezTo>
                    <a:cubicBezTo>
                      <a:pt x="287" y="276"/>
                      <a:pt x="301" y="268"/>
                      <a:pt x="302" y="267"/>
                    </a:cubicBezTo>
                    <a:cubicBezTo>
                      <a:pt x="302" y="267"/>
                      <a:pt x="303" y="267"/>
                      <a:pt x="304" y="267"/>
                    </a:cubicBezTo>
                    <a:cubicBezTo>
                      <a:pt x="308" y="267"/>
                      <a:pt x="311" y="272"/>
                      <a:pt x="309" y="276"/>
                    </a:cubicBezTo>
                    <a:cubicBezTo>
                      <a:pt x="309" y="277"/>
                      <a:pt x="308" y="277"/>
                      <a:pt x="308" y="278"/>
                    </a:cubicBezTo>
                    <a:cubicBezTo>
                      <a:pt x="307" y="278"/>
                      <a:pt x="293" y="286"/>
                      <a:pt x="277" y="295"/>
                    </a:cubicBezTo>
                    <a:cubicBezTo>
                      <a:pt x="260" y="305"/>
                      <a:pt x="246" y="313"/>
                      <a:pt x="245" y="313"/>
                    </a:cubicBezTo>
                    <a:cubicBezTo>
                      <a:pt x="245" y="313"/>
                      <a:pt x="245" y="314"/>
                      <a:pt x="245" y="314"/>
                    </a:cubicBezTo>
                    <a:cubicBezTo>
                      <a:pt x="245" y="315"/>
                      <a:pt x="245" y="316"/>
                      <a:pt x="245" y="317"/>
                    </a:cubicBezTo>
                    <a:cubicBezTo>
                      <a:pt x="246" y="320"/>
                      <a:pt x="246" y="325"/>
                      <a:pt x="245" y="329"/>
                    </a:cubicBezTo>
                    <a:cubicBezTo>
                      <a:pt x="244" y="335"/>
                      <a:pt x="241" y="342"/>
                      <a:pt x="236" y="346"/>
                    </a:cubicBezTo>
                    <a:cubicBezTo>
                      <a:pt x="229" y="353"/>
                      <a:pt x="219" y="356"/>
                      <a:pt x="209" y="355"/>
                    </a:cubicBezTo>
                    <a:close/>
                  </a:path>
                </a:pathLst>
              </a:custGeom>
              <a:solidFill>
                <a:srgbClr val="1F1F1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6423063" y="2377812"/>
            <a:ext cx="2263737" cy="1118749"/>
            <a:chOff x="6423063" y="2377812"/>
            <a:chExt cx="2263737" cy="1118749"/>
          </a:xfrm>
        </p:grpSpPr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6473157" y="2377812"/>
              <a:ext cx="2213643" cy="106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>
                  <a:latin typeface="+mn-lt"/>
                </a:rPr>
                <a:t>Tissue collection</a:t>
              </a:r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6423063" y="2425520"/>
              <a:ext cx="4771" cy="107104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6500" y="2086794"/>
            <a:ext cx="4656284" cy="1352518"/>
            <a:chOff x="1616500" y="2086794"/>
            <a:chExt cx="4656284" cy="1352518"/>
          </a:xfrm>
        </p:grpSpPr>
        <p:grpSp>
          <p:nvGrpSpPr>
            <p:cNvPr id="39" name="Group 36"/>
            <p:cNvGrpSpPr>
              <a:grpSpLocks/>
            </p:cNvGrpSpPr>
            <p:nvPr/>
          </p:nvGrpSpPr>
          <p:grpSpPr bwMode="auto">
            <a:xfrm>
              <a:off x="2022017" y="2745162"/>
              <a:ext cx="4250767" cy="694150"/>
              <a:chOff x="835" y="788"/>
              <a:chExt cx="1782" cy="291"/>
            </a:xfrm>
          </p:grpSpPr>
          <p:grpSp>
            <p:nvGrpSpPr>
              <p:cNvPr id="40" name="Group 37"/>
              <p:cNvGrpSpPr>
                <a:grpSpLocks/>
              </p:cNvGrpSpPr>
              <p:nvPr/>
            </p:nvGrpSpPr>
            <p:grpSpPr bwMode="auto">
              <a:xfrm>
                <a:off x="835" y="788"/>
                <a:ext cx="214" cy="291"/>
                <a:chOff x="835" y="788"/>
                <a:chExt cx="214" cy="291"/>
              </a:xfrm>
            </p:grpSpPr>
            <p:sp>
              <p:nvSpPr>
                <p:cNvPr id="59" name="Freeform 38"/>
                <p:cNvSpPr>
                  <a:spLocks noChangeArrowheads="1"/>
                </p:cNvSpPr>
                <p:nvPr/>
              </p:nvSpPr>
              <p:spPr bwMode="auto">
                <a:xfrm>
                  <a:off x="835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39"/>
                <p:cNvSpPr>
                  <a:spLocks noChangeArrowheads="1"/>
                </p:cNvSpPr>
                <p:nvPr/>
              </p:nvSpPr>
              <p:spPr bwMode="auto">
                <a:xfrm>
                  <a:off x="835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1620" y="788"/>
                <a:ext cx="214" cy="291"/>
                <a:chOff x="1620" y="788"/>
                <a:chExt cx="214" cy="291"/>
              </a:xfrm>
            </p:grpSpPr>
            <p:sp>
              <p:nvSpPr>
                <p:cNvPr id="57" name="Freeform 41"/>
                <p:cNvSpPr>
                  <a:spLocks noChangeArrowheads="1"/>
                </p:cNvSpPr>
                <p:nvPr/>
              </p:nvSpPr>
              <p:spPr bwMode="auto">
                <a:xfrm>
                  <a:off x="1620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42"/>
                <p:cNvSpPr>
                  <a:spLocks noChangeArrowheads="1"/>
                </p:cNvSpPr>
                <p:nvPr/>
              </p:nvSpPr>
              <p:spPr bwMode="auto">
                <a:xfrm>
                  <a:off x="1620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3"/>
              <p:cNvGrpSpPr>
                <a:grpSpLocks/>
              </p:cNvGrpSpPr>
              <p:nvPr/>
            </p:nvGrpSpPr>
            <p:grpSpPr bwMode="auto">
              <a:xfrm>
                <a:off x="1882" y="788"/>
                <a:ext cx="214" cy="291"/>
                <a:chOff x="1882" y="788"/>
                <a:chExt cx="214" cy="291"/>
              </a:xfrm>
            </p:grpSpPr>
            <p:sp>
              <p:nvSpPr>
                <p:cNvPr id="55" name="Freeform 44"/>
                <p:cNvSpPr>
                  <a:spLocks noChangeArrowheads="1"/>
                </p:cNvSpPr>
                <p:nvPr/>
              </p:nvSpPr>
              <p:spPr bwMode="auto">
                <a:xfrm>
                  <a:off x="1882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45"/>
                <p:cNvSpPr>
                  <a:spLocks noChangeArrowheads="1"/>
                </p:cNvSpPr>
                <p:nvPr/>
              </p:nvSpPr>
              <p:spPr bwMode="auto">
                <a:xfrm>
                  <a:off x="1882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6"/>
              <p:cNvGrpSpPr>
                <a:grpSpLocks/>
              </p:cNvGrpSpPr>
              <p:nvPr/>
            </p:nvGrpSpPr>
            <p:grpSpPr bwMode="auto">
              <a:xfrm>
                <a:off x="2143" y="788"/>
                <a:ext cx="214" cy="291"/>
                <a:chOff x="2143" y="788"/>
                <a:chExt cx="214" cy="291"/>
              </a:xfrm>
            </p:grpSpPr>
            <p:sp>
              <p:nvSpPr>
                <p:cNvPr id="53" name="Freeform 47"/>
                <p:cNvSpPr>
                  <a:spLocks noChangeArrowheads="1"/>
                </p:cNvSpPr>
                <p:nvPr/>
              </p:nvSpPr>
              <p:spPr bwMode="auto">
                <a:xfrm>
                  <a:off x="214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48"/>
                <p:cNvSpPr>
                  <a:spLocks noChangeArrowheads="1"/>
                </p:cNvSpPr>
                <p:nvPr/>
              </p:nvSpPr>
              <p:spPr bwMode="auto">
                <a:xfrm>
                  <a:off x="214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2403" y="788"/>
                <a:ext cx="214" cy="291"/>
                <a:chOff x="2403" y="788"/>
                <a:chExt cx="214" cy="291"/>
              </a:xfrm>
            </p:grpSpPr>
            <p:sp>
              <p:nvSpPr>
                <p:cNvPr id="51" name="Freeform 50"/>
                <p:cNvSpPr>
                  <a:spLocks noChangeArrowheads="1"/>
                </p:cNvSpPr>
                <p:nvPr/>
              </p:nvSpPr>
              <p:spPr bwMode="auto">
                <a:xfrm>
                  <a:off x="2403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 noChangeArrowheads="1"/>
                </p:cNvSpPr>
                <p:nvPr/>
              </p:nvSpPr>
              <p:spPr bwMode="auto">
                <a:xfrm>
                  <a:off x="2403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1097" y="788"/>
                <a:ext cx="214" cy="291"/>
                <a:chOff x="1097" y="788"/>
                <a:chExt cx="214" cy="291"/>
              </a:xfrm>
            </p:grpSpPr>
            <p:sp>
              <p:nvSpPr>
                <p:cNvPr id="49" name="Freeform 53"/>
                <p:cNvSpPr>
                  <a:spLocks noChangeArrowheads="1"/>
                </p:cNvSpPr>
                <p:nvPr/>
              </p:nvSpPr>
              <p:spPr bwMode="auto">
                <a:xfrm>
                  <a:off x="1097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54"/>
                <p:cNvSpPr>
                  <a:spLocks noChangeArrowheads="1"/>
                </p:cNvSpPr>
                <p:nvPr/>
              </p:nvSpPr>
              <p:spPr bwMode="auto">
                <a:xfrm>
                  <a:off x="1097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5"/>
              <p:cNvGrpSpPr>
                <a:grpSpLocks/>
              </p:cNvGrpSpPr>
              <p:nvPr/>
            </p:nvGrpSpPr>
            <p:grpSpPr bwMode="auto">
              <a:xfrm>
                <a:off x="1358" y="788"/>
                <a:ext cx="214" cy="291"/>
                <a:chOff x="1358" y="788"/>
                <a:chExt cx="214" cy="291"/>
              </a:xfrm>
            </p:grpSpPr>
            <p:sp>
              <p:nvSpPr>
                <p:cNvPr id="47" name="Freeform 56"/>
                <p:cNvSpPr>
                  <a:spLocks noChangeArrowheads="1"/>
                </p:cNvSpPr>
                <p:nvPr/>
              </p:nvSpPr>
              <p:spPr bwMode="auto">
                <a:xfrm>
                  <a:off x="1358" y="788"/>
                  <a:ext cx="214" cy="291"/>
                </a:xfrm>
                <a:custGeom>
                  <a:avLst/>
                  <a:gdLst>
                    <a:gd name="G0" fmla="+- 1 0 0"/>
                    <a:gd name="G1" fmla="*/ 1 39693 55456"/>
                    <a:gd name="G2" fmla="*/ 1 35987 55552"/>
                    <a:gd name="G3" fmla="*/ G2 1 180"/>
                    <a:gd name="G4" fmla="*/ G1 1 G3"/>
                    <a:gd name="G5" fmla="+- 1 0 0"/>
                    <a:gd name="G6" fmla="+- 1 0 0"/>
                    <a:gd name="G7" fmla="+- 1 0 0"/>
                    <a:gd name="G8" fmla="+- 1 0 0"/>
                    <a:gd name="G9" fmla="*/ 1 25611 45568"/>
                    <a:gd name="G10" fmla="*/ 1 35987 55552"/>
                    <a:gd name="G11" fmla="*/ G10 1 180"/>
                    <a:gd name="G12" fmla="*/ G9 1 G11"/>
                    <a:gd name="G13" fmla="+- 1 0 0"/>
                    <a:gd name="G14" fmla="+- 1 0 0"/>
                    <a:gd name="G15" fmla="+- 1 0 0"/>
                    <a:gd name="G16" fmla="+- 1 0 0"/>
                    <a:gd name="G17" fmla="+- 340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T0" fmla="*/ 8 256 1"/>
                    <a:gd name="T1" fmla="*/ 0 256 1"/>
                    <a:gd name="G30" fmla="+- 0 T0 T1"/>
                    <a:gd name="G31" fmla="cos 753 G30"/>
                    <a:gd name="G32" fmla="+- 755 0 0"/>
                    <a:gd name="G33" fmla="+- 0 0 0"/>
                    <a:gd name="G34" fmla="+- 2 0 0"/>
                    <a:gd name="G35" fmla="+- 1 0 0"/>
                    <a:gd name="G36" fmla="+- 1 0 0"/>
                    <a:gd name="G37" fmla="+- 1 0 0"/>
                    <a:gd name="G38" fmla="+- 1 0 0"/>
                    <a:gd name="G39" fmla="+- 1 0 0"/>
                    <a:gd name="G40" fmla="+- 1 0 0"/>
                    <a:gd name="G41" fmla="+- 1 0 0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*/ 1 24577 2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+- 1 0 0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84 0 0"/>
                    <a:gd name="G84" fmla="+- 0 0 0"/>
                    <a:gd name="G85" fmla="+- 169 0 0"/>
                    <a:gd name="G86" fmla="+- 148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 0 0"/>
                    <a:gd name="G101" fmla="+- 1 0 0"/>
                    <a:gd name="G102" fmla="+- 1 0 0"/>
                    <a:gd name="G103" fmla="+- 1 0 0"/>
                    <a:gd name="G104" fmla="+- 1 0 0"/>
                    <a:gd name="G105" fmla="+- 1 0 0"/>
                    <a:gd name="T2" fmla="*/ 443 w 570"/>
                    <a:gd name="T3" fmla="*/ 3 h 758"/>
                    <a:gd name="T4" fmla="*/ 548 w 570"/>
                    <a:gd name="T5" fmla="*/ 55 h 758"/>
                    <a:gd name="T6" fmla="*/ 566 w 570"/>
                    <a:gd name="T7" fmla="*/ 84 h 758"/>
                    <a:gd name="T8" fmla="*/ 568 w 570"/>
                    <a:gd name="T9" fmla="*/ 101 h 758"/>
                    <a:gd name="T10" fmla="*/ 520 w 570"/>
                    <a:gd name="T11" fmla="*/ 108 h 758"/>
                    <a:gd name="T12" fmla="*/ 511 w 570"/>
                    <a:gd name="T13" fmla="*/ 106 h 758"/>
                    <a:gd name="T14" fmla="*/ 500 w 570"/>
                    <a:gd name="T15" fmla="*/ 119 h 758"/>
                    <a:gd name="T16" fmla="*/ 497 w 570"/>
                    <a:gd name="T17" fmla="*/ 143 h 758"/>
                    <a:gd name="T18" fmla="*/ 504 w 570"/>
                    <a:gd name="T19" fmla="*/ 190 h 758"/>
                    <a:gd name="T20" fmla="*/ 471 w 570"/>
                    <a:gd name="T21" fmla="*/ 192 h 758"/>
                    <a:gd name="T22" fmla="*/ 464 w 570"/>
                    <a:gd name="T23" fmla="*/ 191 h 758"/>
                    <a:gd name="T24" fmla="*/ 327 w 570"/>
                    <a:gd name="T25" fmla="*/ 384 h 758"/>
                    <a:gd name="T26" fmla="*/ 186 w 570"/>
                    <a:gd name="T27" fmla="*/ 580 h 758"/>
                    <a:gd name="T28" fmla="*/ 147 w 570"/>
                    <a:gd name="T29" fmla="*/ 587 h 758"/>
                    <a:gd name="T30" fmla="*/ 139 w 570"/>
                    <a:gd name="T31" fmla="*/ 587 h 758"/>
                    <a:gd name="T32" fmla="*/ 75 w 570"/>
                    <a:gd name="T33" fmla="*/ 670 h 758"/>
                    <a:gd name="T34" fmla="*/ 10 w 570"/>
                    <a:gd name="T35" fmla="*/ 753 h 758"/>
                    <a:gd name="T36" fmla="*/ 3 w 570"/>
                    <a:gd name="T37" fmla="*/ 756 h 758"/>
                    <a:gd name="T38" fmla="*/ 0 w 570"/>
                    <a:gd name="T39" fmla="*/ 756 h 758"/>
                    <a:gd name="T40" fmla="*/ 61 w 570"/>
                    <a:gd name="T41" fmla="*/ 666 h 758"/>
                    <a:gd name="T42" fmla="*/ 121 w 570"/>
                    <a:gd name="T43" fmla="*/ 576 h 758"/>
                    <a:gd name="T44" fmla="*/ 115 w 570"/>
                    <a:gd name="T45" fmla="*/ 569 h 758"/>
                    <a:gd name="T46" fmla="*/ 101 w 570"/>
                    <a:gd name="T47" fmla="*/ 544 h 758"/>
                    <a:gd name="T48" fmla="*/ 106 w 570"/>
                    <a:gd name="T49" fmla="*/ 519 h 758"/>
                    <a:gd name="T50" fmla="*/ 243 w 570"/>
                    <a:gd name="T51" fmla="*/ 324 h 758"/>
                    <a:gd name="T52" fmla="*/ 377 w 570"/>
                    <a:gd name="T53" fmla="*/ 134 h 758"/>
                    <a:gd name="T54" fmla="*/ 374 w 570"/>
                    <a:gd name="T55" fmla="*/ 125 h 758"/>
                    <a:gd name="T56" fmla="*/ 365 w 570"/>
                    <a:gd name="T57" fmla="*/ 97 h 758"/>
                    <a:gd name="T58" fmla="*/ 409 w 570"/>
                    <a:gd name="T59" fmla="*/ 86 h 758"/>
                    <a:gd name="T60" fmla="*/ 420 w 570"/>
                    <a:gd name="T61" fmla="*/ 89 h 758"/>
                    <a:gd name="T62" fmla="*/ 429 w 570"/>
                    <a:gd name="T63" fmla="*/ 74 h 758"/>
                    <a:gd name="T64" fmla="*/ 438 w 570"/>
                    <a:gd name="T65" fmla="*/ 57 h 758"/>
                    <a:gd name="T66" fmla="*/ 433 w 570"/>
                    <a:gd name="T67" fmla="*/ 48 h 758"/>
                    <a:gd name="T68" fmla="*/ 424 w 570"/>
                    <a:gd name="T69" fmla="*/ 11 h 758"/>
                    <a:gd name="T70" fmla="*/ 443 w 570"/>
                    <a:gd name="T71" fmla="*/ 3 h 758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70" h="758">
                      <a:moveTo>
                        <a:pt x="443" y="3"/>
                      </a:moveTo>
                      <a:cubicBezTo>
                        <a:pt x="471" y="0"/>
                        <a:pt x="520" y="25"/>
                        <a:pt x="548" y="55"/>
                      </a:cubicBezTo>
                      <a:cubicBezTo>
                        <a:pt x="555" y="64"/>
                        <a:pt x="564" y="76"/>
                        <a:pt x="566" y="84"/>
                      </a:cubicBezTo>
                      <a:cubicBezTo>
                        <a:pt x="568" y="89"/>
                        <a:pt x="569" y="97"/>
                        <a:pt x="568" y="101"/>
                      </a:cubicBezTo>
                      <a:cubicBezTo>
                        <a:pt x="563" y="113"/>
                        <a:pt x="544" y="116"/>
                        <a:pt x="520" y="108"/>
                      </a:cubicBezTo>
                      <a:cubicBezTo>
                        <a:pt x="516" y="107"/>
                        <a:pt x="511" y="106"/>
                        <a:pt x="511" y="106"/>
                      </a:cubicBezTo>
                      <a:cubicBezTo>
                        <a:pt x="511" y="106"/>
                        <a:pt x="506" y="112"/>
                        <a:pt x="500" y="119"/>
                      </a:cubicBezTo>
                      <a:cubicBezTo>
                        <a:pt x="487" y="133"/>
                        <a:pt x="487" y="132"/>
                        <a:pt x="497" y="143"/>
                      </a:cubicBezTo>
                      <a:cubicBezTo>
                        <a:pt x="514" y="163"/>
                        <a:pt x="517" y="183"/>
                        <a:pt x="504" y="190"/>
                      </a:cubicBezTo>
                      <a:cubicBezTo>
                        <a:pt x="497" y="194"/>
                        <a:pt x="484" y="195"/>
                        <a:pt x="471" y="192"/>
                      </a:cubicBezTo>
                      <a:cubicBezTo>
                        <a:pt x="468" y="191"/>
                        <a:pt x="465" y="190"/>
                        <a:pt x="464" y="191"/>
                      </a:cubicBezTo>
                      <a:cubicBezTo>
                        <a:pt x="464" y="191"/>
                        <a:pt x="402" y="278"/>
                        <a:pt x="327" y="384"/>
                      </a:cubicBezTo>
                      <a:cubicBezTo>
                        <a:pt x="251" y="490"/>
                        <a:pt x="188" y="578"/>
                        <a:pt x="186" y="580"/>
                      </a:cubicBezTo>
                      <a:cubicBezTo>
                        <a:pt x="177" y="587"/>
                        <a:pt x="162" y="590"/>
                        <a:pt x="147" y="587"/>
                      </a:cubicBezTo>
                      <a:cubicBezTo>
                        <a:pt x="144" y="586"/>
                        <a:pt x="140" y="586"/>
                        <a:pt x="139" y="587"/>
                      </a:cubicBezTo>
                      <a:cubicBezTo>
                        <a:pt x="138" y="588"/>
                        <a:pt x="109" y="625"/>
                        <a:pt x="75" y="670"/>
                      </a:cubicBezTo>
                      <a:cubicBezTo>
                        <a:pt x="30" y="729"/>
                        <a:pt x="12" y="752"/>
                        <a:pt x="10" y="753"/>
                      </a:cubicBezTo>
                      <a:cubicBezTo>
                        <a:pt x="8" y="753"/>
                        <a:pt x="5" y="755"/>
                        <a:pt x="3" y="756"/>
                      </a:cubicBezTo>
                      <a:cubicBezTo>
                        <a:pt x="1" y="757"/>
                        <a:pt x="0" y="757"/>
                        <a:pt x="0" y="756"/>
                      </a:cubicBezTo>
                      <a:cubicBezTo>
                        <a:pt x="1" y="755"/>
                        <a:pt x="28" y="715"/>
                        <a:pt x="61" y="666"/>
                      </a:cubicBezTo>
                      <a:cubicBezTo>
                        <a:pt x="94" y="617"/>
                        <a:pt x="121" y="577"/>
                        <a:pt x="121" y="576"/>
                      </a:cubicBezTo>
                      <a:cubicBezTo>
                        <a:pt x="121" y="575"/>
                        <a:pt x="118" y="572"/>
                        <a:pt x="115" y="569"/>
                      </a:cubicBezTo>
                      <a:cubicBezTo>
                        <a:pt x="107" y="560"/>
                        <a:pt x="103" y="552"/>
                        <a:pt x="101" y="544"/>
                      </a:cubicBezTo>
                      <a:cubicBezTo>
                        <a:pt x="100" y="534"/>
                        <a:pt x="101" y="529"/>
                        <a:pt x="106" y="519"/>
                      </a:cubicBezTo>
                      <a:cubicBezTo>
                        <a:pt x="108" y="515"/>
                        <a:pt x="170" y="427"/>
                        <a:pt x="243" y="324"/>
                      </a:cubicBezTo>
                      <a:cubicBezTo>
                        <a:pt x="316" y="220"/>
                        <a:pt x="377" y="135"/>
                        <a:pt x="377" y="134"/>
                      </a:cubicBezTo>
                      <a:cubicBezTo>
                        <a:pt x="378" y="132"/>
                        <a:pt x="377" y="130"/>
                        <a:pt x="374" y="125"/>
                      </a:cubicBezTo>
                      <a:cubicBezTo>
                        <a:pt x="368" y="117"/>
                        <a:pt x="364" y="104"/>
                        <a:pt x="365" y="97"/>
                      </a:cubicBezTo>
                      <a:cubicBezTo>
                        <a:pt x="368" y="84"/>
                        <a:pt x="385" y="80"/>
                        <a:pt x="409" y="86"/>
                      </a:cubicBezTo>
                      <a:lnTo>
                        <a:pt x="420" y="89"/>
                      </a:lnTo>
                      <a:lnTo>
                        <a:pt x="429" y="74"/>
                      </a:lnTo>
                      <a:cubicBezTo>
                        <a:pt x="434" y="65"/>
                        <a:pt x="438" y="58"/>
                        <a:pt x="438" y="57"/>
                      </a:cubicBezTo>
                      <a:cubicBezTo>
                        <a:pt x="438" y="56"/>
                        <a:pt x="436" y="52"/>
                        <a:pt x="433" y="48"/>
                      </a:cubicBezTo>
                      <a:cubicBezTo>
                        <a:pt x="422" y="33"/>
                        <a:pt x="419" y="19"/>
                        <a:pt x="424" y="11"/>
                      </a:cubicBezTo>
                      <a:cubicBezTo>
                        <a:pt x="427" y="7"/>
                        <a:pt x="435" y="3"/>
                        <a:pt x="443" y="3"/>
                      </a:cubicBezTo>
                    </a:path>
                  </a:pathLst>
                </a:custGeom>
                <a:solidFill>
                  <a:srgbClr val="CDCDC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57"/>
                <p:cNvSpPr>
                  <a:spLocks noChangeArrowheads="1"/>
                </p:cNvSpPr>
                <p:nvPr/>
              </p:nvSpPr>
              <p:spPr bwMode="auto">
                <a:xfrm>
                  <a:off x="1358" y="789"/>
                  <a:ext cx="214" cy="289"/>
                </a:xfrm>
                <a:custGeom>
                  <a:avLst/>
                  <a:gdLst>
                    <a:gd name="G0" fmla="+- 1 0 0"/>
                    <a:gd name="G1" fmla="+- 1 0 0"/>
                    <a:gd name="G2" fmla="+- 1 0 0"/>
                    <a:gd name="G3" fmla="+- 1 0 0"/>
                    <a:gd name="G4" fmla="+- 1 0 0"/>
                    <a:gd name="G5" fmla="+- 1 0 0"/>
                    <a:gd name="G6" fmla="+- 1 0 0"/>
                    <a:gd name="G7" fmla="+- 1 0 0"/>
                    <a:gd name="G8" fmla="+- 1 0 0"/>
                    <a:gd name="G9" fmla="+- 1 0 0"/>
                    <a:gd name="G10" fmla="+- 1 0 0"/>
                    <a:gd name="G11" fmla="+- 1 0 0"/>
                    <a:gd name="G12" fmla="+- 1 0 0"/>
                    <a:gd name="G13" fmla="+- 1 0 0"/>
                    <a:gd name="G14" fmla="+- 1 0 0"/>
                    <a:gd name="G15" fmla="+- 522 0 0"/>
                    <a:gd name="G16" fmla="+- 103 0 0"/>
                    <a:gd name="G17" fmla="+- 1 0 0"/>
                    <a:gd name="G18" fmla="+- 1 0 0"/>
                    <a:gd name="G19" fmla="+- 1 0 0"/>
                    <a:gd name="G20" fmla="+- 1 0 0"/>
                    <a:gd name="G21" fmla="+- 1 0 0"/>
                    <a:gd name="G22" fmla="+- 1 0 0"/>
                    <a:gd name="G23" fmla="+- 1 0 0"/>
                    <a:gd name="G24" fmla="+- 1 0 0"/>
                    <a:gd name="G25" fmla="+- 1 0 0"/>
                    <a:gd name="G26" fmla="+- 1 0 0"/>
                    <a:gd name="G27" fmla="+- 1 0 0"/>
                    <a:gd name="G28" fmla="+- 1 0 0"/>
                    <a:gd name="G29" fmla="+- 1 0 0"/>
                    <a:gd name="G30" fmla="+- 1 0 0"/>
                    <a:gd name="G31" fmla="+- 1 0 0"/>
                    <a:gd name="G32" fmla="+- 1 0 0"/>
                    <a:gd name="G33" fmla="+- 1 0 0"/>
                    <a:gd name="G34" fmla="+- 1 0 0"/>
                    <a:gd name="G35" fmla="+- 1 0 0"/>
                    <a:gd name="G36" fmla="+- 0 0 0"/>
                    <a:gd name="G37" fmla="*/ 1 54239 35328"/>
                    <a:gd name="T0" fmla="*/ 5 256 1"/>
                    <a:gd name="T1" fmla="*/ 0 256 1"/>
                    <a:gd name="G38" fmla="+- 0 T0 T1"/>
                    <a:gd name="G39" fmla="sin 750 G38"/>
                    <a:gd name="G40" fmla="+- 376 0 0"/>
                    <a:gd name="G41" fmla="*/ 1 46283 55552"/>
                    <a:gd name="G42" fmla="+- 1 0 0"/>
                    <a:gd name="G43" fmla="+- 1 0 0"/>
                    <a:gd name="G44" fmla="+- 1 0 0"/>
                    <a:gd name="G45" fmla="+- 1 0 0"/>
                    <a:gd name="G46" fmla="+- 1 0 0"/>
                    <a:gd name="G47" fmla="+- 1 0 0"/>
                    <a:gd name="G48" fmla="+- 1 0 0"/>
                    <a:gd name="G49" fmla="+- 1 0 0"/>
                    <a:gd name="G50" fmla="+- 1 0 0"/>
                    <a:gd name="G51" fmla="+- 1 0 0"/>
                    <a:gd name="G52" fmla="+- 1 0 0"/>
                    <a:gd name="G53" fmla="+- 1 0 0"/>
                    <a:gd name="G54" fmla="+- 1 0 0"/>
                    <a:gd name="G55" fmla="+- 1 0 0"/>
                    <a:gd name="G56" fmla="+- 1 0 0"/>
                    <a:gd name="G57" fmla="+- 1 0 0"/>
                    <a:gd name="G58" fmla="+- 1 0 0"/>
                    <a:gd name="G59" fmla="+- 1 0 0"/>
                    <a:gd name="G60" fmla="+- 1 0 0"/>
                    <a:gd name="G61" fmla="+- 1 0 0"/>
                    <a:gd name="G62" fmla="+- 1 0 0"/>
                    <a:gd name="G63" fmla="*/ 1 24577 2"/>
                    <a:gd name="G64" fmla="+- 1 0 0"/>
                    <a:gd name="G65" fmla="+- 1 0 0"/>
                    <a:gd name="G66" fmla="+- 1 0 0"/>
                    <a:gd name="G67" fmla="+- 1 0 0"/>
                    <a:gd name="G68" fmla="+- 1 0 0"/>
                    <a:gd name="G69" fmla="+- 1 0 0"/>
                    <a:gd name="G70" fmla="+- 1 0 0"/>
                    <a:gd name="G71" fmla="+- 1 0 0"/>
                    <a:gd name="G72" fmla="+- 1 0 0"/>
                    <a:gd name="G73" fmla="+- 1 0 0"/>
                    <a:gd name="G74" fmla="+- 1 0 0"/>
                    <a:gd name="G75" fmla="+- 1 0 0"/>
                    <a:gd name="G76" fmla="+- 1 0 0"/>
                    <a:gd name="G77" fmla="+- 1 0 0"/>
                    <a:gd name="G78" fmla="+- 1 0 0"/>
                    <a:gd name="G79" fmla="+- 1 0 0"/>
                    <a:gd name="G80" fmla="+- 1 0 0"/>
                    <a:gd name="G81" fmla="+- 1 0 0"/>
                    <a:gd name="G82" fmla="+- 1 0 0"/>
                    <a:gd name="G83" fmla="+- 1 0 0"/>
                    <a:gd name="G84" fmla="+- 1 0 0"/>
                    <a:gd name="G85" fmla="+- 1 0 0"/>
                    <a:gd name="G86" fmla="+- 1 0 0"/>
                    <a:gd name="G87" fmla="+- 1 0 0"/>
                    <a:gd name="G88" fmla="+- 1 0 0"/>
                    <a:gd name="G89" fmla="+- 1 0 0"/>
                    <a:gd name="G90" fmla="+- 1 0 0"/>
                    <a:gd name="G91" fmla="+- 1 0 0"/>
                    <a:gd name="G92" fmla="+- 1 0 0"/>
                    <a:gd name="G93" fmla="+- 1 0 0"/>
                    <a:gd name="G94" fmla="+- 1 0 0"/>
                    <a:gd name="G95" fmla="+- 1 0 0"/>
                    <a:gd name="G96" fmla="+- 1 0 0"/>
                    <a:gd name="G97" fmla="+- 1 0 0"/>
                    <a:gd name="G98" fmla="+- 1 0 0"/>
                    <a:gd name="G99" fmla="+- 1 0 0"/>
                    <a:gd name="G100" fmla="+- 163 0 0"/>
                    <a:gd name="G101" fmla="*/ 1 167 2"/>
                    <a:gd name="G102" fmla="+- 0 0 0"/>
                    <a:gd name="G103" fmla="+- 168 0 0"/>
                    <a:gd name="G104" fmla="+- 1 0 0"/>
                    <a:gd name="G105" fmla="+- 1 0 0"/>
                    <a:gd name="G106" fmla="+- 1 0 0"/>
                    <a:gd name="G107" fmla="+- 1 0 0"/>
                    <a:gd name="G108" fmla="+- 1 0 0"/>
                    <a:gd name="G109" fmla="+- 1 0 0"/>
                    <a:gd name="G110" fmla="+- 1 0 0"/>
                    <a:gd name="G111" fmla="+- 1 0 0"/>
                    <a:gd name="G112" fmla="+- 1 0 0"/>
                    <a:gd name="G113" fmla="+- 1 0 0"/>
                    <a:gd name="G114" fmla="+- 1 0 0"/>
                    <a:gd name="G115" fmla="+- 1 0 0"/>
                    <a:gd name="G116" fmla="+- 1 0 0"/>
                    <a:gd name="G117" fmla="+- 1 0 0"/>
                    <a:gd name="G118" fmla="+- 1 0 0"/>
                    <a:gd name="G119" fmla="+- 1 0 0"/>
                    <a:gd name="G120" fmla="+- 1 0 0"/>
                    <a:gd name="G121" fmla="+- 1 0 0"/>
                    <a:gd name="G122" fmla="+- 1 0 0"/>
                    <a:gd name="G123" fmla="+- 1 0 0"/>
                    <a:gd name="T2" fmla="*/ 437 w 569"/>
                    <a:gd name="T3" fmla="*/ 0 h 753"/>
                    <a:gd name="T4" fmla="*/ 441 w 569"/>
                    <a:gd name="T5" fmla="*/ 0 h 753"/>
                    <a:gd name="T6" fmla="*/ 450 w 569"/>
                    <a:gd name="T7" fmla="*/ 2 h 753"/>
                    <a:gd name="T8" fmla="*/ 490 w 569"/>
                    <a:gd name="T9" fmla="*/ 14 h 753"/>
                    <a:gd name="T10" fmla="*/ 536 w 569"/>
                    <a:gd name="T11" fmla="*/ 44 h 753"/>
                    <a:gd name="T12" fmla="*/ 557 w 569"/>
                    <a:gd name="T13" fmla="*/ 69 h 753"/>
                    <a:gd name="T14" fmla="*/ 559 w 569"/>
                    <a:gd name="T15" fmla="*/ 70 h 753"/>
                    <a:gd name="T16" fmla="*/ 562 w 569"/>
                    <a:gd name="T17" fmla="*/ 75 h 753"/>
                    <a:gd name="T18" fmla="*/ 566 w 569"/>
                    <a:gd name="T19" fmla="*/ 90 h 753"/>
                    <a:gd name="T20" fmla="*/ 565 w 569"/>
                    <a:gd name="T21" fmla="*/ 94 h 753"/>
                    <a:gd name="T22" fmla="*/ 526 w 569"/>
                    <a:gd name="T23" fmla="*/ 105 h 753"/>
                    <a:gd name="T24" fmla="*/ 513 w 569"/>
                    <a:gd name="T25" fmla="*/ 102 h 753"/>
                    <a:gd name="T26" fmla="*/ 509 w 569"/>
                    <a:gd name="T27" fmla="*/ 101 h 753"/>
                    <a:gd name="T28" fmla="*/ 497 w 569"/>
                    <a:gd name="T29" fmla="*/ 114 h 753"/>
                    <a:gd name="T30" fmla="*/ 485 w 569"/>
                    <a:gd name="T31" fmla="*/ 129 h 753"/>
                    <a:gd name="T32" fmla="*/ 494 w 569"/>
                    <a:gd name="T33" fmla="*/ 141 h 753"/>
                    <a:gd name="T34" fmla="*/ 506 w 569"/>
                    <a:gd name="T35" fmla="*/ 160 h 753"/>
                    <a:gd name="T36" fmla="*/ 505 w 569"/>
                    <a:gd name="T37" fmla="*/ 183 h 753"/>
                    <a:gd name="T38" fmla="*/ 470 w 569"/>
                    <a:gd name="T39" fmla="*/ 187 h 753"/>
                    <a:gd name="T40" fmla="*/ 463 w 569"/>
                    <a:gd name="T41" fmla="*/ 186 h 753"/>
                    <a:gd name="T42" fmla="*/ 325 w 569"/>
                    <a:gd name="T43" fmla="*/ 378 h 753"/>
                    <a:gd name="T44" fmla="*/ 185 w 569"/>
                    <a:gd name="T45" fmla="*/ 574 h 753"/>
                    <a:gd name="T46" fmla="*/ 146 w 569"/>
                    <a:gd name="T47" fmla="*/ 582 h 753"/>
                    <a:gd name="T48" fmla="*/ 137 w 569"/>
                    <a:gd name="T49" fmla="*/ 582 h 753"/>
                    <a:gd name="T50" fmla="*/ 85 w 569"/>
                    <a:gd name="T51" fmla="*/ 650 h 753"/>
                    <a:gd name="T52" fmla="*/ 22 w 569"/>
                    <a:gd name="T53" fmla="*/ 732 h 753"/>
                    <a:gd name="T54" fmla="*/ 11 w 569"/>
                    <a:gd name="T55" fmla="*/ 748 h 753"/>
                    <a:gd name="T56" fmla="*/ 5 w 569"/>
                    <a:gd name="T57" fmla="*/ 751 h 753"/>
                    <a:gd name="T58" fmla="*/ 1 w 569"/>
                    <a:gd name="T59" fmla="*/ 751 h 753"/>
                    <a:gd name="T60" fmla="*/ 122 w 569"/>
                    <a:gd name="T61" fmla="*/ 572 h 753"/>
                    <a:gd name="T62" fmla="*/ 117 w 569"/>
                    <a:gd name="T63" fmla="*/ 565 h 753"/>
                    <a:gd name="T64" fmla="*/ 106 w 569"/>
                    <a:gd name="T65" fmla="*/ 519 h 753"/>
                    <a:gd name="T66" fmla="*/ 243 w 569"/>
                    <a:gd name="T67" fmla="*/ 323 h 753"/>
                    <a:gd name="T68" fmla="*/ 379 w 569"/>
                    <a:gd name="T69" fmla="*/ 131 h 753"/>
                    <a:gd name="T70" fmla="*/ 376 w 569"/>
                    <a:gd name="T71" fmla="*/ 123 h 753"/>
                    <a:gd name="T72" fmla="*/ 366 w 569"/>
                    <a:gd name="T73" fmla="*/ 97 h 753"/>
                    <a:gd name="T74" fmla="*/ 377 w 569"/>
                    <a:gd name="T75" fmla="*/ 85 h 753"/>
                    <a:gd name="T76" fmla="*/ 410 w 569"/>
                    <a:gd name="T77" fmla="*/ 86 h 753"/>
                    <a:gd name="T78" fmla="*/ 421 w 569"/>
                    <a:gd name="T79" fmla="*/ 86 h 753"/>
                    <a:gd name="T80" fmla="*/ 440 w 569"/>
                    <a:gd name="T81" fmla="*/ 53 h 753"/>
                    <a:gd name="T82" fmla="*/ 434 w 569"/>
                    <a:gd name="T83" fmla="*/ 45 h 753"/>
                    <a:gd name="T84" fmla="*/ 422 w 569"/>
                    <a:gd name="T85" fmla="*/ 20 h 753"/>
                    <a:gd name="T86" fmla="*/ 437 w 569"/>
                    <a:gd name="T87" fmla="*/ 0 h 753"/>
                  </a:gdLst>
                  <a:ahLst/>
                  <a:cxnLst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9" h="753">
                      <a:moveTo>
                        <a:pt x="437" y="0"/>
                      </a:moveTo>
                      <a:cubicBezTo>
                        <a:pt x="439" y="0"/>
                        <a:pt x="440" y="0"/>
                        <a:pt x="441" y="0"/>
                      </a:cubicBezTo>
                      <a:cubicBezTo>
                        <a:pt x="441" y="1"/>
                        <a:pt x="445" y="1"/>
                        <a:pt x="450" y="2"/>
                      </a:cubicBezTo>
                      <a:cubicBezTo>
                        <a:pt x="462" y="3"/>
                        <a:pt x="473" y="6"/>
                        <a:pt x="490" y="14"/>
                      </a:cubicBezTo>
                      <a:cubicBezTo>
                        <a:pt x="505" y="21"/>
                        <a:pt x="525" y="34"/>
                        <a:pt x="536" y="44"/>
                      </a:cubicBezTo>
                      <a:cubicBezTo>
                        <a:pt x="543" y="51"/>
                        <a:pt x="556" y="66"/>
                        <a:pt x="557" y="69"/>
                      </a:cubicBezTo>
                      <a:cubicBezTo>
                        <a:pt x="558" y="70"/>
                        <a:pt x="558" y="71"/>
                        <a:pt x="559" y="70"/>
                      </a:cubicBezTo>
                      <a:cubicBezTo>
                        <a:pt x="559" y="70"/>
                        <a:pt x="561" y="72"/>
                        <a:pt x="562" y="75"/>
                      </a:cubicBezTo>
                      <a:cubicBezTo>
                        <a:pt x="565" y="81"/>
                        <a:pt x="568" y="90"/>
                        <a:pt x="566" y="90"/>
                      </a:cubicBezTo>
                      <a:cubicBezTo>
                        <a:pt x="566" y="90"/>
                        <a:pt x="565" y="92"/>
                        <a:pt x="565" y="94"/>
                      </a:cubicBezTo>
                      <a:cubicBezTo>
                        <a:pt x="564" y="106"/>
                        <a:pt x="548" y="111"/>
                        <a:pt x="526" y="105"/>
                      </a:cubicBezTo>
                      <a:cubicBezTo>
                        <a:pt x="521" y="104"/>
                        <a:pt x="515" y="103"/>
                        <a:pt x="513" y="102"/>
                      </a:cubicBezTo>
                      <a:lnTo>
                        <a:pt x="509" y="101"/>
                      </a:lnTo>
                      <a:lnTo>
                        <a:pt x="497" y="114"/>
                      </a:lnTo>
                      <a:cubicBezTo>
                        <a:pt x="491" y="121"/>
                        <a:pt x="486" y="128"/>
                        <a:pt x="485" y="129"/>
                      </a:cubicBezTo>
                      <a:cubicBezTo>
                        <a:pt x="485" y="130"/>
                        <a:pt x="489" y="135"/>
                        <a:pt x="494" y="141"/>
                      </a:cubicBezTo>
                      <a:cubicBezTo>
                        <a:pt x="501" y="149"/>
                        <a:pt x="503" y="152"/>
                        <a:pt x="506" y="160"/>
                      </a:cubicBezTo>
                      <a:cubicBezTo>
                        <a:pt x="510" y="172"/>
                        <a:pt x="510" y="178"/>
                        <a:pt x="505" y="183"/>
                      </a:cubicBezTo>
                      <a:cubicBezTo>
                        <a:pt x="499" y="189"/>
                        <a:pt x="485" y="190"/>
                        <a:pt x="470" y="187"/>
                      </a:cubicBezTo>
                      <a:cubicBezTo>
                        <a:pt x="467" y="186"/>
                        <a:pt x="463" y="185"/>
                        <a:pt x="463" y="186"/>
                      </a:cubicBezTo>
                      <a:cubicBezTo>
                        <a:pt x="462" y="186"/>
                        <a:pt x="400" y="272"/>
                        <a:pt x="325" y="378"/>
                      </a:cubicBezTo>
                      <a:cubicBezTo>
                        <a:pt x="250" y="483"/>
                        <a:pt x="187" y="572"/>
                        <a:pt x="185" y="574"/>
                      </a:cubicBezTo>
                      <a:cubicBezTo>
                        <a:pt x="177" y="582"/>
                        <a:pt x="162" y="586"/>
                        <a:pt x="146" y="582"/>
                      </a:cubicBezTo>
                      <a:cubicBezTo>
                        <a:pt x="142" y="581"/>
                        <a:pt x="138" y="581"/>
                        <a:pt x="137" y="582"/>
                      </a:cubicBezTo>
                      <a:cubicBezTo>
                        <a:pt x="136" y="582"/>
                        <a:pt x="113" y="613"/>
                        <a:pt x="85" y="650"/>
                      </a:cubicBezTo>
                      <a:cubicBezTo>
                        <a:pt x="57" y="686"/>
                        <a:pt x="29" y="723"/>
                        <a:pt x="22" y="732"/>
                      </a:cubicBezTo>
                      <a:cubicBezTo>
                        <a:pt x="15" y="741"/>
                        <a:pt x="10" y="748"/>
                        <a:pt x="11" y="748"/>
                      </a:cubicBezTo>
                      <a:cubicBezTo>
                        <a:pt x="11" y="748"/>
                        <a:pt x="9" y="750"/>
                        <a:pt x="5" y="751"/>
                      </a:cubicBezTo>
                      <a:cubicBezTo>
                        <a:pt x="2" y="752"/>
                        <a:pt x="0" y="752"/>
                        <a:pt x="1" y="751"/>
                      </a:cubicBezTo>
                      <a:cubicBezTo>
                        <a:pt x="5" y="749"/>
                        <a:pt x="123" y="574"/>
                        <a:pt x="122" y="572"/>
                      </a:cubicBezTo>
                      <a:cubicBezTo>
                        <a:pt x="122" y="571"/>
                        <a:pt x="119" y="568"/>
                        <a:pt x="117" y="565"/>
                      </a:cubicBezTo>
                      <a:cubicBezTo>
                        <a:pt x="102" y="551"/>
                        <a:pt x="98" y="534"/>
                        <a:pt x="106" y="519"/>
                      </a:cubicBezTo>
                      <a:cubicBezTo>
                        <a:pt x="107" y="515"/>
                        <a:pt x="169" y="427"/>
                        <a:pt x="243" y="323"/>
                      </a:cubicBezTo>
                      <a:cubicBezTo>
                        <a:pt x="317" y="219"/>
                        <a:pt x="378" y="133"/>
                        <a:pt x="379" y="131"/>
                      </a:cubicBezTo>
                      <a:cubicBezTo>
                        <a:pt x="380" y="129"/>
                        <a:pt x="380" y="129"/>
                        <a:pt x="376" y="123"/>
                      </a:cubicBezTo>
                      <a:cubicBezTo>
                        <a:pt x="371" y="116"/>
                        <a:pt x="366" y="103"/>
                        <a:pt x="366" y="97"/>
                      </a:cubicBezTo>
                      <a:cubicBezTo>
                        <a:pt x="367" y="90"/>
                        <a:pt x="369" y="88"/>
                        <a:pt x="377" y="85"/>
                      </a:cubicBezTo>
                      <a:cubicBezTo>
                        <a:pt x="386" y="81"/>
                        <a:pt x="395" y="82"/>
                        <a:pt x="410" y="86"/>
                      </a:cubicBezTo>
                      <a:cubicBezTo>
                        <a:pt x="418" y="88"/>
                        <a:pt x="420" y="88"/>
                        <a:pt x="421" y="86"/>
                      </a:cubicBezTo>
                      <a:cubicBezTo>
                        <a:pt x="427" y="78"/>
                        <a:pt x="440" y="54"/>
                        <a:pt x="440" y="53"/>
                      </a:cubicBezTo>
                      <a:cubicBezTo>
                        <a:pt x="439" y="52"/>
                        <a:pt x="437" y="48"/>
                        <a:pt x="434" y="45"/>
                      </a:cubicBezTo>
                      <a:cubicBezTo>
                        <a:pt x="428" y="37"/>
                        <a:pt x="423" y="26"/>
                        <a:pt x="422" y="20"/>
                      </a:cubicBezTo>
                      <a:cubicBezTo>
                        <a:pt x="422" y="10"/>
                        <a:pt x="428" y="2"/>
                        <a:pt x="437" y="0"/>
                      </a:cubicBezTo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1616500" y="2086794"/>
              <a:ext cx="4632430" cy="55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788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5pPr>
              <a:lvl6pPr marL="25146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6pPr>
              <a:lvl7pPr marL="29718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7pPr>
              <a:lvl8pPr marL="34290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8pPr>
              <a:lvl9pPr marL="3886200" indent="-228600" defTabSz="457200" fontAlgn="base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 charset="0"/>
                  <a:cs typeface="Droid Sans Fallback" charset="0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FontTx/>
                <a:buNone/>
              </a:pPr>
              <a:r>
                <a:rPr lang="en-US" altLang="en-US" sz="1600" dirty="0" smtClean="0">
                  <a:latin typeface="+mn-lt"/>
                </a:rPr>
                <a:t>± 10 mg / kg D, </a:t>
              </a:r>
              <a:r>
                <a:rPr lang="en-US" altLang="en-US" sz="1600" dirty="0"/>
                <a:t>± </a:t>
              </a:r>
              <a:r>
                <a:rPr lang="en-US" altLang="en-US" sz="1600" dirty="0" smtClean="0"/>
                <a:t>28 mg / kg T</a:t>
              </a:r>
              <a:endParaRPr lang="en-US" altLang="en-US" sz="1600" dirty="0">
                <a:latin typeface="+mn-lt"/>
              </a:endParaRPr>
            </a:p>
          </p:txBody>
        </p:sp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2055412" y="2559101"/>
              <a:ext cx="3756991" cy="477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616500" y="4383926"/>
            <a:ext cx="5142904" cy="904063"/>
            <a:chOff x="1616500" y="4383926"/>
            <a:chExt cx="5142904" cy="904063"/>
          </a:xfrm>
        </p:grpSpPr>
        <p:pic>
          <p:nvPicPr>
            <p:cNvPr id="109" name="Picture 1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162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1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500" y="4383926"/>
              <a:ext cx="744242" cy="904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6" name="Rectangle 109"/>
          <p:cNvSpPr>
            <a:spLocks noChangeArrowheads="1"/>
          </p:cNvSpPr>
          <p:nvPr/>
        </p:nvSpPr>
        <p:spPr bwMode="auto">
          <a:xfrm>
            <a:off x="-1362853" y="2793762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+mn-lt"/>
              </a:rPr>
              <a:t>V</a:t>
            </a:r>
            <a:endParaRPr lang="en-US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-1385514" y="3307911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+mn-lt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Rectangle 109"/>
          <p:cNvSpPr>
            <a:spLocks noChangeArrowheads="1"/>
          </p:cNvSpPr>
          <p:nvPr/>
        </p:nvSpPr>
        <p:spPr bwMode="auto">
          <a:xfrm>
            <a:off x="-1362853" y="3819504"/>
            <a:ext cx="4632430" cy="5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788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US" altLang="en-US" sz="1600" dirty="0" smtClean="0">
                <a:solidFill>
                  <a:srgbClr val="00B050"/>
                </a:solidFill>
                <a:latin typeface="+mn-lt"/>
              </a:rPr>
              <a:t>D+T</a:t>
            </a:r>
            <a:endParaRPr lang="en-US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0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time course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2294373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558304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086167" y="6176963"/>
            <a:ext cx="442452" cy="4893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69" y="1447798"/>
            <a:ext cx="7344662" cy="4572000"/>
          </a:xfrm>
        </p:spPr>
      </p:pic>
    </p:spTree>
    <p:extLst>
      <p:ext uri="{BB962C8B-B14F-4D97-AF65-F5344CB8AC3E}">
        <p14:creationId xmlns:p14="http://schemas.microsoft.com/office/powerpoint/2010/main" val="22811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Medical premises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Animal models of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metabolic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Associated molecular mechanisms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“Stress hormones” working towards hyperglycemia</a:t>
            </a:r>
          </a:p>
          <a:p>
            <a:r>
              <a:rPr lang="en-US" dirty="0" smtClean="0"/>
              <a:t>Activate immunosuppressive mechanisms</a:t>
            </a:r>
          </a:p>
          <a:p>
            <a:pPr lvl="1"/>
            <a:r>
              <a:rPr lang="en-US" dirty="0" smtClean="0"/>
              <a:t>expression of the decoy IL1R-II</a:t>
            </a:r>
          </a:p>
          <a:p>
            <a:pPr lvl="1"/>
            <a:r>
              <a:rPr lang="en-US" dirty="0" smtClean="0"/>
              <a:t>macrophage apoptosis…</a:t>
            </a:r>
          </a:p>
          <a:p>
            <a:r>
              <a:rPr lang="en-US" dirty="0" smtClean="0"/>
              <a:t>Prescribed to ~1% per annum.</a:t>
            </a:r>
          </a:p>
          <a:p>
            <a:r>
              <a:rPr lang="en-US" dirty="0" smtClean="0"/>
              <a:t>“Side” </a:t>
            </a:r>
            <a:r>
              <a:rPr lang="en-US" dirty="0"/>
              <a:t>effects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edema*</a:t>
            </a:r>
          </a:p>
          <a:p>
            <a:pPr lvl="1"/>
            <a:r>
              <a:rPr lang="en-US" dirty="0" smtClean="0"/>
              <a:t>osteopenia</a:t>
            </a:r>
          </a:p>
          <a:p>
            <a:pPr lvl="1"/>
            <a:r>
              <a:rPr lang="en-US" dirty="0" smtClean="0"/>
              <a:t>insulin resistance</a:t>
            </a:r>
          </a:p>
          <a:p>
            <a:pPr lvl="1"/>
            <a:r>
              <a:rPr lang="en-US" dirty="0" smtClean="0"/>
              <a:t>muscle loss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*</a:t>
            </a:r>
            <a:r>
              <a:rPr lang="en-US" sz="2600" dirty="0" smtClean="0"/>
              <a:t>Mineralocorticoid.</a:t>
            </a:r>
          </a:p>
        </p:txBody>
      </p:sp>
    </p:spTree>
    <p:extLst>
      <p:ext uri="{BB962C8B-B14F-4D97-AF65-F5344CB8AC3E}">
        <p14:creationId xmlns:p14="http://schemas.microsoft.com/office/powerpoint/2010/main" val="38240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Glucocorticoid 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“Proximal weakness”</a:t>
            </a:r>
            <a:endParaRPr lang="en-US" dirty="0"/>
          </a:p>
          <a:p>
            <a:r>
              <a:rPr lang="en-US" dirty="0"/>
              <a:t>Myofiber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Loss </a:t>
            </a:r>
            <a:r>
              <a:rPr lang="en-US" dirty="0"/>
              <a:t>of volume, mass, 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Increased catabolism: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urinary </a:t>
            </a:r>
            <a:r>
              <a:rPr lang="en-US" dirty="0" smtClean="0"/>
              <a:t>nitrogen</a:t>
            </a:r>
          </a:p>
          <a:p>
            <a:pPr lvl="1"/>
            <a:r>
              <a:rPr lang="en-US" dirty="0" err="1" smtClean="0"/>
              <a:t>methylhistidine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translation component</a:t>
            </a:r>
          </a:p>
        </p:txBody>
      </p:sp>
    </p:spTree>
    <p:extLst>
      <p:ext uri="{BB962C8B-B14F-4D97-AF65-F5344CB8AC3E}">
        <p14:creationId xmlns:p14="http://schemas.microsoft.com/office/powerpoint/2010/main" val="38674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“Some” translation component?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107023"/>
            <a:ext cx="5849905" cy="375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11" y="1805308"/>
            <a:ext cx="3128889" cy="4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9867" y="6488668"/>
            <a:ext cx="818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Three-day prednisone on healthy volunteers (</a:t>
            </a:r>
            <a:r>
              <a:rPr lang="en-US" dirty="0" err="1" smtClean="0"/>
              <a:t>Lofberg</a:t>
            </a:r>
            <a:r>
              <a:rPr lang="en-US" dirty="0" smtClean="0"/>
              <a:t> et al., </a:t>
            </a:r>
            <a:r>
              <a:rPr lang="en-US" dirty="0" err="1" smtClean="0"/>
              <a:t>Eur</a:t>
            </a:r>
            <a:r>
              <a:rPr lang="en-US" dirty="0" smtClean="0"/>
              <a:t> J </a:t>
            </a:r>
            <a:r>
              <a:rPr lang="en-US" dirty="0" err="1" smtClean="0"/>
              <a:t>Clin</a:t>
            </a:r>
            <a:r>
              <a:rPr lang="en-US" dirty="0" smtClean="0"/>
              <a:t> Invest, 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approaches to 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Cessation or surgery, if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Inhibitors </a:t>
            </a:r>
            <a:r>
              <a:rPr lang="en-US" dirty="0"/>
              <a:t>of synthesis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Receptor </a:t>
            </a:r>
            <a:r>
              <a:rPr lang="en-US" dirty="0"/>
              <a:t>blockers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Anabolic adjuvants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9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Androgen </a:t>
            </a:r>
            <a:r>
              <a:rPr lang="en-US" dirty="0"/>
              <a:t>- glucocorticoid  natural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Muscle loss is ampler in males</a:t>
            </a:r>
          </a:p>
          <a:p>
            <a:r>
              <a:rPr lang="en-US" dirty="0" smtClean="0"/>
              <a:t>Males </a:t>
            </a:r>
            <a:r>
              <a:rPr lang="en-US" dirty="0"/>
              <a:t>with hypercortisolism have lower </a:t>
            </a:r>
            <a:r>
              <a:rPr lang="en-US" dirty="0" smtClean="0"/>
              <a:t>testosterone</a:t>
            </a:r>
          </a:p>
          <a:p>
            <a:r>
              <a:rPr lang="en-US" dirty="0" smtClean="0"/>
              <a:t>… but females </a:t>
            </a:r>
            <a:r>
              <a:rPr lang="en-US" dirty="0"/>
              <a:t>with hypercortisolism have </a:t>
            </a:r>
            <a:r>
              <a:rPr lang="en-US" dirty="0" smtClean="0"/>
              <a:t>hirsutism</a:t>
            </a:r>
          </a:p>
        </p:txBody>
      </p:sp>
    </p:spTree>
    <p:extLst>
      <p:ext uri="{BB962C8B-B14F-4D97-AF65-F5344CB8AC3E}">
        <p14:creationId xmlns:p14="http://schemas.microsoft.com/office/powerpoint/2010/main" val="8892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Androgen </a:t>
            </a:r>
            <a:r>
              <a:rPr lang="en-US" dirty="0" smtClean="0"/>
              <a:t>muscle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Androgenic - anabolic - ergogenic </a:t>
            </a:r>
            <a:r>
              <a:rPr lang="en-US" dirty="0" smtClean="0"/>
              <a:t>hypothesis</a:t>
            </a:r>
          </a:p>
          <a:p>
            <a:r>
              <a:rPr lang="en-US" dirty="0" smtClean="0"/>
              <a:t>Effective </a:t>
            </a:r>
            <a:r>
              <a:rPr lang="en-US" dirty="0"/>
              <a:t>in </a:t>
            </a:r>
            <a:r>
              <a:rPr lang="en-US" dirty="0" err="1"/>
              <a:t>sarcopenia</a:t>
            </a:r>
            <a:r>
              <a:rPr lang="en-US" dirty="0"/>
              <a:t> of aging, HIV+, COPD*, heart failure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Higher </a:t>
            </a:r>
            <a:r>
              <a:rPr lang="en-US" dirty="0"/>
              <a:t>amino acid uptake in </a:t>
            </a:r>
            <a:r>
              <a:rPr lang="en-US" dirty="0" smtClean="0"/>
              <a:t>muscle</a:t>
            </a:r>
          </a:p>
          <a:p>
            <a:r>
              <a:rPr lang="en-US" dirty="0" smtClean="0"/>
              <a:t>Some </a:t>
            </a:r>
            <a:r>
              <a:rPr lang="en-US" dirty="0"/>
              <a:t>anti-catabolic component</a:t>
            </a:r>
          </a:p>
        </p:txBody>
      </p:sp>
    </p:spTree>
    <p:extLst>
      <p:ext uri="{BB962C8B-B14F-4D97-AF65-F5344CB8AC3E}">
        <p14:creationId xmlns:p14="http://schemas.microsoft.com/office/powerpoint/2010/main" val="7563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of glucocorticoid  - testosterone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decades as part of standard of care.</a:t>
            </a:r>
          </a:p>
          <a:p>
            <a:r>
              <a:rPr lang="en-US" dirty="0" smtClean="0"/>
              <a:t>Crawford </a:t>
            </a:r>
            <a:r>
              <a:rPr lang="en-US" dirty="0"/>
              <a:t>et al. (2003) showed Testo addition to chronic GC causes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bone </a:t>
            </a:r>
            <a:r>
              <a:rPr lang="en-US" dirty="0" smtClean="0"/>
              <a:t>density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muscle mass and </a:t>
            </a:r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quality of </a:t>
            </a:r>
            <a:r>
              <a:rPr lang="en-US" dirty="0" smtClean="0"/>
              <a:t>life.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bin"/>
        <a:ea typeface=""/>
        <a:cs typeface=""/>
      </a:majorFont>
      <a:minorFont>
        <a:latin typeface="Cabi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431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Cabin</vt:lpstr>
      <vt:lpstr>Droid Sans Fallback</vt:lpstr>
      <vt:lpstr>Office Theme</vt:lpstr>
      <vt:lpstr>A murine model of glucocorticoid myopathy alleviation using androgen therapy</vt:lpstr>
      <vt:lpstr>Outline</vt:lpstr>
      <vt:lpstr>Glucocorticoids in humans</vt:lpstr>
      <vt:lpstr>Glucocorticoid myopathy</vt:lpstr>
      <vt:lpstr>“Some” translation component?</vt:lpstr>
      <vt:lpstr>Therapeutic approaches to GM</vt:lpstr>
      <vt:lpstr>Androgen - glucocorticoid  natural interaction</vt:lpstr>
      <vt:lpstr>Androgen muscle protection</vt:lpstr>
      <vt:lpstr>Studies of glucocorticoid  - testosterone interaction</vt:lpstr>
      <vt:lpstr>Medical condition</vt:lpstr>
      <vt:lpstr>Animal models</vt:lpstr>
      <vt:lpstr>Rats respond to glucocorticoids</vt:lpstr>
      <vt:lpstr>Mice respond to glucocorticoids</vt:lpstr>
      <vt:lpstr>Rat muscles are protected by testosterone co-administration</vt:lpstr>
      <vt:lpstr>First hypothesis</vt:lpstr>
      <vt:lpstr>In vivo test</vt:lpstr>
      <vt:lpstr>Body weight time course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Nicolae Lucian Sandor</dc:creator>
  <cp:lastModifiedBy>Nicolae Lucian Sandor</cp:lastModifiedBy>
  <cp:revision>48</cp:revision>
  <dcterms:created xsi:type="dcterms:W3CDTF">2015-07-04T16:17:21Z</dcterms:created>
  <dcterms:modified xsi:type="dcterms:W3CDTF">2015-07-06T21:52:14Z</dcterms:modified>
</cp:coreProperties>
</file>