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13">
          <p15:clr>
            <a:srgbClr val="A4A3A4"/>
          </p15:clr>
        </p15:guide>
        <p15:guide id="2" orient="horz" pos="1417">
          <p15:clr>
            <a:srgbClr val="9AA0A6"/>
          </p15:clr>
        </p15:guide>
        <p15:guide id="3" pos="2166">
          <p15:clr>
            <a:srgbClr val="9AA0A6"/>
          </p15:clr>
        </p15:guide>
        <p15:guide id="4" pos="3515">
          <p15:clr>
            <a:srgbClr val="9AA0A6"/>
          </p15:clr>
        </p15:guide>
        <p15:guide id="5" orient="horz" pos="30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13"/>
        <p:guide pos="1417" orient="horz"/>
        <p:guide pos="2166"/>
        <p:guide pos="3515"/>
        <p:guide pos="30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a8380e08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a8380e08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a8380e08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a8380e08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a8380e082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a8380e082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a8380e08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a8380e08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a8380e082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a8380e08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6ce66fac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6ce66fa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50602b8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50602b8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0602b8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50602b8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8380e08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8380e08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a8380e08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a8380e08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8380e08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8380e08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a8380e08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a8380e08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a8380e082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a8380e082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a8380e082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a8380e08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8380e082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8380e082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F94A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4400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●"/>
              <a:defRPr sz="11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0" y="0"/>
            <a:ext cx="3600000" cy="51435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360000" y="540000"/>
            <a:ext cx="28800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Medium"/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60000" y="2390650"/>
            <a:ext cx="28800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  <a:defRPr sz="1100">
                <a:solidFill>
                  <a:srgbClr val="F3F3F3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○"/>
              <a:defRPr>
                <a:solidFill>
                  <a:srgbClr val="F3F3F3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■"/>
              <a:defRPr>
                <a:solidFill>
                  <a:srgbClr val="F3F3F3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  <a:defRPr>
                <a:solidFill>
                  <a:srgbClr val="F3F3F3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○"/>
              <a:defRPr>
                <a:solidFill>
                  <a:srgbClr val="F3F3F3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■"/>
              <a:defRPr>
                <a:solidFill>
                  <a:srgbClr val="F3F3F3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  <a:defRPr>
                <a:solidFill>
                  <a:srgbClr val="F3F3F3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○"/>
              <a:defRPr>
                <a:solidFill>
                  <a:srgbClr val="F3F3F3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227">
          <p15:clr>
            <a:srgbClr val="FA7B17"/>
          </p15:clr>
        </p15:guide>
        <p15:guide id="3" pos="204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5536800" y="-1950"/>
            <a:ext cx="3600000" cy="51474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5894800" y="540000"/>
            <a:ext cx="28521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Roboto Medium"/>
              <a:buNone/>
              <a:defRPr sz="240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5894800" y="2391750"/>
            <a:ext cx="28521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5510">
          <p15:clr>
            <a:srgbClr val="FA7B17"/>
          </p15:clr>
        </p15:guide>
        <p15:guide id="3" pos="371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200" y="981575"/>
            <a:ext cx="455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Does a Bike-Share </a:t>
            </a:r>
            <a:endParaRPr sz="29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Navigate Speedy Success?</a:t>
            </a:r>
            <a:endParaRPr sz="29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200" y="1994301"/>
            <a:ext cx="4242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Case Study: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Cyclistic BIKE-SHARE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5" y="700925"/>
            <a:ext cx="2313900" cy="20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257800" y="4545825"/>
            <a:ext cx="13431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080">
                <a:solidFill>
                  <a:srgbClr val="F3F3F3"/>
                </a:solidFill>
              </a:rPr>
              <a:t>Lucjan Konopka</a:t>
            </a:r>
            <a:endParaRPr sz="108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080">
                <a:solidFill>
                  <a:srgbClr val="F3F3F3"/>
                </a:solidFill>
              </a:rPr>
              <a:t>November 2022</a:t>
            </a:r>
            <a:endParaRPr sz="108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00"/>
              <a:t>Usage in single months by single user type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All users used bicycles more often in the warm months. Peak for casual users was the period from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June to August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, statistically the hottest months of the year. High number of rides also took place in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May, September and October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88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988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60000" y="540000"/>
            <a:ext cx="28800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Ride times</a:t>
            </a:r>
            <a:endParaRPr sz="2600">
              <a:solidFill>
                <a:srgbClr val="F3F3F3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60000" y="2390650"/>
            <a:ext cx="28800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Most rides were short trips between </a:t>
            </a:r>
            <a:r>
              <a:rPr lang="pl" u="sng"/>
              <a:t>5 to 15 minutes</a:t>
            </a:r>
            <a:r>
              <a:rPr lang="pl"/>
              <a:t>. Slightly longer trips, up to </a:t>
            </a:r>
            <a:r>
              <a:rPr lang="pl" u="sng"/>
              <a:t>30 minutes</a:t>
            </a:r>
            <a:r>
              <a:rPr lang="pl"/>
              <a:t>, were also a significant part of the whole database.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00" y="95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Ride times</a:t>
            </a:r>
            <a:r>
              <a:rPr lang="pl" sz="2600"/>
              <a:t> by single user type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00">
                <a:latin typeface="Roboto"/>
                <a:ea typeface="Roboto"/>
                <a:cs typeface="Roboto"/>
                <a:sym typeface="Roboto"/>
              </a:rPr>
              <a:t>There is a visible pattern showing that users are more likely to take </a:t>
            </a:r>
            <a:r>
              <a:rPr lang="pl" sz="1300" u="sng">
                <a:latin typeface="Roboto"/>
                <a:ea typeface="Roboto"/>
                <a:cs typeface="Roboto"/>
                <a:sym typeface="Roboto"/>
              </a:rPr>
              <a:t>longer trips</a:t>
            </a:r>
            <a:r>
              <a:rPr lang="pl" sz="1300">
                <a:latin typeface="Roboto"/>
                <a:ea typeface="Roboto"/>
                <a:cs typeface="Roboto"/>
                <a:sym typeface="Roboto"/>
              </a:rPr>
              <a:t> in comparison to annual members.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894800" y="540000"/>
            <a:ext cx="28521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20"/>
              <a:t>Most popular start stations</a:t>
            </a:r>
            <a:endParaRPr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5894800" y="2391750"/>
            <a:ext cx="28521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station that stands out from the rest and is the most popular is the station </a:t>
            </a:r>
            <a:r>
              <a:rPr i="1" lang="pl" u="sng"/>
              <a:t>Streeter Dr &amp; Grand Ave</a:t>
            </a:r>
            <a:r>
              <a:rPr lang="pl"/>
              <a:t>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005750"/>
            <a:ext cx="5219999" cy="31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Most usage in single months and days</a:t>
            </a:r>
            <a:endParaRPr sz="26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The most popular days of the year were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Saturdays in August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. Midweek in the warm months were very popular as well. Winter months were the least popular.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01" y="1491750"/>
            <a:ext cx="6335999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88725"/>
            <a:ext cx="8520600" cy="12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Marketing strategies </a:t>
            </a:r>
            <a:endParaRPr sz="2600"/>
          </a:p>
        </p:txBody>
      </p:sp>
      <p:grpSp>
        <p:nvGrpSpPr>
          <p:cNvPr id="176" name="Google Shape;176;p27"/>
          <p:cNvGrpSpPr/>
          <p:nvPr/>
        </p:nvGrpSpPr>
        <p:grpSpPr>
          <a:xfrm>
            <a:off x="170149" y="1852575"/>
            <a:ext cx="3697063" cy="924600"/>
            <a:chOff x="170149" y="1242975"/>
            <a:chExt cx="3697063" cy="924600"/>
          </a:xfrm>
        </p:grpSpPr>
        <p:cxnSp>
          <p:nvCxnSpPr>
            <p:cNvPr id="177" name="Google Shape;177;p27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3F94A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78" name="Google Shape;178;p27"/>
            <p:cNvSpPr txBox="1"/>
            <p:nvPr/>
          </p:nvSpPr>
          <p:spPr>
            <a:xfrm>
              <a:off x="170149" y="1242975"/>
              <a:ext cx="22626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Free months for inviting friends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800">
                  <a:latin typeface="Roboto"/>
                  <a:ea typeface="Roboto"/>
                  <a:cs typeface="Roboto"/>
                  <a:sym typeface="Roboto"/>
                </a:rPr>
                <a:t>Giving one free month of membership for each annual member who has invited a friend which has purchased an annual membership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170149" y="3255725"/>
            <a:ext cx="3401788" cy="924600"/>
            <a:chOff x="170149" y="2646125"/>
            <a:chExt cx="3401788" cy="924600"/>
          </a:xfrm>
        </p:grpSpPr>
        <p:cxnSp>
          <p:nvCxnSpPr>
            <p:cNvPr id="180" name="Google Shape;180;p27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3F94A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1" name="Google Shape;181;p27"/>
            <p:cNvSpPr txBox="1"/>
            <p:nvPr/>
          </p:nvSpPr>
          <p:spPr>
            <a:xfrm>
              <a:off x="170149" y="2646125"/>
              <a:ext cx="22626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Billboard ad in </a:t>
              </a:r>
              <a:r>
                <a:rPr b="1" lang="pl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Streeter Dr &amp; Grand Ave</a:t>
              </a:r>
              <a:r>
                <a:rPr b="1"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800">
                  <a:latin typeface="Roboto"/>
                  <a:ea typeface="Roboto"/>
                  <a:cs typeface="Roboto"/>
                  <a:sym typeface="Roboto"/>
                </a:rPr>
                <a:t>Placing a billboard promoting the health benefits of cycling and the benefits of annual membership at the most frequented bicycle station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7"/>
          <p:cNvGrpSpPr/>
          <p:nvPr/>
        </p:nvGrpSpPr>
        <p:grpSpPr>
          <a:xfrm>
            <a:off x="4657738" y="4001300"/>
            <a:ext cx="4368564" cy="924600"/>
            <a:chOff x="4657738" y="3391700"/>
            <a:chExt cx="4368564" cy="924600"/>
          </a:xfrm>
        </p:grpSpPr>
        <p:cxnSp>
          <p:nvCxnSpPr>
            <p:cNvPr id="183" name="Google Shape;183;p27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3F94A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4" name="Google Shape;184;p27"/>
            <p:cNvSpPr txBox="1"/>
            <p:nvPr/>
          </p:nvSpPr>
          <p:spPr>
            <a:xfrm>
              <a:off x="6696501" y="3391700"/>
              <a:ext cx="23298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Notifications for casual users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800">
                  <a:latin typeface="Roboto"/>
                  <a:ea typeface="Roboto"/>
                  <a:cs typeface="Roboto"/>
                  <a:sym typeface="Roboto"/>
                </a:rPr>
                <a:t>Sending notifications to remind regular casual riders of the long term pricing benefit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5209837" y="1852575"/>
            <a:ext cx="3816464" cy="924600"/>
            <a:chOff x="5209838" y="1242975"/>
            <a:chExt cx="3816464" cy="924600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6696501" y="1242975"/>
              <a:ext cx="23298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Most digital ads on Saturdays in summer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800">
                  <a:latin typeface="Roboto"/>
                  <a:ea typeface="Roboto"/>
                  <a:cs typeface="Roboto"/>
                  <a:sym typeface="Roboto"/>
                </a:rPr>
                <a:t>Accumulating of the most flashy ads on the most popular day of the week in the warmest months, starting in May/June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" name="Google Shape;187;p27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3F94A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88" name="Google Shape;188;p27"/>
          <p:cNvGrpSpPr/>
          <p:nvPr/>
        </p:nvGrpSpPr>
        <p:grpSpPr>
          <a:xfrm>
            <a:off x="5610288" y="2922950"/>
            <a:ext cx="3416014" cy="924600"/>
            <a:chOff x="5610288" y="2313350"/>
            <a:chExt cx="3416014" cy="924600"/>
          </a:xfrm>
        </p:grpSpPr>
        <p:cxnSp>
          <p:nvCxnSpPr>
            <p:cNvPr id="189" name="Google Shape;189;p27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3F94A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0" name="Google Shape;190;p27"/>
            <p:cNvSpPr txBox="1"/>
            <p:nvPr/>
          </p:nvSpPr>
          <p:spPr>
            <a:xfrm>
              <a:off x="6696501" y="2313350"/>
              <a:ext cx="23298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Discounts for long term members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800">
                  <a:latin typeface="Roboto"/>
                  <a:ea typeface="Roboto"/>
                  <a:cs typeface="Roboto"/>
                  <a:sym typeface="Roboto"/>
                </a:rPr>
                <a:t>Giving one free month for each year of membership as an annual member of Cyclitics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2601236" y="1264551"/>
            <a:ext cx="3922200" cy="3915924"/>
            <a:chOff x="2610905" y="610653"/>
            <a:chExt cx="3922200" cy="3922200"/>
          </a:xfrm>
        </p:grpSpPr>
        <p:sp>
          <p:nvSpPr>
            <p:cNvPr id="192" name="Google Shape;192;p27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F94A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F94A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F94A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F94A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F94A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F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60000" y="1851750"/>
            <a:ext cx="2880000" cy="14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Thank you for your attention!</a:t>
            </a:r>
            <a:endParaRPr sz="2600">
              <a:solidFill>
                <a:srgbClr val="F3F3F3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800" y="1529175"/>
            <a:ext cx="2313900" cy="2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894800" y="540000"/>
            <a:ext cx="28521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Background</a:t>
            </a:r>
            <a:endParaRPr sz="26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5894800" y="2391750"/>
            <a:ext cx="28521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Cyclistic’s finance analysts have concluded that annual members are much more profitable than casual riders. Maximizing the number of annual members will be key to future growth.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660254" y="1584125"/>
            <a:ext cx="1152000" cy="3600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07148" y="2351855"/>
            <a:ext cx="1152000" cy="3600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213272" y="2351855"/>
            <a:ext cx="1152000" cy="3600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casual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989835" y="3060437"/>
            <a:ext cx="1152000" cy="4320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full-day pass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36778" y="3060437"/>
            <a:ext cx="1152000" cy="432000"/>
          </a:xfrm>
          <a:prstGeom prst="rect">
            <a:avLst/>
          </a:prstGeom>
          <a:solidFill>
            <a:srgbClr val="3F9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single-day pass users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" name="Google Shape;77;p14"/>
          <p:cNvCxnSpPr>
            <a:stCxn id="72" idx="2"/>
            <a:endCxn id="74" idx="0"/>
          </p:cNvCxnSpPr>
          <p:nvPr/>
        </p:nvCxnSpPr>
        <p:spPr>
          <a:xfrm flipH="1" rot="-5400000">
            <a:off x="2808954" y="1371425"/>
            <a:ext cx="407700" cy="1553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4"/>
          <p:cNvCxnSpPr>
            <a:stCxn id="73" idx="0"/>
            <a:endCxn id="72" idx="2"/>
          </p:cNvCxnSpPr>
          <p:nvPr/>
        </p:nvCxnSpPr>
        <p:spPr>
          <a:xfrm rot="-5400000">
            <a:off x="1255848" y="1371455"/>
            <a:ext cx="407700" cy="1553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4"/>
          <p:cNvCxnSpPr>
            <a:stCxn id="74" idx="2"/>
            <a:endCxn id="75" idx="0"/>
          </p:cNvCxnSpPr>
          <p:nvPr/>
        </p:nvCxnSpPr>
        <p:spPr>
          <a:xfrm flipH="1" rot="-5400000">
            <a:off x="4003322" y="2497805"/>
            <a:ext cx="348600" cy="776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4"/>
          <p:cNvCxnSpPr>
            <a:stCxn id="76" idx="0"/>
            <a:endCxn id="74" idx="2"/>
          </p:cNvCxnSpPr>
          <p:nvPr/>
        </p:nvCxnSpPr>
        <p:spPr>
          <a:xfrm rot="-5400000">
            <a:off x="3226678" y="2497937"/>
            <a:ext cx="348600" cy="77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0000" y="540000"/>
            <a:ext cx="28800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Motivation</a:t>
            </a:r>
            <a:endParaRPr sz="2600">
              <a:solidFill>
                <a:srgbClr val="F3F3F3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60000" y="2390650"/>
            <a:ext cx="28800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The goal of the analysis:</a:t>
            </a:r>
            <a:endParaRPr>
              <a:solidFill>
                <a:srgbClr val="F3F3F3"/>
              </a:solidFill>
            </a:endParaRPr>
          </a:p>
          <a:p>
            <a:pPr indent="-159851" lvl="0" marL="360000" rtl="0" algn="just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pl">
                <a:solidFill>
                  <a:srgbClr val="F3F3F3"/>
                </a:solidFill>
              </a:rPr>
              <a:t>understand how casual riders and annual members use Cyclistic bikes differently </a:t>
            </a:r>
            <a:r>
              <a:rPr lang="pl"/>
              <a:t>in one year period</a:t>
            </a:r>
            <a:endParaRPr>
              <a:solidFill>
                <a:srgbClr val="F3F3F3"/>
              </a:solidFill>
            </a:endParaRPr>
          </a:p>
          <a:p>
            <a:pPr indent="-159851" lvl="0" marL="3600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pl">
                <a:solidFill>
                  <a:srgbClr val="F3F3F3"/>
                </a:solidFill>
              </a:rPr>
              <a:t>design a new marketing strategy to convert casual riders into annual members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842650" y="1422750"/>
            <a:ext cx="3127500" cy="22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0">
                <a:solidFill>
                  <a:srgbClr val="3F94A4"/>
                </a:solidFill>
              </a:rPr>
              <a:t>?</a:t>
            </a:r>
            <a:endParaRPr sz="18000">
              <a:solidFill>
                <a:srgbClr val="3F94A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894800" y="540000"/>
            <a:ext cx="28521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rgbClr val="F3F3F3"/>
                </a:solidFill>
              </a:rPr>
              <a:t>User types</a:t>
            </a:r>
            <a:endParaRPr sz="2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5894800" y="2391750"/>
            <a:ext cx="28521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Almost 60% of rides in the reviewed period wer</a:t>
            </a:r>
            <a:r>
              <a:rPr lang="pl"/>
              <a:t>e</a:t>
            </a:r>
            <a:r>
              <a:rPr lang="pl"/>
              <a:t> carried out by regular members. There is still </a:t>
            </a:r>
            <a:r>
              <a:rPr lang="pl" u="sng"/>
              <a:t>huge potential</a:t>
            </a:r>
            <a:r>
              <a:rPr lang="pl"/>
              <a:t> to gain more members out of casual riders.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" y="546750"/>
            <a:ext cx="5399999" cy="40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Bike types used</a:t>
            </a:r>
            <a:endParaRPr sz="26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Most popular bike 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among both types of users 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was the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classic bike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In fact, docked bikes were only used by casual riders.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1491750"/>
            <a:ext cx="4431376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Usage in single days</a:t>
            </a:r>
            <a:endParaRPr sz="26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Most of the rides took place on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Saturday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, especially when it came to the classic bikes. There is a pattern showing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slightly less bikes usage at the beginning and end of the week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00" y="1679875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00" y="1679875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60000" y="540000"/>
            <a:ext cx="28800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Usage in single days by single user type</a:t>
            </a:r>
            <a:endParaRPr sz="2600">
              <a:solidFill>
                <a:srgbClr val="F3F3F3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60000" y="2390650"/>
            <a:ext cx="28800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data shows a big difference in bicycle usage of casual users over a week, while annual members used bicycles </a:t>
            </a:r>
            <a:r>
              <a:rPr lang="pl" u="sng"/>
              <a:t>more regularly</a:t>
            </a:r>
            <a:r>
              <a:rPr lang="pl"/>
              <a:t>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Splitting the graph allows for a more accurate analysis…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00" y="95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00"/>
              <a:t>Usage in single days by single user type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Annual members used bikes more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during the work week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 and less on weekends. The opposite relationship can be observed in case of casual users, while the closer to the end of the working week, them more bike rentals.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887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Usage in single months</a:t>
            </a:r>
            <a:endParaRPr sz="26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66472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The vast majority of rentals took place in the warm season from </a:t>
            </a:r>
            <a:r>
              <a:rPr lang="pl" u="sng">
                <a:latin typeface="Roboto"/>
                <a:ea typeface="Roboto"/>
                <a:cs typeface="Roboto"/>
                <a:sym typeface="Roboto"/>
              </a:rPr>
              <a:t>May to October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000" y="1671750"/>
            <a:ext cx="43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3F94A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