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304" r:id="rId3"/>
    <p:sldId id="305" r:id="rId4"/>
    <p:sldId id="262" r:id="rId5"/>
    <p:sldId id="375" r:id="rId6"/>
    <p:sldId id="346" r:id="rId7"/>
    <p:sldId id="347" r:id="rId8"/>
    <p:sldId id="348" r:id="rId9"/>
    <p:sldId id="376" r:id="rId10"/>
    <p:sldId id="362" r:id="rId11"/>
    <p:sldId id="371" r:id="rId12"/>
    <p:sldId id="379" r:id="rId13"/>
    <p:sldId id="373" r:id="rId14"/>
    <p:sldId id="377" r:id="rId15"/>
    <p:sldId id="374" r:id="rId16"/>
    <p:sldId id="310"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8" r:id="rId32"/>
    <p:sldId id="339" r:id="rId33"/>
    <p:sldId id="343" r:id="rId34"/>
    <p:sldId id="340" r:id="rId35"/>
    <p:sldId id="341" r:id="rId36"/>
    <p:sldId id="342" r:id="rId37"/>
    <p:sldId id="344" r:id="rId38"/>
    <p:sldId id="345"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D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notesViewPr>
    <p:cSldViewPr snapToGrid="0">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0579A-B1E4-47EB-8BA9-D99CA9E7BA07}" type="datetimeFigureOut">
              <a:rPr lang="en-US" smtClean="0"/>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DC88A-CD66-4609-884B-39722DAC333B}" type="slidenum">
              <a:rPr lang="en-US" smtClean="0"/>
              <a:t>‹#›</a:t>
            </a:fld>
            <a:endParaRPr lang="en-US"/>
          </a:p>
        </p:txBody>
      </p:sp>
    </p:spTree>
    <p:extLst>
      <p:ext uri="{BB962C8B-B14F-4D97-AF65-F5344CB8AC3E}">
        <p14:creationId xmlns:p14="http://schemas.microsoft.com/office/powerpoint/2010/main" val="75324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5" name="Shape 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6357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first thing to realize is that unlike HDFS with its name node(s) and data nodes, Zookeeper is just one replicated service with 2 or 3 members in it.  It isn’t designed to scale well, and doesn’t scale well.  Even the files it holds need to be small.</a:t>
            </a:r>
          </a:p>
        </p:txBody>
      </p:sp>
      <p:sp>
        <p:nvSpPr>
          <p:cNvPr id="4" name="Slide Number Placeholder 3"/>
          <p:cNvSpPr>
            <a:spLocks noGrp="1"/>
          </p:cNvSpPr>
          <p:nvPr>
            <p:ph type="sldNum" sz="quarter" idx="10"/>
          </p:nvPr>
        </p:nvSpPr>
        <p:spPr/>
        <p:txBody>
          <a:bodyPr/>
          <a:lstStyle/>
          <a:p>
            <a:fld id="{DACDC88A-CD66-4609-884B-39722DAC333B}" type="slidenum">
              <a:rPr lang="en-US" smtClean="0"/>
              <a:t>10</a:t>
            </a:fld>
            <a:endParaRPr lang="en-US"/>
          </a:p>
        </p:txBody>
      </p:sp>
    </p:spTree>
    <p:extLst>
      <p:ext uri="{BB962C8B-B14F-4D97-AF65-F5344CB8AC3E}">
        <p14:creationId xmlns:p14="http://schemas.microsoft.com/office/powerpoint/2010/main" val="2176258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limitations it can be used for many purposes!</a:t>
            </a:r>
          </a:p>
        </p:txBody>
      </p:sp>
      <p:sp>
        <p:nvSpPr>
          <p:cNvPr id="4" name="Slide Number Placeholder 3"/>
          <p:cNvSpPr>
            <a:spLocks noGrp="1"/>
          </p:cNvSpPr>
          <p:nvPr>
            <p:ph type="sldNum" sz="quarter" idx="10"/>
          </p:nvPr>
        </p:nvSpPr>
        <p:spPr/>
        <p:txBody>
          <a:bodyPr/>
          <a:lstStyle/>
          <a:p>
            <a:fld id="{DACDC88A-CD66-4609-884B-39722DAC333B}" type="slidenum">
              <a:rPr lang="en-US" smtClean="0"/>
              <a:t>11</a:t>
            </a:fld>
            <a:endParaRPr lang="en-US"/>
          </a:p>
        </p:txBody>
      </p:sp>
    </p:spTree>
    <p:extLst>
      <p:ext uri="{BB962C8B-B14F-4D97-AF65-F5344CB8AC3E}">
        <p14:creationId xmlns:p14="http://schemas.microsoft.com/office/powerpoint/2010/main" val="4177563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Conditional replace works like this:</a:t>
            </a:r>
          </a:p>
          <a:p>
            <a:endParaRPr lang="en-US" dirty="0"/>
          </a:p>
          <a:p>
            <a:pPr marL="228600" indent="-228600">
              <a:buAutoNum type="arabicParenR"/>
            </a:pPr>
            <a:r>
              <a:rPr lang="en-US" dirty="0"/>
              <a:t>You read some file and at the same time, learn that it is version 4 of that file.</a:t>
            </a:r>
          </a:p>
          <a:p>
            <a:pPr marL="228600" indent="-228600">
              <a:buAutoNum type="arabicParenR"/>
            </a:pPr>
            <a:endParaRPr lang="en-US" dirty="0"/>
          </a:p>
          <a:p>
            <a:pPr marL="228600" indent="-228600">
              <a:buAutoNum type="arabicParenR"/>
            </a:pPr>
            <a:r>
              <a:rPr lang="en-US" dirty="0"/>
              <a:t>Now your code rewrites the whole file, </a:t>
            </a:r>
            <a:r>
              <a:rPr lang="en-US" i="1" dirty="0"/>
              <a:t>telling Zookeeper that this needs to be version 5.</a:t>
            </a:r>
            <a:endParaRPr lang="en-US" dirty="0"/>
          </a:p>
          <a:p>
            <a:pPr marL="228600" indent="-228600">
              <a:buAutoNum type="arabicParenR"/>
            </a:pPr>
            <a:endParaRPr lang="en-US" dirty="0"/>
          </a:p>
          <a:p>
            <a:pPr marL="228600" indent="-228600">
              <a:buAutoNum type="arabicParenR"/>
            </a:pPr>
            <a:r>
              <a:rPr lang="en-US" dirty="0"/>
              <a:t>The write will succeed if there are no concurrent writers.  But if some concurrent writer is creating version 4 at the same time, only one can win the race.</a:t>
            </a:r>
          </a:p>
          <a:p>
            <a:pPr marL="228600" indent="-228600">
              <a:buAutoNum type="arabicParenR"/>
            </a:pPr>
            <a:endParaRPr lang="en-US" dirty="0"/>
          </a:p>
          <a:p>
            <a:pPr marL="228600" indent="-228600">
              <a:buAutoNum type="arabicParenR"/>
            </a:pPr>
            <a:r>
              <a:rPr lang="en-US" dirty="0"/>
              <a:t>If you win the race your version is saved.  If you lose the race, Zookeeper rejects the entire update: it says “sorry, version 5 already exists!”  Then your code can loop, rereading the file at step (1). </a:t>
            </a:r>
          </a:p>
          <a:p>
            <a:pPr marL="228600" indent="-228600">
              <a:buAutoNum type="arabicParenR"/>
            </a:pPr>
            <a:endParaRPr lang="en-US" dirty="0"/>
          </a:p>
          <a:p>
            <a:pPr marL="228600" indent="-228600">
              <a:buAutoNum type="arabicParenR"/>
            </a:pPr>
            <a:r>
              <a:rPr lang="en-US" dirty="0"/>
              <a:t>The big win is that we didn’t need locks.  This is a very popular option!</a:t>
            </a:r>
          </a:p>
        </p:txBody>
      </p:sp>
      <p:sp>
        <p:nvSpPr>
          <p:cNvPr id="4" name="Slide Number Placeholder 3"/>
          <p:cNvSpPr>
            <a:spLocks noGrp="1"/>
          </p:cNvSpPr>
          <p:nvPr>
            <p:ph type="sldNum" sz="quarter" idx="10"/>
          </p:nvPr>
        </p:nvSpPr>
        <p:spPr/>
        <p:txBody>
          <a:bodyPr/>
          <a:lstStyle/>
          <a:p>
            <a:fld id="{DACDC88A-CD66-4609-884B-39722DAC333B}" type="slidenum">
              <a:rPr lang="en-US" smtClean="0"/>
              <a:t>12</a:t>
            </a:fld>
            <a:endParaRPr lang="en-US"/>
          </a:p>
        </p:txBody>
      </p:sp>
    </p:spTree>
    <p:extLst>
      <p:ext uri="{BB962C8B-B14F-4D97-AF65-F5344CB8AC3E}">
        <p14:creationId xmlns:p14="http://schemas.microsoft.com/office/powerpoint/2010/main" val="1882742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solidFill>
                <a:srgbClr val="222222"/>
              </a:solidFill>
            </a:endParaRPr>
          </a:p>
        </p:txBody>
      </p:sp>
    </p:spTree>
    <p:extLst>
      <p:ext uri="{BB962C8B-B14F-4D97-AF65-F5344CB8AC3E}">
        <p14:creationId xmlns:p14="http://schemas.microsoft.com/office/powerpoint/2010/main" val="2842742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early lectures we learned about </a:t>
            </a:r>
            <a:r>
              <a:rPr lang="en-US" dirty="0" err="1"/>
              <a:t>Paxos</a:t>
            </a:r>
            <a:r>
              <a:rPr lang="en-US" dirty="0"/>
              <a:t>.  Zookeeper originally tried to use </a:t>
            </a:r>
            <a:r>
              <a:rPr lang="en-US" dirty="0" err="1"/>
              <a:t>Paxos</a:t>
            </a:r>
            <a:r>
              <a:rPr lang="en-US" dirty="0"/>
              <a:t> (it is actually based on Google’s Chubby, a </a:t>
            </a:r>
            <a:r>
              <a:rPr lang="en-US" dirty="0" err="1"/>
              <a:t>Paxos</a:t>
            </a:r>
            <a:r>
              <a:rPr lang="en-US" dirty="0"/>
              <a:t>-based service).  But that was too slow.</a:t>
            </a:r>
          </a:p>
          <a:p>
            <a:br>
              <a:rPr lang="en-US" dirty="0"/>
            </a:br>
            <a:r>
              <a:rPr lang="en-US" dirty="0"/>
              <a:t>So they modified the guarantees and use atomic multicast (like Derecho!) coupled with </a:t>
            </a:r>
            <a:r>
              <a:rPr lang="en-US" dirty="0" err="1"/>
              <a:t>checkpointing</a:t>
            </a:r>
            <a:r>
              <a:rPr lang="en-US" dirty="0"/>
              <a:t>.  This is not as strong as </a:t>
            </a:r>
            <a:r>
              <a:rPr lang="en-US" dirty="0" err="1"/>
              <a:t>Paxos</a:t>
            </a:r>
            <a:r>
              <a:rPr lang="en-US" dirty="0"/>
              <a:t> because there is a window in which data can be stored, but still lost if a crash were to happen.</a:t>
            </a:r>
          </a:p>
          <a:p>
            <a:endParaRPr lang="en-US" dirty="0"/>
          </a:p>
          <a:p>
            <a:r>
              <a:rPr lang="en-US" dirty="0"/>
              <a:t>You cannot reduce this window to 0.  It has a smallest value of 1s.</a:t>
            </a:r>
          </a:p>
        </p:txBody>
      </p:sp>
      <p:sp>
        <p:nvSpPr>
          <p:cNvPr id="4" name="Slide Number Placeholder 3"/>
          <p:cNvSpPr>
            <a:spLocks noGrp="1"/>
          </p:cNvSpPr>
          <p:nvPr>
            <p:ph type="sldNum" sz="quarter" idx="10"/>
          </p:nvPr>
        </p:nvSpPr>
        <p:spPr/>
        <p:txBody>
          <a:bodyPr/>
          <a:lstStyle/>
          <a:p>
            <a:fld id="{DACDC88A-CD66-4609-884B-39722DAC333B}" type="slidenum">
              <a:rPr lang="en-US" smtClean="0"/>
              <a:t>14</a:t>
            </a:fld>
            <a:endParaRPr lang="en-US"/>
          </a:p>
        </p:txBody>
      </p:sp>
    </p:spTree>
    <p:extLst>
      <p:ext uri="{BB962C8B-B14F-4D97-AF65-F5344CB8AC3E}">
        <p14:creationId xmlns:p14="http://schemas.microsoft.com/office/powerpoint/2010/main" val="120088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9" name="Shape 2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15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p:txBody>
          <a:bodyPr/>
          <a:lstStyle/>
          <a:p>
            <a:endParaRPr lang="en-US">
              <a:sym typeface="Arial"/>
            </a:endParaRPr>
          </a:p>
          <a:p>
            <a:pPr lvl="0"/>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11078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02" name="Shape 3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2640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Once we have files in a file system we can layer a database over it.</a:t>
            </a:r>
            <a:endParaRPr dirty="0"/>
          </a:p>
        </p:txBody>
      </p:sp>
      <p:sp>
        <p:nvSpPr>
          <p:cNvPr id="236" name="Shape 2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91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10" name="Shape 3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372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is the “base” system on which many web servers were originally layered, and then it expanded to also include the mostly popular big data frameworks, like Hadoop.  But it is not the only such system.  In fact all the main vendors have ones of their own.</a:t>
            </a:r>
          </a:p>
        </p:txBody>
      </p:sp>
      <p:sp>
        <p:nvSpPr>
          <p:cNvPr id="4" name="Slide Number Placeholder 3"/>
          <p:cNvSpPr>
            <a:spLocks noGrp="1"/>
          </p:cNvSpPr>
          <p:nvPr>
            <p:ph type="sldNum" sz="quarter" idx="10"/>
          </p:nvPr>
        </p:nvSpPr>
        <p:spPr/>
        <p:txBody>
          <a:bodyPr/>
          <a:lstStyle/>
          <a:p>
            <a:fld id="{DACDC88A-CD66-4609-884B-39722DAC333B}" type="slidenum">
              <a:rPr lang="en-US" smtClean="0"/>
              <a:t>2</a:t>
            </a:fld>
            <a:endParaRPr lang="en-US"/>
          </a:p>
        </p:txBody>
      </p:sp>
    </p:spTree>
    <p:extLst>
      <p:ext uri="{BB962C8B-B14F-4D97-AF65-F5344CB8AC3E}">
        <p14:creationId xmlns:p14="http://schemas.microsoft.com/office/powerpoint/2010/main" val="1401045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ACDC88A-CD66-4609-884B-39722DAC333B}" type="slidenum">
              <a:rPr lang="en-US" smtClean="0"/>
              <a:t>20</a:t>
            </a:fld>
            <a:endParaRPr lang="en-US"/>
          </a:p>
        </p:txBody>
      </p:sp>
    </p:spTree>
    <p:extLst>
      <p:ext uri="{BB962C8B-B14F-4D97-AF65-F5344CB8AC3E}">
        <p14:creationId xmlns:p14="http://schemas.microsoft.com/office/powerpoint/2010/main" val="1918427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CDC88A-CD66-4609-884B-39722DAC333B}" type="slidenum">
              <a:rPr lang="en-US" smtClean="0"/>
              <a:t>21</a:t>
            </a:fld>
            <a:endParaRPr lang="en-US"/>
          </a:p>
        </p:txBody>
      </p:sp>
    </p:spTree>
    <p:extLst>
      <p:ext uri="{BB962C8B-B14F-4D97-AF65-F5344CB8AC3E}">
        <p14:creationId xmlns:p14="http://schemas.microsoft.com/office/powerpoint/2010/main" val="2521184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The concept is insanely scalable.  We shard the rows, the columns and even can shard a single value in a single (</a:t>
            </a:r>
            <a:r>
              <a:rPr lang="en-US" dirty="0" err="1"/>
              <a:t>row,column</a:t>
            </a:r>
            <a:r>
              <a:rPr lang="en-US" dirty="0"/>
              <a:t>) cell!  This is the most ambitious use of key-value </a:t>
            </a:r>
            <a:r>
              <a:rPr lang="en-US" dirty="0" err="1"/>
              <a:t>sharding</a:t>
            </a:r>
            <a:r>
              <a:rPr lang="en-US" dirty="0"/>
              <a:t> in the cloud today (this, and </a:t>
            </a:r>
            <a:r>
              <a:rPr lang="en-US" dirty="0" err="1"/>
              <a:t>BigTable</a:t>
            </a:r>
            <a:r>
              <a:rPr lang="en-US" dirty="0"/>
              <a:t>, on which it was based).</a:t>
            </a:r>
            <a:endParaRPr dirty="0"/>
          </a:p>
        </p:txBody>
      </p:sp>
      <p:sp>
        <p:nvSpPr>
          <p:cNvPr id="326" name="Shape 3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96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26" name="Shape 3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236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26" name="Shape 3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197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26" name="Shape 3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336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Analogous to data node of HDFS</a:t>
            </a:r>
            <a:endParaRPr dirty="0"/>
          </a:p>
        </p:txBody>
      </p:sp>
      <p:sp>
        <p:nvSpPr>
          <p:cNvPr id="326" name="Shape 3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323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26" name="Shape 3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274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26" name="Shape 3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374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26" name="Shape 3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412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things we will hear about in these lectures (a few of them) center on these principles:</a:t>
            </a:r>
          </a:p>
          <a:p>
            <a:endParaRPr lang="en-US" dirty="0"/>
          </a:p>
          <a:p>
            <a:pPr marL="228600" indent="-228600">
              <a:buAutoNum type="arabicParenR"/>
            </a:pPr>
            <a:r>
              <a:rPr lang="en-US" dirty="0"/>
              <a:t>Keeping data </a:t>
            </a:r>
            <a:r>
              <a:rPr lang="en-US" dirty="0" err="1"/>
              <a:t>sharded</a:t>
            </a:r>
            <a:r>
              <a:rPr lang="en-US" dirty="0"/>
              <a:t> at all times.  So there are always key-value collections, always hashed over sets of servers.</a:t>
            </a:r>
          </a:p>
          <a:p>
            <a:pPr marL="228600" indent="-228600">
              <a:buAutoNum type="arabicParenR"/>
            </a:pPr>
            <a:endParaRPr lang="en-US" dirty="0"/>
          </a:p>
          <a:p>
            <a:pPr marL="228600" indent="-228600">
              <a:buAutoNum type="arabicParenR"/>
            </a:pPr>
            <a:r>
              <a:rPr lang="en-US" dirty="0"/>
              <a:t>Processing requests in big batches that often can all be handled in parallel, with one computation doing lots of requests all at once rather than one by one.  For example rather than update the availability count for one product at Amazon, the store might update the counts for 10,000 at a time.  Those would be the batch elements – the batch is the full set of 10,000 and the individual update is just one among many.</a:t>
            </a:r>
          </a:p>
          <a:p>
            <a:pPr marL="228600" indent="-228600">
              <a:buAutoNum type="arabicParenR"/>
            </a:pPr>
            <a:endParaRPr lang="en-US" dirty="0"/>
          </a:p>
          <a:p>
            <a:pPr marL="228600" indent="-228600">
              <a:buAutoNum type="arabicParenR"/>
            </a:pPr>
            <a:r>
              <a:rPr lang="en-US" dirty="0"/>
              <a:t>This model is beneficial because the overheads of getting to the place where the update will occur can be quite high compared to doing the update (for an inventory count the actual operation is just a +/- action, but the logic to find the proper counter can be substantial).  So doing a lot at once shares (“amortizes”) costs over lots of requests and this drives down the average overhead in a huge way.  A 100x throughput improvement wouldn’t be at all unusual.</a:t>
            </a:r>
          </a:p>
        </p:txBody>
      </p:sp>
      <p:sp>
        <p:nvSpPr>
          <p:cNvPr id="4" name="Slide Number Placeholder 3"/>
          <p:cNvSpPr>
            <a:spLocks noGrp="1"/>
          </p:cNvSpPr>
          <p:nvPr>
            <p:ph type="sldNum" sz="quarter" idx="10"/>
          </p:nvPr>
        </p:nvSpPr>
        <p:spPr/>
        <p:txBody>
          <a:bodyPr/>
          <a:lstStyle/>
          <a:p>
            <a:fld id="{DACDC88A-CD66-4609-884B-39722DAC333B}" type="slidenum">
              <a:rPr lang="en-US" smtClean="0"/>
              <a:t>3</a:t>
            </a:fld>
            <a:endParaRPr lang="en-US"/>
          </a:p>
        </p:txBody>
      </p:sp>
    </p:spTree>
    <p:extLst>
      <p:ext uri="{BB962C8B-B14F-4D97-AF65-F5344CB8AC3E}">
        <p14:creationId xmlns:p14="http://schemas.microsoft.com/office/powerpoint/2010/main" val="3182656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26" name="Shape 3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402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61" name="Shape 3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746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61" name="Shape 3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2140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69" name="Shape 3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986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rgbClr val="000000"/>
                </a:solidFill>
                <a:highlight>
                  <a:srgbClr val="FFFFFF"/>
                </a:highlight>
                <a:ea typeface="Arial"/>
                <a:cs typeface="Arial"/>
                <a:sym typeface="Arial"/>
              </a:rPr>
              <a:t>There is a special HBase Catalog table called the META table, which holds the location of the regions in the cluster. </a:t>
            </a:r>
            <a:r>
              <a:rPr lang="en-US" sz="1100" dirty="0" err="1">
                <a:solidFill>
                  <a:srgbClr val="000000"/>
                </a:solidFill>
                <a:highlight>
                  <a:srgbClr val="FFFFFF"/>
                </a:highlight>
                <a:ea typeface="Arial"/>
                <a:cs typeface="Arial"/>
                <a:sym typeface="Arial"/>
              </a:rPr>
              <a:t>ZooKeeper</a:t>
            </a:r>
            <a:r>
              <a:rPr lang="en-US" sz="1100" dirty="0">
                <a:solidFill>
                  <a:srgbClr val="000000"/>
                </a:solidFill>
                <a:highlight>
                  <a:srgbClr val="FFFFFF"/>
                </a:highlight>
                <a:ea typeface="Arial"/>
                <a:cs typeface="Arial"/>
                <a:sym typeface="Arial"/>
              </a:rPr>
              <a:t> stores the location of the META table.</a:t>
            </a:r>
          </a:p>
          <a:p>
            <a:pPr marL="0" lvl="0" indent="0" rtl="0">
              <a:spcBef>
                <a:spcPts val="0"/>
              </a:spcBef>
              <a:spcAft>
                <a:spcPts val="0"/>
              </a:spcAft>
              <a:buNone/>
            </a:pPr>
            <a:endParaRPr dirty="0"/>
          </a:p>
        </p:txBody>
      </p:sp>
      <p:sp>
        <p:nvSpPr>
          <p:cNvPr id="369" name="Shape 3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065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69" name="Shape 3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032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69" name="Shape 3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780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When we created FFFS at Cornell, the chronological aspect interested us.  But as of now we actually have not tried to create a temporal HBASE over FFFS.</a:t>
            </a:r>
            <a:endParaRPr dirty="0"/>
          </a:p>
        </p:txBody>
      </p:sp>
      <p:sp>
        <p:nvSpPr>
          <p:cNvPr id="387" name="Shape 3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7594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7906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95" name="Shape 3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417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These layers show how one component might be built upon a different component.</a:t>
            </a:r>
            <a:endParaRPr dirty="0"/>
          </a:p>
        </p:txBody>
      </p:sp>
      <p:sp>
        <p:nvSpPr>
          <p:cNvPr id="152" name="Shape 1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9766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In this picture “resource manager” means “scheduler”.  YARN decides which tasks to run, on which machines, and when to do that.  It also tracks cache contents and controls what cached data to keep around.  And it even decides how much memory to give each task, and how much disk storage.</a:t>
            </a:r>
            <a:endParaRPr dirty="0"/>
          </a:p>
        </p:txBody>
      </p:sp>
      <p:sp>
        <p:nvSpPr>
          <p:cNvPr id="403" name="Shape 4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7875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31" name="Shape 4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7092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39" name="Shape 4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8743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47" name="Shape 4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0839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55" name="Shape 4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6465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65" name="Shape 4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7963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93" name="Shape 4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81783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The last slides illustrate the ultra-famous </a:t>
            </a:r>
            <a:r>
              <a:rPr lang="en-US" dirty="0" err="1"/>
              <a:t>MapReduce</a:t>
            </a:r>
            <a:r>
              <a:rPr lang="en-US" dirty="0"/>
              <a:t> concept (or Hadoop if you prefer the free open-source version)</a:t>
            </a:r>
            <a:endParaRPr dirty="0"/>
          </a:p>
        </p:txBody>
      </p:sp>
      <p:sp>
        <p:nvSpPr>
          <p:cNvPr id="501" name="Shape 5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0408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5635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6921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Zookeeper is the Apache solution for managing complex systems.  Keep in mind that each “box” might have tens or hundreds of processes participating in it, as a pool.  But that pool needs to be internally coordinated and fault-tolerance.  Zookeeper is used for these aspects, as a powerful and universal configuration manager.</a:t>
            </a:r>
            <a:endParaRPr dirty="0"/>
          </a:p>
        </p:txBody>
      </p:sp>
      <p:sp>
        <p:nvSpPr>
          <p:cNvPr id="152" name="Shape 1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06191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25" name="Shape 5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28165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33" name="Shape 5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699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41" name="Shape 5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8763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50" name="Shape 5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27265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63" name="Shape 5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7008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Shape 58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82" name="Shape 5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7173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96" name="Shape 5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6816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36" name="Shape 6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4226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4" name="Shape 6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57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how we use Zookeeper we can first drill into the structure of the Apache file system, which is one of many subsystems that depend on Zookeeper.  </a:t>
            </a:r>
          </a:p>
          <a:p>
            <a:br>
              <a:rPr lang="en-US" dirty="0"/>
            </a:br>
            <a:r>
              <a:rPr lang="en-US" dirty="0"/>
              <a:t>In Apache it is HDFS that plays this role.</a:t>
            </a:r>
          </a:p>
        </p:txBody>
      </p:sp>
      <p:sp>
        <p:nvSpPr>
          <p:cNvPr id="4" name="Slide Number Placeholder 3"/>
          <p:cNvSpPr>
            <a:spLocks noGrp="1"/>
          </p:cNvSpPr>
          <p:nvPr>
            <p:ph type="sldNum" sz="quarter" idx="10"/>
          </p:nvPr>
        </p:nvSpPr>
        <p:spPr/>
        <p:txBody>
          <a:bodyPr/>
          <a:lstStyle/>
          <a:p>
            <a:fld id="{DACDC88A-CD66-4609-884B-39722DAC333B}" type="slidenum">
              <a:rPr lang="en-US" smtClean="0"/>
              <a:t>6</a:t>
            </a:fld>
            <a:endParaRPr lang="en-US"/>
          </a:p>
        </p:txBody>
      </p:sp>
    </p:spTree>
    <p:extLst>
      <p:ext uri="{BB962C8B-B14F-4D97-AF65-F5344CB8AC3E}">
        <p14:creationId xmlns:p14="http://schemas.microsoft.com/office/powerpoint/2010/main" val="3961288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“roles” we are talking about correspond to separate processes that all need to be running.  So with these file systems we have one or perhaps a group of processes that track the directory structure (the “meta-data”).  These are the name-nodes.</a:t>
            </a:r>
          </a:p>
          <a:p>
            <a:endParaRPr lang="en-US" dirty="0"/>
          </a:p>
          <a:p>
            <a:r>
              <a:rPr lang="en-US" dirty="0"/>
              <a:t>Then we have other separate processes, the data-nodes.  Those are also in a group, and might also be sub-structured into little shards of two replicas each.</a:t>
            </a:r>
          </a:p>
        </p:txBody>
      </p:sp>
      <p:sp>
        <p:nvSpPr>
          <p:cNvPr id="4" name="Slide Number Placeholder 3"/>
          <p:cNvSpPr>
            <a:spLocks noGrp="1"/>
          </p:cNvSpPr>
          <p:nvPr>
            <p:ph type="sldNum" sz="quarter" idx="10"/>
          </p:nvPr>
        </p:nvSpPr>
        <p:spPr/>
        <p:txBody>
          <a:bodyPr/>
          <a:lstStyle/>
          <a:p>
            <a:fld id="{DACDC88A-CD66-4609-884B-39722DAC333B}" type="slidenum">
              <a:rPr lang="en-US" smtClean="0"/>
              <a:t>7</a:t>
            </a:fld>
            <a:endParaRPr lang="en-US"/>
          </a:p>
        </p:txBody>
      </p:sp>
    </p:spTree>
    <p:extLst>
      <p:ext uri="{BB962C8B-B14F-4D97-AF65-F5344CB8AC3E}">
        <p14:creationId xmlns:p14="http://schemas.microsoft.com/office/powerpoint/2010/main" val="228858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CDC88A-CD66-4609-884B-39722DAC333B}" type="slidenum">
              <a:rPr lang="en-US" smtClean="0"/>
              <a:t>8</a:t>
            </a:fld>
            <a:endParaRPr lang="en-US"/>
          </a:p>
        </p:txBody>
      </p:sp>
    </p:spTree>
    <p:extLst>
      <p:ext uri="{BB962C8B-B14F-4D97-AF65-F5344CB8AC3E}">
        <p14:creationId xmlns:p14="http://schemas.microsoft.com/office/powerpoint/2010/main" val="1527697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not talk about Derecho today.  Apache doesn’t currently use it.</a:t>
            </a:r>
          </a:p>
          <a:p>
            <a:endParaRPr lang="en-US" dirty="0"/>
          </a:p>
          <a:p>
            <a:r>
              <a:rPr lang="en-US" dirty="0"/>
              <a:t>Instead we will focus on Zookeeper, even though it is similar to Derecho in many ways.</a:t>
            </a:r>
          </a:p>
          <a:p>
            <a:br>
              <a:rPr lang="en-US" dirty="0"/>
            </a:br>
            <a:r>
              <a:rPr lang="en-US" dirty="0"/>
              <a:t>The hard thing to get used to is that even though we are building Apache HDFS, a file system, it depends on Zookeeper </a:t>
            </a:r>
            <a:r>
              <a:rPr lang="en-US" i="1" dirty="0"/>
              <a:t>which is also a file system.</a:t>
            </a:r>
            <a:r>
              <a:rPr lang="en-US" dirty="0"/>
              <a:t>  They even have the same API!  But despite this, Zookeeper is used in very different ways and provides different guarantees to the users.</a:t>
            </a:r>
          </a:p>
        </p:txBody>
      </p:sp>
      <p:sp>
        <p:nvSpPr>
          <p:cNvPr id="4" name="Slide Number Placeholder 3"/>
          <p:cNvSpPr>
            <a:spLocks noGrp="1"/>
          </p:cNvSpPr>
          <p:nvPr>
            <p:ph type="sldNum" sz="quarter" idx="10"/>
          </p:nvPr>
        </p:nvSpPr>
        <p:spPr/>
        <p:txBody>
          <a:bodyPr/>
          <a:lstStyle/>
          <a:p>
            <a:fld id="{DACDC88A-CD66-4609-884B-39722DAC333B}" type="slidenum">
              <a:rPr lang="en-US" smtClean="0"/>
              <a:t>9</a:t>
            </a:fld>
            <a:endParaRPr lang="en-US"/>
          </a:p>
        </p:txBody>
      </p:sp>
    </p:spTree>
    <p:extLst>
      <p:ext uri="{BB962C8B-B14F-4D97-AF65-F5344CB8AC3E}">
        <p14:creationId xmlns:p14="http://schemas.microsoft.com/office/powerpoint/2010/main" val="418501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b="1" spc="200" baseline="0">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2400" b="1">
                <a:solidFill>
                  <a:srgbClr val="C00000"/>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A4875563-E088-45F5-A17A-C281612BC095}" type="datetime1">
              <a:rPr lang="en-US" smtClean="0"/>
              <a:t>4/14/2020</a:t>
            </a:fld>
            <a:endParaRPr lang="en-US"/>
          </a:p>
        </p:txBody>
      </p:sp>
      <p:sp>
        <p:nvSpPr>
          <p:cNvPr id="5" name="Footer Placeholder 4"/>
          <p:cNvSpPr>
            <a:spLocks noGrp="1"/>
          </p:cNvSpPr>
          <p:nvPr>
            <p:ph type="ftr" sz="quarter" idx="11"/>
          </p:nvPr>
        </p:nvSpPr>
        <p:spPr/>
        <p:txBody>
          <a:bodyPr/>
          <a:lstStyle/>
          <a:p>
            <a:r>
              <a:rPr lang="en-US"/>
              <a:t>HTTP://WWW.CS.CORNELL.EDU/COURSES/CS5412/2020SP</a:t>
            </a:r>
          </a:p>
        </p:txBody>
      </p:sp>
      <p:sp>
        <p:nvSpPr>
          <p:cNvPr id="6" name="Slide Number Placeholder 5"/>
          <p:cNvSpPr>
            <a:spLocks noGrp="1"/>
          </p:cNvSpPr>
          <p:nvPr>
            <p:ph type="sldNum" sz="quarter" idx="12"/>
          </p:nvPr>
        </p:nvSpPr>
        <p:spPr/>
        <p:txBody>
          <a:bodyPr/>
          <a:lstStyle/>
          <a:p>
            <a:fld id="{3C974458-8A97-4835-BF79-1FB6D7856C2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0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99D51-3548-4C4C-8052-2D2A4E1B474B}" type="datetime1">
              <a:rPr lang="en-US" smtClean="0"/>
              <a:t>4/14/2020</a:t>
            </a:fld>
            <a:endParaRPr lang="en-US"/>
          </a:p>
        </p:txBody>
      </p:sp>
      <p:sp>
        <p:nvSpPr>
          <p:cNvPr id="5" name="Footer Placeholder 4"/>
          <p:cNvSpPr>
            <a:spLocks noGrp="1"/>
          </p:cNvSpPr>
          <p:nvPr>
            <p:ph type="ftr" sz="quarter" idx="11"/>
          </p:nvPr>
        </p:nvSpPr>
        <p:spPr/>
        <p:txBody>
          <a:bodyPr/>
          <a:lstStyle/>
          <a:p>
            <a:r>
              <a:rPr lang="en-US"/>
              <a:t>HTTP://WWW.CS.CORNELL.EDU/COURSES/CS5412/2020SP</a:t>
            </a:r>
          </a:p>
        </p:txBody>
      </p:sp>
      <p:sp>
        <p:nvSpPr>
          <p:cNvPr id="6" name="Slide Number Placeholder 5"/>
          <p:cNvSpPr>
            <a:spLocks noGrp="1"/>
          </p:cNvSpPr>
          <p:nvPr>
            <p:ph type="sldNum" sz="quarter" idx="12"/>
          </p:nvPr>
        </p:nvSpPr>
        <p:spPr/>
        <p:txBody>
          <a:bodyPr/>
          <a:lstStyle/>
          <a:p>
            <a:fld id="{3C974458-8A97-4835-BF79-1FB6D7856C21}" type="slidenum">
              <a:rPr lang="en-US" smtClean="0"/>
              <a:t>‹#›</a:t>
            </a:fld>
            <a:endParaRPr lang="en-US"/>
          </a:p>
        </p:txBody>
      </p:sp>
    </p:spTree>
    <p:extLst>
      <p:ext uri="{BB962C8B-B14F-4D97-AF65-F5344CB8AC3E}">
        <p14:creationId xmlns:p14="http://schemas.microsoft.com/office/powerpoint/2010/main" val="57458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F144FC-FA60-44E4-B2BD-CB281524DE70}" type="datetime1">
              <a:rPr lang="en-US" smtClean="0"/>
              <a:t>4/14/2020</a:t>
            </a:fld>
            <a:endParaRPr lang="en-US"/>
          </a:p>
        </p:txBody>
      </p:sp>
      <p:sp>
        <p:nvSpPr>
          <p:cNvPr id="5" name="Footer Placeholder 4"/>
          <p:cNvSpPr>
            <a:spLocks noGrp="1"/>
          </p:cNvSpPr>
          <p:nvPr>
            <p:ph type="ftr" sz="quarter" idx="11"/>
          </p:nvPr>
        </p:nvSpPr>
        <p:spPr/>
        <p:txBody>
          <a:bodyPr/>
          <a:lstStyle/>
          <a:p>
            <a:r>
              <a:rPr lang="en-US"/>
              <a:t>HTTP://WWW.CS.CORNELL.EDU/COURSES/CS5412/2020SP</a:t>
            </a:r>
          </a:p>
        </p:txBody>
      </p:sp>
      <p:sp>
        <p:nvSpPr>
          <p:cNvPr id="6" name="Slide Number Placeholder 5"/>
          <p:cNvSpPr>
            <a:spLocks noGrp="1"/>
          </p:cNvSpPr>
          <p:nvPr>
            <p:ph type="sldNum" sz="quarter" idx="12"/>
          </p:nvPr>
        </p:nvSpPr>
        <p:spPr/>
        <p:txBody>
          <a:bodyPr/>
          <a:lstStyle/>
          <a:p>
            <a:fld id="{3C974458-8A97-4835-BF79-1FB6D7856C2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2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67175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786872" cy="1499616"/>
          </a:xfrm>
        </p:spPr>
        <p:txBody>
          <a:bodyPr/>
          <a:lstStyle>
            <a:lvl1pPr>
              <a:defRPr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1024128" y="2286000"/>
            <a:ext cx="10786872" cy="4023360"/>
          </a:xfrm>
        </p:spPr>
        <p:txBody>
          <a:bodyPr>
            <a:normAutofit/>
          </a:bodyPr>
          <a:lstStyle>
            <a:lvl1pPr>
              <a:defRPr sz="2800"/>
            </a:lvl1pPr>
            <a:lvl2pPr>
              <a:defRPr sz="24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E63C0FB-61A9-4C81-A4F9-A9B6FE5F477F}" type="datetime1">
              <a:rPr lang="en-US" smtClean="0"/>
              <a:t>4/14/2020</a:t>
            </a:fld>
            <a:endParaRPr lang="en-US"/>
          </a:p>
        </p:txBody>
      </p:sp>
      <p:sp>
        <p:nvSpPr>
          <p:cNvPr id="5" name="Footer Placeholder 4"/>
          <p:cNvSpPr>
            <a:spLocks noGrp="1"/>
          </p:cNvSpPr>
          <p:nvPr>
            <p:ph type="ftr" sz="quarter" idx="11"/>
          </p:nvPr>
        </p:nvSpPr>
        <p:spPr/>
        <p:txBody>
          <a:bodyPr/>
          <a:lstStyle/>
          <a:p>
            <a:r>
              <a:rPr lang="en-US"/>
              <a:t>HTTP://WWW.CS.CORNELL.EDU/COURSES/CS5412/2020SP</a:t>
            </a:r>
          </a:p>
        </p:txBody>
      </p:sp>
      <p:sp>
        <p:nvSpPr>
          <p:cNvPr id="6" name="Slide Number Placeholder 5"/>
          <p:cNvSpPr>
            <a:spLocks noGrp="1"/>
          </p:cNvSpPr>
          <p:nvPr>
            <p:ph type="sldNum" sz="quarter" idx="12"/>
          </p:nvPr>
        </p:nvSpPr>
        <p:spPr/>
        <p:txBody>
          <a:bodyPr/>
          <a:lstStyle/>
          <a:p>
            <a:fld id="{3C974458-8A97-4835-BF79-1FB6D7856C21}" type="slidenum">
              <a:rPr lang="en-US" smtClean="0"/>
              <a:t>‹#›</a:t>
            </a:fld>
            <a:endParaRPr lang="en-US"/>
          </a:p>
        </p:txBody>
      </p:sp>
    </p:spTree>
    <p:extLst>
      <p:ext uri="{BB962C8B-B14F-4D97-AF65-F5344CB8AC3E}">
        <p14:creationId xmlns:p14="http://schemas.microsoft.com/office/powerpoint/2010/main" val="297914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5E2EA-380E-4796-8D79-8C7E35255FB3}" type="datetime1">
              <a:rPr lang="en-US" smtClean="0"/>
              <a:t>4/14/2020</a:t>
            </a:fld>
            <a:endParaRPr lang="en-US"/>
          </a:p>
        </p:txBody>
      </p:sp>
      <p:sp>
        <p:nvSpPr>
          <p:cNvPr id="5" name="Footer Placeholder 4"/>
          <p:cNvSpPr>
            <a:spLocks noGrp="1"/>
          </p:cNvSpPr>
          <p:nvPr>
            <p:ph type="ftr" sz="quarter" idx="11"/>
          </p:nvPr>
        </p:nvSpPr>
        <p:spPr/>
        <p:txBody>
          <a:bodyPr/>
          <a:lstStyle/>
          <a:p>
            <a:r>
              <a:rPr lang="en-US"/>
              <a:t>HTTP://WWW.CS.CORNELL.EDU/COURSES/CS5412/2020SP</a:t>
            </a:r>
          </a:p>
        </p:txBody>
      </p:sp>
      <p:sp>
        <p:nvSpPr>
          <p:cNvPr id="6" name="Slide Number Placeholder 5"/>
          <p:cNvSpPr>
            <a:spLocks noGrp="1"/>
          </p:cNvSpPr>
          <p:nvPr>
            <p:ph type="sldNum" sz="quarter" idx="12"/>
          </p:nvPr>
        </p:nvSpPr>
        <p:spPr/>
        <p:txBody>
          <a:bodyPr/>
          <a:lstStyle/>
          <a:p>
            <a:fld id="{3C974458-8A97-4835-BF79-1FB6D7856C2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3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6BCC26-3CCC-4E89-8047-2F7393D90911}" type="datetime1">
              <a:rPr lang="en-US" smtClean="0"/>
              <a:t>4/14/2020</a:t>
            </a:fld>
            <a:endParaRPr lang="en-US"/>
          </a:p>
        </p:txBody>
      </p:sp>
      <p:sp>
        <p:nvSpPr>
          <p:cNvPr id="6" name="Footer Placeholder 5"/>
          <p:cNvSpPr>
            <a:spLocks noGrp="1"/>
          </p:cNvSpPr>
          <p:nvPr>
            <p:ph type="ftr" sz="quarter" idx="11"/>
          </p:nvPr>
        </p:nvSpPr>
        <p:spPr/>
        <p:txBody>
          <a:bodyPr/>
          <a:lstStyle/>
          <a:p>
            <a:r>
              <a:rPr lang="en-US"/>
              <a:t>HTTP://WWW.CS.CORNELL.EDU/COURSES/CS5412/2020SP</a:t>
            </a:r>
          </a:p>
        </p:txBody>
      </p:sp>
      <p:sp>
        <p:nvSpPr>
          <p:cNvPr id="7" name="Slide Number Placeholder 6"/>
          <p:cNvSpPr>
            <a:spLocks noGrp="1"/>
          </p:cNvSpPr>
          <p:nvPr>
            <p:ph type="sldNum" sz="quarter" idx="12"/>
          </p:nvPr>
        </p:nvSpPr>
        <p:spPr/>
        <p:txBody>
          <a:bodyPr/>
          <a:lstStyle/>
          <a:p>
            <a:fld id="{3C974458-8A97-4835-BF79-1FB6D7856C21}" type="slidenum">
              <a:rPr lang="en-US" smtClean="0"/>
              <a:t>‹#›</a:t>
            </a:fld>
            <a:endParaRPr lang="en-US"/>
          </a:p>
        </p:txBody>
      </p:sp>
    </p:spTree>
    <p:extLst>
      <p:ext uri="{BB962C8B-B14F-4D97-AF65-F5344CB8AC3E}">
        <p14:creationId xmlns:p14="http://schemas.microsoft.com/office/powerpoint/2010/main" val="293421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737D2-4E0A-4F36-85E5-81995143C706}" type="datetime1">
              <a:rPr lang="en-US" smtClean="0"/>
              <a:t>4/14/2020</a:t>
            </a:fld>
            <a:endParaRPr lang="en-US"/>
          </a:p>
        </p:txBody>
      </p:sp>
      <p:sp>
        <p:nvSpPr>
          <p:cNvPr id="8" name="Footer Placeholder 7"/>
          <p:cNvSpPr>
            <a:spLocks noGrp="1"/>
          </p:cNvSpPr>
          <p:nvPr>
            <p:ph type="ftr" sz="quarter" idx="11"/>
          </p:nvPr>
        </p:nvSpPr>
        <p:spPr/>
        <p:txBody>
          <a:bodyPr/>
          <a:lstStyle/>
          <a:p>
            <a:r>
              <a:rPr lang="en-US"/>
              <a:t>HTTP://WWW.CS.CORNELL.EDU/COURSES/CS5412/2020SP</a:t>
            </a:r>
          </a:p>
        </p:txBody>
      </p:sp>
      <p:sp>
        <p:nvSpPr>
          <p:cNvPr id="9" name="Slide Number Placeholder 8"/>
          <p:cNvSpPr>
            <a:spLocks noGrp="1"/>
          </p:cNvSpPr>
          <p:nvPr>
            <p:ph type="sldNum" sz="quarter" idx="12"/>
          </p:nvPr>
        </p:nvSpPr>
        <p:spPr/>
        <p:txBody>
          <a:bodyPr/>
          <a:lstStyle/>
          <a:p>
            <a:fld id="{3C974458-8A97-4835-BF79-1FB6D7856C21}" type="slidenum">
              <a:rPr lang="en-US" smtClean="0"/>
              <a:t>‹#›</a:t>
            </a:fld>
            <a:endParaRPr lang="en-US"/>
          </a:p>
        </p:txBody>
      </p:sp>
    </p:spTree>
    <p:extLst>
      <p:ext uri="{BB962C8B-B14F-4D97-AF65-F5344CB8AC3E}">
        <p14:creationId xmlns:p14="http://schemas.microsoft.com/office/powerpoint/2010/main" val="155082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6B67AF16-DC9B-4DA8-83C5-A589FC7FCF51}" type="datetime1">
              <a:rPr lang="en-US" smtClean="0"/>
              <a:t>4/14/2020</a:t>
            </a:fld>
            <a:endParaRPr lang="en-US"/>
          </a:p>
        </p:txBody>
      </p:sp>
      <p:sp>
        <p:nvSpPr>
          <p:cNvPr id="4" name="Footer Placeholder 3"/>
          <p:cNvSpPr>
            <a:spLocks noGrp="1"/>
          </p:cNvSpPr>
          <p:nvPr>
            <p:ph type="ftr" sz="quarter" idx="11"/>
          </p:nvPr>
        </p:nvSpPr>
        <p:spPr/>
        <p:txBody>
          <a:bodyPr/>
          <a:lstStyle/>
          <a:p>
            <a:r>
              <a:rPr lang="en-US"/>
              <a:t>HTTP://WWW.CS.CORNELL.EDU/COURSES/CS5412/2020SP</a:t>
            </a:r>
          </a:p>
        </p:txBody>
      </p:sp>
      <p:sp>
        <p:nvSpPr>
          <p:cNvPr id="5" name="Slide Number Placeholder 4"/>
          <p:cNvSpPr>
            <a:spLocks noGrp="1"/>
          </p:cNvSpPr>
          <p:nvPr>
            <p:ph type="sldNum" sz="quarter" idx="12"/>
          </p:nvPr>
        </p:nvSpPr>
        <p:spPr/>
        <p:txBody>
          <a:bodyPr/>
          <a:lstStyle/>
          <a:p>
            <a:fld id="{3C974458-8A97-4835-BF79-1FB6D7856C21}" type="slidenum">
              <a:rPr lang="en-US" smtClean="0"/>
              <a:t>‹#›</a:t>
            </a:fld>
            <a:endParaRPr lang="en-US"/>
          </a:p>
        </p:txBody>
      </p:sp>
    </p:spTree>
    <p:extLst>
      <p:ext uri="{BB962C8B-B14F-4D97-AF65-F5344CB8AC3E}">
        <p14:creationId xmlns:p14="http://schemas.microsoft.com/office/powerpoint/2010/main" val="164101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B36B1-A80D-42F5-9C48-95D20F86CC96}" type="datetime1">
              <a:rPr lang="en-US" smtClean="0"/>
              <a:t>4/14/2020</a:t>
            </a:fld>
            <a:endParaRPr lang="en-US"/>
          </a:p>
        </p:txBody>
      </p:sp>
      <p:sp>
        <p:nvSpPr>
          <p:cNvPr id="3" name="Footer Placeholder 2"/>
          <p:cNvSpPr>
            <a:spLocks noGrp="1"/>
          </p:cNvSpPr>
          <p:nvPr>
            <p:ph type="ftr" sz="quarter" idx="11"/>
          </p:nvPr>
        </p:nvSpPr>
        <p:spPr/>
        <p:txBody>
          <a:bodyPr/>
          <a:lstStyle/>
          <a:p>
            <a:r>
              <a:rPr lang="en-US"/>
              <a:t>HTTP://WWW.CS.CORNELL.EDU/COURSES/CS5412/2020SP</a:t>
            </a:r>
          </a:p>
        </p:txBody>
      </p:sp>
      <p:sp>
        <p:nvSpPr>
          <p:cNvPr id="4" name="Slide Number Placeholder 3"/>
          <p:cNvSpPr>
            <a:spLocks noGrp="1"/>
          </p:cNvSpPr>
          <p:nvPr>
            <p:ph type="sldNum" sz="quarter" idx="12"/>
          </p:nvPr>
        </p:nvSpPr>
        <p:spPr/>
        <p:txBody>
          <a:bodyPr/>
          <a:lstStyle/>
          <a:p>
            <a:fld id="{3C974458-8A97-4835-BF79-1FB6D7856C21}" type="slidenum">
              <a:rPr lang="en-US" smtClean="0"/>
              <a:t>‹#›</a:t>
            </a:fld>
            <a:endParaRPr lang="en-US"/>
          </a:p>
        </p:txBody>
      </p:sp>
    </p:spTree>
    <p:extLst>
      <p:ext uri="{BB962C8B-B14F-4D97-AF65-F5344CB8AC3E}">
        <p14:creationId xmlns:p14="http://schemas.microsoft.com/office/powerpoint/2010/main" val="116418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78A90A-F6A1-4D35-B97E-E294B3621298}" type="datetime1">
              <a:rPr lang="en-US" smtClean="0"/>
              <a:t>4/14/2020</a:t>
            </a:fld>
            <a:endParaRPr lang="en-US"/>
          </a:p>
        </p:txBody>
      </p:sp>
      <p:sp>
        <p:nvSpPr>
          <p:cNvPr id="6" name="Footer Placeholder 5"/>
          <p:cNvSpPr>
            <a:spLocks noGrp="1"/>
          </p:cNvSpPr>
          <p:nvPr>
            <p:ph type="ftr" sz="quarter" idx="11"/>
          </p:nvPr>
        </p:nvSpPr>
        <p:spPr/>
        <p:txBody>
          <a:bodyPr/>
          <a:lstStyle/>
          <a:p>
            <a:r>
              <a:rPr lang="en-US"/>
              <a:t>HTTP://WWW.CS.CORNELL.EDU/COURSES/CS5412/2020SP</a:t>
            </a:r>
          </a:p>
        </p:txBody>
      </p:sp>
      <p:sp>
        <p:nvSpPr>
          <p:cNvPr id="7" name="Slide Number Placeholder 6"/>
          <p:cNvSpPr>
            <a:spLocks noGrp="1"/>
          </p:cNvSpPr>
          <p:nvPr>
            <p:ph type="sldNum" sz="quarter" idx="12"/>
          </p:nvPr>
        </p:nvSpPr>
        <p:spPr/>
        <p:txBody>
          <a:bodyPr/>
          <a:lstStyle/>
          <a:p>
            <a:fld id="{3C974458-8A97-4835-BF79-1FB6D7856C21}" type="slidenum">
              <a:rPr lang="en-US" smtClean="0"/>
              <a:t>‹#›</a:t>
            </a:fld>
            <a:endParaRPr lang="en-US"/>
          </a:p>
        </p:txBody>
      </p:sp>
    </p:spTree>
    <p:extLst>
      <p:ext uri="{BB962C8B-B14F-4D97-AF65-F5344CB8AC3E}">
        <p14:creationId xmlns:p14="http://schemas.microsoft.com/office/powerpoint/2010/main" val="2890135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777925-2ABD-4FB3-B5B5-1382BF120F03}" type="datetime1">
              <a:rPr lang="en-US" smtClean="0"/>
              <a:t>4/14/2020</a:t>
            </a:fld>
            <a:endParaRPr lang="en-US"/>
          </a:p>
        </p:txBody>
      </p:sp>
      <p:sp>
        <p:nvSpPr>
          <p:cNvPr id="6" name="Footer Placeholder 5"/>
          <p:cNvSpPr>
            <a:spLocks noGrp="1"/>
          </p:cNvSpPr>
          <p:nvPr>
            <p:ph type="ftr" sz="quarter" idx="11"/>
          </p:nvPr>
        </p:nvSpPr>
        <p:spPr/>
        <p:txBody>
          <a:bodyPr/>
          <a:lstStyle/>
          <a:p>
            <a:r>
              <a:rPr lang="en-US"/>
              <a:t>HTTP://WWW.CS.CORNELL.EDU/COURSES/CS5412/2020SP</a:t>
            </a:r>
          </a:p>
        </p:txBody>
      </p:sp>
      <p:sp>
        <p:nvSpPr>
          <p:cNvPr id="7" name="Slide Number Placeholder 6"/>
          <p:cNvSpPr>
            <a:spLocks noGrp="1"/>
          </p:cNvSpPr>
          <p:nvPr>
            <p:ph type="sldNum" sz="quarter" idx="12"/>
          </p:nvPr>
        </p:nvSpPr>
        <p:spPr/>
        <p:txBody>
          <a:bodyPr/>
          <a:lstStyle/>
          <a:p>
            <a:fld id="{3C974458-8A97-4835-BF79-1FB6D7856C2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04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37B626-E81C-4A18-BF12-66227ED39DA8}" type="datetime1">
              <a:rPr lang="en-US" smtClean="0"/>
              <a:t>4/14/2020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HTTP://WWW.CS.CORNELL.EDU/COURSES/CS5412/2020SP</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974458-8A97-4835-BF79-1FB6D7856C2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70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216850" y="4960125"/>
            <a:ext cx="8012700" cy="1463100"/>
          </a:xfrm>
          <a:prstGeom prst="rect">
            <a:avLst/>
          </a:prstGeom>
          <a:noFill/>
          <a:ln>
            <a:noFill/>
          </a:ln>
        </p:spPr>
        <p:txBody>
          <a:bodyPr spcFirstLastPara="1" wrap="square" lIns="91425" tIns="45700" rIns="91425" bIns="45700" anchor="ctr" anchorCtr="0">
            <a:noAutofit/>
          </a:bodyPr>
          <a:lstStyle/>
          <a:p>
            <a:pPr marL="0" marR="0" lvl="0" indent="0" algn="r" rtl="0">
              <a:lnSpc>
                <a:spcPct val="80000"/>
              </a:lnSpc>
              <a:spcBef>
                <a:spcPts val="0"/>
              </a:spcBef>
              <a:spcAft>
                <a:spcPts val="0"/>
              </a:spcAft>
              <a:buClr>
                <a:srgbClr val="C00000"/>
              </a:buClr>
              <a:buSzPts val="4000"/>
              <a:buFont typeface="Questrial"/>
              <a:buNone/>
            </a:pPr>
            <a:r>
              <a:rPr lang="en-US" sz="4000" dirty="0">
                <a:latin typeface="Arial"/>
                <a:ea typeface="Arial"/>
                <a:cs typeface="Arial"/>
                <a:sym typeface="Arial"/>
              </a:rPr>
              <a:t>CS5412 / Lecture 19</a:t>
            </a:r>
            <a:br>
              <a:rPr lang="en-US" sz="4000" dirty="0">
                <a:latin typeface="Arial"/>
                <a:ea typeface="Arial"/>
                <a:cs typeface="Arial"/>
                <a:sym typeface="Arial"/>
              </a:rPr>
            </a:br>
            <a:r>
              <a:rPr lang="en-US" sz="4000" dirty="0">
                <a:latin typeface="Arial"/>
                <a:ea typeface="Arial"/>
                <a:cs typeface="Arial"/>
                <a:sym typeface="Arial"/>
              </a:rPr>
              <a:t>Apache Architecture</a:t>
            </a:r>
            <a:endParaRPr dirty="0">
              <a:latin typeface="Arial"/>
              <a:ea typeface="Arial"/>
              <a:cs typeface="Arial"/>
              <a:sym typeface="Arial"/>
            </a:endParaRPr>
          </a:p>
        </p:txBody>
      </p:sp>
      <p:sp>
        <p:nvSpPr>
          <p:cNvPr id="98" name="Shape 98"/>
          <p:cNvSpPr txBox="1">
            <a:spLocks noGrp="1"/>
          </p:cNvSpPr>
          <p:nvPr>
            <p:ph type="subTitle" idx="1"/>
          </p:nvPr>
        </p:nvSpPr>
        <p:spPr>
          <a:xfrm>
            <a:off x="8525075" y="4960125"/>
            <a:ext cx="3578100" cy="1463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2400"/>
              <a:buFont typeface="Questrial"/>
              <a:buNone/>
            </a:pPr>
            <a:r>
              <a:rPr lang="en-US" sz="2400" i="0" u="none" strike="noStrike" cap="none" dirty="0">
                <a:solidFill>
                  <a:srgbClr val="C00000"/>
                </a:solidFill>
                <a:latin typeface="Arial"/>
                <a:ea typeface="Arial"/>
                <a:cs typeface="Arial"/>
                <a:sym typeface="Arial"/>
              </a:rPr>
              <a:t>Ken Birman &amp; Kishore Pusuku</a:t>
            </a:r>
            <a:r>
              <a:rPr lang="en-US" dirty="0">
                <a:latin typeface="Arial"/>
                <a:ea typeface="Arial"/>
                <a:cs typeface="Arial"/>
                <a:sym typeface="Arial"/>
              </a:rPr>
              <a:t>ri, </a:t>
            </a:r>
            <a:r>
              <a:rPr lang="en-US" sz="2400" i="0" u="none" strike="noStrike" cap="none">
                <a:solidFill>
                  <a:srgbClr val="C00000"/>
                </a:solidFill>
                <a:latin typeface="Arial"/>
                <a:ea typeface="Arial"/>
                <a:cs typeface="Arial"/>
                <a:sym typeface="Arial"/>
              </a:rPr>
              <a:t>Spring 2020</a:t>
            </a:r>
            <a:endParaRPr dirty="0">
              <a:latin typeface="Arial"/>
              <a:ea typeface="Arial"/>
              <a:cs typeface="Arial"/>
              <a:sym typeface="Arial"/>
            </a:endParaRPr>
          </a:p>
        </p:txBody>
      </p:sp>
      <p:sp>
        <p:nvSpPr>
          <p:cNvPr id="99" name="Shape 9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i="0" u="none" strike="noStrike" cap="none">
                <a:solidFill>
                  <a:srgbClr val="0C0C0C"/>
                </a:solidFill>
                <a:latin typeface="Arial"/>
                <a:ea typeface="Arial"/>
                <a:cs typeface="Arial"/>
                <a:sym typeface="Arial"/>
              </a:rPr>
              <a:t>HTTP://WWW.CS.CORNELL.EDU/COURSES/CS5412/2020SP</a:t>
            </a:r>
            <a:endParaRPr>
              <a:latin typeface="Arial"/>
              <a:ea typeface="Arial"/>
              <a:cs typeface="Arial"/>
              <a:sym typeface="Arial"/>
            </a:endParaRPr>
          </a:p>
        </p:txBody>
      </p:sp>
      <p:sp>
        <p:nvSpPr>
          <p:cNvPr id="100" name="Shape 10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i="0" u="none" strike="noStrike" cap="none">
                <a:solidFill>
                  <a:srgbClr val="0C0C0C"/>
                </a:solidFill>
                <a:latin typeface="Arial"/>
                <a:ea typeface="Arial"/>
                <a:cs typeface="Arial"/>
                <a:sym typeface="Arial"/>
              </a:rPr>
              <a:t>1</a:t>
            </a:fld>
            <a:endParaRPr sz="1000" i="0" u="none" strike="noStrike" cap="none">
              <a:solidFill>
                <a:srgbClr val="0C0C0C"/>
              </a:solidFill>
              <a:latin typeface="Arial"/>
              <a:ea typeface="Arial"/>
              <a:cs typeface="Arial"/>
              <a:sym typeface="Arial"/>
            </a:endParaRPr>
          </a:p>
        </p:txBody>
      </p:sp>
    </p:spTree>
    <p:extLst>
      <p:ext uri="{BB962C8B-B14F-4D97-AF65-F5344CB8AC3E}">
        <p14:creationId xmlns:p14="http://schemas.microsoft.com/office/powerpoint/2010/main" val="25395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FE17-A63C-43D0-817B-3F6A40707E3D}"/>
              </a:ext>
            </a:extLst>
          </p:cNvPr>
          <p:cNvSpPr>
            <a:spLocks noGrp="1"/>
          </p:cNvSpPr>
          <p:nvPr>
            <p:ph type="title"/>
          </p:nvPr>
        </p:nvSpPr>
        <p:spPr/>
        <p:txBody>
          <a:bodyPr/>
          <a:lstStyle/>
          <a:p>
            <a:r>
              <a:rPr lang="en-US" dirty="0"/>
              <a:t>Zookeeper use cases</a:t>
            </a:r>
          </a:p>
        </p:txBody>
      </p:sp>
      <p:sp>
        <p:nvSpPr>
          <p:cNvPr id="3" name="Content Placeholder 2">
            <a:extLst>
              <a:ext uri="{FF2B5EF4-FFF2-40B4-BE49-F238E27FC236}">
                <a16:creationId xmlns:a16="http://schemas.microsoft.com/office/drawing/2014/main" id="{7F849E35-82DD-4D18-9287-F28656B8897C}"/>
              </a:ext>
            </a:extLst>
          </p:cNvPr>
          <p:cNvSpPr>
            <a:spLocks noGrp="1"/>
          </p:cNvSpPr>
          <p:nvPr>
            <p:ph idx="1"/>
          </p:nvPr>
        </p:nvSpPr>
        <p:spPr/>
        <p:txBody>
          <a:bodyPr>
            <a:normAutofit fontScale="92500"/>
          </a:bodyPr>
          <a:lstStyle/>
          <a:p>
            <a:r>
              <a:rPr lang="en-US" dirty="0"/>
              <a:t>The need in many systems is for a place to store configuration, parameters, lists of which machines are running, which nodes are “primary” or “backup”, etc.</a:t>
            </a:r>
          </a:p>
          <a:p>
            <a:endParaRPr lang="en-US" dirty="0"/>
          </a:p>
          <a:p>
            <a:r>
              <a:rPr lang="en-US" dirty="0"/>
              <a:t>We desire a file system interface, but “strong, fault-tolerant semantics”</a:t>
            </a:r>
          </a:p>
          <a:p>
            <a:endParaRPr lang="en-US" dirty="0"/>
          </a:p>
          <a:p>
            <a:r>
              <a:rPr lang="en-US" dirty="0"/>
              <a:t>Zookeeper is widely used in this role.  Stronger guarantees than GFS.</a:t>
            </a:r>
          </a:p>
          <a:p>
            <a:pPr>
              <a:buFont typeface="Wingdings" panose="05000000000000000000" pitchFamily="2" charset="2"/>
              <a:buChar char="Ø"/>
            </a:pPr>
            <a:r>
              <a:rPr lang="en-US" dirty="0"/>
              <a:t>  Data lives in (small) files.  </a:t>
            </a:r>
          </a:p>
          <a:p>
            <a:pPr>
              <a:buFont typeface="Wingdings" panose="05000000000000000000" pitchFamily="2" charset="2"/>
              <a:buChar char="Ø"/>
            </a:pPr>
            <a:r>
              <a:rPr lang="en-US" b="1" i="1" dirty="0"/>
              <a:t>   </a:t>
            </a:r>
            <a:r>
              <a:rPr lang="en-US" b="1" i="1" u="sng" dirty="0"/>
              <a:t>Zookeeper is quite slow and not very scalable.</a:t>
            </a:r>
            <a:endParaRPr lang="en-US" dirty="0"/>
          </a:p>
        </p:txBody>
      </p:sp>
      <p:sp>
        <p:nvSpPr>
          <p:cNvPr id="4" name="Footer Placeholder 3">
            <a:extLst>
              <a:ext uri="{FF2B5EF4-FFF2-40B4-BE49-F238E27FC236}">
                <a16:creationId xmlns:a16="http://schemas.microsoft.com/office/drawing/2014/main" id="{FBD69CE1-D1B8-45EE-836E-75EEF358E7E3}"/>
              </a:ext>
            </a:extLst>
          </p:cNvPr>
          <p:cNvSpPr>
            <a:spLocks noGrp="1"/>
          </p:cNvSpPr>
          <p:nvPr>
            <p:ph type="ftr" sz="quarter" idx="11"/>
          </p:nvPr>
        </p:nvSpPr>
        <p:spPr/>
        <p:txBody>
          <a:bodyPr/>
          <a:lstStyle/>
          <a:p>
            <a:r>
              <a:rPr lang="en-US"/>
              <a:t>HTTP://WWW.CS.CORNELL.EDU/COURSES/CS5412/2020SP</a:t>
            </a:r>
          </a:p>
        </p:txBody>
      </p:sp>
      <p:sp>
        <p:nvSpPr>
          <p:cNvPr id="5" name="Slide Number Placeholder 4">
            <a:extLst>
              <a:ext uri="{FF2B5EF4-FFF2-40B4-BE49-F238E27FC236}">
                <a16:creationId xmlns:a16="http://schemas.microsoft.com/office/drawing/2014/main" id="{CE83D237-4109-40BA-928F-09C4A36D6935}"/>
              </a:ext>
            </a:extLst>
          </p:cNvPr>
          <p:cNvSpPr>
            <a:spLocks noGrp="1"/>
          </p:cNvSpPr>
          <p:nvPr>
            <p:ph type="sldNum" sz="quarter" idx="12"/>
          </p:nvPr>
        </p:nvSpPr>
        <p:spPr/>
        <p:txBody>
          <a:bodyPr/>
          <a:lstStyle/>
          <a:p>
            <a:fld id="{3C974458-8A97-4835-BF79-1FB6D7856C21}" type="slidenum">
              <a:rPr lang="en-US" smtClean="0"/>
              <a:t>10</a:t>
            </a:fld>
            <a:endParaRPr lang="en-US"/>
          </a:p>
        </p:txBody>
      </p:sp>
    </p:spTree>
    <p:extLst>
      <p:ext uri="{BB962C8B-B14F-4D97-AF65-F5344CB8AC3E}">
        <p14:creationId xmlns:p14="http://schemas.microsoft.com/office/powerpoint/2010/main" val="220068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Zookeeper and </a:t>
            </a:r>
            <a:r>
              <a:rPr lang="en-US" sz="5400" dirty="0">
                <a:sym typeface="Symbol" panose="05050102010706020507" pitchFamily="18" charset="2"/>
              </a:rPr>
              <a:t>-</a:t>
            </a:r>
            <a:r>
              <a:rPr lang="en-US" dirty="0"/>
              <a:t>services</a:t>
            </a:r>
          </a:p>
        </p:txBody>
      </p:sp>
      <p:sp>
        <p:nvSpPr>
          <p:cNvPr id="3" name="Content Placeholder 2"/>
          <p:cNvSpPr>
            <a:spLocks noGrp="1"/>
          </p:cNvSpPr>
          <p:nvPr>
            <p:ph idx="1"/>
          </p:nvPr>
        </p:nvSpPr>
        <p:spPr>
          <a:xfrm>
            <a:off x="1024128" y="2060916"/>
            <a:ext cx="5265145" cy="4351338"/>
          </a:xfrm>
        </p:spPr>
        <p:txBody>
          <a:bodyPr>
            <a:normAutofit/>
          </a:bodyPr>
          <a:lstStyle/>
          <a:p>
            <a:r>
              <a:rPr lang="en-US" dirty="0"/>
              <a:t>Zookeeper can manage information in your system</a:t>
            </a:r>
          </a:p>
          <a:p>
            <a:r>
              <a:rPr lang="en-US" dirty="0"/>
              <a:t>IP addresses, version numbers, and other configuration information of your </a:t>
            </a:r>
            <a:r>
              <a:rPr lang="en-US" dirty="0">
                <a:sym typeface="Symbol" panose="05050102010706020507" pitchFamily="18" charset="2"/>
              </a:rPr>
              <a:t>-</a:t>
            </a:r>
            <a:r>
              <a:rPr lang="en-US" dirty="0"/>
              <a:t>services.</a:t>
            </a:r>
          </a:p>
          <a:p>
            <a:r>
              <a:rPr lang="en-US" dirty="0"/>
              <a:t>The health of the </a:t>
            </a:r>
            <a:r>
              <a:rPr lang="en-US" dirty="0">
                <a:sym typeface="Symbol" panose="05050102010706020507" pitchFamily="18" charset="2"/>
              </a:rPr>
              <a:t>-</a:t>
            </a:r>
            <a:r>
              <a:rPr lang="en-US" dirty="0"/>
              <a:t>service.</a:t>
            </a:r>
          </a:p>
          <a:p>
            <a:r>
              <a:rPr lang="en-US" dirty="0"/>
              <a:t>The step count for an iterative calculation.</a:t>
            </a:r>
          </a:p>
          <a:p>
            <a:r>
              <a:rPr lang="en-US" dirty="0"/>
              <a:t>Group membership</a:t>
            </a:r>
          </a:p>
          <a:p>
            <a:endParaRPr lang="en-US" dirty="0"/>
          </a:p>
        </p:txBody>
      </p:sp>
      <p:pic>
        <p:nvPicPr>
          <p:cNvPr id="4" name="Picture 3"/>
          <p:cNvPicPr>
            <a:picLocks noChangeAspect="1"/>
          </p:cNvPicPr>
          <p:nvPr/>
        </p:nvPicPr>
        <p:blipFill>
          <a:blip r:embed="rId3"/>
          <a:stretch>
            <a:fillRect/>
          </a:stretch>
        </p:blipFill>
        <p:spPr>
          <a:xfrm>
            <a:off x="6237514" y="1762235"/>
            <a:ext cx="5116286" cy="4626103"/>
          </a:xfrm>
          <a:prstGeom prst="rect">
            <a:avLst/>
          </a:prstGeom>
        </p:spPr>
      </p:pic>
      <p:sp>
        <p:nvSpPr>
          <p:cNvPr id="5" name="Footer Placeholder 4"/>
          <p:cNvSpPr>
            <a:spLocks noGrp="1"/>
          </p:cNvSpPr>
          <p:nvPr>
            <p:ph type="ftr" sz="quarter" idx="11"/>
          </p:nvPr>
        </p:nvSpPr>
        <p:spPr/>
        <p:txBody>
          <a:bodyPr/>
          <a:lstStyle/>
          <a:p>
            <a:r>
              <a:rPr lang="en-US"/>
              <a:t>HTTP://WWW.CS.CORNELL.EDU/COURSES/CS5412/2020SP</a:t>
            </a:r>
          </a:p>
        </p:txBody>
      </p:sp>
      <p:sp>
        <p:nvSpPr>
          <p:cNvPr id="6" name="Slide Number Placeholder 5"/>
          <p:cNvSpPr>
            <a:spLocks noGrp="1"/>
          </p:cNvSpPr>
          <p:nvPr>
            <p:ph type="sldNum" sz="quarter" idx="12"/>
          </p:nvPr>
        </p:nvSpPr>
        <p:spPr/>
        <p:txBody>
          <a:bodyPr/>
          <a:lstStyle/>
          <a:p>
            <a:fld id="{3C974458-8A97-4835-BF79-1FB6D7856C21}" type="slidenum">
              <a:rPr lang="en-US" smtClean="0"/>
              <a:t>11</a:t>
            </a:fld>
            <a:endParaRPr lang="en-US"/>
          </a:p>
        </p:txBody>
      </p:sp>
    </p:spTree>
    <p:extLst>
      <p:ext uri="{BB962C8B-B14F-4D97-AF65-F5344CB8AC3E}">
        <p14:creationId xmlns:p14="http://schemas.microsoft.com/office/powerpoint/2010/main" val="427777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01CE-C937-4B71-BFFD-4F3AF3B5AF8A}"/>
              </a:ext>
            </a:extLst>
          </p:cNvPr>
          <p:cNvSpPr>
            <a:spLocks noGrp="1"/>
          </p:cNvSpPr>
          <p:nvPr>
            <p:ph type="title"/>
          </p:nvPr>
        </p:nvSpPr>
        <p:spPr/>
        <p:txBody>
          <a:bodyPr/>
          <a:lstStyle/>
          <a:p>
            <a:r>
              <a:rPr lang="en-US" dirty="0"/>
              <a:t>Most popular Zookeeper API?</a:t>
            </a:r>
          </a:p>
        </p:txBody>
      </p:sp>
      <p:sp>
        <p:nvSpPr>
          <p:cNvPr id="3" name="Content Placeholder 2">
            <a:extLst>
              <a:ext uri="{FF2B5EF4-FFF2-40B4-BE49-F238E27FC236}">
                <a16:creationId xmlns:a16="http://schemas.microsoft.com/office/drawing/2014/main" id="{78EBB641-9586-41C5-A17E-AFF120C243AB}"/>
              </a:ext>
            </a:extLst>
          </p:cNvPr>
          <p:cNvSpPr>
            <a:spLocks noGrp="1"/>
          </p:cNvSpPr>
          <p:nvPr>
            <p:ph idx="1"/>
          </p:nvPr>
        </p:nvSpPr>
        <p:spPr/>
        <p:txBody>
          <a:bodyPr/>
          <a:lstStyle/>
          <a:p>
            <a:r>
              <a:rPr lang="en-US" dirty="0"/>
              <a:t>They offer a novel form of “conditional file replace”</a:t>
            </a:r>
          </a:p>
          <a:p>
            <a:pPr>
              <a:buFont typeface="Wingdings" panose="05000000000000000000" pitchFamily="2" charset="2"/>
              <a:buChar char="Ø"/>
            </a:pPr>
            <a:r>
              <a:rPr lang="en-US" dirty="0"/>
              <a:t>  Exactly like the conditional “put” operation in Derecho’s object store.</a:t>
            </a:r>
          </a:p>
          <a:p>
            <a:pPr>
              <a:buFont typeface="Wingdings" panose="05000000000000000000" pitchFamily="2" charset="2"/>
              <a:buChar char="Ø"/>
            </a:pPr>
            <a:r>
              <a:rPr lang="en-US" dirty="0"/>
              <a:t>  Files have version numbers in Zookeeper.</a:t>
            </a:r>
          </a:p>
          <a:p>
            <a:pPr>
              <a:buFont typeface="Wingdings" panose="05000000000000000000" pitchFamily="2" charset="2"/>
              <a:buChar char="Ø"/>
            </a:pPr>
            <a:r>
              <a:rPr lang="en-US" dirty="0"/>
              <a:t>  A program can read version 5, update it, and tell the system to replace </a:t>
            </a:r>
            <a:br>
              <a:rPr lang="en-US" dirty="0"/>
            </a:br>
            <a:r>
              <a:rPr lang="en-US" dirty="0"/>
              <a:t>    the file </a:t>
            </a:r>
            <a:r>
              <a:rPr lang="en-US" i="1" dirty="0"/>
              <a:t>creating version 6</a:t>
            </a:r>
            <a:r>
              <a:rPr lang="en-US" dirty="0"/>
              <a:t>. But this can fail if there was a race and you</a:t>
            </a:r>
            <a:br>
              <a:rPr lang="en-US" dirty="0"/>
            </a:br>
            <a:r>
              <a:rPr lang="en-US" dirty="0"/>
              <a:t>    lost the race.  You could would just loop and retry from version 6.</a:t>
            </a:r>
          </a:p>
          <a:p>
            <a:pPr>
              <a:buFont typeface="Wingdings" panose="05000000000000000000" pitchFamily="2" charset="2"/>
              <a:buChar char="Ø"/>
            </a:pPr>
            <a:r>
              <a:rPr lang="en-US" dirty="0"/>
              <a:t>  It avoids the need for locking and this helps Zookeeper scale better.</a:t>
            </a:r>
          </a:p>
        </p:txBody>
      </p:sp>
      <p:sp>
        <p:nvSpPr>
          <p:cNvPr id="4" name="Footer Placeholder 3">
            <a:extLst>
              <a:ext uri="{FF2B5EF4-FFF2-40B4-BE49-F238E27FC236}">
                <a16:creationId xmlns:a16="http://schemas.microsoft.com/office/drawing/2014/main" id="{38781733-1314-4265-BAEC-816643F6A65E}"/>
              </a:ext>
            </a:extLst>
          </p:cNvPr>
          <p:cNvSpPr>
            <a:spLocks noGrp="1"/>
          </p:cNvSpPr>
          <p:nvPr>
            <p:ph type="ftr" sz="quarter" idx="11"/>
          </p:nvPr>
        </p:nvSpPr>
        <p:spPr/>
        <p:txBody>
          <a:bodyPr/>
          <a:lstStyle/>
          <a:p>
            <a:r>
              <a:rPr lang="en-US"/>
              <a:t>HTTP://WWW.CS.CORNELL.EDU/COURSES/CS5412/2020SP</a:t>
            </a:r>
          </a:p>
        </p:txBody>
      </p:sp>
      <p:sp>
        <p:nvSpPr>
          <p:cNvPr id="5" name="Slide Number Placeholder 4">
            <a:extLst>
              <a:ext uri="{FF2B5EF4-FFF2-40B4-BE49-F238E27FC236}">
                <a16:creationId xmlns:a16="http://schemas.microsoft.com/office/drawing/2014/main" id="{DAB3C1CB-E254-4573-988A-E4DB1EDE2A51}"/>
              </a:ext>
            </a:extLst>
          </p:cNvPr>
          <p:cNvSpPr>
            <a:spLocks noGrp="1"/>
          </p:cNvSpPr>
          <p:nvPr>
            <p:ph type="sldNum" sz="quarter" idx="12"/>
          </p:nvPr>
        </p:nvSpPr>
        <p:spPr/>
        <p:txBody>
          <a:bodyPr/>
          <a:lstStyle/>
          <a:p>
            <a:fld id="{3C974458-8A97-4835-BF79-1FB6D7856C21}" type="slidenum">
              <a:rPr lang="en-US" smtClean="0"/>
              <a:t>12</a:t>
            </a:fld>
            <a:endParaRPr lang="en-US"/>
          </a:p>
        </p:txBody>
      </p:sp>
    </p:spTree>
    <p:extLst>
      <p:ext uri="{BB962C8B-B14F-4D97-AF65-F5344CB8AC3E}">
        <p14:creationId xmlns:p14="http://schemas.microsoft.com/office/powerpoint/2010/main" val="95657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38200" y="278037"/>
            <a:ext cx="10515600" cy="1325563"/>
          </a:xfrm>
          <a:prstGeom prst="rect">
            <a:avLst/>
          </a:prstGeom>
        </p:spPr>
        <p:txBody>
          <a:bodyPr vert="horz" lIns="91425" tIns="91425" rIns="91425" bIns="91425" rtlCol="0" anchor="ctr" anchorCtr="0">
            <a:noAutofit/>
          </a:bodyPr>
          <a:lstStyle/>
          <a:p>
            <a:r>
              <a:rPr lang="en" dirty="0"/>
              <a:t>The </a:t>
            </a:r>
            <a:r>
              <a:rPr lang="en" dirty="0" err="1"/>
              <a:t>ZooKeeper</a:t>
            </a:r>
            <a:r>
              <a:rPr lang="en" dirty="0"/>
              <a:t> Service</a:t>
            </a:r>
          </a:p>
        </p:txBody>
      </p:sp>
      <p:sp>
        <p:nvSpPr>
          <p:cNvPr id="2" name="Content Placeholder 1"/>
          <p:cNvSpPr>
            <a:spLocks noGrp="1"/>
          </p:cNvSpPr>
          <p:nvPr>
            <p:ph idx="1"/>
          </p:nvPr>
        </p:nvSpPr>
        <p:spPr>
          <a:xfrm>
            <a:off x="838200" y="4043595"/>
            <a:ext cx="10515600" cy="2301449"/>
          </a:xfrm>
          <a:ln>
            <a:noFill/>
          </a:ln>
        </p:spPr>
        <p:txBody>
          <a:bodyPr>
            <a:normAutofit fontScale="70000" lnSpcReduction="20000"/>
          </a:bodyPr>
          <a:lstStyle/>
          <a:p>
            <a:pPr marL="558800" indent="-457200">
              <a:buClr>
                <a:srgbClr val="000000"/>
              </a:buClr>
              <a:buSzPct val="100000"/>
            </a:pPr>
            <a:r>
              <a:rPr lang="en" dirty="0" err="1"/>
              <a:t>ZooKeeper</a:t>
            </a:r>
            <a:r>
              <a:rPr lang="en" dirty="0"/>
              <a:t> Service is replicated over a set of machines</a:t>
            </a:r>
          </a:p>
          <a:p>
            <a:pPr marL="558800" indent="-457200">
              <a:buClr>
                <a:srgbClr val="000000"/>
              </a:buClr>
              <a:buSzPct val="100000"/>
            </a:pPr>
            <a:r>
              <a:rPr lang="en" dirty="0"/>
              <a:t>All machines store a copy of the data </a:t>
            </a:r>
            <a:r>
              <a:rPr lang="en" b="1" dirty="0"/>
              <a:t>in memory</a:t>
            </a:r>
            <a:r>
              <a:rPr lang="en-US" b="1" dirty="0"/>
              <a:t> </a:t>
            </a:r>
            <a:r>
              <a:rPr lang="en-US" dirty="0"/>
              <a:t>(!).  </a:t>
            </a:r>
            <a:r>
              <a:rPr lang="en-US" dirty="0" err="1"/>
              <a:t>Checkpointed</a:t>
            </a:r>
            <a:r>
              <a:rPr lang="en-US" dirty="0"/>
              <a:t> to disk if you wish.</a:t>
            </a:r>
            <a:endParaRPr lang="en" dirty="0"/>
          </a:p>
          <a:p>
            <a:pPr marL="558800" indent="-457200">
              <a:buClr>
                <a:srgbClr val="000000"/>
              </a:buClr>
              <a:buSzPct val="100000"/>
            </a:pPr>
            <a:r>
              <a:rPr lang="en" dirty="0"/>
              <a:t>A leader is elected on service startup</a:t>
            </a:r>
          </a:p>
          <a:p>
            <a:pPr marL="558800" indent="-457200">
              <a:buClr>
                <a:srgbClr val="000000"/>
              </a:buClr>
              <a:buSzPct val="100000"/>
            </a:pPr>
            <a:r>
              <a:rPr lang="en" dirty="0"/>
              <a:t>Clients only connect to a single ZooKeeper server &amp; maintains a TCP connection.</a:t>
            </a:r>
          </a:p>
          <a:p>
            <a:pPr marL="558800" indent="-457200">
              <a:buClr>
                <a:srgbClr val="000000"/>
              </a:buClr>
              <a:buSzPct val="100000"/>
            </a:pPr>
            <a:r>
              <a:rPr lang="en" dirty="0"/>
              <a:t>Client can read from any Zookeeper server</a:t>
            </a:r>
            <a:r>
              <a:rPr lang="en-US" dirty="0"/>
              <a:t>.</a:t>
            </a:r>
          </a:p>
          <a:p>
            <a:pPr marL="558800" indent="-457200">
              <a:buClr>
                <a:srgbClr val="000000"/>
              </a:buClr>
              <a:buSzPct val="100000"/>
            </a:pPr>
            <a:r>
              <a:rPr lang="en-US" dirty="0"/>
              <a:t>W</a:t>
            </a:r>
            <a:r>
              <a:rPr lang="en" dirty="0"/>
              <a:t>rites go through the leader &amp; need majority consensus.</a:t>
            </a:r>
          </a:p>
        </p:txBody>
      </p:sp>
      <p:pic>
        <p:nvPicPr>
          <p:cNvPr id="98" name="Shape 98"/>
          <p:cNvPicPr preferRelativeResize="0"/>
          <p:nvPr/>
        </p:nvPicPr>
        <p:blipFill>
          <a:blip r:embed="rId3">
            <a:alphaModFix/>
          </a:blip>
          <a:stretch>
            <a:fillRect/>
          </a:stretch>
        </p:blipFill>
        <p:spPr>
          <a:xfrm>
            <a:off x="2922950" y="1810990"/>
            <a:ext cx="6346100" cy="1921575"/>
          </a:xfrm>
          <a:prstGeom prst="rect">
            <a:avLst/>
          </a:prstGeom>
          <a:noFill/>
          <a:ln>
            <a:noFill/>
          </a:ln>
        </p:spPr>
      </p:pic>
      <p:sp>
        <p:nvSpPr>
          <p:cNvPr id="5" name="TextBox 4"/>
          <p:cNvSpPr txBox="1"/>
          <p:nvPr/>
        </p:nvSpPr>
        <p:spPr>
          <a:xfrm>
            <a:off x="2095500" y="6345044"/>
            <a:ext cx="8001000" cy="338554"/>
          </a:xfrm>
          <a:prstGeom prst="rect">
            <a:avLst/>
          </a:prstGeom>
          <a:noFill/>
        </p:spPr>
        <p:txBody>
          <a:bodyPr wrap="square" rtlCol="0">
            <a:spAutoFit/>
          </a:bodyPr>
          <a:lstStyle/>
          <a:p>
            <a:pPr algn="ctr"/>
            <a:r>
              <a:rPr lang="en-US" sz="1600" dirty="0"/>
              <a:t>https://cwiki.apache.org/confluence/display/ZOOKEEPER/ProjectDescription</a:t>
            </a:r>
          </a:p>
        </p:txBody>
      </p:sp>
      <p:sp>
        <p:nvSpPr>
          <p:cNvPr id="3" name="TextBox 2"/>
          <p:cNvSpPr txBox="1"/>
          <p:nvPr/>
        </p:nvSpPr>
        <p:spPr>
          <a:xfrm>
            <a:off x="364671" y="3134912"/>
            <a:ext cx="173082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These are your </a:t>
            </a:r>
            <a:r>
              <a:rPr lang="en-US" dirty="0">
                <a:sym typeface="Symbol" panose="05050102010706020507" pitchFamily="18" charset="2"/>
              </a:rPr>
              <a:t>-</a:t>
            </a:r>
            <a:r>
              <a:rPr lang="en-US" dirty="0"/>
              <a:t>services</a:t>
            </a:r>
          </a:p>
        </p:txBody>
      </p:sp>
      <p:cxnSp>
        <p:nvCxnSpPr>
          <p:cNvPr id="6" name="Straight Arrow Connector 5"/>
          <p:cNvCxnSpPr/>
          <p:nvPr/>
        </p:nvCxnSpPr>
        <p:spPr>
          <a:xfrm>
            <a:off x="2128158" y="3458078"/>
            <a:ext cx="745671" cy="90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514113" y="1923374"/>
            <a:ext cx="226423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Zookeeper is itself an interesting </a:t>
            </a:r>
            <a:r>
              <a:rPr lang="en-US"/>
              <a:t>distributed system</a:t>
            </a:r>
            <a:endParaRPr lang="en-US" dirty="0"/>
          </a:p>
        </p:txBody>
      </p:sp>
      <p:cxnSp>
        <p:nvCxnSpPr>
          <p:cNvPr id="13" name="Straight Arrow Connector 12"/>
          <p:cNvCxnSpPr>
            <a:stCxn id="10" idx="1"/>
          </p:cNvCxnSpPr>
          <p:nvPr/>
        </p:nvCxnSpPr>
        <p:spPr>
          <a:xfrm flipH="1">
            <a:off x="8686800" y="2385039"/>
            <a:ext cx="827313" cy="20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a:t>HTTP://WWW.CS.CORNELL.EDU/COURSES/CS5412/2020SP</a:t>
            </a:r>
          </a:p>
        </p:txBody>
      </p:sp>
      <p:sp>
        <p:nvSpPr>
          <p:cNvPr id="7" name="Slide Number Placeholder 6"/>
          <p:cNvSpPr>
            <a:spLocks noGrp="1"/>
          </p:cNvSpPr>
          <p:nvPr>
            <p:ph type="sldNum" sz="quarter" idx="12"/>
          </p:nvPr>
        </p:nvSpPr>
        <p:spPr/>
        <p:txBody>
          <a:bodyPr/>
          <a:lstStyle/>
          <a:p>
            <a:fld id="{3C974458-8A97-4835-BF79-1FB6D7856C21}" type="slidenum">
              <a:rPr lang="en-US" smtClean="0"/>
              <a:t>13</a:t>
            </a:fld>
            <a:endParaRPr lang="en-US"/>
          </a:p>
        </p:txBody>
      </p:sp>
    </p:spTree>
    <p:extLst>
      <p:ext uri="{BB962C8B-B14F-4D97-AF65-F5344CB8AC3E}">
        <p14:creationId xmlns:p14="http://schemas.microsoft.com/office/powerpoint/2010/main" val="148160359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8ABD-7377-46E3-8A05-F1B19F935DA8}"/>
              </a:ext>
            </a:extLst>
          </p:cNvPr>
          <p:cNvSpPr>
            <a:spLocks noGrp="1"/>
          </p:cNvSpPr>
          <p:nvPr>
            <p:ph type="title"/>
          </p:nvPr>
        </p:nvSpPr>
        <p:spPr/>
        <p:txBody>
          <a:bodyPr/>
          <a:lstStyle/>
          <a:p>
            <a:r>
              <a:rPr lang="en-US" dirty="0"/>
              <a:t>Is Zookeeper using </a:t>
            </a:r>
            <a:r>
              <a:rPr lang="en-US" dirty="0" err="1"/>
              <a:t>Paxos</a:t>
            </a:r>
            <a:r>
              <a:rPr lang="en-US" dirty="0"/>
              <a:t>?</a:t>
            </a:r>
          </a:p>
        </p:txBody>
      </p:sp>
      <p:sp>
        <p:nvSpPr>
          <p:cNvPr id="3" name="Content Placeholder 2">
            <a:extLst>
              <a:ext uri="{FF2B5EF4-FFF2-40B4-BE49-F238E27FC236}">
                <a16:creationId xmlns:a16="http://schemas.microsoft.com/office/drawing/2014/main" id="{2A39DC79-0422-459A-A6D4-F4D65A198121}"/>
              </a:ext>
            </a:extLst>
          </p:cNvPr>
          <p:cNvSpPr>
            <a:spLocks noGrp="1"/>
          </p:cNvSpPr>
          <p:nvPr>
            <p:ph idx="1"/>
          </p:nvPr>
        </p:nvSpPr>
        <p:spPr/>
        <p:txBody>
          <a:bodyPr/>
          <a:lstStyle/>
          <a:p>
            <a:r>
              <a:rPr lang="en-US" dirty="0"/>
              <a:t>Early work on Zookeeper actually did use </a:t>
            </a:r>
            <a:r>
              <a:rPr lang="en-US" dirty="0" err="1"/>
              <a:t>Paxos</a:t>
            </a:r>
            <a:r>
              <a:rPr lang="en-US" dirty="0"/>
              <a:t>, but it was too slow</a:t>
            </a:r>
          </a:p>
          <a:p>
            <a:endParaRPr lang="en-US" dirty="0"/>
          </a:p>
          <a:p>
            <a:r>
              <a:rPr lang="en-US" dirty="0"/>
              <a:t>They settled on a model that uses atomic multicast with dynamic membership management and in-memory data (like virtual synchrony).</a:t>
            </a:r>
          </a:p>
          <a:p>
            <a:endParaRPr lang="en-US" dirty="0"/>
          </a:p>
          <a:p>
            <a:r>
              <a:rPr lang="en-US" dirty="0"/>
              <a:t>But they also checkpoint Zookeeper every 5s if you like (you can control the frequency), so if it crashes it won’t lose more than 5s of data.</a:t>
            </a:r>
          </a:p>
        </p:txBody>
      </p:sp>
      <p:sp>
        <p:nvSpPr>
          <p:cNvPr id="4" name="Footer Placeholder 3">
            <a:extLst>
              <a:ext uri="{FF2B5EF4-FFF2-40B4-BE49-F238E27FC236}">
                <a16:creationId xmlns:a16="http://schemas.microsoft.com/office/drawing/2014/main" id="{C803B79B-2A1A-45A2-BB85-9DE9F0A00731}"/>
              </a:ext>
            </a:extLst>
          </p:cNvPr>
          <p:cNvSpPr>
            <a:spLocks noGrp="1"/>
          </p:cNvSpPr>
          <p:nvPr>
            <p:ph type="ftr" sz="quarter" idx="11"/>
          </p:nvPr>
        </p:nvSpPr>
        <p:spPr/>
        <p:txBody>
          <a:bodyPr/>
          <a:lstStyle/>
          <a:p>
            <a:r>
              <a:rPr lang="en-US"/>
              <a:t>HTTP://WWW.CS.CORNELL.EDU/COURSES/CS5412/2020SP</a:t>
            </a:r>
          </a:p>
        </p:txBody>
      </p:sp>
      <p:sp>
        <p:nvSpPr>
          <p:cNvPr id="5" name="Slide Number Placeholder 4">
            <a:extLst>
              <a:ext uri="{FF2B5EF4-FFF2-40B4-BE49-F238E27FC236}">
                <a16:creationId xmlns:a16="http://schemas.microsoft.com/office/drawing/2014/main" id="{0DDE3802-8011-47C7-A3A1-3653F0565585}"/>
              </a:ext>
            </a:extLst>
          </p:cNvPr>
          <p:cNvSpPr>
            <a:spLocks noGrp="1"/>
          </p:cNvSpPr>
          <p:nvPr>
            <p:ph type="sldNum" sz="quarter" idx="12"/>
          </p:nvPr>
        </p:nvSpPr>
        <p:spPr/>
        <p:txBody>
          <a:bodyPr/>
          <a:lstStyle/>
          <a:p>
            <a:fld id="{3C974458-8A97-4835-BF79-1FB6D7856C21}" type="slidenum">
              <a:rPr lang="en-US" smtClean="0"/>
              <a:t>14</a:t>
            </a:fld>
            <a:endParaRPr lang="en-US"/>
          </a:p>
        </p:txBody>
      </p:sp>
      <p:pic>
        <p:nvPicPr>
          <p:cNvPr id="6" name="Picture 5">
            <a:extLst>
              <a:ext uri="{FF2B5EF4-FFF2-40B4-BE49-F238E27FC236}">
                <a16:creationId xmlns:a16="http://schemas.microsoft.com/office/drawing/2014/main" id="{E34F38FC-E759-4E23-A51E-C5996D85A580}"/>
              </a:ext>
            </a:extLst>
          </p:cNvPr>
          <p:cNvPicPr>
            <a:picLocks noChangeAspect="1"/>
          </p:cNvPicPr>
          <p:nvPr/>
        </p:nvPicPr>
        <p:blipFill>
          <a:blip r:embed="rId3"/>
          <a:stretch>
            <a:fillRect/>
          </a:stretch>
        </p:blipFill>
        <p:spPr>
          <a:xfrm>
            <a:off x="10353484" y="124406"/>
            <a:ext cx="1628775" cy="2000250"/>
          </a:xfrm>
          <a:prstGeom prst="rect">
            <a:avLst/>
          </a:prstGeom>
        </p:spPr>
      </p:pic>
    </p:spTree>
    <p:extLst>
      <p:ext uri="{BB962C8B-B14F-4D97-AF65-F5344CB8AC3E}">
        <p14:creationId xmlns:p14="http://schemas.microsoft.com/office/powerpoint/2010/main" val="356899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950980" y="442287"/>
            <a:ext cx="10786800" cy="585456"/>
          </a:xfrm>
          <a:prstGeom prst="rect">
            <a:avLst/>
          </a:prstGeom>
          <a:noFill/>
          <a:ln>
            <a:noFill/>
          </a:ln>
        </p:spPr>
        <p:txBody>
          <a:bodyPr spcFirstLastPara="1" vert="horz" wrap="square" lIns="91425" tIns="45700" rIns="91425" bIns="45700" rtlCol="0" anchor="ctr" anchorCtr="0">
            <a:noAutofit/>
          </a:bodyPr>
          <a:lstStyle/>
          <a:p>
            <a:pPr>
              <a:spcBef>
                <a:spcPts val="0"/>
              </a:spcBef>
              <a:buClr>
                <a:srgbClr val="C00000"/>
              </a:buClr>
              <a:buSzPts val="5000"/>
            </a:pPr>
            <a:r>
              <a:rPr lang="en-US" dirty="0">
                <a:ea typeface="Arial"/>
                <a:cs typeface="Arial"/>
                <a:sym typeface="Arial"/>
              </a:rPr>
              <a:t>Rest of the Apache Hadoop Ecosystem</a:t>
            </a:r>
            <a:endParaRPr dirty="0">
              <a:ea typeface="Arial"/>
              <a:cs typeface="Arial"/>
              <a:sym typeface="Arial"/>
            </a:endParaRPr>
          </a:p>
        </p:txBody>
      </p:sp>
      <p:sp>
        <p:nvSpPr>
          <p:cNvPr id="213" name="Shape 213"/>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solidFill>
                  <a:srgbClr val="0C0C0C"/>
                </a:solidFill>
                <a:latin typeface="Questrial"/>
                <a:ea typeface="Questrial"/>
                <a:cs typeface="Questrial"/>
                <a:sym typeface="Questrial"/>
              </a:rPr>
              <a:pPr algn="l"/>
              <a:t>15</a:t>
            </a:fld>
            <a:endParaRPr>
              <a:solidFill>
                <a:srgbClr val="0C0C0C"/>
              </a:solidFill>
              <a:latin typeface="Questrial"/>
              <a:ea typeface="Questrial"/>
              <a:cs typeface="Questrial"/>
              <a:sym typeface="Questrial"/>
            </a:endParaRPr>
          </a:p>
        </p:txBody>
      </p:sp>
      <p:sp>
        <p:nvSpPr>
          <p:cNvPr id="214" name="Shape 214"/>
          <p:cNvSpPr/>
          <p:nvPr/>
        </p:nvSpPr>
        <p:spPr>
          <a:xfrm>
            <a:off x="950980" y="4102525"/>
            <a:ext cx="6358800" cy="1243200"/>
          </a:xfrm>
          <a:prstGeom prst="roundRect">
            <a:avLst>
              <a:gd name="adj" fmla="val 16667"/>
            </a:avLst>
          </a:prstGeom>
          <a:solidFill>
            <a:srgbClr val="93C47D"/>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endParaRPr sz="2200">
              <a:latin typeface="Questrial"/>
              <a:ea typeface="Questrial"/>
              <a:cs typeface="Questrial"/>
              <a:sym typeface="Questrial"/>
            </a:endParaRPr>
          </a:p>
          <a:p>
            <a:endParaRPr/>
          </a:p>
        </p:txBody>
      </p:sp>
      <p:sp>
        <p:nvSpPr>
          <p:cNvPr id="215" name="Shape 215"/>
          <p:cNvSpPr/>
          <p:nvPr/>
        </p:nvSpPr>
        <p:spPr>
          <a:xfrm>
            <a:off x="1289504" y="2871488"/>
            <a:ext cx="3564600" cy="862800"/>
          </a:xfrm>
          <a:prstGeom prst="roundRect">
            <a:avLst>
              <a:gd name="adj" fmla="val 16667"/>
            </a:avLst>
          </a:prstGeom>
          <a:solidFill>
            <a:srgbClr val="93C47D"/>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algn="ctr"/>
            <a:endParaRPr lang="en-US" sz="2200" dirty="0"/>
          </a:p>
          <a:p>
            <a:pPr algn="ctr"/>
            <a:r>
              <a:rPr lang="en-US" sz="2200" dirty="0"/>
              <a:t>Yet Another Resource </a:t>
            </a:r>
            <a:r>
              <a:rPr lang="en-US" sz="2200" dirty="0">
                <a:solidFill>
                  <a:schemeClr val="dk1"/>
                </a:solidFill>
              </a:rPr>
              <a:t>Negotiator</a:t>
            </a:r>
            <a:r>
              <a:rPr lang="en-US" sz="2200" dirty="0"/>
              <a:t> (YARN)</a:t>
            </a:r>
            <a:endParaRPr sz="2200" dirty="0"/>
          </a:p>
          <a:p>
            <a:endParaRPr dirty="0"/>
          </a:p>
        </p:txBody>
      </p:sp>
      <p:sp>
        <p:nvSpPr>
          <p:cNvPr id="216" name="Shape 216"/>
          <p:cNvSpPr/>
          <p:nvPr/>
        </p:nvSpPr>
        <p:spPr>
          <a:xfrm>
            <a:off x="950980" y="1607449"/>
            <a:ext cx="1458600" cy="862800"/>
          </a:xfrm>
          <a:prstGeom prst="roundRect">
            <a:avLst>
              <a:gd name="adj" fmla="val 16667"/>
            </a:avLst>
          </a:prstGeom>
          <a:solidFill>
            <a:srgbClr val="93C47D"/>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algn="ctr"/>
            <a:endParaRPr sz="2000">
              <a:latin typeface="Questrial"/>
              <a:ea typeface="Questrial"/>
              <a:cs typeface="Questrial"/>
              <a:sym typeface="Questrial"/>
            </a:endParaRPr>
          </a:p>
          <a:p>
            <a:pPr algn="ctr"/>
            <a:r>
              <a:rPr lang="en-US" sz="2000"/>
              <a:t>Map Reduce</a:t>
            </a:r>
            <a:endParaRPr sz="2000"/>
          </a:p>
          <a:p>
            <a:endParaRPr/>
          </a:p>
        </p:txBody>
      </p:sp>
      <p:sp>
        <p:nvSpPr>
          <p:cNvPr id="217" name="Shape 217"/>
          <p:cNvSpPr/>
          <p:nvPr/>
        </p:nvSpPr>
        <p:spPr>
          <a:xfrm>
            <a:off x="2584900" y="1640475"/>
            <a:ext cx="973800" cy="862800"/>
          </a:xfrm>
          <a:prstGeom prst="roundRect">
            <a:avLst>
              <a:gd name="adj" fmla="val 16667"/>
            </a:avLst>
          </a:prstGeom>
          <a:solidFill>
            <a:srgbClr val="EFEFEF"/>
          </a:solidFill>
          <a:ln w="38100" cap="flat" cmpd="sng">
            <a:solidFill>
              <a:srgbClr val="6AA84F"/>
            </a:solidFill>
            <a:prstDash val="solid"/>
            <a:round/>
            <a:headEnd type="none" w="med" len="med"/>
            <a:tailEnd type="none" w="med" len="med"/>
          </a:ln>
        </p:spPr>
        <p:txBody>
          <a:bodyPr spcFirstLastPara="1" wrap="square" lIns="91425" tIns="91425" rIns="91425" bIns="91425" anchor="ctr" anchorCtr="0">
            <a:noAutofit/>
          </a:bodyPr>
          <a:lstStyle/>
          <a:p>
            <a:pPr algn="ctr"/>
            <a:endParaRPr sz="2000">
              <a:latin typeface="Questrial"/>
              <a:ea typeface="Questrial"/>
              <a:cs typeface="Questrial"/>
              <a:sym typeface="Questrial"/>
            </a:endParaRPr>
          </a:p>
          <a:p>
            <a:pPr algn="ctr"/>
            <a:r>
              <a:rPr lang="en-US" sz="2000"/>
              <a:t>Hive</a:t>
            </a:r>
            <a:endParaRPr sz="2000"/>
          </a:p>
          <a:p>
            <a:endParaRPr/>
          </a:p>
        </p:txBody>
      </p:sp>
      <p:sp>
        <p:nvSpPr>
          <p:cNvPr id="218" name="Shape 218"/>
          <p:cNvSpPr/>
          <p:nvPr/>
        </p:nvSpPr>
        <p:spPr>
          <a:xfrm>
            <a:off x="6835905" y="1607437"/>
            <a:ext cx="1587300" cy="862800"/>
          </a:xfrm>
          <a:prstGeom prst="roundRect">
            <a:avLst>
              <a:gd name="adj" fmla="val 16667"/>
            </a:avLst>
          </a:prstGeom>
          <a:solidFill>
            <a:srgbClr val="A4C2F4"/>
          </a:solidFill>
          <a:ln w="76200" cap="flat" cmpd="sng">
            <a:solidFill>
              <a:srgbClr val="93C47D"/>
            </a:solidFill>
            <a:prstDash val="solid"/>
            <a:round/>
            <a:headEnd type="none" w="med" len="med"/>
            <a:tailEnd type="none" w="med" len="med"/>
          </a:ln>
        </p:spPr>
        <p:txBody>
          <a:bodyPr spcFirstLastPara="1" wrap="square" lIns="91425" tIns="91425" rIns="91425" bIns="91425" anchor="ctr" anchorCtr="0">
            <a:noAutofit/>
          </a:bodyPr>
          <a:lstStyle/>
          <a:p>
            <a:pPr algn="ctr"/>
            <a:endParaRPr sz="2000" dirty="0">
              <a:latin typeface="Questrial"/>
              <a:ea typeface="Questrial"/>
              <a:cs typeface="Questrial"/>
              <a:sym typeface="Questrial"/>
            </a:endParaRPr>
          </a:p>
          <a:p>
            <a:pPr algn="ctr"/>
            <a:r>
              <a:rPr lang="en-US" sz="2000" dirty="0"/>
              <a:t>Spark Stream</a:t>
            </a:r>
            <a:endParaRPr sz="2000" dirty="0"/>
          </a:p>
          <a:p>
            <a:endParaRPr dirty="0"/>
          </a:p>
        </p:txBody>
      </p:sp>
      <p:sp>
        <p:nvSpPr>
          <p:cNvPr id="219" name="Shape 219"/>
          <p:cNvSpPr/>
          <p:nvPr/>
        </p:nvSpPr>
        <p:spPr>
          <a:xfrm>
            <a:off x="4941055" y="1640463"/>
            <a:ext cx="1587300" cy="862800"/>
          </a:xfrm>
          <a:prstGeom prst="roundRect">
            <a:avLst>
              <a:gd name="adj" fmla="val 16667"/>
            </a:avLst>
          </a:prstGeom>
          <a:solidFill>
            <a:srgbClr val="CCCCCC"/>
          </a:solidFill>
          <a:ln w="38100" cap="flat" cmpd="sng">
            <a:solidFill>
              <a:srgbClr val="6AA84F"/>
            </a:solidFill>
            <a:prstDash val="solid"/>
            <a:round/>
            <a:headEnd type="none" w="med" len="med"/>
            <a:tailEnd type="none" w="med" len="med"/>
          </a:ln>
        </p:spPr>
        <p:txBody>
          <a:bodyPr spcFirstLastPara="1" wrap="square" lIns="91425" tIns="91425" rIns="91425" bIns="91425" anchor="ctr" anchorCtr="0">
            <a:noAutofit/>
          </a:bodyPr>
          <a:lstStyle/>
          <a:p>
            <a:pPr algn="ctr"/>
            <a:endParaRPr sz="2000">
              <a:latin typeface="Questrial"/>
              <a:ea typeface="Questrial"/>
              <a:cs typeface="Questrial"/>
              <a:sym typeface="Questrial"/>
            </a:endParaRPr>
          </a:p>
          <a:p>
            <a:pPr algn="ctr"/>
            <a:r>
              <a:rPr lang="en-US"/>
              <a:t>Other Applications</a:t>
            </a:r>
            <a:endParaRPr/>
          </a:p>
          <a:p>
            <a:endParaRPr/>
          </a:p>
        </p:txBody>
      </p:sp>
      <p:sp>
        <p:nvSpPr>
          <p:cNvPr id="220" name="Shape 220"/>
          <p:cNvSpPr/>
          <p:nvPr/>
        </p:nvSpPr>
        <p:spPr>
          <a:xfrm>
            <a:off x="9099733" y="3755045"/>
            <a:ext cx="1737600" cy="2447100"/>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algn="ctr"/>
            <a:r>
              <a:rPr lang="en-US" sz="2000" dirty="0"/>
              <a:t>Data Ingest Systems</a:t>
            </a:r>
            <a:endParaRPr sz="2000" dirty="0"/>
          </a:p>
          <a:p>
            <a:pPr algn="ctr"/>
            <a:r>
              <a:rPr lang="en-US" sz="2000" dirty="0"/>
              <a:t>e.g., Apache Kafka, Flume, </a:t>
            </a:r>
            <a:r>
              <a:rPr lang="en-US" sz="2000" dirty="0" err="1"/>
              <a:t>etc</a:t>
            </a:r>
            <a:endParaRPr sz="2000" dirty="0"/>
          </a:p>
          <a:p>
            <a:endParaRPr sz="2200" dirty="0">
              <a:latin typeface="Questrial"/>
              <a:ea typeface="Questrial"/>
              <a:cs typeface="Questrial"/>
              <a:sym typeface="Questrial"/>
            </a:endParaRPr>
          </a:p>
        </p:txBody>
      </p:sp>
      <p:sp>
        <p:nvSpPr>
          <p:cNvPr id="221" name="Shape 221"/>
          <p:cNvSpPr/>
          <p:nvPr/>
        </p:nvSpPr>
        <p:spPr>
          <a:xfrm>
            <a:off x="1531280" y="4293528"/>
            <a:ext cx="5155624" cy="448785"/>
          </a:xfrm>
          <a:prstGeom prst="roundRect">
            <a:avLst>
              <a:gd name="adj" fmla="val 16667"/>
            </a:avLst>
          </a:prstGeom>
          <a:solidFill>
            <a:srgbClr val="B6D7A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algn="ctr"/>
            <a:endParaRPr lang="en-US" sz="2000" dirty="0"/>
          </a:p>
          <a:p>
            <a:pPr algn="ctr"/>
            <a:r>
              <a:rPr lang="en-US" sz="2000" dirty="0"/>
              <a:t>Hadoop NoSQL Database (HBase)</a:t>
            </a:r>
            <a:endParaRPr sz="2000" dirty="0"/>
          </a:p>
          <a:p>
            <a:endParaRPr dirty="0"/>
          </a:p>
        </p:txBody>
      </p:sp>
      <p:sp>
        <p:nvSpPr>
          <p:cNvPr id="222" name="Shape 222"/>
          <p:cNvSpPr/>
          <p:nvPr/>
        </p:nvSpPr>
        <p:spPr>
          <a:xfrm>
            <a:off x="1369029" y="4717913"/>
            <a:ext cx="5466875" cy="521363"/>
          </a:xfrm>
          <a:prstGeom prst="roundRect">
            <a:avLst>
              <a:gd name="adj" fmla="val 16667"/>
            </a:avLst>
          </a:prstGeom>
          <a:solidFill>
            <a:srgbClr val="B6D7A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algn="ctr"/>
            <a:endParaRPr lang="en-US" sz="2000" dirty="0"/>
          </a:p>
          <a:p>
            <a:pPr algn="ctr"/>
            <a:r>
              <a:rPr lang="en-US" sz="2000" dirty="0"/>
              <a:t>Hadoop Distributed File System (HDFS)</a:t>
            </a:r>
            <a:endParaRPr sz="2000" dirty="0"/>
          </a:p>
          <a:p>
            <a:endParaRPr dirty="0"/>
          </a:p>
        </p:txBody>
      </p:sp>
      <p:sp>
        <p:nvSpPr>
          <p:cNvPr id="223" name="Shape 223"/>
          <p:cNvSpPr/>
          <p:nvPr/>
        </p:nvSpPr>
        <p:spPr>
          <a:xfrm>
            <a:off x="3734025" y="1640475"/>
            <a:ext cx="973800" cy="862800"/>
          </a:xfrm>
          <a:prstGeom prst="roundRect">
            <a:avLst>
              <a:gd name="adj" fmla="val 16667"/>
            </a:avLst>
          </a:prstGeom>
          <a:solidFill>
            <a:srgbClr val="D9D9D9"/>
          </a:solidFill>
          <a:ln w="38100" cap="flat" cmpd="sng">
            <a:solidFill>
              <a:srgbClr val="93C47D"/>
            </a:solidFill>
            <a:prstDash val="solid"/>
            <a:round/>
            <a:headEnd type="none" w="med" len="med"/>
            <a:tailEnd type="none" w="med" len="med"/>
          </a:ln>
        </p:spPr>
        <p:txBody>
          <a:bodyPr spcFirstLastPara="1" wrap="square" lIns="91425" tIns="91425" rIns="91425" bIns="91425" anchor="ctr" anchorCtr="0">
            <a:noAutofit/>
          </a:bodyPr>
          <a:lstStyle/>
          <a:p>
            <a:pPr algn="ctr"/>
            <a:endParaRPr sz="2000">
              <a:latin typeface="Questrial"/>
              <a:ea typeface="Questrial"/>
              <a:cs typeface="Questrial"/>
              <a:sym typeface="Questrial"/>
            </a:endParaRPr>
          </a:p>
          <a:p>
            <a:pPr algn="ctr"/>
            <a:r>
              <a:rPr lang="en-US" sz="2000"/>
              <a:t>Pig</a:t>
            </a:r>
            <a:endParaRPr sz="2000"/>
          </a:p>
          <a:p>
            <a:endParaRPr/>
          </a:p>
        </p:txBody>
      </p:sp>
      <p:cxnSp>
        <p:nvCxnSpPr>
          <p:cNvPr id="225" name="Shape 225"/>
          <p:cNvCxnSpPr/>
          <p:nvPr/>
        </p:nvCxnSpPr>
        <p:spPr>
          <a:xfrm flipH="1">
            <a:off x="825704" y="1487775"/>
            <a:ext cx="27000" cy="3916800"/>
          </a:xfrm>
          <a:prstGeom prst="straightConnector1">
            <a:avLst/>
          </a:prstGeom>
          <a:noFill/>
          <a:ln w="38100" cap="flat" cmpd="sng">
            <a:solidFill>
              <a:srgbClr val="6AA84F"/>
            </a:solidFill>
            <a:prstDash val="dashDot"/>
            <a:round/>
            <a:headEnd type="none" w="lg" len="lg"/>
            <a:tailEnd type="none" w="lg" len="lg"/>
          </a:ln>
        </p:spPr>
      </p:cxnSp>
      <p:cxnSp>
        <p:nvCxnSpPr>
          <p:cNvPr id="226" name="Shape 226"/>
          <p:cNvCxnSpPr/>
          <p:nvPr/>
        </p:nvCxnSpPr>
        <p:spPr>
          <a:xfrm rot="10800000" flipH="1">
            <a:off x="900255" y="5458950"/>
            <a:ext cx="6525900" cy="26100"/>
          </a:xfrm>
          <a:prstGeom prst="straightConnector1">
            <a:avLst/>
          </a:prstGeom>
          <a:noFill/>
          <a:ln w="38100" cap="flat" cmpd="sng">
            <a:solidFill>
              <a:srgbClr val="6AA84F"/>
            </a:solidFill>
            <a:prstDash val="dashDot"/>
            <a:round/>
            <a:headEnd type="none" w="lg" len="lg"/>
            <a:tailEnd type="none" w="lg" len="lg"/>
          </a:ln>
        </p:spPr>
      </p:cxnSp>
      <p:cxnSp>
        <p:nvCxnSpPr>
          <p:cNvPr id="227" name="Shape 227"/>
          <p:cNvCxnSpPr/>
          <p:nvPr/>
        </p:nvCxnSpPr>
        <p:spPr>
          <a:xfrm>
            <a:off x="867429" y="1487775"/>
            <a:ext cx="5792400" cy="27000"/>
          </a:xfrm>
          <a:prstGeom prst="straightConnector1">
            <a:avLst/>
          </a:prstGeom>
          <a:noFill/>
          <a:ln w="38100" cap="flat" cmpd="sng">
            <a:solidFill>
              <a:srgbClr val="6AA84F"/>
            </a:solidFill>
            <a:prstDash val="dashDot"/>
            <a:round/>
            <a:headEnd type="none" w="lg" len="lg"/>
            <a:tailEnd type="none" w="lg" len="lg"/>
          </a:ln>
        </p:spPr>
      </p:cxnSp>
      <p:cxnSp>
        <p:nvCxnSpPr>
          <p:cNvPr id="228" name="Shape 228"/>
          <p:cNvCxnSpPr/>
          <p:nvPr/>
        </p:nvCxnSpPr>
        <p:spPr>
          <a:xfrm>
            <a:off x="6635681" y="1540075"/>
            <a:ext cx="13500" cy="1057200"/>
          </a:xfrm>
          <a:prstGeom prst="straightConnector1">
            <a:avLst/>
          </a:prstGeom>
          <a:noFill/>
          <a:ln w="38100" cap="flat" cmpd="sng">
            <a:solidFill>
              <a:srgbClr val="6AA84F"/>
            </a:solidFill>
            <a:prstDash val="dashDot"/>
            <a:round/>
            <a:headEnd type="none" w="lg" len="lg"/>
            <a:tailEnd type="none" w="lg" len="lg"/>
          </a:ln>
        </p:spPr>
      </p:cxnSp>
      <p:cxnSp>
        <p:nvCxnSpPr>
          <p:cNvPr id="229" name="Shape 229"/>
          <p:cNvCxnSpPr/>
          <p:nvPr/>
        </p:nvCxnSpPr>
        <p:spPr>
          <a:xfrm>
            <a:off x="5149104" y="2680475"/>
            <a:ext cx="1537800" cy="0"/>
          </a:xfrm>
          <a:prstGeom prst="straightConnector1">
            <a:avLst/>
          </a:prstGeom>
          <a:noFill/>
          <a:ln w="38100" cap="flat" cmpd="sng">
            <a:solidFill>
              <a:srgbClr val="6AA84F"/>
            </a:solidFill>
            <a:prstDash val="dashDot"/>
            <a:round/>
            <a:headEnd type="none" w="lg" len="lg"/>
            <a:tailEnd type="none" w="lg" len="lg"/>
          </a:ln>
        </p:spPr>
      </p:cxnSp>
      <p:cxnSp>
        <p:nvCxnSpPr>
          <p:cNvPr id="230" name="Shape 230"/>
          <p:cNvCxnSpPr/>
          <p:nvPr/>
        </p:nvCxnSpPr>
        <p:spPr>
          <a:xfrm>
            <a:off x="5187418" y="2655975"/>
            <a:ext cx="15900" cy="1217100"/>
          </a:xfrm>
          <a:prstGeom prst="straightConnector1">
            <a:avLst/>
          </a:prstGeom>
          <a:noFill/>
          <a:ln w="38100" cap="flat" cmpd="sng">
            <a:solidFill>
              <a:srgbClr val="6AA84F"/>
            </a:solidFill>
            <a:prstDash val="dashDot"/>
            <a:round/>
            <a:headEnd type="none" w="lg" len="lg"/>
            <a:tailEnd type="none" w="lg" len="lg"/>
          </a:ln>
        </p:spPr>
      </p:cxnSp>
      <p:cxnSp>
        <p:nvCxnSpPr>
          <p:cNvPr id="231" name="Shape 231"/>
          <p:cNvCxnSpPr/>
          <p:nvPr/>
        </p:nvCxnSpPr>
        <p:spPr>
          <a:xfrm>
            <a:off x="5149104" y="3816949"/>
            <a:ext cx="2141400" cy="83400"/>
          </a:xfrm>
          <a:prstGeom prst="straightConnector1">
            <a:avLst/>
          </a:prstGeom>
          <a:noFill/>
          <a:ln w="38100" cap="flat" cmpd="sng">
            <a:solidFill>
              <a:srgbClr val="6AA84F"/>
            </a:solidFill>
            <a:prstDash val="dashDot"/>
            <a:round/>
            <a:headEnd type="none" w="lg" len="lg"/>
            <a:tailEnd type="none" w="lg" len="lg"/>
          </a:ln>
        </p:spPr>
      </p:cxnSp>
      <p:cxnSp>
        <p:nvCxnSpPr>
          <p:cNvPr id="232" name="Shape 232"/>
          <p:cNvCxnSpPr/>
          <p:nvPr/>
        </p:nvCxnSpPr>
        <p:spPr>
          <a:xfrm>
            <a:off x="7408043" y="4095650"/>
            <a:ext cx="15900" cy="1217100"/>
          </a:xfrm>
          <a:prstGeom prst="straightConnector1">
            <a:avLst/>
          </a:prstGeom>
          <a:noFill/>
          <a:ln w="38100" cap="flat" cmpd="sng">
            <a:solidFill>
              <a:srgbClr val="6AA84F"/>
            </a:solidFill>
            <a:prstDash val="dashDot"/>
            <a:round/>
            <a:headEnd type="none" w="lg" len="lg"/>
            <a:tailEnd type="none" w="lg" len="lg"/>
          </a:ln>
        </p:spPr>
      </p:cxnSp>
      <p:cxnSp>
        <p:nvCxnSpPr>
          <p:cNvPr id="233" name="Shape 233"/>
          <p:cNvCxnSpPr/>
          <p:nvPr/>
        </p:nvCxnSpPr>
        <p:spPr>
          <a:xfrm flipH="1">
            <a:off x="4881105" y="2544949"/>
            <a:ext cx="2036100" cy="359400"/>
          </a:xfrm>
          <a:prstGeom prst="straightConnector1">
            <a:avLst/>
          </a:prstGeom>
          <a:noFill/>
          <a:ln w="28575" cap="flat" cmpd="sng">
            <a:solidFill>
              <a:srgbClr val="000000"/>
            </a:solidFill>
            <a:prstDash val="solid"/>
            <a:round/>
            <a:headEnd type="none" w="lg" len="lg"/>
            <a:tailEnd type="triangle" w="lg" len="lg"/>
          </a:ln>
        </p:spPr>
      </p:cxnSp>
      <p:sp>
        <p:nvSpPr>
          <p:cNvPr id="25" name="Line 2">
            <a:extLst>
              <a:ext uri="{FF2B5EF4-FFF2-40B4-BE49-F238E27FC236}">
                <a16:creationId xmlns:a16="http://schemas.microsoft.com/office/drawing/2014/main" id="{4324F6B8-7AF4-474A-83C6-951038B92EE5}"/>
              </a:ext>
            </a:extLst>
          </p:cNvPr>
          <p:cNvSpPr/>
          <p:nvPr/>
        </p:nvSpPr>
        <p:spPr>
          <a:xfrm>
            <a:off x="598985" y="1182083"/>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2400" dirty="0"/>
          </a:p>
        </p:txBody>
      </p:sp>
      <p:sp>
        <p:nvSpPr>
          <p:cNvPr id="26" name="Shape 221">
            <a:extLst>
              <a:ext uri="{FF2B5EF4-FFF2-40B4-BE49-F238E27FC236}">
                <a16:creationId xmlns:a16="http://schemas.microsoft.com/office/drawing/2014/main" id="{4CD9F70B-E59E-42A2-BED9-17174601A892}"/>
              </a:ext>
            </a:extLst>
          </p:cNvPr>
          <p:cNvSpPr/>
          <p:nvPr/>
        </p:nvSpPr>
        <p:spPr>
          <a:xfrm>
            <a:off x="801426" y="5710266"/>
            <a:ext cx="6745233" cy="622463"/>
          </a:xfrm>
          <a:prstGeom prst="roundRect">
            <a:avLst>
              <a:gd name="adj" fmla="val 16667"/>
            </a:avLst>
          </a:prstGeom>
          <a:solidFill>
            <a:schemeClr val="tx2">
              <a:lumMod val="60000"/>
              <a:lumOff val="40000"/>
              <a:alpha val="99000"/>
            </a:schemeClr>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algn="ctr"/>
            <a:endParaRPr lang="en-US" sz="2000" dirty="0"/>
          </a:p>
          <a:p>
            <a:pPr algn="ctr"/>
            <a:r>
              <a:rPr lang="en-US" sz="2133" dirty="0"/>
              <a:t>Cluster</a:t>
            </a:r>
            <a:endParaRPr sz="2133" dirty="0"/>
          </a:p>
          <a:p>
            <a:endParaRPr dirty="0"/>
          </a:p>
        </p:txBody>
      </p:sp>
      <p:pic>
        <p:nvPicPr>
          <p:cNvPr id="4" name="Picture 3">
            <a:extLst>
              <a:ext uri="{FF2B5EF4-FFF2-40B4-BE49-F238E27FC236}">
                <a16:creationId xmlns:a16="http://schemas.microsoft.com/office/drawing/2014/main" id="{5EC6208F-00A6-4C4B-B6FE-EFE81FFD96CA}"/>
              </a:ext>
            </a:extLst>
          </p:cNvPr>
          <p:cNvPicPr>
            <a:picLocks noChangeAspect="1"/>
          </p:cNvPicPr>
          <p:nvPr/>
        </p:nvPicPr>
        <p:blipFill>
          <a:blip r:embed="rId3"/>
          <a:stretch>
            <a:fillRect/>
          </a:stretch>
        </p:blipFill>
        <p:spPr>
          <a:xfrm flipH="1">
            <a:off x="9538029" y="1640648"/>
            <a:ext cx="1389240" cy="1039825"/>
          </a:xfrm>
          <a:prstGeom prst="rect">
            <a:avLst/>
          </a:prstGeom>
        </p:spPr>
      </p:pic>
      <p:sp>
        <p:nvSpPr>
          <p:cNvPr id="2" name="Footer Placeholder 1"/>
          <p:cNvSpPr>
            <a:spLocks noGrp="1"/>
          </p:cNvSpPr>
          <p:nvPr>
            <p:ph type="ftr" sz="quarter" idx="11"/>
          </p:nvPr>
        </p:nvSpPr>
        <p:spPr/>
        <p:txBody>
          <a:bodyPr/>
          <a:lstStyle/>
          <a:p>
            <a:r>
              <a:rPr lang="en-US"/>
              <a:t>HTTP://WWW.CS.CORNELL.EDU/COURSES/CS5412/2020SP</a:t>
            </a:r>
          </a:p>
        </p:txBody>
      </p:sp>
      <p:pic>
        <p:nvPicPr>
          <p:cNvPr id="3" name="Picture 2">
            <a:extLst>
              <a:ext uri="{FF2B5EF4-FFF2-40B4-BE49-F238E27FC236}">
                <a16:creationId xmlns:a16="http://schemas.microsoft.com/office/drawing/2014/main" id="{2EB44EDD-18D0-430A-A985-DD1F5D52E6A7}"/>
              </a:ext>
            </a:extLst>
          </p:cNvPr>
          <p:cNvPicPr>
            <a:picLocks noChangeAspect="1"/>
          </p:cNvPicPr>
          <p:nvPr/>
        </p:nvPicPr>
        <p:blipFill>
          <a:blip r:embed="rId4"/>
          <a:stretch>
            <a:fillRect/>
          </a:stretch>
        </p:blipFill>
        <p:spPr>
          <a:xfrm>
            <a:off x="6383283" y="5345725"/>
            <a:ext cx="2694796" cy="862800"/>
          </a:xfrm>
          <a:prstGeom prst="rect">
            <a:avLst/>
          </a:prstGeom>
        </p:spPr>
      </p:pic>
    </p:spTree>
    <p:extLst>
      <p:ext uri="{BB962C8B-B14F-4D97-AF65-F5344CB8AC3E}">
        <p14:creationId xmlns:p14="http://schemas.microsoft.com/office/powerpoint/2010/main" val="262835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p:txBody>
          <a:bodyPr/>
          <a:lstStyle/>
          <a:p>
            <a:r>
              <a:rPr lang="en-US">
                <a:sym typeface="Arial"/>
              </a:rPr>
              <a:t>Hadoop Distributed File System (HDFS)</a:t>
            </a:r>
            <a:endParaRPr lang="en-US" dirty="0">
              <a:sym typeface="Arial"/>
            </a:endParaRPr>
          </a:p>
        </p:txBody>
      </p:sp>
      <p:sp>
        <p:nvSpPr>
          <p:cNvPr id="241" name="Shape 241"/>
          <p:cNvSpPr txBox="1">
            <a:spLocks noGrp="1"/>
          </p:cNvSpPr>
          <p:nvPr>
            <p:ph type="body" idx="1"/>
          </p:nvPr>
        </p:nvSpPr>
        <p:spPr/>
        <p:txBody>
          <a:bodyPr/>
          <a:lstStyle/>
          <a:p>
            <a:r>
              <a:rPr lang="en-US">
                <a:sym typeface="Arial"/>
              </a:rPr>
              <a:t>HDFS is the storage layer for Hadoop BigData System</a:t>
            </a:r>
          </a:p>
          <a:p>
            <a:r>
              <a:rPr lang="en-US">
                <a:sym typeface="Arial"/>
              </a:rPr>
              <a:t>HDFS is based on the Google File System (GFS)</a:t>
            </a:r>
          </a:p>
          <a:p>
            <a:r>
              <a:rPr lang="en-US">
                <a:sym typeface="Arial"/>
              </a:rPr>
              <a:t>Fault-tolerant distributed file system </a:t>
            </a:r>
          </a:p>
          <a:p>
            <a:r>
              <a:rPr lang="en-US">
                <a:sym typeface="Arial"/>
              </a:rPr>
              <a:t>Designed to turn a computing cluster (a large collection of loosely connected compute nodes) into a massively scalable pool of storage</a:t>
            </a:r>
          </a:p>
          <a:p>
            <a:r>
              <a:rPr lang="en-US">
                <a:sym typeface="Arial"/>
              </a:rPr>
              <a:t>Provides redundant storage for massive amounts of data -- scales up to 100PB and beyond</a:t>
            </a:r>
            <a:endParaRPr lang="en-US" dirty="0">
              <a:sym typeface="Arial"/>
            </a:endParaRPr>
          </a:p>
        </p:txBody>
      </p:sp>
      <p:sp>
        <p:nvSpPr>
          <p:cNvPr id="240" name="Shape 240"/>
          <p:cNvSpPr txBox="1">
            <a:spLocks noGrp="1"/>
          </p:cNvSpPr>
          <p:nvPr>
            <p:ph type="sldNum" idx="12"/>
          </p:nvPr>
        </p:nvSpPr>
        <p:spPr/>
        <p:txBody>
          <a:bodyPr/>
          <a:lstStyle/>
          <a:p>
            <a:fld id="{00000000-1234-1234-1234-123412341234}" type="slidenum">
              <a:rPr lang="en-US" smtClean="0">
                <a:sym typeface="Questrial"/>
              </a:rPr>
              <a:pPr/>
              <a:t>16</a:t>
            </a:fld>
            <a:endParaRPr lang="en-US">
              <a:sym typeface="Questrial"/>
            </a:endParaRPr>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189865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p:txBody>
          <a:bodyPr/>
          <a:lstStyle/>
          <a:p>
            <a:r>
              <a:rPr lang="en-US">
                <a:sym typeface="Arial"/>
              </a:rPr>
              <a:t>HDFS: Some Limitations</a:t>
            </a:r>
            <a:endParaRPr lang="en-US" dirty="0">
              <a:sym typeface="Arial"/>
            </a:endParaRPr>
          </a:p>
        </p:txBody>
      </p:sp>
      <p:sp>
        <p:nvSpPr>
          <p:cNvPr id="307" name="Shape 307"/>
          <p:cNvSpPr txBox="1">
            <a:spLocks noGrp="1"/>
          </p:cNvSpPr>
          <p:nvPr>
            <p:ph type="body" idx="1"/>
          </p:nvPr>
        </p:nvSpPr>
        <p:spPr>
          <a:xfrm>
            <a:off x="1024128" y="2286000"/>
            <a:ext cx="10370703" cy="4023360"/>
          </a:xfrm>
        </p:spPr>
        <p:txBody>
          <a:bodyPr>
            <a:normAutofit/>
          </a:bodyPr>
          <a:lstStyle/>
          <a:p>
            <a:r>
              <a:rPr lang="en-US" dirty="0">
                <a:sym typeface="Arial"/>
              </a:rPr>
              <a:t>Files can be created, deleted,  and you can write to the end, but not update them in the middle.</a:t>
            </a:r>
          </a:p>
          <a:p>
            <a:r>
              <a:rPr lang="en-US" dirty="0">
                <a:sym typeface="Arial"/>
              </a:rPr>
              <a:t>A big update might not be atomic (if your application happens to crash </a:t>
            </a:r>
            <a:br>
              <a:rPr lang="en-US" dirty="0">
                <a:sym typeface="Arial"/>
              </a:rPr>
            </a:br>
            <a:r>
              <a:rPr lang="en-US" dirty="0">
                <a:sym typeface="Arial"/>
              </a:rPr>
              <a:t>while writes are being done)</a:t>
            </a:r>
          </a:p>
          <a:p>
            <a:r>
              <a:rPr lang="en-US" dirty="0">
                <a:sym typeface="Arial"/>
              </a:rPr>
              <a:t>Not appropriate for real-time, low-latency processing -- have to close the file immediately after writing to make data visible, hence a real time task would be forced to create too many files </a:t>
            </a:r>
          </a:p>
          <a:p>
            <a:r>
              <a:rPr lang="en-US" dirty="0">
                <a:sym typeface="Arial"/>
              </a:rPr>
              <a:t>Centralized metadata storage -- multiple single points of failures</a:t>
            </a:r>
          </a:p>
        </p:txBody>
      </p:sp>
      <p:sp>
        <p:nvSpPr>
          <p:cNvPr id="306" name="Shape 306"/>
          <p:cNvSpPr txBox="1">
            <a:spLocks noGrp="1"/>
          </p:cNvSpPr>
          <p:nvPr>
            <p:ph type="sldNum" idx="12"/>
          </p:nvPr>
        </p:nvSpPr>
        <p:spPr/>
        <p:txBody>
          <a:bodyPr/>
          <a:lstStyle/>
          <a:p>
            <a:fld id="{00000000-1234-1234-1234-123412341234}" type="slidenum">
              <a:rPr lang="en-US" smtClean="0">
                <a:sym typeface="Questrial"/>
              </a:rPr>
              <a:pPr/>
              <a:t>17</a:t>
            </a:fld>
            <a:endParaRPr lang="en-US">
              <a:sym typeface="Questrial"/>
            </a:endParaRPr>
          </a:p>
        </p:txBody>
      </p:sp>
      <p:sp>
        <p:nvSpPr>
          <p:cNvPr id="2" name="TextBox 1">
            <a:extLst>
              <a:ext uri="{FF2B5EF4-FFF2-40B4-BE49-F238E27FC236}">
                <a16:creationId xmlns:a16="http://schemas.microsoft.com/office/drawing/2014/main" id="{B7E89D85-6850-4A52-803E-66C9272F030D}"/>
              </a:ext>
            </a:extLst>
          </p:cNvPr>
          <p:cNvSpPr txBox="1"/>
          <p:nvPr/>
        </p:nvSpPr>
        <p:spPr>
          <a:xfrm>
            <a:off x="673562" y="5925753"/>
            <a:ext cx="10786872" cy="584775"/>
          </a:xfrm>
          <a:prstGeom prst="rect">
            <a:avLst/>
          </a:prstGeom>
          <a:noFill/>
        </p:spPr>
        <p:txBody>
          <a:bodyPr wrap="square" rtlCol="0">
            <a:spAutoFit/>
          </a:bodyPr>
          <a:lstStyle/>
          <a:p>
            <a:r>
              <a:rPr lang="en-US" sz="3200" b="1" dirty="0">
                <a:solidFill>
                  <a:srgbClr val="FF0000"/>
                </a:solidFill>
              </a:rPr>
              <a:t>Name node is a scaling (and potential reliability) weak spot.</a:t>
            </a:r>
          </a:p>
        </p:txBody>
      </p:sp>
      <p:sp>
        <p:nvSpPr>
          <p:cNvPr id="3" name="Footer Placeholder 2"/>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332375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p:txBody>
          <a:bodyPr/>
          <a:lstStyle/>
          <a:p>
            <a:r>
              <a:rPr lang="en-US">
                <a:sym typeface="Arial"/>
              </a:rPr>
              <a:t>Hadoop Database (HBase)</a:t>
            </a:r>
            <a:endParaRPr lang="en-US" dirty="0">
              <a:sym typeface="Arial"/>
            </a:endParaRPr>
          </a:p>
        </p:txBody>
      </p:sp>
      <p:sp>
        <p:nvSpPr>
          <p:cNvPr id="241" name="Shape 241"/>
          <p:cNvSpPr txBox="1">
            <a:spLocks noGrp="1"/>
          </p:cNvSpPr>
          <p:nvPr>
            <p:ph type="body" idx="1"/>
          </p:nvPr>
        </p:nvSpPr>
        <p:spPr/>
        <p:txBody>
          <a:bodyPr/>
          <a:lstStyle/>
          <a:p>
            <a:r>
              <a:rPr lang="en-US" dirty="0">
                <a:sym typeface="Arial"/>
              </a:rPr>
              <a:t>A NoSQL database built on HDFS</a:t>
            </a:r>
          </a:p>
          <a:p>
            <a:r>
              <a:rPr lang="en-US" dirty="0">
                <a:sym typeface="Arial"/>
              </a:rPr>
              <a:t>A table can have thousands of columns</a:t>
            </a:r>
          </a:p>
          <a:p>
            <a:r>
              <a:rPr lang="en-US" dirty="0">
                <a:sym typeface="Arial"/>
              </a:rPr>
              <a:t>Supports very large amounts of data and high throughput</a:t>
            </a:r>
          </a:p>
          <a:p>
            <a:r>
              <a:rPr lang="en-US" dirty="0" err="1">
                <a:sym typeface="Arial"/>
              </a:rPr>
              <a:t>HBase</a:t>
            </a:r>
            <a:r>
              <a:rPr lang="en-US" dirty="0">
                <a:sym typeface="Arial"/>
              </a:rPr>
              <a:t> has a weak consistency model, but there are ways to use it safely</a:t>
            </a:r>
          </a:p>
          <a:p>
            <a:r>
              <a:rPr lang="en-US" dirty="0">
                <a:sym typeface="Arial"/>
              </a:rPr>
              <a:t>Random access, low latency</a:t>
            </a:r>
          </a:p>
        </p:txBody>
      </p:sp>
      <p:sp>
        <p:nvSpPr>
          <p:cNvPr id="240" name="Shape 240"/>
          <p:cNvSpPr txBox="1">
            <a:spLocks noGrp="1"/>
          </p:cNvSpPr>
          <p:nvPr>
            <p:ph type="sldNum" idx="12"/>
          </p:nvPr>
        </p:nvSpPr>
        <p:spPr/>
        <p:txBody>
          <a:bodyPr/>
          <a:lstStyle/>
          <a:p>
            <a:fld id="{00000000-1234-1234-1234-123412341234}" type="slidenum">
              <a:rPr lang="en-US" smtClean="0">
                <a:sym typeface="Questrial"/>
              </a:rPr>
              <a:pPr/>
              <a:t>18</a:t>
            </a:fld>
            <a:endParaRPr lang="en-US">
              <a:sym typeface="Questrial"/>
            </a:endParaRPr>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179930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p:txBody>
          <a:bodyPr/>
          <a:lstStyle/>
          <a:p>
            <a:r>
              <a:rPr lang="en-US">
                <a:sym typeface="Arial"/>
              </a:rPr>
              <a:t>HBase</a:t>
            </a:r>
            <a:endParaRPr lang="en-US" dirty="0">
              <a:sym typeface="Arial"/>
            </a:endParaRPr>
          </a:p>
        </p:txBody>
      </p:sp>
      <p:sp>
        <p:nvSpPr>
          <p:cNvPr id="315" name="Shape 315"/>
          <p:cNvSpPr txBox="1">
            <a:spLocks noGrp="1"/>
          </p:cNvSpPr>
          <p:nvPr>
            <p:ph type="body" idx="1"/>
          </p:nvPr>
        </p:nvSpPr>
        <p:spPr/>
        <p:txBody>
          <a:bodyPr/>
          <a:lstStyle/>
          <a:p>
            <a:r>
              <a:rPr lang="en-US" dirty="0" err="1">
                <a:sym typeface="Arial"/>
              </a:rPr>
              <a:t>Hbase</a:t>
            </a:r>
            <a:r>
              <a:rPr lang="en-US" dirty="0">
                <a:sym typeface="Arial"/>
              </a:rPr>
              <a:t> design actually is based on Google’s </a:t>
            </a:r>
            <a:r>
              <a:rPr lang="en-US" dirty="0" err="1">
                <a:sym typeface="Arial"/>
              </a:rPr>
              <a:t>Bigtable</a:t>
            </a:r>
            <a:endParaRPr lang="en-US" dirty="0">
              <a:sym typeface="Arial"/>
            </a:endParaRPr>
          </a:p>
          <a:p>
            <a:r>
              <a:rPr lang="en-US" dirty="0">
                <a:sym typeface="Arial"/>
              </a:rPr>
              <a:t>A NoSQL distributed database/map built on top of HDFS</a:t>
            </a:r>
          </a:p>
          <a:p>
            <a:r>
              <a:rPr lang="en-US" dirty="0">
                <a:sym typeface="Arial"/>
              </a:rPr>
              <a:t>Designed for Distribution, Scale, and Speed </a:t>
            </a:r>
          </a:p>
          <a:p>
            <a:r>
              <a:rPr lang="en-US" dirty="0">
                <a:sym typeface="Arial"/>
              </a:rPr>
              <a:t>Relational Database (RDBMS) vs NoSQL Database:</a:t>
            </a:r>
          </a:p>
          <a:p>
            <a:r>
              <a:rPr lang="en-US" dirty="0">
                <a:sym typeface="Arial"/>
              </a:rPr>
              <a:t>RDBMS → vertical scaling (expensive) → not appropriate for </a:t>
            </a:r>
            <a:r>
              <a:rPr lang="en-US" dirty="0" err="1">
                <a:sym typeface="Arial"/>
              </a:rPr>
              <a:t>BigData</a:t>
            </a:r>
            <a:endParaRPr lang="en-US" dirty="0">
              <a:sym typeface="Arial"/>
            </a:endParaRPr>
          </a:p>
          <a:p>
            <a:r>
              <a:rPr lang="en-US" dirty="0">
                <a:sym typeface="Arial"/>
              </a:rPr>
              <a:t>NoSQL → horizontal scaling / </a:t>
            </a:r>
            <a:r>
              <a:rPr lang="en-US" dirty="0" err="1">
                <a:sym typeface="Arial"/>
              </a:rPr>
              <a:t>sharding</a:t>
            </a:r>
            <a:r>
              <a:rPr lang="en-US" dirty="0">
                <a:sym typeface="Arial"/>
              </a:rPr>
              <a:t> (cheap) </a:t>
            </a:r>
            <a:r>
              <a:rPr lang="en-US" dirty="0">
                <a:sym typeface="Wingdings" panose="05000000000000000000" pitchFamily="2" charset="2"/>
              </a:rPr>
              <a:t> appropriate for </a:t>
            </a:r>
            <a:r>
              <a:rPr lang="en-US" dirty="0" err="1">
                <a:sym typeface="Wingdings" panose="05000000000000000000" pitchFamily="2" charset="2"/>
              </a:rPr>
              <a:t>BigData</a:t>
            </a:r>
            <a:endParaRPr lang="en-US" dirty="0"/>
          </a:p>
          <a:p>
            <a:endParaRPr lang="en-US" dirty="0"/>
          </a:p>
          <a:p>
            <a:endParaRPr lang="en-US" dirty="0"/>
          </a:p>
        </p:txBody>
      </p:sp>
      <p:sp>
        <p:nvSpPr>
          <p:cNvPr id="314" name="Shape 314"/>
          <p:cNvSpPr txBox="1">
            <a:spLocks noGrp="1"/>
          </p:cNvSpPr>
          <p:nvPr>
            <p:ph type="sldNum" idx="12"/>
          </p:nvPr>
        </p:nvSpPr>
        <p:spPr/>
        <p:txBody>
          <a:bodyPr/>
          <a:lstStyle/>
          <a:p>
            <a:fld id="{00000000-1234-1234-1234-123412341234}" type="slidenum">
              <a:rPr lang="en-US" smtClean="0">
                <a:sym typeface="Questrial"/>
              </a:rPr>
              <a:pPr/>
              <a:t>19</a:t>
            </a:fld>
            <a:endParaRPr lang="en-US">
              <a:sym typeface="Questrial"/>
            </a:endParaRPr>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91378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DB60-8FE8-495D-9D72-C012F24C9D71}"/>
              </a:ext>
            </a:extLst>
          </p:cNvPr>
          <p:cNvSpPr>
            <a:spLocks noGrp="1"/>
          </p:cNvSpPr>
          <p:nvPr>
            <p:ph type="title"/>
          </p:nvPr>
        </p:nvSpPr>
        <p:spPr/>
        <p:txBody>
          <a:bodyPr>
            <a:normAutofit/>
          </a:bodyPr>
          <a:lstStyle/>
          <a:p>
            <a:r>
              <a:rPr lang="en-US" dirty="0"/>
              <a:t>Batched, </a:t>
            </a:r>
            <a:r>
              <a:rPr lang="en-US" dirty="0" err="1"/>
              <a:t>Sharded</a:t>
            </a:r>
            <a:r>
              <a:rPr lang="en-US" dirty="0"/>
              <a:t> computing </a:t>
            </a:r>
            <a:br>
              <a:rPr lang="en-US" dirty="0"/>
            </a:br>
            <a:r>
              <a:rPr lang="en-US" dirty="0"/>
              <a:t>on BIG DATA with Apache</a:t>
            </a:r>
          </a:p>
        </p:txBody>
      </p:sp>
      <p:sp>
        <p:nvSpPr>
          <p:cNvPr id="3" name="Text Placeholder 2">
            <a:extLst>
              <a:ext uri="{FF2B5EF4-FFF2-40B4-BE49-F238E27FC236}">
                <a16:creationId xmlns:a16="http://schemas.microsoft.com/office/drawing/2014/main" id="{186ACF14-89BF-4D41-B5A4-1C99CDC8BAA2}"/>
              </a:ext>
            </a:extLst>
          </p:cNvPr>
          <p:cNvSpPr>
            <a:spLocks noGrp="1"/>
          </p:cNvSpPr>
          <p:nvPr>
            <p:ph type="body" idx="1"/>
          </p:nvPr>
        </p:nvSpPr>
        <p:spPr/>
        <p:txBody>
          <a:bodyPr>
            <a:normAutofit/>
          </a:bodyPr>
          <a:lstStyle/>
          <a:p>
            <a:r>
              <a:rPr lang="en-US" dirty="0"/>
              <a:t>Last time we heard about big data (IoT will make things even bigger).  </a:t>
            </a:r>
          </a:p>
          <a:p>
            <a:endParaRPr lang="en-US" dirty="0"/>
          </a:p>
          <a:p>
            <a:r>
              <a:rPr lang="en-US" dirty="0"/>
              <a:t>Today’s non-IoT systems shard the data and store it in files or other forms of databases.    We use SQL expressions in massively parallel programs to search or compute functions over these huge data sets.</a:t>
            </a:r>
          </a:p>
          <a:p>
            <a:pPr marL="0" indent="0">
              <a:buNone/>
            </a:pPr>
            <a:endParaRPr lang="en-US" dirty="0"/>
          </a:p>
          <a:p>
            <a:r>
              <a:rPr lang="en-US" dirty="0"/>
              <a:t>Apache is the most widely used big data processing framework</a:t>
            </a:r>
          </a:p>
        </p:txBody>
      </p:sp>
      <p:sp>
        <p:nvSpPr>
          <p:cNvPr id="4" name="Slide Number Placeholder 3">
            <a:extLst>
              <a:ext uri="{FF2B5EF4-FFF2-40B4-BE49-F238E27FC236}">
                <a16:creationId xmlns:a16="http://schemas.microsoft.com/office/drawing/2014/main" id="{19ED8D69-FB58-454B-B509-DFB1C6F7D823}"/>
              </a:ext>
            </a:extLst>
          </p:cNvPr>
          <p:cNvSpPr>
            <a:spLocks noGrp="1"/>
          </p:cNvSpPr>
          <p:nvPr>
            <p:ph type="sldNum" idx="12"/>
          </p:nvPr>
        </p:nvSpPr>
        <p:spPr/>
        <p:txBody>
          <a:bodyPr/>
          <a:lstStyle/>
          <a:p>
            <a:pPr lvl="0"/>
            <a:fld id="{00000000-1234-1234-1234-123412341234}" type="slidenum">
              <a:rPr lang="en-US" smtClean="0">
                <a:sym typeface="Questrial"/>
              </a:rPr>
              <a:pPr lvl="0"/>
              <a:t>2</a:t>
            </a:fld>
            <a:endParaRPr lang="en-US">
              <a:sym typeface="Questrial"/>
            </a:endParaRPr>
          </a:p>
        </p:txBody>
      </p:sp>
      <p:pic>
        <p:nvPicPr>
          <p:cNvPr id="5" name="Picture 4">
            <a:extLst>
              <a:ext uri="{FF2B5EF4-FFF2-40B4-BE49-F238E27FC236}">
                <a16:creationId xmlns:a16="http://schemas.microsoft.com/office/drawing/2014/main" id="{EC41BE9B-153D-4E04-AA52-57F3B8AE3C21}"/>
              </a:ext>
            </a:extLst>
          </p:cNvPr>
          <p:cNvPicPr>
            <a:picLocks noChangeAspect="1"/>
          </p:cNvPicPr>
          <p:nvPr/>
        </p:nvPicPr>
        <p:blipFill>
          <a:blip r:embed="rId3"/>
          <a:stretch>
            <a:fillRect/>
          </a:stretch>
        </p:blipFill>
        <p:spPr>
          <a:xfrm>
            <a:off x="9278083" y="303924"/>
            <a:ext cx="2532917" cy="1901404"/>
          </a:xfrm>
          <a:prstGeom prst="rect">
            <a:avLst/>
          </a:prstGeom>
        </p:spPr>
      </p:pic>
      <p:sp>
        <p:nvSpPr>
          <p:cNvPr id="6" name="Footer Placeholder 5"/>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3192553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RDBMS vs NoSQL (1)</a:t>
            </a:r>
          </a:p>
        </p:txBody>
      </p:sp>
      <p:sp>
        <p:nvSpPr>
          <p:cNvPr id="8" name="Slide Number Placeholder 7"/>
          <p:cNvSpPr>
            <a:spLocks noGrp="1"/>
          </p:cNvSpPr>
          <p:nvPr>
            <p:ph type="sldNum" sz="quarter" idx="12"/>
          </p:nvPr>
        </p:nvSpPr>
        <p:spPr/>
        <p:txBody>
          <a:bodyPr/>
          <a:lstStyle/>
          <a:p>
            <a:fld id="{3C974458-8A97-4835-BF79-1FB6D7856C21}" type="slidenum">
              <a:rPr lang="en-US" smtClean="0"/>
              <a:pPr/>
              <a:t>20</a:t>
            </a:fld>
            <a:endParaRPr lang="en-US"/>
          </a:p>
        </p:txBody>
      </p:sp>
      <p:sp>
        <p:nvSpPr>
          <p:cNvPr id="7" name="Shape 323">
            <a:extLst>
              <a:ext uri="{FF2B5EF4-FFF2-40B4-BE49-F238E27FC236}">
                <a16:creationId xmlns:a16="http://schemas.microsoft.com/office/drawing/2014/main" id="{65660570-B490-4D13-9786-588F8D9D7948}"/>
              </a:ext>
            </a:extLst>
          </p:cNvPr>
          <p:cNvSpPr txBox="1">
            <a:spLocks/>
          </p:cNvSpPr>
          <p:nvPr/>
        </p:nvSpPr>
        <p:spPr>
          <a:xfrm>
            <a:off x="1024128" y="1902036"/>
            <a:ext cx="10881612" cy="4081240"/>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14518" lvl="1">
              <a:lnSpc>
                <a:spcPct val="100000"/>
              </a:lnSpc>
              <a:spcBef>
                <a:spcPts val="533"/>
              </a:spcBef>
              <a:spcAft>
                <a:spcPts val="533"/>
              </a:spcAft>
            </a:pPr>
            <a:r>
              <a:rPr lang="en-US" sz="3200" dirty="0">
                <a:ea typeface="Arial"/>
                <a:cs typeface="Arial"/>
                <a:sym typeface="Arial"/>
              </a:rPr>
              <a:t>BASE not ACID:</a:t>
            </a:r>
          </a:p>
          <a:p>
            <a:pPr marL="1100300" lvl="2" indent="-457189">
              <a:lnSpc>
                <a:spcPct val="100000"/>
              </a:lnSpc>
              <a:spcBef>
                <a:spcPts val="533"/>
              </a:spcBef>
              <a:spcAft>
                <a:spcPts val="533"/>
              </a:spcAft>
              <a:buFont typeface="Wingdings" panose="05000000000000000000" pitchFamily="2" charset="2"/>
              <a:buChar char="Ø"/>
            </a:pPr>
            <a:r>
              <a:rPr lang="en-US" sz="2800" dirty="0">
                <a:ea typeface="Arial"/>
                <a:cs typeface="Arial"/>
                <a:sym typeface="Arial"/>
              </a:rPr>
              <a:t>RDBMS (ACID): Atomicity, Consistency, Isolation, Durability</a:t>
            </a:r>
          </a:p>
          <a:p>
            <a:pPr marL="1100300" lvl="2" indent="-457189">
              <a:lnSpc>
                <a:spcPct val="100000"/>
              </a:lnSpc>
              <a:spcBef>
                <a:spcPts val="533"/>
              </a:spcBef>
              <a:spcAft>
                <a:spcPts val="533"/>
              </a:spcAft>
              <a:buFont typeface="Wingdings" panose="05000000000000000000" pitchFamily="2" charset="2"/>
              <a:buChar char="Ø"/>
            </a:pPr>
            <a:r>
              <a:rPr lang="en-US" sz="2800" dirty="0">
                <a:ea typeface="Arial"/>
                <a:cs typeface="Arial"/>
                <a:sym typeface="Arial"/>
              </a:rPr>
              <a:t>NoSQL (BASE): </a:t>
            </a:r>
            <a:r>
              <a:rPr lang="en-US" sz="2800" dirty="0">
                <a:solidFill>
                  <a:srgbClr val="0070C0"/>
                </a:solidFill>
                <a:ea typeface="Arial"/>
                <a:cs typeface="Arial"/>
                <a:sym typeface="Arial"/>
              </a:rPr>
              <a:t>B</a:t>
            </a:r>
            <a:r>
              <a:rPr lang="en-US" sz="2800" dirty="0">
                <a:ea typeface="Arial"/>
                <a:cs typeface="Arial"/>
                <a:sym typeface="Arial"/>
              </a:rPr>
              <a:t>asically </a:t>
            </a:r>
            <a:r>
              <a:rPr lang="en-US" sz="2800" dirty="0">
                <a:solidFill>
                  <a:srgbClr val="0070C0"/>
                </a:solidFill>
                <a:ea typeface="Arial"/>
                <a:cs typeface="Arial"/>
                <a:sym typeface="Arial"/>
              </a:rPr>
              <a:t>A</a:t>
            </a:r>
            <a:r>
              <a:rPr lang="en-US" sz="2800" dirty="0">
                <a:ea typeface="Arial"/>
                <a:cs typeface="Arial"/>
                <a:sym typeface="Arial"/>
              </a:rPr>
              <a:t>vailable </a:t>
            </a:r>
            <a:r>
              <a:rPr lang="en-US" sz="2800" dirty="0">
                <a:solidFill>
                  <a:srgbClr val="0070C0"/>
                </a:solidFill>
                <a:ea typeface="Arial"/>
                <a:cs typeface="Arial"/>
                <a:sym typeface="Arial"/>
              </a:rPr>
              <a:t>S</a:t>
            </a:r>
            <a:r>
              <a:rPr lang="en-US" sz="2800" dirty="0">
                <a:ea typeface="Arial"/>
                <a:cs typeface="Arial"/>
                <a:sym typeface="Arial"/>
              </a:rPr>
              <a:t>oft state </a:t>
            </a:r>
            <a:r>
              <a:rPr lang="en-US" sz="2800" dirty="0">
                <a:solidFill>
                  <a:srgbClr val="0070C0"/>
                </a:solidFill>
                <a:ea typeface="Arial"/>
                <a:cs typeface="Arial"/>
                <a:sym typeface="Arial"/>
              </a:rPr>
              <a:t>E</a:t>
            </a:r>
            <a:r>
              <a:rPr lang="en-US" sz="2800" dirty="0">
                <a:ea typeface="Arial"/>
                <a:cs typeface="Arial"/>
                <a:sym typeface="Arial"/>
              </a:rPr>
              <a:t>ventually consistency</a:t>
            </a:r>
          </a:p>
          <a:p>
            <a:pPr marL="414518" lvl="1">
              <a:lnSpc>
                <a:spcPct val="100000"/>
              </a:lnSpc>
              <a:spcBef>
                <a:spcPts val="533"/>
              </a:spcBef>
              <a:spcAft>
                <a:spcPts val="533"/>
              </a:spcAft>
            </a:pPr>
            <a:r>
              <a:rPr lang="en-US" sz="3200" dirty="0"/>
              <a:t>The idea is that by giving up ACID constraints, one can achieve much higher availability, performance, and scalability</a:t>
            </a:r>
          </a:p>
          <a:p>
            <a:pPr marL="1252697" lvl="2" indent="-609585">
              <a:lnSpc>
                <a:spcPct val="100000"/>
              </a:lnSpc>
              <a:spcBef>
                <a:spcPts val="533"/>
              </a:spcBef>
              <a:spcAft>
                <a:spcPts val="533"/>
              </a:spcAft>
              <a:buFont typeface="Wingdings" panose="05000000000000000000" pitchFamily="2" charset="2"/>
              <a:buChar char="Ø"/>
            </a:pPr>
            <a:r>
              <a:rPr lang="en-US" sz="2800" dirty="0"/>
              <a:t>e.g. most of the systems call themselves “eventually consistent”, meaning that updates are eventually propagated to all nodes</a:t>
            </a:r>
            <a:endParaRPr lang="en-US" sz="3200" dirty="0"/>
          </a:p>
        </p:txBody>
      </p:sp>
      <p:sp>
        <p:nvSpPr>
          <p:cNvPr id="3" name="Footer Placeholder 2"/>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76870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 vs NoSQL (2)</a:t>
            </a:r>
          </a:p>
        </p:txBody>
      </p:sp>
      <p:sp>
        <p:nvSpPr>
          <p:cNvPr id="8" name="Slide Number Placeholder 7"/>
          <p:cNvSpPr>
            <a:spLocks noGrp="1"/>
          </p:cNvSpPr>
          <p:nvPr>
            <p:ph type="sldNum" sz="quarter" idx="12"/>
          </p:nvPr>
        </p:nvSpPr>
        <p:spPr/>
        <p:txBody>
          <a:bodyPr/>
          <a:lstStyle/>
          <a:p>
            <a:fld id="{3C974458-8A97-4835-BF79-1FB6D7856C21}" type="slidenum">
              <a:rPr lang="en-US" smtClean="0"/>
              <a:pPr/>
              <a:t>21</a:t>
            </a:fld>
            <a:endParaRPr lang="en-US"/>
          </a:p>
        </p:txBody>
      </p:sp>
      <p:sp>
        <p:nvSpPr>
          <p:cNvPr id="10" name="Shape 323">
            <a:extLst>
              <a:ext uri="{FF2B5EF4-FFF2-40B4-BE49-F238E27FC236}">
                <a16:creationId xmlns:a16="http://schemas.microsoft.com/office/drawing/2014/main" id="{550DF6DB-00B9-4365-8CBB-5A7B4BB232D4}"/>
              </a:ext>
            </a:extLst>
          </p:cNvPr>
          <p:cNvSpPr txBox="1">
            <a:spLocks/>
          </p:cNvSpPr>
          <p:nvPr/>
        </p:nvSpPr>
        <p:spPr>
          <a:xfrm>
            <a:off x="896750" y="2084832"/>
            <a:ext cx="10582991" cy="3885145"/>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14518" lvl="1">
              <a:lnSpc>
                <a:spcPct val="100000"/>
              </a:lnSpc>
              <a:spcBef>
                <a:spcPts val="533"/>
              </a:spcBef>
              <a:spcAft>
                <a:spcPts val="533"/>
              </a:spcAft>
            </a:pPr>
            <a:r>
              <a:rPr lang="en-US" sz="3200" dirty="0">
                <a:ea typeface="Arial"/>
                <a:cs typeface="Arial"/>
                <a:sym typeface="Arial"/>
              </a:rPr>
              <a:t>NoSQL (e.g., CouchDB, HBase) is a good choice for 100 Millions/Billions of rows</a:t>
            </a:r>
          </a:p>
          <a:p>
            <a:pPr marL="414518" lvl="1">
              <a:lnSpc>
                <a:spcPct val="100000"/>
              </a:lnSpc>
              <a:spcBef>
                <a:spcPts val="533"/>
              </a:spcBef>
              <a:spcAft>
                <a:spcPts val="533"/>
              </a:spcAft>
            </a:pPr>
            <a:r>
              <a:rPr lang="en-US" sz="3200" dirty="0">
                <a:ea typeface="Arial"/>
                <a:cs typeface="Arial"/>
                <a:sym typeface="Arial"/>
              </a:rPr>
              <a:t>RDBMS (e.g., </a:t>
            </a:r>
            <a:r>
              <a:rPr lang="en-US" sz="3200" dirty="0" err="1">
                <a:ea typeface="Arial"/>
                <a:cs typeface="Arial"/>
                <a:sym typeface="Arial"/>
              </a:rPr>
              <a:t>mysql</a:t>
            </a:r>
            <a:r>
              <a:rPr lang="en-US" sz="3200" dirty="0">
                <a:ea typeface="Arial"/>
                <a:cs typeface="Arial"/>
                <a:sym typeface="Arial"/>
              </a:rPr>
              <a:t>) is a good choice for  a few thousand/millions of rows</a:t>
            </a:r>
          </a:p>
          <a:p>
            <a:pPr marL="414518" lvl="1">
              <a:lnSpc>
                <a:spcPct val="100000"/>
              </a:lnSpc>
              <a:spcBef>
                <a:spcPts val="533"/>
              </a:spcBef>
              <a:spcAft>
                <a:spcPts val="533"/>
              </a:spcAft>
            </a:pPr>
            <a:r>
              <a:rPr lang="en-US" sz="3200" dirty="0">
                <a:solidFill>
                  <a:srgbClr val="FF0000"/>
                </a:solidFill>
                <a:ea typeface="Arial"/>
                <a:cs typeface="Arial"/>
                <a:sym typeface="Arial"/>
              </a:rPr>
              <a:t>NoSQL </a:t>
            </a:r>
            <a:r>
              <a:rPr lang="en-US" sz="3200" dirty="0">
                <a:solidFill>
                  <a:srgbClr val="FF0000"/>
                </a:solidFill>
                <a:ea typeface="Arial"/>
                <a:cs typeface="Arial"/>
                <a:sym typeface="Wingdings" panose="05000000000000000000" pitchFamily="2" charset="2"/>
              </a:rPr>
              <a:t> eventual consistency (e.g., CouchDB) or weak</a:t>
            </a:r>
            <a:r>
              <a:rPr lang="en-US" sz="3200" dirty="0">
                <a:solidFill>
                  <a:srgbClr val="FF0000"/>
                </a:solidFill>
                <a:ea typeface="Arial"/>
                <a:cs typeface="Arial"/>
                <a:sym typeface="Arial"/>
              </a:rPr>
              <a:t> consistency (</a:t>
            </a:r>
            <a:r>
              <a:rPr lang="en-US" sz="3200" dirty="0" err="1">
                <a:solidFill>
                  <a:srgbClr val="FF0000"/>
                </a:solidFill>
                <a:ea typeface="Arial"/>
                <a:cs typeface="Arial"/>
                <a:sym typeface="Arial"/>
              </a:rPr>
              <a:t>HBase</a:t>
            </a:r>
            <a:r>
              <a:rPr lang="en-US" sz="3200" dirty="0">
                <a:solidFill>
                  <a:srgbClr val="FF0000"/>
                </a:solidFill>
                <a:ea typeface="Arial"/>
                <a:cs typeface="Arial"/>
                <a:sym typeface="Arial"/>
              </a:rPr>
              <a:t>).  </a:t>
            </a:r>
            <a:r>
              <a:rPr lang="en-US" sz="3200" dirty="0" err="1">
                <a:solidFill>
                  <a:srgbClr val="FF0000"/>
                </a:solidFill>
                <a:ea typeface="Arial"/>
                <a:cs typeface="Arial"/>
                <a:sym typeface="Arial"/>
              </a:rPr>
              <a:t>HBase</a:t>
            </a:r>
            <a:r>
              <a:rPr lang="en-US" sz="3200" dirty="0">
                <a:solidFill>
                  <a:srgbClr val="FF0000"/>
                </a:solidFill>
                <a:ea typeface="Arial"/>
                <a:cs typeface="Arial"/>
                <a:sym typeface="Arial"/>
              </a:rPr>
              <a:t> actually is “consistent” but only</a:t>
            </a:r>
            <a:br>
              <a:rPr lang="en-US" sz="3200" dirty="0">
                <a:solidFill>
                  <a:srgbClr val="FF0000"/>
                </a:solidFill>
                <a:ea typeface="Arial"/>
                <a:cs typeface="Arial"/>
                <a:sym typeface="Arial"/>
              </a:rPr>
            </a:br>
            <a:r>
              <a:rPr lang="en-US" sz="3200" dirty="0">
                <a:solidFill>
                  <a:srgbClr val="FF0000"/>
                </a:solidFill>
                <a:ea typeface="Arial"/>
                <a:cs typeface="Arial"/>
                <a:sym typeface="Arial"/>
              </a:rPr>
              <a:t>if used in specific ways.</a:t>
            </a:r>
            <a:endParaRPr lang="en-US" sz="3200" dirty="0">
              <a:ea typeface="Arial"/>
              <a:cs typeface="Arial"/>
              <a:sym typeface="Arial"/>
            </a:endParaRPr>
          </a:p>
          <a:p>
            <a:pPr marL="414518" lvl="1">
              <a:lnSpc>
                <a:spcPct val="100000"/>
              </a:lnSpc>
              <a:spcBef>
                <a:spcPts val="533"/>
              </a:spcBef>
              <a:spcAft>
                <a:spcPts val="533"/>
              </a:spcAft>
            </a:pPr>
            <a:endParaRPr lang="en-US" sz="3200" dirty="0">
              <a:ea typeface="Arial"/>
              <a:cs typeface="Arial"/>
              <a:sym typeface="Arial"/>
            </a:endParaRPr>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p:txBody>
      </p:sp>
      <p:sp>
        <p:nvSpPr>
          <p:cNvPr id="3" name="Footer Placeholder 2"/>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297433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p:txBody>
          <a:bodyPr/>
          <a:lstStyle/>
          <a:p>
            <a:r>
              <a:rPr lang="en-US">
                <a:sym typeface="Arial"/>
              </a:rPr>
              <a:t>HBase: Data Model (1) </a:t>
            </a:r>
            <a:endParaRPr lang="en-US" dirty="0">
              <a:sym typeface="Arial"/>
            </a:endParaRPr>
          </a:p>
        </p:txBody>
      </p:sp>
      <p:sp>
        <p:nvSpPr>
          <p:cNvPr id="330" name="Shape 330"/>
          <p:cNvSpPr txBox="1">
            <a:spLocks noGrp="1"/>
          </p:cNvSpPr>
          <p:nvPr>
            <p:ph type="sldNum" sz="quarter" idx="12"/>
          </p:nvPr>
        </p:nvSpPr>
        <p:spPr/>
        <p:txBody>
          <a:bodyPr/>
          <a:lstStyle/>
          <a:p>
            <a:fld id="{00000000-1234-1234-1234-123412341234}" type="slidenum">
              <a:rPr lang="en-US" smtClean="0">
                <a:sym typeface="Questrial"/>
              </a:rPr>
              <a:pPr/>
              <a:t>22</a:t>
            </a:fld>
            <a:endParaRPr lang="en-US">
              <a:sym typeface="Questrial"/>
            </a:endParaRPr>
          </a:p>
        </p:txBody>
      </p:sp>
      <p:pic>
        <p:nvPicPr>
          <p:cNvPr id="4" name="Picture 3">
            <a:extLst>
              <a:ext uri="{FF2B5EF4-FFF2-40B4-BE49-F238E27FC236}">
                <a16:creationId xmlns:a16="http://schemas.microsoft.com/office/drawing/2014/main" id="{557DC07D-1FC6-4C8B-842F-5A4F3C40FE1F}"/>
              </a:ext>
            </a:extLst>
          </p:cNvPr>
          <p:cNvPicPr>
            <a:picLocks noChangeAspect="1"/>
          </p:cNvPicPr>
          <p:nvPr/>
        </p:nvPicPr>
        <p:blipFill>
          <a:blip r:embed="rId3"/>
          <a:stretch>
            <a:fillRect/>
          </a:stretch>
        </p:blipFill>
        <p:spPr>
          <a:xfrm>
            <a:off x="2111249" y="1801703"/>
            <a:ext cx="7969503" cy="3789173"/>
          </a:xfrm>
          <a:prstGeom prst="rect">
            <a:avLst/>
          </a:prstGeom>
        </p:spPr>
      </p:pic>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1550371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p:txBody>
          <a:bodyPr/>
          <a:lstStyle/>
          <a:p>
            <a:r>
              <a:rPr lang="en-US">
                <a:sym typeface="Arial"/>
              </a:rPr>
              <a:t>HBase: Data Model (2) </a:t>
            </a:r>
            <a:endParaRPr lang="en-US" dirty="0">
              <a:sym typeface="Arial"/>
            </a:endParaRPr>
          </a:p>
        </p:txBody>
      </p:sp>
      <p:sp>
        <p:nvSpPr>
          <p:cNvPr id="330" name="Shape 330"/>
          <p:cNvSpPr txBox="1">
            <a:spLocks noGrp="1"/>
          </p:cNvSpPr>
          <p:nvPr>
            <p:ph type="sldNum" sz="quarter" idx="12"/>
          </p:nvPr>
        </p:nvSpPr>
        <p:spPr/>
        <p:txBody>
          <a:bodyPr/>
          <a:lstStyle/>
          <a:p>
            <a:fld id="{00000000-1234-1234-1234-123412341234}" type="slidenum">
              <a:rPr lang="en-US" smtClean="0">
                <a:sym typeface="Questrial"/>
              </a:rPr>
              <a:pPr/>
              <a:t>23</a:t>
            </a:fld>
            <a:endParaRPr lang="en-US">
              <a:sym typeface="Questrial"/>
            </a:endParaRPr>
          </a:p>
        </p:txBody>
      </p:sp>
      <p:sp>
        <p:nvSpPr>
          <p:cNvPr id="7" name="Shape 323">
            <a:extLst>
              <a:ext uri="{FF2B5EF4-FFF2-40B4-BE49-F238E27FC236}">
                <a16:creationId xmlns:a16="http://schemas.microsoft.com/office/drawing/2014/main" id="{B26A6AC5-D8DC-4685-A744-331F8C56CA54}"/>
              </a:ext>
            </a:extLst>
          </p:cNvPr>
          <p:cNvSpPr txBox="1">
            <a:spLocks/>
          </p:cNvSpPr>
          <p:nvPr/>
        </p:nvSpPr>
        <p:spPr>
          <a:xfrm>
            <a:off x="1713866" y="2433559"/>
            <a:ext cx="10582991" cy="3317379"/>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14518" lvl="1">
              <a:lnSpc>
                <a:spcPct val="100000"/>
              </a:lnSpc>
              <a:spcBef>
                <a:spcPts val="533"/>
              </a:spcBef>
              <a:spcAft>
                <a:spcPts val="533"/>
              </a:spcAft>
            </a:pPr>
            <a:r>
              <a:rPr lang="en-US" sz="3200" dirty="0">
                <a:ea typeface="Arial"/>
                <a:cs typeface="Arial"/>
                <a:sym typeface="Arial"/>
              </a:rPr>
              <a:t>Sorted rows: support billions of rows</a:t>
            </a:r>
          </a:p>
          <a:p>
            <a:pPr marL="414518" lvl="1">
              <a:lnSpc>
                <a:spcPct val="100000"/>
              </a:lnSpc>
              <a:spcBef>
                <a:spcPts val="533"/>
              </a:spcBef>
              <a:spcAft>
                <a:spcPts val="533"/>
              </a:spcAft>
            </a:pPr>
            <a:r>
              <a:rPr lang="en-US" sz="3200" dirty="0">
                <a:ea typeface="Arial"/>
                <a:cs typeface="Arial"/>
                <a:sym typeface="Arial"/>
              </a:rPr>
              <a:t>Columns: Supports millions of columns</a:t>
            </a:r>
          </a:p>
          <a:p>
            <a:pPr marL="414518" lvl="1">
              <a:lnSpc>
                <a:spcPct val="100000"/>
              </a:lnSpc>
              <a:spcBef>
                <a:spcPts val="533"/>
              </a:spcBef>
              <a:spcAft>
                <a:spcPts val="533"/>
              </a:spcAft>
            </a:pPr>
            <a:r>
              <a:rPr lang="en-US" sz="3200" dirty="0">
                <a:ea typeface="Arial"/>
                <a:cs typeface="Arial"/>
                <a:sym typeface="Arial"/>
              </a:rPr>
              <a:t>Cell: intersection of row and column</a:t>
            </a:r>
          </a:p>
          <a:p>
            <a:pPr marL="1100300" lvl="2" indent="-457189">
              <a:lnSpc>
                <a:spcPct val="100000"/>
              </a:lnSpc>
              <a:spcBef>
                <a:spcPts val="533"/>
              </a:spcBef>
              <a:spcAft>
                <a:spcPts val="533"/>
              </a:spcAft>
              <a:buFont typeface="Wingdings" panose="05000000000000000000" pitchFamily="2" charset="2"/>
              <a:buChar char="Ø"/>
            </a:pPr>
            <a:r>
              <a:rPr lang="en-US" sz="2800" dirty="0">
                <a:ea typeface="Arial"/>
                <a:cs typeface="Arial"/>
                <a:sym typeface="Arial"/>
              </a:rPr>
              <a:t>Can have multiple values (which are time-stamped)</a:t>
            </a:r>
          </a:p>
          <a:p>
            <a:pPr marL="1100300" lvl="2" indent="-457189">
              <a:lnSpc>
                <a:spcPct val="100000"/>
              </a:lnSpc>
              <a:spcBef>
                <a:spcPts val="533"/>
              </a:spcBef>
              <a:spcAft>
                <a:spcPts val="533"/>
              </a:spcAft>
              <a:buFont typeface="Wingdings" panose="05000000000000000000" pitchFamily="2" charset="2"/>
              <a:buChar char="Ø"/>
            </a:pPr>
            <a:r>
              <a:rPr lang="en-US" sz="2800" dirty="0">
                <a:ea typeface="Arial"/>
                <a:cs typeface="Arial"/>
                <a:sym typeface="Arial"/>
              </a:rPr>
              <a:t>Can be empty. No storage/processing overheads</a:t>
            </a:r>
          </a:p>
          <a:p>
            <a:pPr marL="414518" lvl="1">
              <a:lnSpc>
                <a:spcPct val="100000"/>
              </a:lnSpc>
              <a:spcBef>
                <a:spcPts val="533"/>
              </a:spcBef>
              <a:spcAft>
                <a:spcPts val="533"/>
              </a:spcAft>
            </a:pPr>
            <a:endParaRPr lang="en-US" sz="3200" dirty="0">
              <a:ea typeface="Arial"/>
              <a:cs typeface="Arial"/>
              <a:sym typeface="Arial"/>
            </a:endParaRPr>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1725718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p:txBody>
          <a:bodyPr/>
          <a:lstStyle/>
          <a:p>
            <a:r>
              <a:rPr lang="en-US" dirty="0" err="1">
                <a:sym typeface="Arial"/>
              </a:rPr>
              <a:t>HBase</a:t>
            </a:r>
            <a:r>
              <a:rPr lang="en-US" dirty="0">
                <a:sym typeface="Arial"/>
              </a:rPr>
              <a:t>: Table</a:t>
            </a:r>
          </a:p>
        </p:txBody>
      </p:sp>
      <p:sp>
        <p:nvSpPr>
          <p:cNvPr id="330" name="Shape 330"/>
          <p:cNvSpPr txBox="1">
            <a:spLocks noGrp="1"/>
          </p:cNvSpPr>
          <p:nvPr>
            <p:ph type="sldNum" sz="quarter" idx="12"/>
          </p:nvPr>
        </p:nvSpPr>
        <p:spPr/>
        <p:txBody>
          <a:bodyPr/>
          <a:lstStyle/>
          <a:p>
            <a:fld id="{00000000-1234-1234-1234-123412341234}" type="slidenum">
              <a:rPr lang="en-US" smtClean="0">
                <a:sym typeface="Questrial"/>
              </a:rPr>
              <a:pPr/>
              <a:t>24</a:t>
            </a:fld>
            <a:endParaRPr lang="en-US">
              <a:sym typeface="Questrial"/>
            </a:endParaRPr>
          </a:p>
        </p:txBody>
      </p:sp>
      <p:pic>
        <p:nvPicPr>
          <p:cNvPr id="2" name="Picture 1">
            <a:extLst>
              <a:ext uri="{FF2B5EF4-FFF2-40B4-BE49-F238E27FC236}">
                <a16:creationId xmlns:a16="http://schemas.microsoft.com/office/drawing/2014/main" id="{7269279F-78AD-4703-90F9-1B260A80C6E2}"/>
              </a:ext>
            </a:extLst>
          </p:cNvPr>
          <p:cNvPicPr>
            <a:picLocks noChangeAspect="1"/>
          </p:cNvPicPr>
          <p:nvPr/>
        </p:nvPicPr>
        <p:blipFill>
          <a:blip r:embed="rId3"/>
          <a:stretch>
            <a:fillRect/>
          </a:stretch>
        </p:blipFill>
        <p:spPr>
          <a:xfrm>
            <a:off x="922609" y="1964870"/>
            <a:ext cx="10464081" cy="3701984"/>
          </a:xfrm>
          <a:prstGeom prst="rect">
            <a:avLst/>
          </a:prstGeom>
        </p:spPr>
      </p:pic>
      <p:sp>
        <p:nvSpPr>
          <p:cNvPr id="3" name="Footer Placeholder 2"/>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1551481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rgbClr val="C00000"/>
              </a:buClr>
              <a:buSzPts val="5000"/>
            </a:pPr>
            <a:r>
              <a:rPr lang="en-US" dirty="0">
                <a:ea typeface="Arial"/>
                <a:cs typeface="Arial"/>
                <a:sym typeface="Arial"/>
              </a:rPr>
              <a:t>HBase: Horizontal Splits (Regions) </a:t>
            </a:r>
            <a:endParaRPr dirty="0">
              <a:solidFill>
                <a:srgbClr val="C00000"/>
              </a:solidFill>
              <a:ea typeface="Arial"/>
              <a:cs typeface="Arial"/>
              <a:sym typeface="Arial"/>
            </a:endParaRPr>
          </a:p>
        </p:txBody>
      </p:sp>
      <p:sp>
        <p:nvSpPr>
          <p:cNvPr id="330" name="Shape 330"/>
          <p:cNvSpPr txBox="1">
            <a:spLocks noGrp="1"/>
          </p:cNvSpPr>
          <p:nvPr>
            <p:ph type="sldNum" sz="quarter" idx="12"/>
          </p:nvPr>
        </p:nvSpPr>
        <p:spPr>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solidFill>
                  <a:srgbClr val="0C0C0C"/>
                </a:solidFill>
                <a:latin typeface="Questrial"/>
                <a:ea typeface="Questrial"/>
                <a:cs typeface="Questrial"/>
                <a:sym typeface="Questrial"/>
              </a:rPr>
              <a:pPr algn="l"/>
              <a:t>25</a:t>
            </a:fld>
            <a:endParaRPr>
              <a:solidFill>
                <a:srgbClr val="0C0C0C"/>
              </a:solidFill>
              <a:latin typeface="Questrial"/>
              <a:ea typeface="Questrial"/>
              <a:cs typeface="Questrial"/>
              <a:sym typeface="Questrial"/>
            </a:endParaRPr>
          </a:p>
        </p:txBody>
      </p:sp>
      <p:pic>
        <p:nvPicPr>
          <p:cNvPr id="3" name="Picture 2">
            <a:extLst>
              <a:ext uri="{FF2B5EF4-FFF2-40B4-BE49-F238E27FC236}">
                <a16:creationId xmlns:a16="http://schemas.microsoft.com/office/drawing/2014/main" id="{5673EC0F-8393-4991-8B0F-268B4B4A38F6}"/>
              </a:ext>
            </a:extLst>
          </p:cNvPr>
          <p:cNvPicPr>
            <a:picLocks noChangeAspect="1"/>
          </p:cNvPicPr>
          <p:nvPr/>
        </p:nvPicPr>
        <p:blipFill>
          <a:blip r:embed="rId3"/>
          <a:stretch>
            <a:fillRect/>
          </a:stretch>
        </p:blipFill>
        <p:spPr>
          <a:xfrm>
            <a:off x="903011" y="1696916"/>
            <a:ext cx="10620685" cy="4699641"/>
          </a:xfrm>
          <a:prstGeom prst="rect">
            <a:avLst/>
          </a:prstGeom>
        </p:spPr>
      </p:pic>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3476673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p:txBody>
          <a:bodyPr/>
          <a:lstStyle/>
          <a:p>
            <a:r>
              <a:rPr lang="en-US">
                <a:sym typeface="Arial"/>
              </a:rPr>
              <a:t>Hbase Architecture (Region Server) </a:t>
            </a:r>
            <a:endParaRPr lang="en-US" dirty="0">
              <a:sym typeface="Arial"/>
            </a:endParaRPr>
          </a:p>
        </p:txBody>
      </p:sp>
      <p:sp>
        <p:nvSpPr>
          <p:cNvPr id="5" name="Content Placeholder 4"/>
          <p:cNvSpPr>
            <a:spLocks noGrp="1"/>
          </p:cNvSpPr>
          <p:nvPr>
            <p:ph idx="1"/>
          </p:nvPr>
        </p:nvSpPr>
        <p:spPr/>
        <p:txBody>
          <a:bodyPr/>
          <a:lstStyle/>
          <a:p>
            <a:endParaRPr lang="en-US"/>
          </a:p>
        </p:txBody>
      </p:sp>
      <p:sp>
        <p:nvSpPr>
          <p:cNvPr id="330" name="Shape 330"/>
          <p:cNvSpPr txBox="1">
            <a:spLocks noGrp="1"/>
          </p:cNvSpPr>
          <p:nvPr>
            <p:ph type="sldNum" idx="12"/>
          </p:nvPr>
        </p:nvSpPr>
        <p:spPr/>
        <p:txBody>
          <a:bodyPr/>
          <a:lstStyle/>
          <a:p>
            <a:fld id="{00000000-1234-1234-1234-123412341234}" type="slidenum">
              <a:rPr lang="en-US" smtClean="0">
                <a:sym typeface="Questrial"/>
              </a:rPr>
              <a:pPr/>
              <a:t>26</a:t>
            </a:fld>
            <a:endParaRPr lang="en-US">
              <a:sym typeface="Questrial"/>
            </a:endParaRPr>
          </a:p>
        </p:txBody>
      </p:sp>
      <p:pic>
        <p:nvPicPr>
          <p:cNvPr id="2" name="Picture 1">
            <a:extLst>
              <a:ext uri="{FF2B5EF4-FFF2-40B4-BE49-F238E27FC236}">
                <a16:creationId xmlns:a16="http://schemas.microsoft.com/office/drawing/2014/main" id="{7F730BBB-A936-453C-9F99-330E188D9B49}"/>
              </a:ext>
            </a:extLst>
          </p:cNvPr>
          <p:cNvPicPr>
            <a:picLocks noChangeAspect="1"/>
          </p:cNvPicPr>
          <p:nvPr/>
        </p:nvPicPr>
        <p:blipFill>
          <a:blip r:embed="rId3"/>
          <a:stretch>
            <a:fillRect/>
          </a:stretch>
        </p:blipFill>
        <p:spPr>
          <a:xfrm>
            <a:off x="762472" y="1601893"/>
            <a:ext cx="10447239" cy="4584103"/>
          </a:xfrm>
          <a:prstGeom prst="rect">
            <a:avLst/>
          </a:prstGeom>
        </p:spPr>
      </p:pic>
      <p:sp>
        <p:nvSpPr>
          <p:cNvPr id="3" name="Footer Placeholder 2"/>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2540457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p:txBody>
          <a:bodyPr/>
          <a:lstStyle/>
          <a:p>
            <a:r>
              <a:rPr lang="en-US">
                <a:sym typeface="Arial"/>
              </a:rPr>
              <a:t>HBase Architecture</a:t>
            </a:r>
            <a:endParaRPr lang="en-US" dirty="0">
              <a:sym typeface="Arial"/>
            </a:endParaRPr>
          </a:p>
        </p:txBody>
      </p:sp>
      <p:sp>
        <p:nvSpPr>
          <p:cNvPr id="330" name="Shape 330"/>
          <p:cNvSpPr txBox="1">
            <a:spLocks noGrp="1"/>
          </p:cNvSpPr>
          <p:nvPr>
            <p:ph type="sldNum" sz="quarter" idx="12"/>
          </p:nvPr>
        </p:nvSpPr>
        <p:spPr/>
        <p:txBody>
          <a:bodyPr/>
          <a:lstStyle/>
          <a:p>
            <a:fld id="{00000000-1234-1234-1234-123412341234}" type="slidenum">
              <a:rPr lang="en-US" smtClean="0">
                <a:sym typeface="Questrial"/>
              </a:rPr>
              <a:pPr/>
              <a:t>27</a:t>
            </a:fld>
            <a:endParaRPr lang="en-US">
              <a:sym typeface="Questrial"/>
            </a:endParaRPr>
          </a:p>
        </p:txBody>
      </p:sp>
      <p:pic>
        <p:nvPicPr>
          <p:cNvPr id="2" name="Picture 1">
            <a:extLst>
              <a:ext uri="{FF2B5EF4-FFF2-40B4-BE49-F238E27FC236}">
                <a16:creationId xmlns:a16="http://schemas.microsoft.com/office/drawing/2014/main" id="{7269279F-78AD-4703-90F9-1B260A80C6E2}"/>
              </a:ext>
            </a:extLst>
          </p:cNvPr>
          <p:cNvPicPr>
            <a:picLocks noChangeAspect="1"/>
          </p:cNvPicPr>
          <p:nvPr/>
        </p:nvPicPr>
        <p:blipFill>
          <a:blip r:embed="rId3"/>
          <a:stretch>
            <a:fillRect/>
          </a:stretch>
        </p:blipFill>
        <p:spPr>
          <a:xfrm>
            <a:off x="1024128" y="2124656"/>
            <a:ext cx="10464081" cy="3701984"/>
          </a:xfrm>
          <a:prstGeom prst="rect">
            <a:avLst/>
          </a:prstGeom>
        </p:spPr>
      </p:pic>
      <p:sp>
        <p:nvSpPr>
          <p:cNvPr id="3" name="Footer Placeholder 2"/>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228837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p:txBody>
          <a:bodyPr/>
          <a:lstStyle/>
          <a:p>
            <a:r>
              <a:rPr lang="en-US">
                <a:sym typeface="Arial"/>
              </a:rPr>
              <a:t>HBase Architecture: Column Family (1)</a:t>
            </a:r>
            <a:endParaRPr lang="en-US" dirty="0">
              <a:sym typeface="Arial"/>
            </a:endParaRPr>
          </a:p>
        </p:txBody>
      </p:sp>
      <p:sp>
        <p:nvSpPr>
          <p:cNvPr id="5" name="Content Placeholder 4"/>
          <p:cNvSpPr>
            <a:spLocks noGrp="1"/>
          </p:cNvSpPr>
          <p:nvPr>
            <p:ph idx="1"/>
          </p:nvPr>
        </p:nvSpPr>
        <p:spPr/>
        <p:txBody>
          <a:bodyPr/>
          <a:lstStyle/>
          <a:p>
            <a:endParaRPr lang="en-US"/>
          </a:p>
        </p:txBody>
      </p:sp>
      <p:sp>
        <p:nvSpPr>
          <p:cNvPr id="330" name="Shape 330"/>
          <p:cNvSpPr txBox="1">
            <a:spLocks noGrp="1"/>
          </p:cNvSpPr>
          <p:nvPr>
            <p:ph type="sldNum" idx="12"/>
          </p:nvPr>
        </p:nvSpPr>
        <p:spPr/>
        <p:txBody>
          <a:bodyPr/>
          <a:lstStyle/>
          <a:p>
            <a:fld id="{00000000-1234-1234-1234-123412341234}" type="slidenum">
              <a:rPr lang="en-US" smtClean="0">
                <a:sym typeface="Questrial"/>
              </a:rPr>
              <a:pPr/>
              <a:t>28</a:t>
            </a:fld>
            <a:endParaRPr lang="en-US">
              <a:sym typeface="Questrial"/>
            </a:endParaRPr>
          </a:p>
        </p:txBody>
      </p:sp>
      <p:pic>
        <p:nvPicPr>
          <p:cNvPr id="3" name="Picture 2">
            <a:extLst>
              <a:ext uri="{FF2B5EF4-FFF2-40B4-BE49-F238E27FC236}">
                <a16:creationId xmlns:a16="http://schemas.microsoft.com/office/drawing/2014/main" id="{6C6CD475-286B-4F07-8CD2-335BE89F83E7}"/>
              </a:ext>
            </a:extLst>
          </p:cNvPr>
          <p:cNvPicPr>
            <a:picLocks noChangeAspect="1"/>
          </p:cNvPicPr>
          <p:nvPr/>
        </p:nvPicPr>
        <p:blipFill>
          <a:blip r:embed="rId3"/>
          <a:stretch>
            <a:fillRect/>
          </a:stretch>
        </p:blipFill>
        <p:spPr>
          <a:xfrm>
            <a:off x="1131612" y="2085118"/>
            <a:ext cx="10827708" cy="4129703"/>
          </a:xfrm>
          <a:prstGeom prst="rect">
            <a:avLst/>
          </a:prstGeom>
        </p:spPr>
      </p:pic>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2314555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p:txBody>
          <a:bodyPr/>
          <a:lstStyle/>
          <a:p>
            <a:r>
              <a:rPr lang="en-US">
                <a:sym typeface="Arial"/>
              </a:rPr>
              <a:t>HBase Architecture: Column Family (2)</a:t>
            </a:r>
            <a:endParaRPr lang="en-US" dirty="0">
              <a:sym typeface="Arial"/>
            </a:endParaRPr>
          </a:p>
        </p:txBody>
      </p:sp>
      <p:sp>
        <p:nvSpPr>
          <p:cNvPr id="330" name="Shape 330"/>
          <p:cNvSpPr txBox="1">
            <a:spLocks noGrp="1"/>
          </p:cNvSpPr>
          <p:nvPr>
            <p:ph type="sldNum" sz="quarter" idx="12"/>
          </p:nvPr>
        </p:nvSpPr>
        <p:spPr/>
        <p:txBody>
          <a:bodyPr/>
          <a:lstStyle/>
          <a:p>
            <a:fld id="{00000000-1234-1234-1234-123412341234}" type="slidenum">
              <a:rPr lang="en-US" smtClean="0">
                <a:sym typeface="Questrial"/>
              </a:rPr>
              <a:pPr/>
              <a:t>29</a:t>
            </a:fld>
            <a:endParaRPr lang="en-US">
              <a:sym typeface="Questrial"/>
            </a:endParaRPr>
          </a:p>
        </p:txBody>
      </p:sp>
      <p:pic>
        <p:nvPicPr>
          <p:cNvPr id="2" name="Picture 1">
            <a:extLst>
              <a:ext uri="{FF2B5EF4-FFF2-40B4-BE49-F238E27FC236}">
                <a16:creationId xmlns:a16="http://schemas.microsoft.com/office/drawing/2014/main" id="{E717E64F-18E8-4CF8-A9CB-35CC193FC47B}"/>
              </a:ext>
            </a:extLst>
          </p:cNvPr>
          <p:cNvPicPr>
            <a:picLocks noChangeAspect="1"/>
          </p:cNvPicPr>
          <p:nvPr/>
        </p:nvPicPr>
        <p:blipFill>
          <a:blip r:embed="rId3"/>
          <a:stretch>
            <a:fillRect/>
          </a:stretch>
        </p:blipFill>
        <p:spPr>
          <a:xfrm>
            <a:off x="472189" y="1412258"/>
            <a:ext cx="10710276" cy="4402369"/>
          </a:xfrm>
          <a:prstGeom prst="rect">
            <a:avLst/>
          </a:prstGeom>
        </p:spPr>
      </p:pic>
      <p:sp>
        <p:nvSpPr>
          <p:cNvPr id="3" name="Footer Placeholder 2"/>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389135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EA84-1A7B-4BE2-A9C8-55BFA472A203}"/>
              </a:ext>
            </a:extLst>
          </p:cNvPr>
          <p:cNvSpPr>
            <a:spLocks noGrp="1"/>
          </p:cNvSpPr>
          <p:nvPr>
            <p:ph type="title"/>
          </p:nvPr>
        </p:nvSpPr>
        <p:spPr/>
        <p:txBody>
          <a:bodyPr/>
          <a:lstStyle/>
          <a:p>
            <a:r>
              <a:rPr lang="en-US"/>
              <a:t>Why batch?</a:t>
            </a:r>
            <a:endParaRPr lang="en-US" dirty="0"/>
          </a:p>
        </p:txBody>
      </p:sp>
      <p:sp>
        <p:nvSpPr>
          <p:cNvPr id="3" name="Text Placeholder 2">
            <a:extLst>
              <a:ext uri="{FF2B5EF4-FFF2-40B4-BE49-F238E27FC236}">
                <a16:creationId xmlns:a16="http://schemas.microsoft.com/office/drawing/2014/main" id="{081EC2FD-D8C1-4A32-83B5-A0E6F30CAE02}"/>
              </a:ext>
            </a:extLst>
          </p:cNvPr>
          <p:cNvSpPr>
            <a:spLocks noGrp="1"/>
          </p:cNvSpPr>
          <p:nvPr>
            <p:ph type="body" idx="1"/>
          </p:nvPr>
        </p:nvSpPr>
        <p:spPr/>
        <p:txBody>
          <a:bodyPr/>
          <a:lstStyle/>
          <a:p>
            <a:r>
              <a:rPr lang="en-US" dirty="0"/>
              <a:t>The core issue is overhead.  Doing things one by one incurs high overheads.</a:t>
            </a:r>
          </a:p>
          <a:p>
            <a:endParaRPr lang="en-US" dirty="0"/>
          </a:p>
          <a:p>
            <a:r>
              <a:rPr lang="en-US" dirty="0"/>
              <a:t>Updating data in a batch pays the overhead once on behalf of many events, hence we “amortize” those costs.  The advantage can be huge.</a:t>
            </a:r>
          </a:p>
          <a:p>
            <a:endParaRPr lang="en-US" dirty="0"/>
          </a:p>
          <a:p>
            <a:r>
              <a:rPr lang="en-US" dirty="0"/>
              <a:t>But batching must accumulate enough individual updates to justify running the big parallel batched computation.  Tradeoff: </a:t>
            </a:r>
            <a:r>
              <a:rPr lang="en-US" i="1" dirty="0"/>
              <a:t>Delay versus efficiency.</a:t>
            </a:r>
          </a:p>
        </p:txBody>
      </p:sp>
      <p:sp>
        <p:nvSpPr>
          <p:cNvPr id="4" name="Slide Number Placeholder 3">
            <a:extLst>
              <a:ext uri="{FF2B5EF4-FFF2-40B4-BE49-F238E27FC236}">
                <a16:creationId xmlns:a16="http://schemas.microsoft.com/office/drawing/2014/main" id="{DBE801DB-66ED-4058-995E-C9E726645B34}"/>
              </a:ext>
            </a:extLst>
          </p:cNvPr>
          <p:cNvSpPr>
            <a:spLocks noGrp="1"/>
          </p:cNvSpPr>
          <p:nvPr>
            <p:ph type="sldNum" idx="12"/>
          </p:nvPr>
        </p:nvSpPr>
        <p:spPr/>
        <p:txBody>
          <a:bodyPr/>
          <a:lstStyle/>
          <a:p>
            <a:pPr lvl="0"/>
            <a:fld id="{00000000-1234-1234-1234-123412341234}" type="slidenum">
              <a:rPr lang="en-US" smtClean="0">
                <a:sym typeface="Questrial"/>
              </a:rPr>
              <a:pPr lvl="0"/>
              <a:t>3</a:t>
            </a:fld>
            <a:endParaRPr lang="en-US">
              <a:sym typeface="Questrial"/>
            </a:endParaRPr>
          </a:p>
        </p:txBody>
      </p:sp>
      <p:sp>
        <p:nvSpPr>
          <p:cNvPr id="5" name="Footer Placeholder 4"/>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2468249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1024128" y="585216"/>
            <a:ext cx="10786872" cy="1499616"/>
          </a:xfrm>
        </p:spPr>
        <p:txBody>
          <a:bodyPr/>
          <a:lstStyle/>
          <a:p>
            <a:r>
              <a:rPr lang="en-US" dirty="0" err="1">
                <a:sym typeface="Arial"/>
              </a:rPr>
              <a:t>HBase</a:t>
            </a:r>
            <a:r>
              <a:rPr lang="en-US" dirty="0">
                <a:sym typeface="Arial"/>
              </a:rPr>
              <a:t> Architecture: Column Family (3)</a:t>
            </a:r>
          </a:p>
        </p:txBody>
      </p:sp>
      <p:sp>
        <p:nvSpPr>
          <p:cNvPr id="330" name="Shape 330"/>
          <p:cNvSpPr txBox="1">
            <a:spLocks noGrp="1"/>
          </p:cNvSpPr>
          <p:nvPr>
            <p:ph type="sldNum" sz="quarter" idx="12"/>
          </p:nvPr>
        </p:nvSpPr>
        <p:spPr/>
        <p:txBody>
          <a:bodyPr/>
          <a:lstStyle/>
          <a:p>
            <a:fld id="{00000000-1234-1234-1234-123412341234}" type="slidenum">
              <a:rPr lang="en-US" smtClean="0">
                <a:sym typeface="Questrial"/>
              </a:rPr>
              <a:pPr/>
              <a:t>30</a:t>
            </a:fld>
            <a:endParaRPr lang="en-US">
              <a:sym typeface="Questrial"/>
            </a:endParaRPr>
          </a:p>
        </p:txBody>
      </p:sp>
      <p:sp>
        <p:nvSpPr>
          <p:cNvPr id="7" name="Shape 323">
            <a:extLst>
              <a:ext uri="{FF2B5EF4-FFF2-40B4-BE49-F238E27FC236}">
                <a16:creationId xmlns:a16="http://schemas.microsoft.com/office/drawing/2014/main" id="{A477CB9D-63BE-46FE-8940-BF0E535A11F2}"/>
              </a:ext>
            </a:extLst>
          </p:cNvPr>
          <p:cNvSpPr txBox="1">
            <a:spLocks/>
          </p:cNvSpPr>
          <p:nvPr/>
        </p:nvSpPr>
        <p:spPr>
          <a:xfrm>
            <a:off x="1228009" y="2301675"/>
            <a:ext cx="10582991" cy="3317379"/>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14518" lvl="1">
              <a:lnSpc>
                <a:spcPct val="100000"/>
              </a:lnSpc>
              <a:spcBef>
                <a:spcPts val="533"/>
              </a:spcBef>
              <a:spcAft>
                <a:spcPts val="533"/>
              </a:spcAft>
            </a:pPr>
            <a:r>
              <a:rPr lang="en-US" sz="3200" dirty="0">
                <a:ea typeface="Arial"/>
                <a:cs typeface="Arial"/>
                <a:sym typeface="Arial"/>
              </a:rPr>
              <a:t>Data (column families) stored in separate files (</a:t>
            </a:r>
            <a:r>
              <a:rPr lang="en-US" sz="3200" dirty="0" err="1">
                <a:ea typeface="Arial"/>
                <a:cs typeface="Arial"/>
                <a:sym typeface="Arial"/>
              </a:rPr>
              <a:t>Hfiles</a:t>
            </a:r>
            <a:r>
              <a:rPr lang="en-US" sz="3200" dirty="0">
                <a:ea typeface="Arial"/>
                <a:cs typeface="Arial"/>
                <a:sym typeface="Arial"/>
              </a:rPr>
              <a:t>)</a:t>
            </a:r>
          </a:p>
          <a:p>
            <a:pPr marL="414518" lvl="1">
              <a:lnSpc>
                <a:spcPct val="100000"/>
              </a:lnSpc>
              <a:spcBef>
                <a:spcPts val="533"/>
              </a:spcBef>
              <a:spcAft>
                <a:spcPts val="533"/>
              </a:spcAft>
            </a:pPr>
            <a:r>
              <a:rPr lang="en-US" sz="3200" dirty="0">
                <a:ea typeface="Arial"/>
                <a:cs typeface="Arial"/>
                <a:sym typeface="Arial"/>
              </a:rPr>
              <a:t>Tune Performance</a:t>
            </a:r>
          </a:p>
          <a:p>
            <a:pPr marL="1100300" lvl="2" indent="-457189">
              <a:lnSpc>
                <a:spcPct val="100000"/>
              </a:lnSpc>
              <a:spcBef>
                <a:spcPts val="533"/>
              </a:spcBef>
              <a:spcAft>
                <a:spcPts val="533"/>
              </a:spcAft>
              <a:buFont typeface="Wingdings" panose="05000000000000000000" pitchFamily="2" charset="2"/>
              <a:buChar char="Ø"/>
            </a:pPr>
            <a:r>
              <a:rPr lang="en-US" sz="2800" dirty="0">
                <a:ea typeface="Arial"/>
                <a:cs typeface="Arial"/>
                <a:sym typeface="Arial"/>
              </a:rPr>
              <a:t>In-memory</a:t>
            </a:r>
          </a:p>
          <a:p>
            <a:pPr marL="1100300" lvl="2" indent="-457189">
              <a:lnSpc>
                <a:spcPct val="100000"/>
              </a:lnSpc>
              <a:spcBef>
                <a:spcPts val="533"/>
              </a:spcBef>
              <a:spcAft>
                <a:spcPts val="533"/>
              </a:spcAft>
              <a:buFont typeface="Wingdings" panose="05000000000000000000" pitchFamily="2" charset="2"/>
              <a:buChar char="Ø"/>
            </a:pPr>
            <a:r>
              <a:rPr lang="en-US" sz="2800" dirty="0">
                <a:ea typeface="Arial"/>
                <a:cs typeface="Arial"/>
                <a:sym typeface="Arial"/>
              </a:rPr>
              <a:t>Compression</a:t>
            </a:r>
          </a:p>
          <a:p>
            <a:pPr marL="414518" lvl="1">
              <a:lnSpc>
                <a:spcPct val="100000"/>
              </a:lnSpc>
              <a:spcBef>
                <a:spcPts val="533"/>
              </a:spcBef>
              <a:spcAft>
                <a:spcPts val="533"/>
              </a:spcAft>
            </a:pPr>
            <a:r>
              <a:rPr lang="en-US" sz="3200" dirty="0">
                <a:ea typeface="Arial"/>
                <a:cs typeface="Arial"/>
                <a:sym typeface="Arial"/>
              </a:rPr>
              <a:t>Needs to be specified by the user</a:t>
            </a:r>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a:p>
            <a:pPr marL="0" indent="0">
              <a:spcBef>
                <a:spcPts val="1400"/>
              </a:spcBef>
              <a:buNone/>
            </a:pPr>
            <a:endParaRPr lang="en-US" sz="3200" dirty="0"/>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3563957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p:txBody>
          <a:bodyPr/>
          <a:lstStyle/>
          <a:p>
            <a:r>
              <a:rPr lang="en-US">
                <a:sym typeface="Arial"/>
              </a:rPr>
              <a:t>HBase Architecture (1)</a:t>
            </a:r>
            <a:endParaRPr lang="en-US" dirty="0">
              <a:sym typeface="Arial"/>
            </a:endParaRPr>
          </a:p>
        </p:txBody>
      </p:sp>
      <p:sp>
        <p:nvSpPr>
          <p:cNvPr id="365" name="Shape 365"/>
          <p:cNvSpPr txBox="1">
            <a:spLocks noGrp="1"/>
          </p:cNvSpPr>
          <p:nvPr>
            <p:ph type="sldNum" sz="quarter" idx="12"/>
          </p:nvPr>
        </p:nvSpPr>
        <p:spPr/>
        <p:txBody>
          <a:bodyPr/>
          <a:lstStyle/>
          <a:p>
            <a:fld id="{00000000-1234-1234-1234-123412341234}" type="slidenum">
              <a:rPr lang="en-US" smtClean="0">
                <a:sym typeface="Questrial"/>
              </a:rPr>
              <a:pPr/>
              <a:t>31</a:t>
            </a:fld>
            <a:endParaRPr lang="en-US">
              <a:sym typeface="Questrial"/>
            </a:endParaRPr>
          </a:p>
        </p:txBody>
      </p:sp>
      <p:sp>
        <p:nvSpPr>
          <p:cNvPr id="366" name="Shape 366"/>
          <p:cNvSpPr txBox="1">
            <a:spLocks noGrp="1"/>
          </p:cNvSpPr>
          <p:nvPr>
            <p:ph type="body" idx="4294967295"/>
          </p:nvPr>
        </p:nvSpPr>
        <p:spPr>
          <a:xfrm>
            <a:off x="852854" y="2859769"/>
            <a:ext cx="5538788" cy="3709988"/>
          </a:xfrm>
          <a:prstGeom prst="rect">
            <a:avLst/>
          </a:prstGeom>
          <a:noFill/>
          <a:ln>
            <a:noFill/>
          </a:ln>
        </p:spPr>
        <p:txBody>
          <a:bodyPr spcFirstLastPara="1" vert="horz" wrap="square" lIns="45700" tIns="45700" rIns="45700" bIns="45700" rtlCol="0" anchor="t" anchorCtr="0">
            <a:noAutofit/>
          </a:bodyPr>
          <a:lstStyle/>
          <a:p>
            <a:pPr marL="12192" indent="0">
              <a:lnSpc>
                <a:spcPct val="100000"/>
              </a:lnSpc>
              <a:spcBef>
                <a:spcPts val="533"/>
              </a:spcBef>
              <a:spcAft>
                <a:spcPts val="533"/>
              </a:spcAft>
              <a:buSzPts val="2400"/>
              <a:buNone/>
            </a:pPr>
            <a:r>
              <a:rPr lang="en-US" dirty="0">
                <a:solidFill>
                  <a:srgbClr val="0070C0"/>
                </a:solidFill>
                <a:highlight>
                  <a:srgbClr val="FFFFFF"/>
                </a:highlight>
                <a:ea typeface="Arial"/>
                <a:cs typeface="Arial"/>
                <a:sym typeface="Arial"/>
              </a:rPr>
              <a:t>Region Server</a:t>
            </a:r>
            <a:r>
              <a:rPr lang="en-US" dirty="0">
                <a:highlight>
                  <a:srgbClr val="FFFFFF"/>
                </a:highlight>
                <a:ea typeface="Arial"/>
                <a:cs typeface="Arial"/>
                <a:sym typeface="Arial"/>
              </a:rPr>
              <a:t>: </a:t>
            </a:r>
            <a:endParaRPr dirty="0">
              <a:highlight>
                <a:srgbClr val="FFFFFF"/>
              </a:highlight>
              <a:ea typeface="Arial"/>
              <a:cs typeface="Arial"/>
              <a:sym typeface="Arial"/>
            </a:endParaRPr>
          </a:p>
          <a:p>
            <a:pPr marL="469380" lvl="3" indent="-457189">
              <a:lnSpc>
                <a:spcPct val="100000"/>
              </a:lnSpc>
              <a:spcBef>
                <a:spcPts val="533"/>
              </a:spcBef>
              <a:spcAft>
                <a:spcPts val="533"/>
              </a:spcAft>
              <a:buSzPts val="2200"/>
            </a:pPr>
            <a:r>
              <a:rPr lang="en-US" sz="2400" dirty="0">
                <a:highlight>
                  <a:schemeClr val="lt1"/>
                </a:highlight>
                <a:ea typeface="Arial"/>
                <a:cs typeface="Arial"/>
                <a:sym typeface="Arial"/>
              </a:rPr>
              <a:t>Clients communicate with </a:t>
            </a:r>
            <a:r>
              <a:rPr lang="en-US" sz="2400" dirty="0" err="1">
                <a:highlight>
                  <a:schemeClr val="lt1"/>
                </a:highlight>
                <a:ea typeface="Arial"/>
                <a:cs typeface="Arial"/>
                <a:sym typeface="Arial"/>
              </a:rPr>
              <a:t>RegionServers</a:t>
            </a:r>
            <a:r>
              <a:rPr lang="en-US" sz="2400" dirty="0">
                <a:highlight>
                  <a:schemeClr val="lt1"/>
                </a:highlight>
                <a:ea typeface="Arial"/>
                <a:cs typeface="Arial"/>
                <a:sym typeface="Arial"/>
              </a:rPr>
              <a:t> (slaves) directly for accessing data</a:t>
            </a:r>
            <a:endParaRPr sz="2400" dirty="0">
              <a:highlight>
                <a:srgbClr val="FFFFFF"/>
              </a:highlight>
              <a:ea typeface="Arial"/>
              <a:cs typeface="Arial"/>
              <a:sym typeface="Arial"/>
            </a:endParaRPr>
          </a:p>
          <a:p>
            <a:pPr marL="469380" lvl="3" indent="-457189">
              <a:lnSpc>
                <a:spcPct val="100000"/>
              </a:lnSpc>
              <a:spcBef>
                <a:spcPts val="533"/>
              </a:spcBef>
              <a:spcAft>
                <a:spcPts val="533"/>
              </a:spcAft>
              <a:buSzPts val="2200"/>
            </a:pPr>
            <a:r>
              <a:rPr lang="en-US" sz="2400" dirty="0">
                <a:highlight>
                  <a:srgbClr val="FFFFFF"/>
                </a:highlight>
                <a:ea typeface="Arial"/>
                <a:cs typeface="Arial"/>
                <a:sym typeface="Arial"/>
              </a:rPr>
              <a:t>Serves data for reads and writes. </a:t>
            </a:r>
            <a:endParaRPr sz="2400" dirty="0">
              <a:highlight>
                <a:srgbClr val="FFFFFF"/>
              </a:highlight>
              <a:ea typeface="Arial"/>
              <a:cs typeface="Arial"/>
              <a:sym typeface="Arial"/>
            </a:endParaRPr>
          </a:p>
          <a:p>
            <a:pPr marL="469380" lvl="3" indent="-457189">
              <a:lnSpc>
                <a:spcPct val="100000"/>
              </a:lnSpc>
              <a:spcBef>
                <a:spcPts val="533"/>
              </a:spcBef>
              <a:spcAft>
                <a:spcPts val="533"/>
              </a:spcAft>
              <a:buSzPts val="2200"/>
            </a:pPr>
            <a:r>
              <a:rPr lang="en-US" sz="2400" dirty="0">
                <a:highlight>
                  <a:srgbClr val="FFFFFF"/>
                </a:highlight>
                <a:ea typeface="Arial"/>
                <a:cs typeface="Arial"/>
                <a:sym typeface="Arial"/>
              </a:rPr>
              <a:t>These </a:t>
            </a:r>
            <a:r>
              <a:rPr lang="en-US" sz="2400" dirty="0">
                <a:highlight>
                  <a:schemeClr val="lt1"/>
                </a:highlight>
                <a:ea typeface="Arial"/>
                <a:cs typeface="Arial"/>
                <a:sym typeface="Arial"/>
              </a:rPr>
              <a:t>region servers  are assigned to the HDFS data nodes to preserve data locality.</a:t>
            </a:r>
            <a:endParaRPr sz="2400" dirty="0">
              <a:highlight>
                <a:srgbClr val="FFFFFF"/>
              </a:highlight>
              <a:ea typeface="Arial"/>
              <a:cs typeface="Arial"/>
              <a:sym typeface="Arial"/>
            </a:endParaRPr>
          </a:p>
        </p:txBody>
      </p:sp>
      <p:pic>
        <p:nvPicPr>
          <p:cNvPr id="3" name="Picture 2">
            <a:extLst>
              <a:ext uri="{FF2B5EF4-FFF2-40B4-BE49-F238E27FC236}">
                <a16:creationId xmlns:a16="http://schemas.microsoft.com/office/drawing/2014/main" id="{A54095AF-967F-492F-A257-6AB1B7484C67}"/>
              </a:ext>
            </a:extLst>
          </p:cNvPr>
          <p:cNvPicPr>
            <a:picLocks noChangeAspect="1"/>
          </p:cNvPicPr>
          <p:nvPr/>
        </p:nvPicPr>
        <p:blipFill>
          <a:blip r:embed="rId3"/>
          <a:stretch>
            <a:fillRect/>
          </a:stretch>
        </p:blipFill>
        <p:spPr>
          <a:xfrm>
            <a:off x="6498763" y="3219211"/>
            <a:ext cx="5537851" cy="3030533"/>
          </a:xfrm>
          <a:prstGeom prst="rect">
            <a:avLst/>
          </a:prstGeom>
        </p:spPr>
      </p:pic>
      <p:sp>
        <p:nvSpPr>
          <p:cNvPr id="2" name="TextBox 1">
            <a:extLst>
              <a:ext uri="{FF2B5EF4-FFF2-40B4-BE49-F238E27FC236}">
                <a16:creationId xmlns:a16="http://schemas.microsoft.com/office/drawing/2014/main" id="{CE0AB844-1466-458C-A5B7-8AA899DC6C0B}"/>
              </a:ext>
            </a:extLst>
          </p:cNvPr>
          <p:cNvSpPr txBox="1"/>
          <p:nvPr/>
        </p:nvSpPr>
        <p:spPr>
          <a:xfrm>
            <a:off x="745733" y="1719595"/>
            <a:ext cx="10627743" cy="1446550"/>
          </a:xfrm>
          <a:prstGeom prst="rect">
            <a:avLst/>
          </a:prstGeom>
          <a:noFill/>
        </p:spPr>
        <p:txBody>
          <a:bodyPr wrap="square" rtlCol="0">
            <a:spAutoFit/>
          </a:bodyPr>
          <a:lstStyle/>
          <a:p>
            <a:r>
              <a:rPr lang="en-US" sz="3200" dirty="0">
                <a:highlight>
                  <a:srgbClr val="FFFFFF"/>
                </a:highlight>
                <a:ea typeface="Arial"/>
                <a:cs typeface="Arial"/>
                <a:sym typeface="Arial"/>
              </a:rPr>
              <a:t>HBase is composed of three types of servers in a master slave type of architecture: </a:t>
            </a:r>
            <a:r>
              <a:rPr lang="en-US" sz="3200" dirty="0">
                <a:solidFill>
                  <a:srgbClr val="0070C0"/>
                </a:solidFill>
                <a:highlight>
                  <a:srgbClr val="FFFFFF"/>
                </a:highlight>
                <a:ea typeface="Arial"/>
                <a:cs typeface="Arial"/>
                <a:sym typeface="Arial"/>
              </a:rPr>
              <a:t>Region Server, </a:t>
            </a:r>
            <a:r>
              <a:rPr lang="en-US" sz="3200" dirty="0" err="1">
                <a:solidFill>
                  <a:srgbClr val="0070C0"/>
                </a:solidFill>
                <a:highlight>
                  <a:srgbClr val="FFFFFF"/>
                </a:highlight>
                <a:ea typeface="Arial"/>
                <a:cs typeface="Arial"/>
                <a:sym typeface="Arial"/>
              </a:rPr>
              <a:t>Hbase</a:t>
            </a:r>
            <a:r>
              <a:rPr lang="en-US" sz="3200" dirty="0">
                <a:solidFill>
                  <a:srgbClr val="0070C0"/>
                </a:solidFill>
                <a:highlight>
                  <a:srgbClr val="FFFFFF"/>
                </a:highlight>
                <a:ea typeface="Arial"/>
                <a:cs typeface="Arial"/>
                <a:sym typeface="Arial"/>
              </a:rPr>
              <a:t> Master, </a:t>
            </a:r>
            <a:r>
              <a:rPr lang="en-US" sz="3200" dirty="0" err="1">
                <a:solidFill>
                  <a:srgbClr val="0070C0"/>
                </a:solidFill>
                <a:highlight>
                  <a:srgbClr val="FFFFFF"/>
                </a:highlight>
                <a:ea typeface="Arial"/>
                <a:cs typeface="Arial"/>
                <a:sym typeface="Arial"/>
              </a:rPr>
              <a:t>ZooKeeper</a:t>
            </a:r>
            <a:r>
              <a:rPr lang="en-US" sz="3200" dirty="0">
                <a:highlight>
                  <a:srgbClr val="FFFFFF"/>
                </a:highlight>
                <a:ea typeface="Arial"/>
                <a:cs typeface="Arial"/>
                <a:sym typeface="Arial"/>
              </a:rPr>
              <a:t>.</a:t>
            </a:r>
          </a:p>
          <a:p>
            <a:endParaRPr lang="en-US" sz="2400" dirty="0"/>
          </a:p>
        </p:txBody>
      </p:sp>
      <p:sp>
        <p:nvSpPr>
          <p:cNvPr id="4" name="Footer Placeholder 3"/>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239380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p:txBody>
          <a:bodyPr/>
          <a:lstStyle/>
          <a:p>
            <a:r>
              <a:rPr lang="en-US">
                <a:sym typeface="Arial"/>
              </a:rPr>
              <a:t>HBase Architecture (2) </a:t>
            </a:r>
            <a:endParaRPr lang="en-US" dirty="0">
              <a:sym typeface="Arial"/>
            </a:endParaRPr>
          </a:p>
        </p:txBody>
      </p:sp>
      <p:sp>
        <p:nvSpPr>
          <p:cNvPr id="365" name="Shape 365"/>
          <p:cNvSpPr txBox="1">
            <a:spLocks noGrp="1"/>
          </p:cNvSpPr>
          <p:nvPr>
            <p:ph type="sldNum" sz="quarter" idx="12"/>
          </p:nvPr>
        </p:nvSpPr>
        <p:spPr/>
        <p:txBody>
          <a:bodyPr/>
          <a:lstStyle/>
          <a:p>
            <a:fld id="{00000000-1234-1234-1234-123412341234}" type="slidenum">
              <a:rPr lang="en-US" smtClean="0">
                <a:sym typeface="Questrial"/>
              </a:rPr>
              <a:pPr/>
              <a:t>32</a:t>
            </a:fld>
            <a:endParaRPr lang="en-US">
              <a:sym typeface="Questrial"/>
            </a:endParaRPr>
          </a:p>
        </p:txBody>
      </p:sp>
      <p:sp>
        <p:nvSpPr>
          <p:cNvPr id="366" name="Shape 366"/>
          <p:cNvSpPr txBox="1">
            <a:spLocks noGrp="1"/>
          </p:cNvSpPr>
          <p:nvPr>
            <p:ph type="body" idx="4294967295"/>
          </p:nvPr>
        </p:nvSpPr>
        <p:spPr>
          <a:xfrm>
            <a:off x="1169987" y="2655888"/>
            <a:ext cx="10641013" cy="2447925"/>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533"/>
              </a:spcBef>
              <a:spcAft>
                <a:spcPts val="533"/>
              </a:spcAft>
              <a:buSzPts val="2400"/>
              <a:buNone/>
            </a:pPr>
            <a:r>
              <a:rPr lang="en-US" sz="3200" dirty="0">
                <a:solidFill>
                  <a:srgbClr val="0070C0"/>
                </a:solidFill>
                <a:highlight>
                  <a:srgbClr val="FFFFFF"/>
                </a:highlight>
                <a:ea typeface="Arial"/>
                <a:cs typeface="Arial"/>
                <a:sym typeface="Arial"/>
              </a:rPr>
              <a:t>HBase Master</a:t>
            </a:r>
            <a:r>
              <a:rPr lang="en-US" sz="3200" dirty="0">
                <a:highlight>
                  <a:srgbClr val="FFFFFF"/>
                </a:highlight>
                <a:ea typeface="Arial"/>
                <a:cs typeface="Arial"/>
                <a:sym typeface="Arial"/>
              </a:rPr>
              <a:t>: coordinates region servers, handles DDL (create, delete tables) operations.</a:t>
            </a:r>
            <a:endParaRPr sz="3200" dirty="0">
              <a:highlight>
                <a:srgbClr val="FFFFFF"/>
              </a:highlight>
              <a:ea typeface="Arial"/>
              <a:cs typeface="Arial"/>
              <a:sym typeface="Arial"/>
            </a:endParaRPr>
          </a:p>
          <a:p>
            <a:pPr marL="0" indent="0">
              <a:lnSpc>
                <a:spcPct val="100000"/>
              </a:lnSpc>
              <a:spcBef>
                <a:spcPts val="533"/>
              </a:spcBef>
              <a:spcAft>
                <a:spcPts val="533"/>
              </a:spcAft>
              <a:buSzPts val="2600"/>
              <a:buNone/>
            </a:pPr>
            <a:r>
              <a:rPr lang="en-US" sz="3200" dirty="0">
                <a:solidFill>
                  <a:srgbClr val="0070C0"/>
                </a:solidFill>
                <a:highlight>
                  <a:srgbClr val="FFFFFF"/>
                </a:highlight>
                <a:ea typeface="Arial"/>
                <a:cs typeface="Arial"/>
                <a:sym typeface="Arial"/>
              </a:rPr>
              <a:t>Zookeeper</a:t>
            </a:r>
            <a:r>
              <a:rPr lang="en-US" sz="3200" dirty="0">
                <a:highlight>
                  <a:srgbClr val="FFFFFF"/>
                </a:highlight>
                <a:ea typeface="Arial"/>
                <a:cs typeface="Arial"/>
                <a:sym typeface="Arial"/>
              </a:rPr>
              <a:t>: HBase uses </a:t>
            </a:r>
            <a:r>
              <a:rPr lang="en-US" sz="3200" dirty="0" err="1">
                <a:highlight>
                  <a:srgbClr val="FFFFFF"/>
                </a:highlight>
                <a:ea typeface="Arial"/>
                <a:cs typeface="Arial"/>
                <a:sym typeface="Arial"/>
              </a:rPr>
              <a:t>ZooKeeper</a:t>
            </a:r>
            <a:r>
              <a:rPr lang="en-US" sz="3200" dirty="0">
                <a:highlight>
                  <a:srgbClr val="FFFFFF"/>
                </a:highlight>
                <a:ea typeface="Arial"/>
                <a:cs typeface="Arial"/>
                <a:sym typeface="Arial"/>
              </a:rPr>
              <a:t> as a distributed coordination service to maintain server state in the cluster. </a:t>
            </a:r>
            <a:r>
              <a:rPr lang="en-US" sz="3200" b="1" dirty="0">
                <a:ea typeface="Arial"/>
                <a:cs typeface="Arial"/>
                <a:sym typeface="Arial"/>
              </a:rPr>
              <a:t>  </a:t>
            </a:r>
            <a:r>
              <a:rPr lang="en-US" sz="3200" b="1" dirty="0">
                <a:ea typeface="Courier New"/>
                <a:cs typeface="Courier New"/>
                <a:sym typeface="Courier New"/>
              </a:rPr>
              <a:t>  </a:t>
            </a:r>
            <a:endParaRPr sz="3200" b="1" dirty="0">
              <a:ea typeface="Courier New"/>
              <a:cs typeface="Courier New"/>
              <a:sym typeface="Courier New"/>
            </a:endParaRPr>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2337830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4" name="Picture 3">
            <a:extLst>
              <a:ext uri="{FF2B5EF4-FFF2-40B4-BE49-F238E27FC236}">
                <a16:creationId xmlns:a16="http://schemas.microsoft.com/office/drawing/2014/main" id="{51FAE7BD-9178-4621-99A6-AE2BB9DDD78A}"/>
              </a:ext>
            </a:extLst>
          </p:cNvPr>
          <p:cNvPicPr>
            <a:picLocks noChangeAspect="1"/>
          </p:cNvPicPr>
          <p:nvPr/>
        </p:nvPicPr>
        <p:blipFill>
          <a:blip r:embed="rId3"/>
          <a:stretch>
            <a:fillRect/>
          </a:stretch>
        </p:blipFill>
        <p:spPr>
          <a:xfrm>
            <a:off x="2644038" y="3028950"/>
            <a:ext cx="7946657" cy="3594648"/>
          </a:xfrm>
          <a:prstGeom prst="rect">
            <a:avLst/>
          </a:prstGeom>
        </p:spPr>
      </p:pic>
      <p:sp>
        <p:nvSpPr>
          <p:cNvPr id="371" name="Shape 371"/>
          <p:cNvSpPr txBox="1">
            <a:spLocks noGrp="1"/>
          </p:cNvSpPr>
          <p:nvPr>
            <p:ph type="title"/>
          </p:nvPr>
        </p:nvSpPr>
        <p:spPr>
          <a:xfrm>
            <a:off x="1024128" y="585216"/>
            <a:ext cx="10786872" cy="1102907"/>
          </a:xfrm>
        </p:spPr>
        <p:txBody>
          <a:bodyPr>
            <a:normAutofit/>
          </a:bodyPr>
          <a:lstStyle/>
          <a:p>
            <a:r>
              <a:rPr lang="en-US" dirty="0">
                <a:sym typeface="Arial"/>
              </a:rPr>
              <a:t>HDFS uses </a:t>
            </a:r>
            <a:r>
              <a:rPr lang="en-US" dirty="0" err="1">
                <a:sym typeface="Arial"/>
              </a:rPr>
              <a:t>ZooKeeper</a:t>
            </a:r>
            <a:r>
              <a:rPr lang="en-US" dirty="0">
                <a:sym typeface="Arial"/>
              </a:rPr>
              <a:t> as its coordinator</a:t>
            </a:r>
          </a:p>
        </p:txBody>
      </p:sp>
      <p:sp>
        <p:nvSpPr>
          <p:cNvPr id="373" name="Shape 373"/>
          <p:cNvSpPr txBox="1">
            <a:spLocks noGrp="1"/>
          </p:cNvSpPr>
          <p:nvPr>
            <p:ph type="sldNum" sz="quarter" idx="12"/>
          </p:nvPr>
        </p:nvSpPr>
        <p:spPr/>
        <p:txBody>
          <a:bodyPr/>
          <a:lstStyle/>
          <a:p>
            <a:fld id="{00000000-1234-1234-1234-123412341234}" type="slidenum">
              <a:rPr lang="en-US" smtClean="0">
                <a:sym typeface="Questrial"/>
              </a:rPr>
              <a:pPr/>
              <a:t>33</a:t>
            </a:fld>
            <a:endParaRPr lang="en-US">
              <a:sym typeface="Questrial"/>
            </a:endParaRPr>
          </a:p>
        </p:txBody>
      </p:sp>
      <p:sp>
        <p:nvSpPr>
          <p:cNvPr id="374" name="Shape 374"/>
          <p:cNvSpPr txBox="1">
            <a:spLocks noGrp="1"/>
          </p:cNvSpPr>
          <p:nvPr>
            <p:ph type="body" idx="4294967295"/>
          </p:nvPr>
        </p:nvSpPr>
        <p:spPr>
          <a:xfrm>
            <a:off x="498570" y="1573823"/>
            <a:ext cx="10771188" cy="1569427"/>
          </a:xfrm>
          <a:prstGeom prst="rect">
            <a:avLst/>
          </a:prstGeom>
          <a:noFill/>
          <a:ln>
            <a:noFill/>
          </a:ln>
        </p:spPr>
        <p:txBody>
          <a:bodyPr spcFirstLastPara="1" vert="horz" wrap="square" lIns="45700" tIns="45700" rIns="45700" bIns="45700" rtlCol="0" anchor="t" anchorCtr="0">
            <a:noAutofit/>
          </a:bodyPr>
          <a:lstStyle/>
          <a:p>
            <a:pPr marL="822939" indent="-457189">
              <a:lnSpc>
                <a:spcPct val="100000"/>
              </a:lnSpc>
              <a:spcBef>
                <a:spcPts val="533"/>
              </a:spcBef>
              <a:spcAft>
                <a:spcPts val="533"/>
              </a:spcAft>
            </a:pPr>
            <a:r>
              <a:rPr lang="en-US" sz="2667" dirty="0">
                <a:solidFill>
                  <a:srgbClr val="000000"/>
                </a:solidFill>
                <a:highlight>
                  <a:srgbClr val="FFFFFF"/>
                </a:highlight>
                <a:ea typeface="Arial"/>
                <a:cs typeface="Arial"/>
                <a:sym typeface="Arial"/>
              </a:rPr>
              <a:t>Maintains region server state in the cluster</a:t>
            </a:r>
          </a:p>
          <a:p>
            <a:pPr marL="822939" indent="-457189">
              <a:lnSpc>
                <a:spcPct val="100000"/>
              </a:lnSpc>
              <a:spcBef>
                <a:spcPts val="533"/>
              </a:spcBef>
              <a:spcAft>
                <a:spcPts val="533"/>
              </a:spcAft>
            </a:pPr>
            <a:r>
              <a:rPr lang="en-US" sz="2667" dirty="0">
                <a:solidFill>
                  <a:srgbClr val="000000"/>
                </a:solidFill>
                <a:highlight>
                  <a:srgbClr val="FFFFFF"/>
                </a:highlight>
                <a:ea typeface="Arial"/>
                <a:cs typeface="Arial"/>
                <a:sym typeface="Arial"/>
              </a:rPr>
              <a:t>Provides server failure notification</a:t>
            </a:r>
          </a:p>
          <a:p>
            <a:pPr marL="822939" indent="-457189">
              <a:lnSpc>
                <a:spcPct val="100000"/>
              </a:lnSpc>
              <a:spcBef>
                <a:spcPts val="533"/>
              </a:spcBef>
              <a:spcAft>
                <a:spcPts val="533"/>
              </a:spcAft>
            </a:pPr>
            <a:r>
              <a:rPr lang="en-US" sz="2667" dirty="0">
                <a:solidFill>
                  <a:srgbClr val="000000"/>
                </a:solidFill>
                <a:highlight>
                  <a:srgbClr val="FFFFFF"/>
                </a:highlight>
                <a:ea typeface="Arial"/>
                <a:cs typeface="Arial"/>
                <a:sym typeface="Arial"/>
              </a:rPr>
              <a:t>Uses consensus to guarantee common shared state</a:t>
            </a:r>
            <a:endParaRPr sz="2667" dirty="0">
              <a:solidFill>
                <a:srgbClr val="000000"/>
              </a:solidFill>
              <a:highlight>
                <a:srgbClr val="FFFFFF"/>
              </a:highlight>
              <a:ea typeface="Arial"/>
              <a:cs typeface="Arial"/>
              <a:sym typeface="Arial"/>
            </a:endParaRPr>
          </a:p>
          <a:p>
            <a:pPr marL="0" indent="0">
              <a:spcBef>
                <a:spcPts val="1400"/>
              </a:spcBef>
              <a:buNone/>
            </a:pPr>
            <a:endParaRPr sz="2400" b="1" dirty="0">
              <a:latin typeface="Courier New"/>
              <a:ea typeface="Courier New"/>
              <a:cs typeface="Courier New"/>
              <a:sym typeface="Courier New"/>
            </a:endParaRPr>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3354857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 name="Picture 2">
            <a:extLst>
              <a:ext uri="{FF2B5EF4-FFF2-40B4-BE49-F238E27FC236}">
                <a16:creationId xmlns:a16="http://schemas.microsoft.com/office/drawing/2014/main" id="{82875D2D-DA07-4E65-A238-7981753360F8}"/>
              </a:ext>
            </a:extLst>
          </p:cNvPr>
          <p:cNvPicPr>
            <a:picLocks noChangeAspect="1"/>
          </p:cNvPicPr>
          <p:nvPr/>
        </p:nvPicPr>
        <p:blipFill>
          <a:blip r:embed="rId3"/>
          <a:stretch>
            <a:fillRect/>
          </a:stretch>
        </p:blipFill>
        <p:spPr>
          <a:xfrm>
            <a:off x="5162485" y="3406055"/>
            <a:ext cx="5720920" cy="3451945"/>
          </a:xfrm>
          <a:prstGeom prst="rect">
            <a:avLst/>
          </a:prstGeom>
        </p:spPr>
      </p:pic>
      <p:sp>
        <p:nvSpPr>
          <p:cNvPr id="371" name="Shape 371"/>
          <p:cNvSpPr txBox="1">
            <a:spLocks noGrp="1"/>
          </p:cNvSpPr>
          <p:nvPr>
            <p:ph type="title"/>
          </p:nvPr>
        </p:nvSpPr>
        <p:spPr>
          <a:xfrm>
            <a:off x="1024127" y="585216"/>
            <a:ext cx="11167873" cy="1499616"/>
          </a:xfrm>
        </p:spPr>
        <p:txBody>
          <a:bodyPr>
            <a:normAutofit fontScale="90000"/>
          </a:bodyPr>
          <a:lstStyle/>
          <a:p>
            <a:br>
              <a:rPr lang="en-US" dirty="0">
                <a:sym typeface="Arial"/>
              </a:rPr>
            </a:br>
            <a:r>
              <a:rPr lang="en-US" dirty="0">
                <a:sym typeface="Arial"/>
              </a:rPr>
              <a:t>How do these components work together? </a:t>
            </a:r>
          </a:p>
        </p:txBody>
      </p:sp>
      <p:sp>
        <p:nvSpPr>
          <p:cNvPr id="373" name="Shape 373"/>
          <p:cNvSpPr txBox="1">
            <a:spLocks noGrp="1"/>
          </p:cNvSpPr>
          <p:nvPr>
            <p:ph type="sldNum" sz="quarter" idx="12"/>
          </p:nvPr>
        </p:nvSpPr>
        <p:spPr/>
        <p:txBody>
          <a:bodyPr/>
          <a:lstStyle/>
          <a:p>
            <a:fld id="{00000000-1234-1234-1234-123412341234}" type="slidenum">
              <a:rPr lang="en-US" smtClean="0">
                <a:sym typeface="Questrial"/>
              </a:rPr>
              <a:pPr/>
              <a:t>34</a:t>
            </a:fld>
            <a:endParaRPr lang="en-US">
              <a:sym typeface="Questrial"/>
            </a:endParaRPr>
          </a:p>
        </p:txBody>
      </p:sp>
      <p:sp>
        <p:nvSpPr>
          <p:cNvPr id="374" name="Shape 374"/>
          <p:cNvSpPr txBox="1">
            <a:spLocks noGrp="1"/>
          </p:cNvSpPr>
          <p:nvPr>
            <p:ph type="body" idx="4294967295"/>
          </p:nvPr>
        </p:nvSpPr>
        <p:spPr>
          <a:xfrm>
            <a:off x="615462" y="2188881"/>
            <a:ext cx="11414125" cy="1885950"/>
          </a:xfrm>
          <a:prstGeom prst="rect">
            <a:avLst/>
          </a:prstGeom>
          <a:noFill/>
          <a:ln>
            <a:noFill/>
          </a:ln>
        </p:spPr>
        <p:txBody>
          <a:bodyPr spcFirstLastPara="1" vert="horz" wrap="square" lIns="45700" tIns="45700" rIns="45700" bIns="45700" rtlCol="0" anchor="t" anchorCtr="0">
            <a:noAutofit/>
          </a:bodyPr>
          <a:lstStyle/>
          <a:p>
            <a:pPr marL="822939" indent="-457189">
              <a:lnSpc>
                <a:spcPct val="100000"/>
              </a:lnSpc>
              <a:spcBef>
                <a:spcPts val="533"/>
              </a:spcBef>
              <a:spcAft>
                <a:spcPts val="533"/>
              </a:spcAft>
            </a:pPr>
            <a:r>
              <a:rPr lang="en-US" sz="2400" dirty="0">
                <a:solidFill>
                  <a:srgbClr val="000000"/>
                </a:solidFill>
                <a:highlight>
                  <a:srgbClr val="FFFFFF"/>
                </a:highlight>
                <a:ea typeface="Arial"/>
                <a:cs typeface="Arial"/>
                <a:sym typeface="Arial"/>
              </a:rPr>
              <a:t>Region servers and the active HBase Master connect with a session to </a:t>
            </a:r>
            <a:r>
              <a:rPr lang="en-US" sz="2400" dirty="0" err="1">
                <a:solidFill>
                  <a:srgbClr val="000000"/>
                </a:solidFill>
                <a:highlight>
                  <a:srgbClr val="FFFFFF"/>
                </a:highlight>
                <a:ea typeface="Arial"/>
                <a:cs typeface="Arial"/>
                <a:sym typeface="Arial"/>
              </a:rPr>
              <a:t>ZooKeeper</a:t>
            </a:r>
            <a:endParaRPr lang="en-US" sz="2400" dirty="0">
              <a:solidFill>
                <a:srgbClr val="000000"/>
              </a:solidFill>
              <a:highlight>
                <a:srgbClr val="FFFFFF"/>
              </a:highlight>
              <a:ea typeface="Arial"/>
              <a:cs typeface="Arial"/>
              <a:sym typeface="Arial"/>
            </a:endParaRPr>
          </a:p>
          <a:p>
            <a:pPr marL="822939" indent="-457189">
              <a:lnSpc>
                <a:spcPct val="100000"/>
              </a:lnSpc>
              <a:spcBef>
                <a:spcPts val="533"/>
              </a:spcBef>
              <a:spcAft>
                <a:spcPts val="533"/>
              </a:spcAft>
            </a:pPr>
            <a:r>
              <a:rPr lang="en-US" sz="2400" dirty="0">
                <a:solidFill>
                  <a:srgbClr val="000000"/>
                </a:solidFill>
                <a:highlight>
                  <a:srgbClr val="FFFFFF"/>
                </a:highlight>
                <a:ea typeface="Arial"/>
                <a:cs typeface="Arial"/>
                <a:sym typeface="Arial"/>
              </a:rPr>
              <a:t>A special HBase Catalog table “META table” </a:t>
            </a:r>
            <a:r>
              <a:rPr lang="en-US" sz="2400" dirty="0">
                <a:solidFill>
                  <a:srgbClr val="000000"/>
                </a:solidFill>
                <a:highlight>
                  <a:srgbClr val="FFFFFF"/>
                </a:highlight>
                <a:ea typeface="Arial"/>
                <a:cs typeface="Arial"/>
                <a:sym typeface="Wingdings" panose="05000000000000000000" pitchFamily="2" charset="2"/>
              </a:rPr>
              <a:t></a:t>
            </a:r>
            <a:r>
              <a:rPr lang="en-US" sz="2400" dirty="0">
                <a:solidFill>
                  <a:srgbClr val="000000"/>
                </a:solidFill>
                <a:highlight>
                  <a:srgbClr val="FFFFFF"/>
                </a:highlight>
                <a:ea typeface="Arial"/>
                <a:cs typeface="Arial"/>
                <a:sym typeface="Arial"/>
              </a:rPr>
              <a:t> Holds the location of the regions in the cluster. </a:t>
            </a:r>
          </a:p>
          <a:p>
            <a:pPr marL="822939" indent="-457189">
              <a:lnSpc>
                <a:spcPct val="100000"/>
              </a:lnSpc>
              <a:spcBef>
                <a:spcPts val="533"/>
              </a:spcBef>
              <a:spcAft>
                <a:spcPts val="533"/>
              </a:spcAft>
            </a:pPr>
            <a:r>
              <a:rPr lang="en-US" sz="2400" dirty="0" err="1">
                <a:solidFill>
                  <a:srgbClr val="000000"/>
                </a:solidFill>
                <a:highlight>
                  <a:srgbClr val="FFFFFF"/>
                </a:highlight>
                <a:ea typeface="Arial"/>
                <a:cs typeface="Arial"/>
                <a:sym typeface="Arial"/>
              </a:rPr>
              <a:t>ZooKeeper</a:t>
            </a:r>
            <a:r>
              <a:rPr lang="en-US" sz="2400" dirty="0">
                <a:solidFill>
                  <a:srgbClr val="000000"/>
                </a:solidFill>
                <a:highlight>
                  <a:srgbClr val="FFFFFF"/>
                </a:highlight>
                <a:ea typeface="Arial"/>
                <a:cs typeface="Arial"/>
                <a:sym typeface="Arial"/>
              </a:rPr>
              <a:t> stores the location of the META table.</a:t>
            </a:r>
          </a:p>
          <a:p>
            <a:pPr marL="0" indent="0">
              <a:spcBef>
                <a:spcPts val="1400"/>
              </a:spcBef>
              <a:buNone/>
            </a:pPr>
            <a:endParaRPr sz="2400" b="1" dirty="0">
              <a:latin typeface="Courier New"/>
              <a:ea typeface="Courier New"/>
              <a:cs typeface="Courier New"/>
              <a:sym typeface="Courier New"/>
            </a:endParaRPr>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3552816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4" name="Picture 3">
            <a:extLst>
              <a:ext uri="{FF2B5EF4-FFF2-40B4-BE49-F238E27FC236}">
                <a16:creationId xmlns:a16="http://schemas.microsoft.com/office/drawing/2014/main" id="{C1B9B719-C977-44D4-91E5-A363E325EF18}"/>
              </a:ext>
            </a:extLst>
          </p:cNvPr>
          <p:cNvPicPr>
            <a:picLocks noChangeAspect="1"/>
          </p:cNvPicPr>
          <p:nvPr/>
        </p:nvPicPr>
        <p:blipFill>
          <a:blip r:embed="rId3"/>
          <a:stretch>
            <a:fillRect/>
          </a:stretch>
        </p:blipFill>
        <p:spPr>
          <a:xfrm>
            <a:off x="2813538" y="2890384"/>
            <a:ext cx="7641182" cy="3758299"/>
          </a:xfrm>
          <a:prstGeom prst="rect">
            <a:avLst/>
          </a:prstGeom>
        </p:spPr>
      </p:pic>
      <p:sp>
        <p:nvSpPr>
          <p:cNvPr id="10" name="Title 9"/>
          <p:cNvSpPr>
            <a:spLocks noGrp="1"/>
          </p:cNvSpPr>
          <p:nvPr>
            <p:ph type="title"/>
          </p:nvPr>
        </p:nvSpPr>
        <p:spPr/>
        <p:txBody>
          <a:bodyPr/>
          <a:lstStyle/>
          <a:p>
            <a:pPr>
              <a:spcBef>
                <a:spcPts val="0"/>
              </a:spcBef>
            </a:pPr>
            <a:r>
              <a:rPr lang="en-US" sz="6600" dirty="0" err="1">
                <a:ea typeface="Arial"/>
                <a:cs typeface="Arial"/>
                <a:sym typeface="Arial"/>
              </a:rPr>
              <a:t>HBase</a:t>
            </a:r>
            <a:r>
              <a:rPr lang="en-US" sz="6600" dirty="0">
                <a:ea typeface="Arial"/>
                <a:cs typeface="Arial"/>
                <a:sym typeface="Arial"/>
              </a:rPr>
              <a:t>: </a:t>
            </a:r>
            <a:r>
              <a:rPr lang="en-US" sz="5400" dirty="0">
                <a:ea typeface="Arial"/>
                <a:cs typeface="Arial"/>
                <a:sym typeface="Arial"/>
              </a:rPr>
              <a:t>Meta table</a:t>
            </a:r>
            <a:endParaRPr lang="en-US" sz="6600" dirty="0">
              <a:ea typeface="Arial"/>
              <a:cs typeface="Arial"/>
              <a:sym typeface="Arial"/>
            </a:endParaRPr>
          </a:p>
        </p:txBody>
      </p:sp>
      <p:sp>
        <p:nvSpPr>
          <p:cNvPr id="373" name="Shape 373"/>
          <p:cNvSpPr txBox="1">
            <a:spLocks noGrp="1"/>
          </p:cNvSpPr>
          <p:nvPr>
            <p:ph type="sldNum" sz="quarter" idx="12"/>
          </p:nvPr>
        </p:nvSpPr>
        <p:spPr/>
        <p:txBody>
          <a:bodyPr/>
          <a:lstStyle/>
          <a:p>
            <a:fld id="{00000000-1234-1234-1234-123412341234}" type="slidenum">
              <a:rPr lang="en-US" smtClean="0">
                <a:sym typeface="Questrial"/>
              </a:rPr>
              <a:pPr/>
              <a:t>35</a:t>
            </a:fld>
            <a:endParaRPr lang="en-US">
              <a:sym typeface="Questrial"/>
            </a:endParaRPr>
          </a:p>
        </p:txBody>
      </p:sp>
      <p:sp>
        <p:nvSpPr>
          <p:cNvPr id="374" name="Shape 374"/>
          <p:cNvSpPr txBox="1">
            <a:spLocks noGrp="1"/>
          </p:cNvSpPr>
          <p:nvPr>
            <p:ph type="body" idx="4294967295"/>
          </p:nvPr>
        </p:nvSpPr>
        <p:spPr>
          <a:xfrm>
            <a:off x="254977" y="1934675"/>
            <a:ext cx="11160125" cy="1320800"/>
          </a:xfrm>
          <a:prstGeom prst="rect">
            <a:avLst/>
          </a:prstGeom>
          <a:noFill/>
          <a:ln>
            <a:noFill/>
          </a:ln>
        </p:spPr>
        <p:txBody>
          <a:bodyPr spcFirstLastPara="1" vert="horz" wrap="square" lIns="45700" tIns="45700" rIns="45700" bIns="45700" rtlCol="0" anchor="t" anchorCtr="0">
            <a:noAutofit/>
          </a:bodyPr>
          <a:lstStyle/>
          <a:p>
            <a:pPr marL="822939" indent="-457189">
              <a:lnSpc>
                <a:spcPct val="100000"/>
              </a:lnSpc>
              <a:spcBef>
                <a:spcPts val="533"/>
              </a:spcBef>
              <a:spcAft>
                <a:spcPts val="533"/>
              </a:spcAft>
            </a:pPr>
            <a:r>
              <a:rPr lang="en-US" sz="2400" dirty="0">
                <a:highlight>
                  <a:srgbClr val="FFFFFF"/>
                </a:highlight>
              </a:rPr>
              <a:t>The META table is an HBase table that keeps a list of all regions in the system.</a:t>
            </a:r>
          </a:p>
          <a:p>
            <a:pPr marL="822939" indent="-457189">
              <a:lnSpc>
                <a:spcPct val="100000"/>
              </a:lnSpc>
              <a:spcBef>
                <a:spcPts val="533"/>
              </a:spcBef>
              <a:spcAft>
                <a:spcPts val="533"/>
              </a:spcAft>
            </a:pPr>
            <a:r>
              <a:rPr lang="en-US" sz="2400" dirty="0">
                <a:highlight>
                  <a:srgbClr val="FFFFFF"/>
                </a:highlight>
              </a:rPr>
              <a:t>This META table is like a B Tree</a:t>
            </a:r>
            <a:endParaRPr sz="2400" b="1" dirty="0">
              <a:latin typeface="Courier New"/>
              <a:ea typeface="Courier New"/>
              <a:cs typeface="Courier New"/>
              <a:sym typeface="Courier New"/>
            </a:endParaRPr>
          </a:p>
        </p:txBody>
      </p:sp>
      <p:sp>
        <p:nvSpPr>
          <p:cNvPr id="9" name="Shape 371">
            <a:extLst>
              <a:ext uri="{FF2B5EF4-FFF2-40B4-BE49-F238E27FC236}">
                <a16:creationId xmlns:a16="http://schemas.microsoft.com/office/drawing/2014/main" id="{24D49A22-821B-4274-8B0E-D915EA3F26FB}"/>
              </a:ext>
            </a:extLst>
          </p:cNvPr>
          <p:cNvSpPr txBox="1">
            <a:spLocks/>
          </p:cNvSpPr>
          <p:nvPr/>
        </p:nvSpPr>
        <p:spPr>
          <a:xfrm>
            <a:off x="472188" y="320997"/>
            <a:ext cx="11159400" cy="654555"/>
          </a:xfrm>
          <a:prstGeom prst="rect">
            <a:avLst/>
          </a:prstGeom>
          <a:noFill/>
          <a:ln>
            <a:noFill/>
          </a:ln>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80000"/>
              </a:lnSpc>
              <a:spcBef>
                <a:spcPts val="0"/>
              </a:spcBef>
              <a:buClr>
                <a:srgbClr val="C00000"/>
              </a:buClr>
              <a:buSzPts val="5000"/>
            </a:pPr>
            <a:endParaRPr lang="en-US" sz="4400" dirty="0">
              <a:solidFill>
                <a:srgbClr val="C00000"/>
              </a:solidFill>
              <a:ea typeface="Arial"/>
              <a:cs typeface="Arial"/>
              <a:sym typeface="Arial"/>
            </a:endParaRPr>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2165564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5" name="Title 4"/>
          <p:cNvSpPr>
            <a:spLocks noGrp="1"/>
          </p:cNvSpPr>
          <p:nvPr>
            <p:ph type="title"/>
          </p:nvPr>
        </p:nvSpPr>
        <p:spPr>
          <a:xfrm>
            <a:off x="1024128" y="1406768"/>
            <a:ext cx="9720072" cy="678063"/>
          </a:xfrm>
        </p:spPr>
        <p:txBody>
          <a:bodyPr>
            <a:normAutofit fontScale="90000"/>
          </a:bodyPr>
          <a:lstStyle/>
          <a:p>
            <a:r>
              <a:rPr lang="en-US" dirty="0" err="1">
                <a:sym typeface="Arial"/>
              </a:rPr>
              <a:t>HBase</a:t>
            </a:r>
            <a:r>
              <a:rPr lang="en-US" dirty="0">
                <a:sym typeface="Arial"/>
              </a:rPr>
              <a:t>: Reads/Writes</a:t>
            </a:r>
            <a:br>
              <a:rPr lang="en-US" dirty="0">
                <a:sym typeface="Arial"/>
              </a:rPr>
            </a:br>
            <a:br>
              <a:rPr lang="en-US" dirty="0">
                <a:sym typeface="Arial"/>
              </a:rPr>
            </a:br>
            <a:endParaRPr lang="en-US" dirty="0"/>
          </a:p>
        </p:txBody>
      </p:sp>
      <p:sp>
        <p:nvSpPr>
          <p:cNvPr id="373" name="Shape 373"/>
          <p:cNvSpPr txBox="1">
            <a:spLocks noGrp="1"/>
          </p:cNvSpPr>
          <p:nvPr>
            <p:ph type="sldNum" sz="quarter" idx="12"/>
          </p:nvPr>
        </p:nvSpPr>
        <p:spPr/>
        <p:txBody>
          <a:bodyPr/>
          <a:lstStyle/>
          <a:p>
            <a:fld id="{00000000-1234-1234-1234-123412341234}" type="slidenum">
              <a:rPr lang="en-US" smtClean="0">
                <a:sym typeface="Questrial"/>
              </a:rPr>
              <a:pPr/>
              <a:t>36</a:t>
            </a:fld>
            <a:endParaRPr lang="en-US">
              <a:sym typeface="Questrial"/>
            </a:endParaRPr>
          </a:p>
        </p:txBody>
      </p:sp>
      <p:sp>
        <p:nvSpPr>
          <p:cNvPr id="374" name="Shape 374"/>
          <p:cNvSpPr txBox="1">
            <a:spLocks noGrp="1"/>
          </p:cNvSpPr>
          <p:nvPr>
            <p:ph type="body" idx="4294967295"/>
          </p:nvPr>
        </p:nvSpPr>
        <p:spPr>
          <a:xfrm>
            <a:off x="0" y="1565275"/>
            <a:ext cx="10769600" cy="2192338"/>
          </a:xfrm>
          <a:prstGeom prst="rect">
            <a:avLst/>
          </a:prstGeom>
          <a:noFill/>
          <a:ln>
            <a:noFill/>
          </a:ln>
        </p:spPr>
        <p:txBody>
          <a:bodyPr spcFirstLastPara="1" vert="horz" wrap="square" lIns="45700" tIns="45700" rIns="45700" bIns="45700" rtlCol="0" anchor="t" anchorCtr="0">
            <a:noAutofit/>
          </a:bodyPr>
          <a:lstStyle/>
          <a:p>
            <a:pPr marL="822939" indent="-457189">
              <a:lnSpc>
                <a:spcPct val="100000"/>
              </a:lnSpc>
              <a:spcBef>
                <a:spcPts val="533"/>
              </a:spcBef>
              <a:spcAft>
                <a:spcPts val="533"/>
              </a:spcAft>
            </a:pPr>
            <a:r>
              <a:rPr lang="en-US" sz="2400" dirty="0">
                <a:solidFill>
                  <a:srgbClr val="000000"/>
                </a:solidFill>
                <a:highlight>
                  <a:srgbClr val="FFFFFF"/>
                </a:highlight>
                <a:ea typeface="Arial"/>
                <a:cs typeface="Arial"/>
                <a:sym typeface="Arial"/>
              </a:rPr>
              <a:t>The client gets the Region server that hosts the META table from </a:t>
            </a:r>
            <a:r>
              <a:rPr lang="en-US" sz="2400" dirty="0" err="1">
                <a:solidFill>
                  <a:srgbClr val="000000"/>
                </a:solidFill>
                <a:highlight>
                  <a:srgbClr val="FFFFFF"/>
                </a:highlight>
                <a:ea typeface="Arial"/>
                <a:cs typeface="Arial"/>
                <a:sym typeface="Arial"/>
              </a:rPr>
              <a:t>ZooKeeper</a:t>
            </a:r>
            <a:endParaRPr lang="en-US" sz="2400" dirty="0">
              <a:solidFill>
                <a:srgbClr val="000000"/>
              </a:solidFill>
              <a:highlight>
                <a:srgbClr val="FFFFFF"/>
              </a:highlight>
              <a:ea typeface="Arial"/>
              <a:cs typeface="Arial"/>
              <a:sym typeface="Arial"/>
            </a:endParaRPr>
          </a:p>
          <a:p>
            <a:pPr marL="822939" indent="-457189">
              <a:lnSpc>
                <a:spcPct val="100000"/>
              </a:lnSpc>
              <a:spcBef>
                <a:spcPts val="533"/>
              </a:spcBef>
              <a:spcAft>
                <a:spcPts val="533"/>
              </a:spcAft>
            </a:pPr>
            <a:r>
              <a:rPr lang="en-US" sz="2400" dirty="0">
                <a:solidFill>
                  <a:srgbClr val="000000"/>
                </a:solidFill>
                <a:highlight>
                  <a:srgbClr val="FFFFFF"/>
                </a:highlight>
                <a:ea typeface="Arial"/>
                <a:cs typeface="Arial"/>
                <a:sym typeface="Arial"/>
              </a:rPr>
              <a:t>The client will </a:t>
            </a:r>
            <a:r>
              <a:rPr lang="en-US" sz="2400" dirty="0">
                <a:solidFill>
                  <a:srgbClr val="FF0000"/>
                </a:solidFill>
                <a:highlight>
                  <a:srgbClr val="FFFFFF"/>
                </a:highlight>
                <a:ea typeface="Arial"/>
                <a:cs typeface="Arial"/>
                <a:sym typeface="Arial"/>
              </a:rPr>
              <a:t>query</a:t>
            </a:r>
            <a:r>
              <a:rPr lang="en-US" sz="2400" dirty="0">
                <a:solidFill>
                  <a:srgbClr val="000000"/>
                </a:solidFill>
                <a:highlight>
                  <a:srgbClr val="FFFFFF"/>
                </a:highlight>
                <a:ea typeface="Arial"/>
                <a:cs typeface="Arial"/>
                <a:sym typeface="Arial"/>
              </a:rPr>
              <a:t> </a:t>
            </a:r>
            <a:r>
              <a:rPr lang="en-US" sz="2400" dirty="0">
                <a:solidFill>
                  <a:srgbClr val="FF0000"/>
                </a:solidFill>
                <a:highlight>
                  <a:srgbClr val="FFFFFF"/>
                </a:highlight>
                <a:ea typeface="Arial"/>
                <a:cs typeface="Arial"/>
                <a:sym typeface="Arial"/>
              </a:rPr>
              <a:t>(get/put) </a:t>
            </a:r>
            <a:r>
              <a:rPr lang="en-US" sz="2400" dirty="0">
                <a:solidFill>
                  <a:srgbClr val="000000"/>
                </a:solidFill>
                <a:highlight>
                  <a:srgbClr val="FFFFFF"/>
                </a:highlight>
                <a:ea typeface="Arial"/>
                <a:cs typeface="Arial"/>
                <a:sym typeface="Arial"/>
              </a:rPr>
              <a:t>the META server to get the region server corresponding to the </a:t>
            </a:r>
            <a:r>
              <a:rPr lang="en-US" sz="2400" dirty="0" err="1">
                <a:solidFill>
                  <a:srgbClr val="FF0000"/>
                </a:solidFill>
                <a:highlight>
                  <a:srgbClr val="FFFFFF"/>
                </a:highlight>
                <a:ea typeface="Arial"/>
                <a:cs typeface="Arial"/>
                <a:sym typeface="Arial"/>
              </a:rPr>
              <a:t>rowkey</a:t>
            </a:r>
            <a:r>
              <a:rPr lang="en-US" sz="2400" dirty="0">
                <a:solidFill>
                  <a:srgbClr val="000000"/>
                </a:solidFill>
                <a:highlight>
                  <a:srgbClr val="FFFFFF"/>
                </a:highlight>
                <a:ea typeface="Arial"/>
                <a:cs typeface="Arial"/>
                <a:sym typeface="Arial"/>
              </a:rPr>
              <a:t> it wants to access</a:t>
            </a:r>
            <a:endParaRPr sz="2400" dirty="0">
              <a:solidFill>
                <a:srgbClr val="000000"/>
              </a:solidFill>
              <a:highlight>
                <a:srgbClr val="FFFFFF"/>
              </a:highlight>
              <a:ea typeface="Arial"/>
              <a:cs typeface="Arial"/>
              <a:sym typeface="Arial"/>
            </a:endParaRPr>
          </a:p>
          <a:p>
            <a:pPr marL="822939" indent="-457189">
              <a:lnSpc>
                <a:spcPct val="100000"/>
              </a:lnSpc>
              <a:spcBef>
                <a:spcPts val="533"/>
              </a:spcBef>
              <a:spcAft>
                <a:spcPts val="533"/>
              </a:spcAft>
              <a:buClr>
                <a:srgbClr val="000000"/>
              </a:buClr>
              <a:buSzPts val="2400"/>
            </a:pPr>
            <a:r>
              <a:rPr lang="en-US" sz="2400" dirty="0">
                <a:solidFill>
                  <a:srgbClr val="000000"/>
                </a:solidFill>
                <a:ea typeface="Arial"/>
                <a:cs typeface="Arial"/>
                <a:sym typeface="Arial"/>
              </a:rPr>
              <a:t>It will get the Row from the corresponding Region Server.</a:t>
            </a:r>
            <a:endParaRPr sz="2400" dirty="0">
              <a:ea typeface="Courier New"/>
              <a:cs typeface="Courier New"/>
              <a:sym typeface="Courier New"/>
            </a:endParaRPr>
          </a:p>
          <a:p>
            <a:pPr marL="0" indent="0">
              <a:spcBef>
                <a:spcPts val="1400"/>
              </a:spcBef>
              <a:buNone/>
            </a:pPr>
            <a:endParaRPr sz="2400" b="1" dirty="0">
              <a:latin typeface="Courier New"/>
              <a:ea typeface="Courier New"/>
              <a:cs typeface="Courier New"/>
              <a:sym typeface="Courier New"/>
            </a:endParaRPr>
          </a:p>
        </p:txBody>
      </p:sp>
      <p:pic>
        <p:nvPicPr>
          <p:cNvPr id="3" name="Picture 2">
            <a:extLst>
              <a:ext uri="{FF2B5EF4-FFF2-40B4-BE49-F238E27FC236}">
                <a16:creationId xmlns:a16="http://schemas.microsoft.com/office/drawing/2014/main" id="{56FCC7D1-0022-4565-9303-DEF5C0703054}"/>
              </a:ext>
            </a:extLst>
          </p:cNvPr>
          <p:cNvPicPr>
            <a:picLocks noChangeAspect="1"/>
          </p:cNvPicPr>
          <p:nvPr/>
        </p:nvPicPr>
        <p:blipFill>
          <a:blip r:embed="rId3"/>
          <a:stretch>
            <a:fillRect/>
          </a:stretch>
        </p:blipFill>
        <p:spPr>
          <a:xfrm>
            <a:off x="3745523" y="3598095"/>
            <a:ext cx="6631391" cy="3086711"/>
          </a:xfrm>
          <a:prstGeom prst="rect">
            <a:avLst/>
          </a:prstGeom>
        </p:spPr>
      </p:pic>
      <p:sp>
        <p:nvSpPr>
          <p:cNvPr id="10" name="Shape 371">
            <a:extLst>
              <a:ext uri="{FF2B5EF4-FFF2-40B4-BE49-F238E27FC236}">
                <a16:creationId xmlns:a16="http://schemas.microsoft.com/office/drawing/2014/main" id="{EE55BC8E-674A-45D5-9BC3-105F7363BAFB}"/>
              </a:ext>
            </a:extLst>
          </p:cNvPr>
          <p:cNvSpPr txBox="1">
            <a:spLocks/>
          </p:cNvSpPr>
          <p:nvPr/>
        </p:nvSpPr>
        <p:spPr>
          <a:xfrm>
            <a:off x="651600" y="861646"/>
            <a:ext cx="11159400" cy="615462"/>
          </a:xfrm>
          <a:prstGeom prst="rect">
            <a:avLst/>
          </a:prstGeom>
          <a:noFill/>
          <a:ln>
            <a:noFill/>
          </a:ln>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80000"/>
              </a:lnSpc>
              <a:spcBef>
                <a:spcPts val="0"/>
              </a:spcBef>
              <a:buClr>
                <a:srgbClr val="C00000"/>
              </a:buClr>
              <a:buSzPts val="5000"/>
            </a:pPr>
            <a:br>
              <a:rPr lang="en-US" sz="4400" dirty="0">
                <a:ea typeface="Arial"/>
                <a:cs typeface="Arial"/>
                <a:sym typeface="Arial"/>
              </a:rPr>
            </a:br>
            <a:endParaRPr lang="en-US" sz="4400" dirty="0">
              <a:solidFill>
                <a:srgbClr val="C00000"/>
              </a:solidFill>
              <a:ea typeface="Arial"/>
              <a:cs typeface="Arial"/>
              <a:sym typeface="Arial"/>
            </a:endParaRPr>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3731021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1032920" y="567632"/>
            <a:ext cx="9720072" cy="1499616"/>
          </a:xfrm>
        </p:spPr>
        <p:txBody>
          <a:bodyPr/>
          <a:lstStyle/>
          <a:p>
            <a:r>
              <a:rPr lang="en-US" dirty="0" err="1">
                <a:sym typeface="Arial"/>
              </a:rPr>
              <a:t>HBase</a:t>
            </a:r>
            <a:r>
              <a:rPr lang="en-US" dirty="0">
                <a:sym typeface="Arial"/>
              </a:rPr>
              <a:t>: Some Limitations</a:t>
            </a:r>
          </a:p>
        </p:txBody>
      </p:sp>
      <p:sp>
        <p:nvSpPr>
          <p:cNvPr id="391" name="Shape 391"/>
          <p:cNvSpPr txBox="1">
            <a:spLocks noGrp="1"/>
          </p:cNvSpPr>
          <p:nvPr>
            <p:ph type="sldNum" sz="quarter" idx="12"/>
          </p:nvPr>
        </p:nvSpPr>
        <p:spPr/>
        <p:txBody>
          <a:bodyPr/>
          <a:lstStyle/>
          <a:p>
            <a:fld id="{00000000-1234-1234-1234-123412341234}" type="slidenum">
              <a:rPr lang="en-US" smtClean="0">
                <a:sym typeface="Questrial"/>
              </a:rPr>
              <a:pPr/>
              <a:t>37</a:t>
            </a:fld>
            <a:endParaRPr lang="en-US">
              <a:sym typeface="Questrial"/>
            </a:endParaRPr>
          </a:p>
        </p:txBody>
      </p:sp>
      <p:sp>
        <p:nvSpPr>
          <p:cNvPr id="392" name="Shape 392"/>
          <p:cNvSpPr txBox="1">
            <a:spLocks noGrp="1"/>
          </p:cNvSpPr>
          <p:nvPr>
            <p:ph type="body" idx="4294967295"/>
          </p:nvPr>
        </p:nvSpPr>
        <p:spPr>
          <a:xfrm>
            <a:off x="826477" y="1885340"/>
            <a:ext cx="10567988" cy="4014787"/>
          </a:xfrm>
          <a:prstGeom prst="rect">
            <a:avLst/>
          </a:prstGeom>
          <a:noFill/>
          <a:ln>
            <a:noFill/>
          </a:ln>
        </p:spPr>
        <p:txBody>
          <a:bodyPr spcFirstLastPara="1" vert="horz" wrap="square" lIns="45700" tIns="45700" rIns="45700" bIns="45700" rtlCol="0" anchor="t" anchorCtr="0">
            <a:noAutofit/>
          </a:bodyPr>
          <a:lstStyle/>
          <a:p>
            <a:pPr marL="490208" indent="-457189">
              <a:lnSpc>
                <a:spcPct val="100000"/>
              </a:lnSpc>
              <a:spcBef>
                <a:spcPts val="533"/>
              </a:spcBef>
              <a:spcAft>
                <a:spcPts val="533"/>
              </a:spcAft>
              <a:buClr>
                <a:srgbClr val="000000"/>
              </a:buClr>
              <a:buSzPts val="2600"/>
            </a:pPr>
            <a:r>
              <a:rPr lang="en-US" sz="3200" dirty="0">
                <a:solidFill>
                  <a:srgbClr val="000000"/>
                </a:solidFill>
                <a:highlight>
                  <a:srgbClr val="FFFFFF"/>
                </a:highlight>
                <a:ea typeface="Arial"/>
                <a:cs typeface="Arial"/>
                <a:sym typeface="Arial"/>
              </a:rPr>
              <a:t>Not ideal for large objects (&gt;50MB per cell), e.g., videos -- the problem is “write amplification” -- when HDFS reorganizes data to compact large unchanging data, extensive copying occurs</a:t>
            </a:r>
          </a:p>
          <a:p>
            <a:pPr marL="490208" indent="-457189">
              <a:lnSpc>
                <a:spcPct val="100000"/>
              </a:lnSpc>
              <a:spcBef>
                <a:spcPts val="533"/>
              </a:spcBef>
              <a:spcAft>
                <a:spcPts val="533"/>
              </a:spcAft>
              <a:buSzPts val="2600"/>
            </a:pPr>
            <a:r>
              <a:rPr lang="en-US" sz="3200" dirty="0">
                <a:ea typeface="Arial"/>
                <a:cs typeface="Arial"/>
                <a:sym typeface="Arial"/>
              </a:rPr>
              <a:t>Not ideal for storing data chronologically (time as primary index), e.g., machine logs organized by time-stamps cause write hot-spots.</a:t>
            </a:r>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1840683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880025" y="759735"/>
            <a:ext cx="11159400" cy="740928"/>
          </a:xfrm>
          <a:prstGeom prst="rect">
            <a:avLst/>
          </a:prstGeom>
          <a:noFill/>
          <a:ln>
            <a:noFill/>
          </a:ln>
        </p:spPr>
        <p:txBody>
          <a:bodyPr spcFirstLastPara="1" vert="horz" wrap="square" lIns="91425" tIns="45700" rIns="91425" bIns="45700" rtlCol="0" anchor="ctr" anchorCtr="0">
            <a:noAutofit/>
          </a:bodyPr>
          <a:lstStyle/>
          <a:p>
            <a:pPr>
              <a:spcBef>
                <a:spcPts val="0"/>
              </a:spcBef>
              <a:buClr>
                <a:srgbClr val="C00000"/>
              </a:buClr>
              <a:buSzPts val="5000"/>
            </a:pPr>
            <a:r>
              <a:rPr lang="en-US" dirty="0">
                <a:ea typeface="Arial"/>
                <a:cs typeface="Arial"/>
                <a:sym typeface="Arial"/>
              </a:rPr>
              <a:t>HBase vs HDFS</a:t>
            </a:r>
            <a:endParaRPr dirty="0">
              <a:solidFill>
                <a:srgbClr val="C00000"/>
              </a:solidFill>
              <a:ea typeface="Arial"/>
              <a:cs typeface="Arial"/>
              <a:sym typeface="Arial"/>
            </a:endParaRPr>
          </a:p>
        </p:txBody>
      </p:sp>
      <p:sp>
        <p:nvSpPr>
          <p:cNvPr id="381" name="Shape 381"/>
          <p:cNvSpPr txBox="1">
            <a:spLocks noGrp="1"/>
          </p:cNvSpPr>
          <p:nvPr>
            <p:ph type="sldNum" idx="12"/>
          </p:nvPr>
        </p:nvSpPr>
        <p:spPr>
          <a:xfrm>
            <a:off x="10962176" y="6583800"/>
            <a:ext cx="8226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solidFill>
                  <a:srgbClr val="0C0C0C"/>
                </a:solidFill>
                <a:latin typeface="Questrial"/>
                <a:ea typeface="Questrial"/>
                <a:cs typeface="Questrial"/>
                <a:sym typeface="Questrial"/>
              </a:rPr>
              <a:pPr algn="l"/>
              <a:t>38</a:t>
            </a:fld>
            <a:endParaRPr>
              <a:solidFill>
                <a:srgbClr val="0C0C0C"/>
              </a:solidFill>
              <a:latin typeface="Questrial"/>
              <a:ea typeface="Questrial"/>
              <a:cs typeface="Questrial"/>
              <a:sym typeface="Questrial"/>
            </a:endParaRPr>
          </a:p>
        </p:txBody>
      </p:sp>
      <p:sp>
        <p:nvSpPr>
          <p:cNvPr id="382" name="Shape 382"/>
          <p:cNvSpPr txBox="1">
            <a:spLocks noGrp="1"/>
          </p:cNvSpPr>
          <p:nvPr>
            <p:ph type="body" idx="1"/>
          </p:nvPr>
        </p:nvSpPr>
        <p:spPr>
          <a:xfrm>
            <a:off x="480982" y="1699171"/>
            <a:ext cx="11010180" cy="1377869"/>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1400"/>
              </a:spcBef>
              <a:buNone/>
            </a:pPr>
            <a:r>
              <a:rPr lang="en-US" sz="2933" dirty="0" err="1">
                <a:solidFill>
                  <a:srgbClr val="404041"/>
                </a:solidFill>
                <a:highlight>
                  <a:srgbClr val="FFFFFF"/>
                </a:highlight>
                <a:ea typeface="Arial"/>
                <a:cs typeface="Arial"/>
                <a:sym typeface="Arial"/>
              </a:rPr>
              <a:t>Hbase</a:t>
            </a:r>
            <a:r>
              <a:rPr lang="en-US" sz="2933" dirty="0">
                <a:solidFill>
                  <a:srgbClr val="404041"/>
                </a:solidFill>
                <a:highlight>
                  <a:srgbClr val="FFFFFF"/>
                </a:highlight>
                <a:ea typeface="Arial"/>
                <a:cs typeface="Arial"/>
                <a:sym typeface="Arial"/>
              </a:rPr>
              <a:t> is a NoSQL distributed store layer (on top of HDFS). It is for </a:t>
            </a:r>
            <a:r>
              <a:rPr lang="en-US" sz="2933" dirty="0">
                <a:solidFill>
                  <a:srgbClr val="FF0000"/>
                </a:solidFill>
                <a:highlight>
                  <a:srgbClr val="FFFFFF"/>
                </a:highlight>
                <a:ea typeface="Arial"/>
                <a:cs typeface="Arial"/>
                <a:sym typeface="Arial"/>
              </a:rPr>
              <a:t>faster     random, </a:t>
            </a:r>
            <a:r>
              <a:rPr lang="en-US" sz="2933" dirty="0" err="1">
                <a:solidFill>
                  <a:srgbClr val="FF0000"/>
                </a:solidFill>
                <a:highlight>
                  <a:srgbClr val="FFFFFF"/>
                </a:highlight>
                <a:ea typeface="Arial"/>
                <a:cs typeface="Arial"/>
                <a:sym typeface="Arial"/>
              </a:rPr>
              <a:t>realtime</a:t>
            </a:r>
            <a:r>
              <a:rPr lang="en-US" sz="2933" dirty="0">
                <a:solidFill>
                  <a:srgbClr val="404041"/>
                </a:solidFill>
                <a:highlight>
                  <a:srgbClr val="FFFFFF"/>
                </a:highlight>
                <a:ea typeface="Arial"/>
                <a:cs typeface="Arial"/>
                <a:sym typeface="Arial"/>
              </a:rPr>
              <a:t> read/write access to the big data stored in HDFS. </a:t>
            </a:r>
            <a:r>
              <a:rPr lang="en-US" sz="2933" b="1" dirty="0">
                <a:ea typeface="Courier New"/>
                <a:cs typeface="Courier New"/>
                <a:sym typeface="Courier New"/>
              </a:rPr>
              <a:t> </a:t>
            </a:r>
            <a:endParaRPr sz="2933" b="1" dirty="0">
              <a:ea typeface="Courier New"/>
              <a:cs typeface="Courier New"/>
              <a:sym typeface="Courier New"/>
            </a:endParaRPr>
          </a:p>
        </p:txBody>
      </p:sp>
      <p:sp>
        <p:nvSpPr>
          <p:cNvPr id="383" name="Shape 383"/>
          <p:cNvSpPr/>
          <p:nvPr/>
        </p:nvSpPr>
        <p:spPr>
          <a:xfrm>
            <a:off x="6540813" y="3077040"/>
            <a:ext cx="5498612" cy="2392200"/>
          </a:xfrm>
          <a:prstGeom prst="roundRect">
            <a:avLst>
              <a:gd name="adj" fmla="val 16667"/>
            </a:avLst>
          </a:prstGeom>
          <a:no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algn="ctr"/>
            <a:r>
              <a:rPr lang="en-US" sz="2400" b="1" dirty="0"/>
              <a:t>HDFS</a:t>
            </a:r>
            <a:endParaRPr sz="2400" b="1" dirty="0"/>
          </a:p>
          <a:p>
            <a:pPr marL="365751" indent="-380990">
              <a:buSzPts val="2000"/>
              <a:buFont typeface="Arial" panose="020B0604020202020204" pitchFamily="34" charset="0"/>
              <a:buChar char="•"/>
            </a:pPr>
            <a:r>
              <a:rPr lang="en-US" sz="2133" dirty="0"/>
              <a:t>Stores data as flat files</a:t>
            </a:r>
            <a:endParaRPr sz="2133" dirty="0"/>
          </a:p>
          <a:p>
            <a:pPr marL="365751" indent="-380990">
              <a:buSzPts val="2000"/>
              <a:buFont typeface="Arial" panose="020B0604020202020204" pitchFamily="34" charset="0"/>
              <a:buChar char="•"/>
            </a:pPr>
            <a:r>
              <a:rPr lang="en-US" sz="2133" dirty="0">
                <a:highlight>
                  <a:srgbClr val="FFFFFF"/>
                </a:highlight>
              </a:rPr>
              <a:t>Optimized for streaming access of large files -- </a:t>
            </a:r>
            <a:r>
              <a:rPr lang="en-US" sz="2133" dirty="0">
                <a:solidFill>
                  <a:srgbClr val="242729"/>
                </a:solidFill>
                <a:highlight>
                  <a:srgbClr val="FFFFFF"/>
                </a:highlight>
              </a:rPr>
              <a:t>doesn’t support random read/write</a:t>
            </a:r>
            <a:r>
              <a:rPr lang="en-US" sz="2133" dirty="0">
                <a:highlight>
                  <a:srgbClr val="FFFFFF"/>
                </a:highlight>
              </a:rPr>
              <a:t> </a:t>
            </a:r>
            <a:endParaRPr sz="2133" dirty="0">
              <a:highlight>
                <a:srgbClr val="FFFFFF"/>
              </a:highlight>
            </a:endParaRPr>
          </a:p>
          <a:p>
            <a:pPr marL="365751" indent="-380990">
              <a:buClr>
                <a:srgbClr val="242729"/>
              </a:buClr>
              <a:buSzPts val="2000"/>
              <a:buFont typeface="Arial" panose="020B0604020202020204" pitchFamily="34" charset="0"/>
              <a:buChar char="•"/>
            </a:pPr>
            <a:r>
              <a:rPr lang="en-US" sz="2133" dirty="0">
                <a:solidFill>
                  <a:srgbClr val="242729"/>
                </a:solidFill>
                <a:highlight>
                  <a:srgbClr val="FFFFFF"/>
                </a:highlight>
              </a:rPr>
              <a:t>Follows write-once read-many model</a:t>
            </a:r>
            <a:endParaRPr sz="2133" dirty="0">
              <a:solidFill>
                <a:srgbClr val="242729"/>
              </a:solidFill>
              <a:highlight>
                <a:srgbClr val="FFFFFF"/>
              </a:highlight>
            </a:endParaRPr>
          </a:p>
        </p:txBody>
      </p:sp>
      <p:sp>
        <p:nvSpPr>
          <p:cNvPr id="384" name="Shape 384"/>
          <p:cNvSpPr/>
          <p:nvPr/>
        </p:nvSpPr>
        <p:spPr>
          <a:xfrm>
            <a:off x="314753" y="3077041"/>
            <a:ext cx="6052500" cy="2795716"/>
          </a:xfrm>
          <a:prstGeom prst="roundRect">
            <a:avLst>
              <a:gd name="adj" fmla="val 16667"/>
            </a:avLst>
          </a:prstGeom>
          <a:no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algn="ctr"/>
            <a:r>
              <a:rPr lang="en-US" sz="2400" b="1" dirty="0"/>
              <a:t>HBase</a:t>
            </a:r>
            <a:endParaRPr sz="2400" b="1" dirty="0"/>
          </a:p>
          <a:p>
            <a:pPr marL="365751" indent="-380990">
              <a:buSzPts val="2000"/>
              <a:buFont typeface="Arial" panose="020B0604020202020204" pitchFamily="34" charset="0"/>
              <a:buChar char="•"/>
            </a:pPr>
            <a:r>
              <a:rPr lang="en-US" sz="2133" dirty="0"/>
              <a:t>Stores data as key-value stores in columnar fashion. </a:t>
            </a:r>
            <a:r>
              <a:rPr lang="en-US" sz="2133" dirty="0">
                <a:highlight>
                  <a:schemeClr val="lt1"/>
                </a:highlight>
              </a:rPr>
              <a:t>Records in HBase are stored according to the </a:t>
            </a:r>
            <a:r>
              <a:rPr lang="en-US" sz="2133" dirty="0" err="1">
                <a:highlight>
                  <a:schemeClr val="lt1"/>
                </a:highlight>
              </a:rPr>
              <a:t>rowkey</a:t>
            </a:r>
            <a:r>
              <a:rPr lang="en-US" sz="2133" dirty="0">
                <a:highlight>
                  <a:schemeClr val="lt1"/>
                </a:highlight>
              </a:rPr>
              <a:t> and </a:t>
            </a:r>
            <a:r>
              <a:rPr lang="en-US" sz="2133" dirty="0">
                <a:highlight>
                  <a:srgbClr val="FFFFFF"/>
                </a:highlight>
              </a:rPr>
              <a:t>that sequential search is common</a:t>
            </a:r>
            <a:endParaRPr sz="2133" dirty="0">
              <a:highlight>
                <a:srgbClr val="FFFFFF"/>
              </a:highlight>
            </a:endParaRPr>
          </a:p>
          <a:p>
            <a:pPr marL="365751" indent="-380990">
              <a:buSzPts val="2000"/>
              <a:buFont typeface="Arial" panose="020B0604020202020204" pitchFamily="34" charset="0"/>
              <a:buChar char="•"/>
            </a:pPr>
            <a:r>
              <a:rPr lang="en-US" sz="2133" dirty="0">
                <a:solidFill>
                  <a:srgbClr val="242729"/>
                </a:solidFill>
                <a:highlight>
                  <a:srgbClr val="FFFFFF"/>
                </a:highlight>
              </a:rPr>
              <a:t>Provides low latency access to small amounts of data from within a large data set</a:t>
            </a:r>
            <a:endParaRPr sz="2133" dirty="0">
              <a:highlight>
                <a:srgbClr val="FFFFFF"/>
              </a:highlight>
            </a:endParaRPr>
          </a:p>
          <a:p>
            <a:pPr marL="365751" indent="-380990">
              <a:buClr>
                <a:srgbClr val="242729"/>
              </a:buClr>
              <a:buSzPts val="2000"/>
              <a:buFont typeface="Arial" panose="020B0604020202020204" pitchFamily="34" charset="0"/>
              <a:buChar char="•"/>
            </a:pPr>
            <a:r>
              <a:rPr lang="en-US" sz="2133" dirty="0">
                <a:solidFill>
                  <a:srgbClr val="242729"/>
                </a:solidFill>
                <a:highlight>
                  <a:srgbClr val="FFFFFF"/>
                </a:highlight>
              </a:rPr>
              <a:t>Provides flexible data model</a:t>
            </a:r>
            <a:endParaRPr sz="2133" dirty="0">
              <a:solidFill>
                <a:srgbClr val="242729"/>
              </a:solidFill>
              <a:highlight>
                <a:srgbClr val="FFFFFF"/>
              </a:highlight>
            </a:endParaRPr>
          </a:p>
        </p:txBody>
      </p:sp>
      <p:sp>
        <p:nvSpPr>
          <p:cNvPr id="2" name="Footer Placeholder 1"/>
          <p:cNvSpPr>
            <a:spLocks noGrp="1"/>
          </p:cNvSpPr>
          <p:nvPr>
            <p:ph type="ftr" sz="quarter" idx="11"/>
          </p:nvPr>
        </p:nvSpPr>
        <p:spPr/>
        <p:txBody>
          <a:bodyPr/>
          <a:lstStyle/>
          <a:p>
            <a:r>
              <a:rPr lang="en-US"/>
              <a:t>HTTP://WWW.CS.CORNELL.EDU/COURSES/CS5412/2020SP</a:t>
            </a:r>
          </a:p>
        </p:txBody>
      </p:sp>
    </p:spTree>
    <p:extLst>
      <p:ext uri="{BB962C8B-B14F-4D97-AF65-F5344CB8AC3E}">
        <p14:creationId xmlns:p14="http://schemas.microsoft.com/office/powerpoint/2010/main" val="1060021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875050" y="614323"/>
            <a:ext cx="107868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a:latin typeface="Arial"/>
                <a:ea typeface="Arial"/>
                <a:cs typeface="Arial"/>
                <a:sym typeface="Arial"/>
              </a:rPr>
              <a:t>Hadoop Resource Management</a:t>
            </a:r>
            <a:endParaRPr sz="5000" i="0" u="none" strike="noStrike" cap="none">
              <a:solidFill>
                <a:srgbClr val="C00000"/>
              </a:solidFill>
              <a:latin typeface="Arial"/>
              <a:ea typeface="Arial"/>
              <a:cs typeface="Arial"/>
              <a:sym typeface="Arial"/>
            </a:endParaRPr>
          </a:p>
        </p:txBody>
      </p:sp>
      <p:sp>
        <p:nvSpPr>
          <p:cNvPr id="398" name="Shape 398"/>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399" name="Shape 399"/>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39</a:t>
            </a:fld>
            <a:endParaRPr sz="1000" b="0" i="0" u="none" strike="noStrike" cap="none">
              <a:solidFill>
                <a:srgbClr val="0C0C0C"/>
              </a:solidFill>
              <a:latin typeface="Questrial"/>
              <a:ea typeface="Questrial"/>
              <a:cs typeface="Questrial"/>
              <a:sym typeface="Questrial"/>
            </a:endParaRPr>
          </a:p>
        </p:txBody>
      </p:sp>
      <p:sp>
        <p:nvSpPr>
          <p:cNvPr id="400" name="Shape 400"/>
          <p:cNvSpPr txBox="1">
            <a:spLocks noGrp="1"/>
          </p:cNvSpPr>
          <p:nvPr>
            <p:ph type="body" idx="1"/>
          </p:nvPr>
        </p:nvSpPr>
        <p:spPr>
          <a:xfrm>
            <a:off x="828133" y="2387177"/>
            <a:ext cx="10983000" cy="3856500"/>
          </a:xfrm>
          <a:prstGeom prst="rect">
            <a:avLst/>
          </a:prstGeom>
          <a:noFill/>
          <a:ln>
            <a:noFill/>
          </a:ln>
        </p:spPr>
        <p:txBody>
          <a:bodyPr spcFirstLastPara="1" wrap="square" lIns="45700" tIns="45700" rIns="45700" bIns="45700" anchor="t" anchorCtr="0">
            <a:noAutofit/>
          </a:bodyPr>
          <a:lstStyle/>
          <a:p>
            <a:pPr marL="0" lvl="0" indent="0" rtl="0">
              <a:lnSpc>
                <a:spcPct val="115000"/>
              </a:lnSpc>
              <a:spcBef>
                <a:spcPts val="1400"/>
              </a:spcBef>
              <a:spcAft>
                <a:spcPts val="0"/>
              </a:spcAft>
              <a:buNone/>
            </a:pPr>
            <a:r>
              <a:rPr lang="en-US" sz="2600" dirty="0">
                <a:highlight>
                  <a:srgbClr val="FFFFFF"/>
                </a:highlight>
                <a:latin typeface="Arial"/>
                <a:ea typeface="Arial"/>
                <a:cs typeface="Arial"/>
                <a:sym typeface="Arial"/>
              </a:rPr>
              <a:t>Yet Another Resource Negotiator (YARN)</a:t>
            </a:r>
            <a:endParaRPr sz="2600" dirty="0">
              <a:highlight>
                <a:srgbClr val="FFFFFF"/>
              </a:highlight>
              <a:latin typeface="Arial"/>
              <a:ea typeface="Arial"/>
              <a:cs typeface="Arial"/>
              <a:sym typeface="Arial"/>
            </a:endParaRPr>
          </a:p>
          <a:p>
            <a:pPr marL="457200" lvl="0" indent="-381000" rtl="0">
              <a:lnSpc>
                <a:spcPct val="115000"/>
              </a:lnSpc>
              <a:spcBef>
                <a:spcPts val="1400"/>
              </a:spcBef>
              <a:spcAft>
                <a:spcPts val="0"/>
              </a:spcAft>
              <a:buClr>
                <a:srgbClr val="000000"/>
              </a:buClr>
              <a:buSzPts val="2400"/>
              <a:buFont typeface="Arial"/>
              <a:buChar char="➢"/>
            </a:pPr>
            <a:r>
              <a:rPr lang="en-US" sz="2400" dirty="0">
                <a:solidFill>
                  <a:srgbClr val="000000"/>
                </a:solidFill>
                <a:latin typeface="Arial"/>
                <a:ea typeface="Arial"/>
                <a:cs typeface="Arial"/>
                <a:sym typeface="Arial"/>
              </a:rPr>
              <a:t>YARN is a core component of Hadoop, manages all the resources of a Hadoop cluster. </a:t>
            </a:r>
            <a:endParaRPr sz="2400" dirty="0">
              <a:solidFill>
                <a:srgbClr val="000000"/>
              </a:solidFill>
              <a:latin typeface="Arial"/>
              <a:ea typeface="Arial"/>
              <a:cs typeface="Arial"/>
              <a:sym typeface="Arial"/>
            </a:endParaRPr>
          </a:p>
          <a:p>
            <a:pPr marL="457200" lvl="0" indent="-381000" rtl="0">
              <a:lnSpc>
                <a:spcPct val="115000"/>
              </a:lnSpc>
              <a:spcBef>
                <a:spcPts val="0"/>
              </a:spcBef>
              <a:spcAft>
                <a:spcPts val="0"/>
              </a:spcAft>
              <a:buSzPts val="2400"/>
              <a:buFont typeface="Arial"/>
              <a:buChar char="➢"/>
            </a:pPr>
            <a:r>
              <a:rPr lang="en-US" sz="2400" dirty="0">
                <a:highlight>
                  <a:srgbClr val="FFFFFF"/>
                </a:highlight>
                <a:latin typeface="Arial"/>
                <a:ea typeface="Arial"/>
                <a:cs typeface="Arial"/>
                <a:sym typeface="Arial"/>
              </a:rPr>
              <a:t>Using selectable criteria such as fairness, it effectively allocates resources of Hadoop cluster </a:t>
            </a:r>
            <a:r>
              <a:rPr lang="en-US" sz="2400" dirty="0">
                <a:solidFill>
                  <a:srgbClr val="000000"/>
                </a:solidFill>
                <a:latin typeface="Arial"/>
                <a:ea typeface="Arial"/>
                <a:cs typeface="Arial"/>
                <a:sym typeface="Arial"/>
              </a:rPr>
              <a:t>to multiple data processing jobs</a:t>
            </a:r>
            <a:endParaRPr sz="2400" dirty="0">
              <a:solidFill>
                <a:srgbClr val="000000"/>
              </a:solidFill>
              <a:latin typeface="Arial"/>
              <a:ea typeface="Arial"/>
              <a:cs typeface="Arial"/>
              <a:sym typeface="Arial"/>
            </a:endParaRPr>
          </a:p>
          <a:p>
            <a:pPr marL="914400" lvl="1" indent="-368300" rtl="0">
              <a:lnSpc>
                <a:spcPct val="115000"/>
              </a:lnSpc>
              <a:spcBef>
                <a:spcPts val="0"/>
              </a:spcBef>
              <a:spcAft>
                <a:spcPts val="0"/>
              </a:spcAft>
              <a:buClr>
                <a:srgbClr val="000000"/>
              </a:buClr>
              <a:buSzPts val="2200"/>
              <a:buFont typeface="Arial"/>
              <a:buChar char="○"/>
            </a:pPr>
            <a:r>
              <a:rPr lang="en-US" sz="2200" dirty="0">
                <a:solidFill>
                  <a:srgbClr val="000000"/>
                </a:solidFill>
                <a:latin typeface="Arial"/>
                <a:ea typeface="Arial"/>
                <a:cs typeface="Arial"/>
                <a:sym typeface="Arial"/>
              </a:rPr>
              <a:t>Batch jobs (e.g., MapReduce, Spark)</a:t>
            </a:r>
            <a:endParaRPr sz="2200" dirty="0">
              <a:solidFill>
                <a:srgbClr val="000000"/>
              </a:solidFill>
              <a:latin typeface="Arial"/>
              <a:ea typeface="Arial"/>
              <a:cs typeface="Arial"/>
              <a:sym typeface="Arial"/>
            </a:endParaRPr>
          </a:p>
          <a:p>
            <a:pPr marL="914400" lvl="1" indent="-368300" rtl="0">
              <a:lnSpc>
                <a:spcPct val="115000"/>
              </a:lnSpc>
              <a:spcBef>
                <a:spcPts val="0"/>
              </a:spcBef>
              <a:spcAft>
                <a:spcPts val="0"/>
              </a:spcAft>
              <a:buClr>
                <a:srgbClr val="000000"/>
              </a:buClr>
              <a:buSzPts val="2200"/>
              <a:buFont typeface="Arial"/>
              <a:buChar char="○"/>
            </a:pPr>
            <a:r>
              <a:rPr lang="en-US" sz="2200" dirty="0">
                <a:solidFill>
                  <a:srgbClr val="000000"/>
                </a:solidFill>
                <a:latin typeface="Arial"/>
                <a:ea typeface="Arial"/>
                <a:cs typeface="Arial"/>
                <a:sym typeface="Arial"/>
              </a:rPr>
              <a:t>Streaming Jobs (e.g., Spark streaming)</a:t>
            </a:r>
            <a:endParaRPr sz="2200" dirty="0">
              <a:solidFill>
                <a:srgbClr val="000000"/>
              </a:solidFill>
              <a:latin typeface="Arial"/>
              <a:ea typeface="Arial"/>
              <a:cs typeface="Arial"/>
              <a:sym typeface="Arial"/>
            </a:endParaRPr>
          </a:p>
          <a:p>
            <a:pPr marL="914400" lvl="1" indent="-368300" rtl="0">
              <a:lnSpc>
                <a:spcPct val="115000"/>
              </a:lnSpc>
              <a:spcBef>
                <a:spcPts val="0"/>
              </a:spcBef>
              <a:spcAft>
                <a:spcPts val="0"/>
              </a:spcAft>
              <a:buClr>
                <a:srgbClr val="000000"/>
              </a:buClr>
              <a:buSzPts val="2200"/>
              <a:buFont typeface="Arial"/>
              <a:buChar char="○"/>
            </a:pPr>
            <a:r>
              <a:rPr lang="en-US" sz="2200" dirty="0">
                <a:solidFill>
                  <a:srgbClr val="000000"/>
                </a:solidFill>
                <a:latin typeface="Arial"/>
                <a:ea typeface="Arial"/>
                <a:cs typeface="Arial"/>
                <a:sym typeface="Arial"/>
              </a:rPr>
              <a:t>Analytics jobs (e.g., Impala, Spark)</a:t>
            </a:r>
            <a:endParaRPr sz="2200" dirty="0">
              <a:solidFill>
                <a:srgbClr val="000000"/>
              </a:solidFill>
              <a:latin typeface="Arial"/>
              <a:ea typeface="Arial"/>
              <a:cs typeface="Arial"/>
              <a:sym typeface="Arial"/>
            </a:endParaRPr>
          </a:p>
          <a:p>
            <a:pPr marL="0" lvl="0" indent="0" rtl="0">
              <a:spcBef>
                <a:spcPts val="1400"/>
              </a:spcBef>
              <a:spcAft>
                <a:spcPts val="0"/>
              </a:spcAft>
              <a:buNone/>
            </a:pPr>
            <a:endParaRPr sz="2400" dirty="0">
              <a:solidFill>
                <a:srgbClr val="000000"/>
              </a:solidFill>
            </a:endParaRPr>
          </a:p>
          <a:p>
            <a:pPr marL="0" lvl="0" indent="0" rtl="0">
              <a:spcBef>
                <a:spcPts val="1400"/>
              </a:spcBef>
              <a:spcAft>
                <a:spcPts val="0"/>
              </a:spcAft>
              <a:buNone/>
            </a:pPr>
            <a:endParaRPr sz="2400" dirty="0">
              <a:solidFill>
                <a:srgbClr val="FF0000"/>
              </a:solidFill>
              <a:highlight>
                <a:srgbClr val="FFFFFF"/>
              </a:highlight>
            </a:endParaRPr>
          </a:p>
          <a:p>
            <a:pPr marL="0" marR="0" lvl="0" indent="0" algn="l" rtl="0">
              <a:lnSpc>
                <a:spcPct val="90000"/>
              </a:lnSpc>
              <a:spcBef>
                <a:spcPts val="1400"/>
              </a:spcBef>
              <a:spcAft>
                <a:spcPts val="0"/>
              </a:spcAft>
              <a:buNone/>
            </a:pPr>
            <a:r>
              <a:rPr lang="en-US" sz="2400" b="1" dirty="0">
                <a:latin typeface="Courier New"/>
                <a:ea typeface="Courier New"/>
                <a:cs typeface="Courier New"/>
                <a:sym typeface="Courier New"/>
              </a:rPr>
              <a:t>    </a:t>
            </a:r>
            <a:endParaRPr sz="2200" dirty="0">
              <a:latin typeface="Courier New"/>
              <a:ea typeface="Courier New"/>
              <a:cs typeface="Courier New"/>
              <a:sym typeface="Courier New"/>
            </a:endParaRPr>
          </a:p>
          <a:p>
            <a:pPr marL="0" marR="0" lvl="0" indent="0" algn="l" rtl="0">
              <a:lnSpc>
                <a:spcPct val="90000"/>
              </a:lnSpc>
              <a:spcBef>
                <a:spcPts val="1400"/>
              </a:spcBef>
              <a:spcAft>
                <a:spcPts val="0"/>
              </a:spcAft>
              <a:buNone/>
            </a:pPr>
            <a:endParaRPr sz="2400" b="1" dirty="0">
              <a:latin typeface="Courier New"/>
              <a:ea typeface="Courier New"/>
              <a:cs typeface="Courier New"/>
              <a:sym typeface="Courier New"/>
            </a:endParaRPr>
          </a:p>
        </p:txBody>
      </p:sp>
    </p:spTree>
    <p:extLst>
      <p:ext uri="{BB962C8B-B14F-4D97-AF65-F5344CB8AC3E}">
        <p14:creationId xmlns:p14="http://schemas.microsoft.com/office/powerpoint/2010/main" val="94545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942828" y="463216"/>
            <a:ext cx="10786800" cy="14997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dirty="0">
                <a:latin typeface="Arial"/>
                <a:ea typeface="Arial"/>
                <a:cs typeface="Arial"/>
                <a:sym typeface="Arial"/>
              </a:rPr>
              <a:t>A Typical Big Data System</a:t>
            </a:r>
            <a:endParaRPr sz="5000" i="0" u="none" strike="noStrike" cap="none" dirty="0">
              <a:solidFill>
                <a:srgbClr val="C00000"/>
              </a:solidFill>
              <a:latin typeface="Arial"/>
              <a:ea typeface="Arial"/>
              <a:cs typeface="Arial"/>
              <a:sym typeface="Arial"/>
            </a:endParaRPr>
          </a:p>
        </p:txBody>
      </p:sp>
      <p:sp>
        <p:nvSpPr>
          <p:cNvPr id="155" name="Shape 155"/>
          <p:cNvSpPr txBox="1">
            <a:spLocks noGrp="1"/>
          </p:cNvSpPr>
          <p:nvPr>
            <p:ph type="ftr" idx="11"/>
          </p:nvPr>
        </p:nvSpPr>
        <p:spPr>
          <a:xfrm>
            <a:off x="4842932" y="6470704"/>
            <a:ext cx="59016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156" name="Shape 156"/>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4</a:t>
            </a:fld>
            <a:endParaRPr sz="1000" b="0" i="0" u="none" strike="noStrike" cap="none">
              <a:solidFill>
                <a:srgbClr val="0C0C0C"/>
              </a:solidFill>
              <a:latin typeface="Questrial"/>
              <a:ea typeface="Questrial"/>
              <a:cs typeface="Questrial"/>
              <a:sym typeface="Questrial"/>
            </a:endParaRPr>
          </a:p>
        </p:txBody>
      </p:sp>
      <p:sp>
        <p:nvSpPr>
          <p:cNvPr id="157" name="Shape 157"/>
          <p:cNvSpPr/>
          <p:nvPr/>
        </p:nvSpPr>
        <p:spPr>
          <a:xfrm>
            <a:off x="942825" y="4220325"/>
            <a:ext cx="8225100" cy="862800"/>
          </a:xfrm>
          <a:prstGeom prst="roundRect">
            <a:avLst>
              <a:gd name="adj" fmla="val 16667"/>
            </a:avLst>
          </a:prstGeom>
          <a:solidFill>
            <a:srgbClr val="DD7E6B"/>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US" sz="2200"/>
              <a:t>Data Storage (File Systems, Database, etc.)</a:t>
            </a:r>
            <a:endParaRPr sz="2200"/>
          </a:p>
          <a:p>
            <a:pPr marL="0" lvl="0" indent="0">
              <a:spcBef>
                <a:spcPts val="0"/>
              </a:spcBef>
              <a:spcAft>
                <a:spcPts val="0"/>
              </a:spcAft>
              <a:buNone/>
            </a:pPr>
            <a:endParaRPr/>
          </a:p>
        </p:txBody>
      </p:sp>
      <p:sp>
        <p:nvSpPr>
          <p:cNvPr id="158" name="Shape 158"/>
          <p:cNvSpPr/>
          <p:nvPr/>
        </p:nvSpPr>
        <p:spPr>
          <a:xfrm>
            <a:off x="942825" y="3246250"/>
            <a:ext cx="8225100" cy="862800"/>
          </a:xfrm>
          <a:prstGeom prst="roundRect">
            <a:avLst>
              <a:gd name="adj" fmla="val 16667"/>
            </a:avLst>
          </a:prstGeom>
          <a:solidFill>
            <a:srgbClr val="93C47D"/>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t>Resource Manager (Workload Manager, Task Scheduler, etc.)</a:t>
            </a:r>
            <a:endParaRPr sz="2200"/>
          </a:p>
          <a:p>
            <a:pPr marL="0" lvl="0" indent="0" rtl="0">
              <a:spcBef>
                <a:spcPts val="0"/>
              </a:spcBef>
              <a:spcAft>
                <a:spcPts val="0"/>
              </a:spcAft>
              <a:buNone/>
            </a:pPr>
            <a:endParaRPr/>
          </a:p>
        </p:txBody>
      </p:sp>
      <p:sp>
        <p:nvSpPr>
          <p:cNvPr id="159" name="Shape 159"/>
          <p:cNvSpPr/>
          <p:nvPr/>
        </p:nvSpPr>
        <p:spPr>
          <a:xfrm>
            <a:off x="942825" y="2159650"/>
            <a:ext cx="1624500" cy="862800"/>
          </a:xfrm>
          <a:prstGeom prst="roundRect">
            <a:avLst>
              <a:gd name="adj" fmla="val 16667"/>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Batch Processing</a:t>
            </a:r>
            <a:endParaRPr sz="2000"/>
          </a:p>
          <a:p>
            <a:pPr marL="0" lvl="0" indent="0" rtl="0">
              <a:spcBef>
                <a:spcPts val="0"/>
              </a:spcBef>
              <a:spcAft>
                <a:spcPts val="0"/>
              </a:spcAft>
              <a:buNone/>
            </a:pPr>
            <a:endParaRPr/>
          </a:p>
        </p:txBody>
      </p:sp>
      <p:sp>
        <p:nvSpPr>
          <p:cNvPr id="160" name="Shape 160"/>
          <p:cNvSpPr/>
          <p:nvPr/>
        </p:nvSpPr>
        <p:spPr>
          <a:xfrm>
            <a:off x="2694500" y="2159650"/>
            <a:ext cx="1458600" cy="862800"/>
          </a:xfrm>
          <a:prstGeom prst="roundRect">
            <a:avLst>
              <a:gd name="adj" fmla="val 16667"/>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Analytical SQL</a:t>
            </a:r>
            <a:endParaRPr sz="2000"/>
          </a:p>
          <a:p>
            <a:pPr marL="0" lvl="0" indent="0" rtl="0">
              <a:spcBef>
                <a:spcPts val="0"/>
              </a:spcBef>
              <a:spcAft>
                <a:spcPts val="0"/>
              </a:spcAft>
              <a:buNone/>
            </a:pPr>
            <a:endParaRPr/>
          </a:p>
        </p:txBody>
      </p:sp>
      <p:sp>
        <p:nvSpPr>
          <p:cNvPr id="161" name="Shape 161"/>
          <p:cNvSpPr/>
          <p:nvPr/>
        </p:nvSpPr>
        <p:spPr>
          <a:xfrm>
            <a:off x="4280275" y="2159650"/>
            <a:ext cx="1587300" cy="862800"/>
          </a:xfrm>
          <a:prstGeom prst="roundRect">
            <a:avLst>
              <a:gd name="adj" fmla="val 16667"/>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Stream Processing</a:t>
            </a:r>
            <a:endParaRPr sz="2000"/>
          </a:p>
          <a:p>
            <a:pPr marL="0" lvl="0" indent="0" rtl="0">
              <a:spcBef>
                <a:spcPts val="0"/>
              </a:spcBef>
              <a:spcAft>
                <a:spcPts val="0"/>
              </a:spcAft>
              <a:buNone/>
            </a:pPr>
            <a:endParaRPr/>
          </a:p>
        </p:txBody>
      </p:sp>
      <p:sp>
        <p:nvSpPr>
          <p:cNvPr id="162" name="Shape 162"/>
          <p:cNvSpPr/>
          <p:nvPr/>
        </p:nvSpPr>
        <p:spPr>
          <a:xfrm>
            <a:off x="5994750" y="2159650"/>
            <a:ext cx="1458600" cy="862800"/>
          </a:xfrm>
          <a:prstGeom prst="roundRect">
            <a:avLst>
              <a:gd name="adj" fmla="val 16667"/>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Machine Learning</a:t>
            </a:r>
            <a:endParaRPr sz="2000"/>
          </a:p>
          <a:p>
            <a:pPr marL="0" lvl="0" indent="0" rtl="0">
              <a:spcBef>
                <a:spcPts val="0"/>
              </a:spcBef>
              <a:spcAft>
                <a:spcPts val="0"/>
              </a:spcAft>
              <a:buNone/>
            </a:pPr>
            <a:endParaRPr/>
          </a:p>
        </p:txBody>
      </p:sp>
      <p:sp>
        <p:nvSpPr>
          <p:cNvPr id="163" name="Shape 163"/>
          <p:cNvSpPr/>
          <p:nvPr/>
        </p:nvSpPr>
        <p:spPr>
          <a:xfrm>
            <a:off x="7580525" y="2159650"/>
            <a:ext cx="1587300" cy="862800"/>
          </a:xfrm>
          <a:prstGeom prst="roundRect">
            <a:avLst>
              <a:gd name="adj" fmla="val 16667"/>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1800"/>
              <a:t>Other Applications</a:t>
            </a:r>
            <a:endParaRPr sz="1800"/>
          </a:p>
          <a:p>
            <a:pPr marL="0" lvl="0" indent="0" rtl="0">
              <a:spcBef>
                <a:spcPts val="0"/>
              </a:spcBef>
              <a:spcAft>
                <a:spcPts val="0"/>
              </a:spcAft>
              <a:buNone/>
            </a:pPr>
            <a:endParaRPr/>
          </a:p>
        </p:txBody>
      </p:sp>
      <p:sp>
        <p:nvSpPr>
          <p:cNvPr id="164" name="Shape 164"/>
          <p:cNvSpPr/>
          <p:nvPr/>
        </p:nvSpPr>
        <p:spPr>
          <a:xfrm>
            <a:off x="9811125" y="3901871"/>
            <a:ext cx="1587300" cy="1499700"/>
          </a:xfrm>
          <a:prstGeom prst="roundRect">
            <a:avLst>
              <a:gd name="adj" fmla="val 16667"/>
            </a:avLst>
          </a:prstGeom>
          <a:solidFill>
            <a:srgbClr val="F4CCCC"/>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Data Ingestion Systems</a:t>
            </a:r>
            <a:endParaRPr sz="2000"/>
          </a:p>
          <a:p>
            <a:pPr marL="0" lvl="0" indent="0" rtl="0">
              <a:spcBef>
                <a:spcPts val="0"/>
              </a:spcBef>
              <a:spcAft>
                <a:spcPts val="0"/>
              </a:spcAft>
              <a:buNone/>
            </a:pPr>
            <a:endParaRPr sz="2200">
              <a:latin typeface="Questrial"/>
              <a:ea typeface="Questrial"/>
              <a:cs typeface="Questrial"/>
              <a:sym typeface="Questrial"/>
            </a:endParaRPr>
          </a:p>
        </p:txBody>
      </p:sp>
      <p:sp>
        <p:nvSpPr>
          <p:cNvPr id="165" name="Shape 165"/>
          <p:cNvSpPr txBox="1"/>
          <p:nvPr/>
        </p:nvSpPr>
        <p:spPr>
          <a:xfrm>
            <a:off x="1043600" y="5570425"/>
            <a:ext cx="10503900" cy="86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t>Popular BigData Systems: </a:t>
            </a:r>
            <a:r>
              <a:rPr lang="en-US" sz="2400">
                <a:solidFill>
                  <a:srgbClr val="FF0000"/>
                </a:solidFill>
              </a:rPr>
              <a:t>Apache Hadoop, Apache Spark</a:t>
            </a:r>
            <a:endParaRPr sz="2400">
              <a:solidFill>
                <a:srgbClr val="FF0000"/>
              </a:solidFill>
            </a:endParaRPr>
          </a:p>
        </p:txBody>
      </p:sp>
      <p:cxnSp>
        <p:nvCxnSpPr>
          <p:cNvPr id="166" name="Shape 166"/>
          <p:cNvCxnSpPr>
            <a:stCxn id="164" idx="1"/>
            <a:endCxn id="157" idx="3"/>
          </p:cNvCxnSpPr>
          <p:nvPr/>
        </p:nvCxnSpPr>
        <p:spPr>
          <a:xfrm rot="10800000">
            <a:off x="9167925" y="4651721"/>
            <a:ext cx="643200" cy="0"/>
          </a:xfrm>
          <a:prstGeom prst="straightConnector1">
            <a:avLst/>
          </a:prstGeom>
          <a:noFill/>
          <a:ln w="19050" cap="flat" cmpd="sng">
            <a:solidFill>
              <a:schemeClr val="dk2"/>
            </a:solidFill>
            <a:prstDash val="dash"/>
            <a:round/>
            <a:headEnd type="none" w="lg" len="lg"/>
            <a:tailEnd type="triangle" w="lg" len="lg"/>
          </a:ln>
        </p:spPr>
      </p:cxnSp>
    </p:spTree>
    <p:extLst>
      <p:ext uri="{BB962C8B-B14F-4D97-AF65-F5344CB8AC3E}">
        <p14:creationId xmlns:p14="http://schemas.microsoft.com/office/powerpoint/2010/main" val="1257666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875050" y="614323"/>
            <a:ext cx="107868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sz="4200">
                <a:latin typeface="Arial"/>
                <a:ea typeface="Arial"/>
                <a:cs typeface="Arial"/>
                <a:sym typeface="Arial"/>
              </a:rPr>
              <a:t>Hadoop Ecosystem (Resource Manager)</a:t>
            </a:r>
            <a:endParaRPr sz="4200" i="0" u="none" strike="noStrike" cap="none">
              <a:solidFill>
                <a:srgbClr val="C00000"/>
              </a:solidFill>
              <a:latin typeface="Arial"/>
              <a:ea typeface="Arial"/>
              <a:cs typeface="Arial"/>
              <a:sym typeface="Arial"/>
            </a:endParaRPr>
          </a:p>
        </p:txBody>
      </p:sp>
      <p:sp>
        <p:nvSpPr>
          <p:cNvPr id="406" name="Shape 406"/>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407" name="Shape 407"/>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40</a:t>
            </a:fld>
            <a:endParaRPr sz="1000" b="0" i="0" u="none" strike="noStrike" cap="none">
              <a:solidFill>
                <a:srgbClr val="0C0C0C"/>
              </a:solidFill>
              <a:latin typeface="Questrial"/>
              <a:ea typeface="Questrial"/>
              <a:cs typeface="Questrial"/>
              <a:sym typeface="Questrial"/>
            </a:endParaRPr>
          </a:p>
        </p:txBody>
      </p:sp>
      <p:sp>
        <p:nvSpPr>
          <p:cNvPr id="408" name="Shape 408"/>
          <p:cNvSpPr/>
          <p:nvPr/>
        </p:nvSpPr>
        <p:spPr>
          <a:xfrm>
            <a:off x="1244150" y="4674850"/>
            <a:ext cx="6358800" cy="12432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Questrial"/>
              <a:ea typeface="Questrial"/>
              <a:cs typeface="Questrial"/>
              <a:sym typeface="Questrial"/>
            </a:endParaRPr>
          </a:p>
          <a:p>
            <a:pPr marL="0" lvl="0" indent="0" rtl="0">
              <a:spcBef>
                <a:spcPts val="0"/>
              </a:spcBef>
              <a:spcAft>
                <a:spcPts val="0"/>
              </a:spcAft>
              <a:buNone/>
            </a:pPr>
            <a:endParaRPr/>
          </a:p>
        </p:txBody>
      </p:sp>
      <p:sp>
        <p:nvSpPr>
          <p:cNvPr id="409" name="Shape 409"/>
          <p:cNvSpPr/>
          <p:nvPr/>
        </p:nvSpPr>
        <p:spPr>
          <a:xfrm>
            <a:off x="1582675" y="3443825"/>
            <a:ext cx="3651600" cy="862800"/>
          </a:xfrm>
          <a:prstGeom prst="roundRect">
            <a:avLst>
              <a:gd name="adj" fmla="val 16667"/>
            </a:avLst>
          </a:prstGeom>
          <a:solidFill>
            <a:srgbClr val="6AA84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t>Yet Another Resource </a:t>
            </a:r>
            <a:r>
              <a:rPr lang="en-US" sz="2200">
                <a:solidFill>
                  <a:schemeClr val="dk1"/>
                </a:solidFill>
              </a:rPr>
              <a:t>Negotiator</a:t>
            </a:r>
            <a:r>
              <a:rPr lang="en-US" sz="2200"/>
              <a:t> (YARN)</a:t>
            </a:r>
            <a:endParaRPr sz="2200"/>
          </a:p>
          <a:p>
            <a:pPr marL="0" lvl="0" indent="0" rtl="0">
              <a:spcBef>
                <a:spcPts val="0"/>
              </a:spcBef>
              <a:spcAft>
                <a:spcPts val="0"/>
              </a:spcAft>
              <a:buNone/>
            </a:pPr>
            <a:endParaRPr/>
          </a:p>
        </p:txBody>
      </p:sp>
      <p:sp>
        <p:nvSpPr>
          <p:cNvPr id="410" name="Shape 410"/>
          <p:cNvSpPr/>
          <p:nvPr/>
        </p:nvSpPr>
        <p:spPr>
          <a:xfrm>
            <a:off x="1244150" y="2179775"/>
            <a:ext cx="1458600" cy="8628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p>
          <a:p>
            <a:pPr marL="0" lvl="0" indent="0" algn="ctr" rtl="0">
              <a:spcBef>
                <a:spcPts val="0"/>
              </a:spcBef>
              <a:spcAft>
                <a:spcPts val="0"/>
              </a:spcAft>
              <a:buNone/>
            </a:pPr>
            <a:r>
              <a:rPr lang="en-US" sz="2000"/>
              <a:t>Map Reduce</a:t>
            </a:r>
            <a:endParaRPr sz="2000"/>
          </a:p>
          <a:p>
            <a:pPr marL="0" lvl="0" indent="0" rtl="0">
              <a:spcBef>
                <a:spcPts val="0"/>
              </a:spcBef>
              <a:spcAft>
                <a:spcPts val="0"/>
              </a:spcAft>
              <a:buNone/>
            </a:pPr>
            <a:endParaRPr/>
          </a:p>
        </p:txBody>
      </p:sp>
      <p:sp>
        <p:nvSpPr>
          <p:cNvPr id="411" name="Shape 411"/>
          <p:cNvSpPr/>
          <p:nvPr/>
        </p:nvSpPr>
        <p:spPr>
          <a:xfrm>
            <a:off x="2878071" y="2212800"/>
            <a:ext cx="973800" cy="862800"/>
          </a:xfrm>
          <a:prstGeom prst="roundRect">
            <a:avLst>
              <a:gd name="adj" fmla="val 16667"/>
            </a:avLst>
          </a:prstGeom>
          <a:solidFill>
            <a:srgbClr val="EFEFEF"/>
          </a:solidFill>
          <a:ln w="38100" cap="flat" cmpd="sng">
            <a:solidFill>
              <a:srgbClr val="6AA84F"/>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Hive</a:t>
            </a:r>
            <a:endParaRPr sz="2000"/>
          </a:p>
          <a:p>
            <a:pPr marL="0" lvl="0" indent="0" rtl="0">
              <a:spcBef>
                <a:spcPts val="0"/>
              </a:spcBef>
              <a:spcAft>
                <a:spcPts val="0"/>
              </a:spcAft>
              <a:buNone/>
            </a:pPr>
            <a:endParaRPr/>
          </a:p>
        </p:txBody>
      </p:sp>
      <p:sp>
        <p:nvSpPr>
          <p:cNvPr id="412" name="Shape 412"/>
          <p:cNvSpPr/>
          <p:nvPr/>
        </p:nvSpPr>
        <p:spPr>
          <a:xfrm>
            <a:off x="7129075" y="2179763"/>
            <a:ext cx="1587300" cy="862800"/>
          </a:xfrm>
          <a:prstGeom prst="roundRect">
            <a:avLst>
              <a:gd name="adj" fmla="val 16667"/>
            </a:avLst>
          </a:prstGeom>
          <a:solidFill>
            <a:srgbClr val="C9DAF8"/>
          </a:solidFill>
          <a:ln w="76200" cap="flat" cmpd="sng">
            <a:solidFill>
              <a:srgbClr val="B6D7A8"/>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Spark Stream</a:t>
            </a:r>
            <a:endParaRPr sz="2000"/>
          </a:p>
          <a:p>
            <a:pPr marL="0" lvl="0" indent="0" rtl="0">
              <a:spcBef>
                <a:spcPts val="0"/>
              </a:spcBef>
              <a:spcAft>
                <a:spcPts val="0"/>
              </a:spcAft>
              <a:buNone/>
            </a:pPr>
            <a:endParaRPr/>
          </a:p>
        </p:txBody>
      </p:sp>
      <p:sp>
        <p:nvSpPr>
          <p:cNvPr id="413" name="Shape 413"/>
          <p:cNvSpPr/>
          <p:nvPr/>
        </p:nvSpPr>
        <p:spPr>
          <a:xfrm>
            <a:off x="5234225" y="2212788"/>
            <a:ext cx="1587300" cy="862800"/>
          </a:xfrm>
          <a:prstGeom prst="roundRect">
            <a:avLst>
              <a:gd name="adj" fmla="val 16667"/>
            </a:avLst>
          </a:prstGeom>
          <a:solidFill>
            <a:srgbClr val="CCCCCC"/>
          </a:solidFill>
          <a:ln w="38100" cap="flat" cmpd="sng">
            <a:solidFill>
              <a:srgbClr val="6AA84F"/>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1800"/>
              <a:t>Other Applications</a:t>
            </a:r>
            <a:endParaRPr sz="1800"/>
          </a:p>
          <a:p>
            <a:pPr marL="0" lvl="0" indent="0" rtl="0">
              <a:spcBef>
                <a:spcPts val="0"/>
              </a:spcBef>
              <a:spcAft>
                <a:spcPts val="0"/>
              </a:spcAft>
              <a:buNone/>
            </a:pPr>
            <a:endParaRPr/>
          </a:p>
        </p:txBody>
      </p:sp>
      <p:sp>
        <p:nvSpPr>
          <p:cNvPr id="414" name="Shape 414"/>
          <p:cNvSpPr/>
          <p:nvPr/>
        </p:nvSpPr>
        <p:spPr>
          <a:xfrm>
            <a:off x="9281275" y="3252812"/>
            <a:ext cx="1737600" cy="2447100"/>
          </a:xfrm>
          <a:prstGeom prst="roundRect">
            <a:avLst>
              <a:gd name="adj" fmla="val 16667"/>
            </a:avLst>
          </a:prstGeom>
          <a:solidFill>
            <a:srgbClr val="F4CCCC"/>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Data Ingest Systems</a:t>
            </a:r>
            <a:endParaRPr sz="2000"/>
          </a:p>
          <a:p>
            <a:pPr marL="0" lvl="0" indent="0" algn="ctr" rtl="0">
              <a:spcBef>
                <a:spcPts val="0"/>
              </a:spcBef>
              <a:spcAft>
                <a:spcPts val="0"/>
              </a:spcAft>
              <a:buNone/>
            </a:pPr>
            <a:r>
              <a:rPr lang="en-US" sz="2000"/>
              <a:t>e.g., Apache Kafka, Flume, etc</a:t>
            </a:r>
            <a:endParaRPr sz="2000"/>
          </a:p>
          <a:p>
            <a:pPr marL="0" lvl="0" indent="0" rtl="0">
              <a:spcBef>
                <a:spcPts val="0"/>
              </a:spcBef>
              <a:spcAft>
                <a:spcPts val="0"/>
              </a:spcAft>
              <a:buNone/>
            </a:pPr>
            <a:endParaRPr sz="2200">
              <a:latin typeface="Questrial"/>
              <a:ea typeface="Questrial"/>
              <a:cs typeface="Questrial"/>
              <a:sym typeface="Questrial"/>
            </a:endParaRPr>
          </a:p>
        </p:txBody>
      </p:sp>
      <p:sp>
        <p:nvSpPr>
          <p:cNvPr id="415" name="Shape 415"/>
          <p:cNvSpPr/>
          <p:nvPr/>
        </p:nvSpPr>
        <p:spPr>
          <a:xfrm>
            <a:off x="4568650" y="4898075"/>
            <a:ext cx="2570400" cy="8628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Hadoop NoSQL Database (HBase)</a:t>
            </a:r>
            <a:endParaRPr sz="2000"/>
          </a:p>
          <a:p>
            <a:pPr marL="0" lvl="0" indent="0" rtl="0">
              <a:spcBef>
                <a:spcPts val="0"/>
              </a:spcBef>
              <a:spcAft>
                <a:spcPts val="0"/>
              </a:spcAft>
              <a:buNone/>
            </a:pPr>
            <a:endParaRPr/>
          </a:p>
        </p:txBody>
      </p:sp>
      <p:sp>
        <p:nvSpPr>
          <p:cNvPr id="416" name="Shape 416"/>
          <p:cNvSpPr/>
          <p:nvPr/>
        </p:nvSpPr>
        <p:spPr>
          <a:xfrm>
            <a:off x="1662200" y="4898063"/>
            <a:ext cx="2570400" cy="8628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Hadoop Distributed File System (HDFS)</a:t>
            </a:r>
            <a:endParaRPr sz="2000"/>
          </a:p>
          <a:p>
            <a:pPr marL="0" lvl="0" indent="0" rtl="0">
              <a:spcBef>
                <a:spcPts val="0"/>
              </a:spcBef>
              <a:spcAft>
                <a:spcPts val="0"/>
              </a:spcAft>
              <a:buNone/>
            </a:pPr>
            <a:endParaRPr/>
          </a:p>
        </p:txBody>
      </p:sp>
      <p:sp>
        <p:nvSpPr>
          <p:cNvPr id="417" name="Shape 417"/>
          <p:cNvSpPr/>
          <p:nvPr/>
        </p:nvSpPr>
        <p:spPr>
          <a:xfrm>
            <a:off x="4027196" y="2212800"/>
            <a:ext cx="973800" cy="862800"/>
          </a:xfrm>
          <a:prstGeom prst="roundRect">
            <a:avLst>
              <a:gd name="adj" fmla="val 16667"/>
            </a:avLst>
          </a:prstGeom>
          <a:solidFill>
            <a:srgbClr val="D9D9D9"/>
          </a:solidFill>
          <a:ln w="38100" cap="flat" cmpd="sng">
            <a:solidFill>
              <a:srgbClr val="93C47D"/>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Pig</a:t>
            </a:r>
            <a:endParaRPr sz="2000"/>
          </a:p>
          <a:p>
            <a:pPr marL="0" lvl="0" indent="0" rtl="0">
              <a:spcBef>
                <a:spcPts val="0"/>
              </a:spcBef>
              <a:spcAft>
                <a:spcPts val="0"/>
              </a:spcAft>
              <a:buNone/>
            </a:pPr>
            <a:endParaRPr/>
          </a:p>
        </p:txBody>
      </p:sp>
      <p:cxnSp>
        <p:nvCxnSpPr>
          <p:cNvPr id="418" name="Shape 418"/>
          <p:cNvCxnSpPr>
            <a:stCxn id="410" idx="2"/>
            <a:endCxn id="410" idx="2"/>
          </p:cNvCxnSpPr>
          <p:nvPr/>
        </p:nvCxnSpPr>
        <p:spPr>
          <a:xfrm>
            <a:off x="1973450" y="3042575"/>
            <a:ext cx="0" cy="0"/>
          </a:xfrm>
          <a:prstGeom prst="straightConnector1">
            <a:avLst/>
          </a:prstGeom>
          <a:noFill/>
          <a:ln w="9525" cap="flat" cmpd="sng">
            <a:solidFill>
              <a:schemeClr val="dk2"/>
            </a:solidFill>
            <a:prstDash val="solid"/>
            <a:round/>
            <a:headEnd type="none" w="lg" len="lg"/>
            <a:tailEnd type="triangle" w="lg" len="lg"/>
          </a:ln>
        </p:spPr>
      </p:cxnSp>
      <p:cxnSp>
        <p:nvCxnSpPr>
          <p:cNvPr id="419" name="Shape 419"/>
          <p:cNvCxnSpPr/>
          <p:nvPr/>
        </p:nvCxnSpPr>
        <p:spPr>
          <a:xfrm flipH="1">
            <a:off x="1118875" y="2060100"/>
            <a:ext cx="27000" cy="3916800"/>
          </a:xfrm>
          <a:prstGeom prst="straightConnector1">
            <a:avLst/>
          </a:prstGeom>
          <a:noFill/>
          <a:ln w="38100" cap="flat" cmpd="sng">
            <a:solidFill>
              <a:srgbClr val="6AA84F"/>
            </a:solidFill>
            <a:prstDash val="dashDot"/>
            <a:round/>
            <a:headEnd type="none" w="lg" len="lg"/>
            <a:tailEnd type="none" w="lg" len="lg"/>
          </a:ln>
        </p:spPr>
      </p:cxnSp>
      <p:cxnSp>
        <p:nvCxnSpPr>
          <p:cNvPr id="420" name="Shape 420"/>
          <p:cNvCxnSpPr/>
          <p:nvPr/>
        </p:nvCxnSpPr>
        <p:spPr>
          <a:xfrm rot="10800000" flipH="1">
            <a:off x="1193425" y="6031275"/>
            <a:ext cx="6525900" cy="26100"/>
          </a:xfrm>
          <a:prstGeom prst="straightConnector1">
            <a:avLst/>
          </a:prstGeom>
          <a:noFill/>
          <a:ln w="38100" cap="flat" cmpd="sng">
            <a:solidFill>
              <a:srgbClr val="6AA84F"/>
            </a:solidFill>
            <a:prstDash val="dashDot"/>
            <a:round/>
            <a:headEnd type="none" w="lg" len="lg"/>
            <a:tailEnd type="none" w="lg" len="lg"/>
          </a:ln>
        </p:spPr>
      </p:cxnSp>
      <p:cxnSp>
        <p:nvCxnSpPr>
          <p:cNvPr id="421" name="Shape 421"/>
          <p:cNvCxnSpPr/>
          <p:nvPr/>
        </p:nvCxnSpPr>
        <p:spPr>
          <a:xfrm>
            <a:off x="1160600" y="2060100"/>
            <a:ext cx="5792400" cy="27000"/>
          </a:xfrm>
          <a:prstGeom prst="straightConnector1">
            <a:avLst/>
          </a:prstGeom>
          <a:noFill/>
          <a:ln w="38100" cap="flat" cmpd="sng">
            <a:solidFill>
              <a:srgbClr val="6AA84F"/>
            </a:solidFill>
            <a:prstDash val="dashDot"/>
            <a:round/>
            <a:headEnd type="none" w="lg" len="lg"/>
            <a:tailEnd type="none" w="lg" len="lg"/>
          </a:ln>
        </p:spPr>
      </p:cxnSp>
      <p:cxnSp>
        <p:nvCxnSpPr>
          <p:cNvPr id="422" name="Shape 422"/>
          <p:cNvCxnSpPr/>
          <p:nvPr/>
        </p:nvCxnSpPr>
        <p:spPr>
          <a:xfrm>
            <a:off x="6928850" y="2112400"/>
            <a:ext cx="13500" cy="1057200"/>
          </a:xfrm>
          <a:prstGeom prst="straightConnector1">
            <a:avLst/>
          </a:prstGeom>
          <a:noFill/>
          <a:ln w="38100" cap="flat" cmpd="sng">
            <a:solidFill>
              <a:srgbClr val="6AA84F"/>
            </a:solidFill>
            <a:prstDash val="dashDot"/>
            <a:round/>
            <a:headEnd type="none" w="lg" len="lg"/>
            <a:tailEnd type="none" w="lg" len="lg"/>
          </a:ln>
        </p:spPr>
      </p:cxnSp>
      <p:cxnSp>
        <p:nvCxnSpPr>
          <p:cNvPr id="423" name="Shape 423"/>
          <p:cNvCxnSpPr/>
          <p:nvPr/>
        </p:nvCxnSpPr>
        <p:spPr>
          <a:xfrm>
            <a:off x="5442275" y="3252800"/>
            <a:ext cx="1537800" cy="0"/>
          </a:xfrm>
          <a:prstGeom prst="straightConnector1">
            <a:avLst/>
          </a:prstGeom>
          <a:noFill/>
          <a:ln w="38100" cap="flat" cmpd="sng">
            <a:solidFill>
              <a:srgbClr val="6AA84F"/>
            </a:solidFill>
            <a:prstDash val="dashDot"/>
            <a:round/>
            <a:headEnd type="none" w="lg" len="lg"/>
            <a:tailEnd type="none" w="lg" len="lg"/>
          </a:ln>
        </p:spPr>
      </p:cxnSp>
      <p:cxnSp>
        <p:nvCxnSpPr>
          <p:cNvPr id="424" name="Shape 424"/>
          <p:cNvCxnSpPr/>
          <p:nvPr/>
        </p:nvCxnSpPr>
        <p:spPr>
          <a:xfrm>
            <a:off x="5480588" y="3228300"/>
            <a:ext cx="15900" cy="1217100"/>
          </a:xfrm>
          <a:prstGeom prst="straightConnector1">
            <a:avLst/>
          </a:prstGeom>
          <a:noFill/>
          <a:ln w="38100" cap="flat" cmpd="sng">
            <a:solidFill>
              <a:srgbClr val="6AA84F"/>
            </a:solidFill>
            <a:prstDash val="dashDot"/>
            <a:round/>
            <a:headEnd type="none" w="lg" len="lg"/>
            <a:tailEnd type="none" w="lg" len="lg"/>
          </a:ln>
        </p:spPr>
      </p:cxnSp>
      <p:cxnSp>
        <p:nvCxnSpPr>
          <p:cNvPr id="425" name="Shape 425"/>
          <p:cNvCxnSpPr/>
          <p:nvPr/>
        </p:nvCxnSpPr>
        <p:spPr>
          <a:xfrm>
            <a:off x="5442275" y="4389275"/>
            <a:ext cx="2141400" cy="83400"/>
          </a:xfrm>
          <a:prstGeom prst="straightConnector1">
            <a:avLst/>
          </a:prstGeom>
          <a:noFill/>
          <a:ln w="38100" cap="flat" cmpd="sng">
            <a:solidFill>
              <a:srgbClr val="6AA84F"/>
            </a:solidFill>
            <a:prstDash val="dashDot"/>
            <a:round/>
            <a:headEnd type="none" w="lg" len="lg"/>
            <a:tailEnd type="none" w="lg" len="lg"/>
          </a:ln>
        </p:spPr>
      </p:cxnSp>
      <p:cxnSp>
        <p:nvCxnSpPr>
          <p:cNvPr id="426" name="Shape 426"/>
          <p:cNvCxnSpPr/>
          <p:nvPr/>
        </p:nvCxnSpPr>
        <p:spPr>
          <a:xfrm>
            <a:off x="7701213" y="4667975"/>
            <a:ext cx="15900" cy="1217100"/>
          </a:xfrm>
          <a:prstGeom prst="straightConnector1">
            <a:avLst/>
          </a:prstGeom>
          <a:noFill/>
          <a:ln w="38100" cap="flat" cmpd="sng">
            <a:solidFill>
              <a:srgbClr val="6AA84F"/>
            </a:solidFill>
            <a:prstDash val="dashDot"/>
            <a:round/>
            <a:headEnd type="none" w="lg" len="lg"/>
            <a:tailEnd type="none" w="lg" len="lg"/>
          </a:ln>
        </p:spPr>
      </p:cxnSp>
      <p:cxnSp>
        <p:nvCxnSpPr>
          <p:cNvPr id="427" name="Shape 427"/>
          <p:cNvCxnSpPr/>
          <p:nvPr/>
        </p:nvCxnSpPr>
        <p:spPr>
          <a:xfrm flipH="1">
            <a:off x="5174275" y="3117275"/>
            <a:ext cx="2036100" cy="359400"/>
          </a:xfrm>
          <a:prstGeom prst="straightConnector1">
            <a:avLst/>
          </a:prstGeom>
          <a:noFill/>
          <a:ln w="28575" cap="flat" cmpd="sng">
            <a:solidFill>
              <a:srgbClr val="000000"/>
            </a:solidFill>
            <a:prstDash val="solid"/>
            <a:round/>
            <a:headEnd type="none" w="lg" len="lg"/>
            <a:tailEnd type="triangle" w="lg" len="lg"/>
          </a:ln>
        </p:spPr>
      </p:cxnSp>
      <p:sp>
        <p:nvSpPr>
          <p:cNvPr id="428" name="Shape 428"/>
          <p:cNvSpPr txBox="1"/>
          <p:nvPr/>
        </p:nvSpPr>
        <p:spPr>
          <a:xfrm>
            <a:off x="57950" y="3427313"/>
            <a:ext cx="1286100" cy="862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a:solidFill>
                  <a:srgbClr val="FF0000"/>
                </a:solidFill>
              </a:rPr>
              <a:t>Resource manager</a:t>
            </a:r>
            <a:endParaRPr sz="1600">
              <a:solidFill>
                <a:srgbClr val="FF0000"/>
              </a:solidFill>
            </a:endParaRPr>
          </a:p>
        </p:txBody>
      </p:sp>
    </p:spTree>
    <p:extLst>
      <p:ext uri="{BB962C8B-B14F-4D97-AF65-F5344CB8AC3E}">
        <p14:creationId xmlns:p14="http://schemas.microsoft.com/office/powerpoint/2010/main" val="1185975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875050" y="614323"/>
            <a:ext cx="107868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a:latin typeface="Arial"/>
                <a:ea typeface="Arial"/>
                <a:cs typeface="Arial"/>
                <a:sym typeface="Arial"/>
              </a:rPr>
              <a:t>YARN Concepts (1)</a:t>
            </a:r>
            <a:endParaRPr sz="5000" i="0" u="none" strike="noStrike" cap="none">
              <a:solidFill>
                <a:srgbClr val="C00000"/>
              </a:solidFill>
              <a:latin typeface="Arial"/>
              <a:ea typeface="Arial"/>
              <a:cs typeface="Arial"/>
              <a:sym typeface="Arial"/>
            </a:endParaRPr>
          </a:p>
        </p:txBody>
      </p:sp>
      <p:sp>
        <p:nvSpPr>
          <p:cNvPr id="434" name="Shape 434"/>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435" name="Shape 435"/>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41</a:t>
            </a:fld>
            <a:endParaRPr sz="1000" b="0" i="0" u="none" strike="noStrike" cap="none">
              <a:solidFill>
                <a:srgbClr val="0C0C0C"/>
              </a:solidFill>
              <a:latin typeface="Questrial"/>
              <a:ea typeface="Questrial"/>
              <a:cs typeface="Questrial"/>
              <a:sym typeface="Questrial"/>
            </a:endParaRPr>
          </a:p>
        </p:txBody>
      </p:sp>
      <p:sp>
        <p:nvSpPr>
          <p:cNvPr id="436" name="Shape 436"/>
          <p:cNvSpPr txBox="1">
            <a:spLocks noGrp="1"/>
          </p:cNvSpPr>
          <p:nvPr>
            <p:ph type="body" idx="1"/>
          </p:nvPr>
        </p:nvSpPr>
        <p:spPr>
          <a:xfrm>
            <a:off x="828000" y="1615475"/>
            <a:ext cx="10833900" cy="3856500"/>
          </a:xfrm>
          <a:prstGeom prst="rect">
            <a:avLst/>
          </a:prstGeom>
          <a:noFill/>
          <a:ln>
            <a:noFill/>
          </a:ln>
        </p:spPr>
        <p:txBody>
          <a:bodyPr spcFirstLastPara="1" wrap="square" lIns="45700" tIns="45700" rIns="45700" bIns="45700" anchor="t" anchorCtr="0">
            <a:noAutofit/>
          </a:bodyPr>
          <a:lstStyle/>
          <a:p>
            <a:pPr marL="0" lvl="0" indent="0" rtl="0">
              <a:spcBef>
                <a:spcPts val="1400"/>
              </a:spcBef>
              <a:spcAft>
                <a:spcPts val="0"/>
              </a:spcAft>
              <a:buNone/>
            </a:pPr>
            <a:r>
              <a:rPr lang="en-US" sz="2600" dirty="0">
                <a:solidFill>
                  <a:srgbClr val="FF0000"/>
                </a:solidFill>
                <a:latin typeface="Arial"/>
                <a:ea typeface="Arial"/>
                <a:cs typeface="Arial"/>
                <a:sym typeface="Arial"/>
              </a:rPr>
              <a:t>Container</a:t>
            </a:r>
            <a:r>
              <a:rPr lang="en-US" sz="2600" dirty="0">
                <a:solidFill>
                  <a:srgbClr val="000000"/>
                </a:solidFill>
                <a:latin typeface="Arial"/>
                <a:ea typeface="Arial"/>
                <a:cs typeface="Arial"/>
                <a:sym typeface="Arial"/>
              </a:rPr>
              <a:t>:</a:t>
            </a:r>
            <a:endParaRPr sz="2600" dirty="0">
              <a:solidFill>
                <a:srgbClr val="000000"/>
              </a:solidFill>
              <a:latin typeface="Arial"/>
              <a:ea typeface="Arial"/>
              <a:cs typeface="Arial"/>
              <a:sym typeface="Arial"/>
            </a:endParaRPr>
          </a:p>
          <a:p>
            <a:pPr marL="457200" lvl="0" indent="-381000" rtl="0">
              <a:lnSpc>
                <a:spcPct val="115000"/>
              </a:lnSpc>
              <a:spcBef>
                <a:spcPts val="1400"/>
              </a:spcBef>
              <a:spcAft>
                <a:spcPts val="0"/>
              </a:spcAft>
              <a:buSzPts val="2400"/>
              <a:buFont typeface="Arial"/>
              <a:buChar char="➢"/>
            </a:pPr>
            <a:r>
              <a:rPr lang="en-US" sz="2400" dirty="0">
                <a:solidFill>
                  <a:srgbClr val="000000"/>
                </a:solidFill>
                <a:latin typeface="Arial"/>
                <a:ea typeface="Arial"/>
                <a:cs typeface="Arial"/>
                <a:sym typeface="Arial"/>
              </a:rPr>
              <a:t>YARN uses an abstraction of resources called a </a:t>
            </a:r>
            <a:r>
              <a:rPr lang="en-US" sz="2400" dirty="0">
                <a:solidFill>
                  <a:srgbClr val="FF0000"/>
                </a:solidFill>
                <a:latin typeface="Arial"/>
                <a:ea typeface="Arial"/>
                <a:cs typeface="Arial"/>
                <a:sym typeface="Arial"/>
              </a:rPr>
              <a:t>container </a:t>
            </a:r>
            <a:r>
              <a:rPr lang="en-US" sz="2400" dirty="0">
                <a:solidFill>
                  <a:srgbClr val="000000"/>
                </a:solidFill>
                <a:latin typeface="Arial"/>
                <a:ea typeface="Arial"/>
                <a:cs typeface="Arial"/>
                <a:sym typeface="Arial"/>
              </a:rPr>
              <a:t>for managing resources -- an unit of computation of a slave node, i.e., a certain amount of CPU, Memory, Disk, etc., resources.  Tied to </a:t>
            </a:r>
            <a:r>
              <a:rPr lang="en-US" sz="2400" dirty="0" err="1">
                <a:solidFill>
                  <a:srgbClr val="000000"/>
                </a:solidFill>
                <a:latin typeface="Arial"/>
                <a:ea typeface="Arial"/>
                <a:cs typeface="Arial"/>
                <a:sym typeface="Arial"/>
              </a:rPr>
              <a:t>Mesos</a:t>
            </a:r>
            <a:r>
              <a:rPr lang="en-US" sz="2400" dirty="0">
                <a:solidFill>
                  <a:srgbClr val="000000"/>
                </a:solidFill>
                <a:latin typeface="Arial"/>
                <a:ea typeface="Arial"/>
                <a:cs typeface="Arial"/>
                <a:sym typeface="Arial"/>
              </a:rPr>
              <a:t> container model.</a:t>
            </a:r>
            <a:endParaRPr sz="2400" dirty="0">
              <a:solidFill>
                <a:srgbClr val="000000"/>
              </a:solidFill>
              <a:latin typeface="Arial"/>
              <a:ea typeface="Arial"/>
              <a:cs typeface="Arial"/>
              <a:sym typeface="Arial"/>
            </a:endParaRPr>
          </a:p>
          <a:p>
            <a:pPr marL="457200" lvl="0" indent="-381000" rtl="0">
              <a:lnSpc>
                <a:spcPct val="115000"/>
              </a:lnSpc>
              <a:spcBef>
                <a:spcPts val="0"/>
              </a:spcBef>
              <a:spcAft>
                <a:spcPts val="0"/>
              </a:spcAft>
              <a:buSzPts val="2400"/>
              <a:buFont typeface="Arial"/>
              <a:buChar char="➢"/>
            </a:pPr>
            <a:r>
              <a:rPr lang="en-US" sz="2400" dirty="0">
                <a:latin typeface="Arial"/>
                <a:ea typeface="Arial"/>
                <a:cs typeface="Arial"/>
                <a:sym typeface="Arial"/>
              </a:rPr>
              <a:t>A single job may run in one or more containers – </a:t>
            </a:r>
            <a:r>
              <a:rPr lang="en-US" sz="2400" dirty="0">
                <a:highlight>
                  <a:srgbClr val="FFFFFF"/>
                </a:highlight>
                <a:latin typeface="Arial"/>
                <a:ea typeface="Arial"/>
                <a:cs typeface="Arial"/>
                <a:sym typeface="Arial"/>
              </a:rPr>
              <a:t>a set of containers would be used to encapsulate highly parallel Hadoop jobs.</a:t>
            </a:r>
            <a:r>
              <a:rPr lang="en-US" sz="2400" dirty="0">
                <a:latin typeface="Arial"/>
                <a:ea typeface="Arial"/>
                <a:cs typeface="Arial"/>
                <a:sym typeface="Arial"/>
              </a:rPr>
              <a:t> </a:t>
            </a:r>
            <a:endParaRPr sz="2400" dirty="0">
              <a:latin typeface="Arial"/>
              <a:ea typeface="Arial"/>
              <a:cs typeface="Arial"/>
              <a:sym typeface="Arial"/>
            </a:endParaRPr>
          </a:p>
          <a:p>
            <a:pPr marL="457200" lvl="0" indent="-381000" rtl="0">
              <a:lnSpc>
                <a:spcPct val="115000"/>
              </a:lnSpc>
              <a:spcBef>
                <a:spcPts val="0"/>
              </a:spcBef>
              <a:spcAft>
                <a:spcPts val="0"/>
              </a:spcAft>
              <a:buSzPts val="2400"/>
              <a:buFont typeface="Arial"/>
              <a:buChar char="➢"/>
            </a:pPr>
            <a:r>
              <a:rPr lang="en-US" sz="2400" dirty="0">
                <a:latin typeface="Arial"/>
                <a:ea typeface="Arial"/>
                <a:cs typeface="Arial"/>
                <a:sym typeface="Arial"/>
              </a:rPr>
              <a:t>The main goal of YARN is effectively allocating containers to multiple data processing jobs.</a:t>
            </a:r>
            <a:endParaRPr sz="2400" dirty="0">
              <a:solidFill>
                <a:srgbClr val="000000"/>
              </a:solidFill>
              <a:latin typeface="Arial"/>
              <a:ea typeface="Arial"/>
              <a:cs typeface="Arial"/>
              <a:sym typeface="Arial"/>
            </a:endParaRPr>
          </a:p>
          <a:p>
            <a:pPr marL="0" lvl="0" indent="0" rtl="0">
              <a:spcBef>
                <a:spcPts val="1400"/>
              </a:spcBef>
              <a:spcAft>
                <a:spcPts val="0"/>
              </a:spcAft>
              <a:buNone/>
            </a:pPr>
            <a:endParaRPr sz="2400" dirty="0">
              <a:solidFill>
                <a:srgbClr val="FF0000"/>
              </a:solidFill>
              <a:highlight>
                <a:srgbClr val="FFFFFF"/>
              </a:highlight>
            </a:endParaRPr>
          </a:p>
          <a:p>
            <a:pPr marL="0" marR="0" lvl="0" indent="0" algn="l" rtl="0">
              <a:lnSpc>
                <a:spcPct val="90000"/>
              </a:lnSpc>
              <a:spcBef>
                <a:spcPts val="1400"/>
              </a:spcBef>
              <a:spcAft>
                <a:spcPts val="0"/>
              </a:spcAft>
              <a:buNone/>
            </a:pPr>
            <a:r>
              <a:rPr lang="en-US" sz="2400" b="1" dirty="0">
                <a:latin typeface="Courier New"/>
                <a:ea typeface="Courier New"/>
                <a:cs typeface="Courier New"/>
                <a:sym typeface="Courier New"/>
              </a:rPr>
              <a:t>    </a:t>
            </a:r>
            <a:endParaRPr sz="2200" dirty="0">
              <a:latin typeface="Courier New"/>
              <a:ea typeface="Courier New"/>
              <a:cs typeface="Courier New"/>
              <a:sym typeface="Courier New"/>
            </a:endParaRPr>
          </a:p>
          <a:p>
            <a:pPr marL="0" marR="0" lvl="0" indent="0" algn="l" rtl="0">
              <a:lnSpc>
                <a:spcPct val="90000"/>
              </a:lnSpc>
              <a:spcBef>
                <a:spcPts val="1400"/>
              </a:spcBef>
              <a:spcAft>
                <a:spcPts val="0"/>
              </a:spcAft>
              <a:buNone/>
            </a:pPr>
            <a:endParaRPr sz="2400" b="1" dirty="0">
              <a:latin typeface="Courier New"/>
              <a:ea typeface="Courier New"/>
              <a:cs typeface="Courier New"/>
              <a:sym typeface="Courier New"/>
            </a:endParaRPr>
          </a:p>
        </p:txBody>
      </p:sp>
    </p:spTree>
    <p:extLst>
      <p:ext uri="{BB962C8B-B14F-4D97-AF65-F5344CB8AC3E}">
        <p14:creationId xmlns:p14="http://schemas.microsoft.com/office/powerpoint/2010/main" val="1674692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875050" y="614323"/>
            <a:ext cx="107868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dirty="0">
                <a:latin typeface="+mn-lt"/>
                <a:ea typeface="Arial"/>
                <a:cs typeface="Arial"/>
                <a:sym typeface="Arial"/>
              </a:rPr>
              <a:t>YARN Concepts (2)</a:t>
            </a:r>
            <a:endParaRPr sz="5000" i="0" u="none" strike="noStrike" cap="none" dirty="0">
              <a:solidFill>
                <a:srgbClr val="C00000"/>
              </a:solidFill>
              <a:latin typeface="+mn-lt"/>
              <a:ea typeface="Arial"/>
              <a:cs typeface="Arial"/>
              <a:sym typeface="Arial"/>
            </a:endParaRPr>
          </a:p>
        </p:txBody>
      </p:sp>
      <p:sp>
        <p:nvSpPr>
          <p:cNvPr id="442" name="Shape 442"/>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443" name="Shape 443"/>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42</a:t>
            </a:fld>
            <a:endParaRPr sz="1000" b="0" i="0" u="none" strike="noStrike" cap="none">
              <a:solidFill>
                <a:srgbClr val="0C0C0C"/>
              </a:solidFill>
              <a:latin typeface="Questrial"/>
              <a:ea typeface="Questrial"/>
              <a:cs typeface="Questrial"/>
              <a:sym typeface="Questrial"/>
            </a:endParaRPr>
          </a:p>
        </p:txBody>
      </p:sp>
      <p:sp>
        <p:nvSpPr>
          <p:cNvPr id="444" name="Shape 444"/>
          <p:cNvSpPr txBox="1">
            <a:spLocks noGrp="1"/>
          </p:cNvSpPr>
          <p:nvPr>
            <p:ph type="body" idx="1"/>
          </p:nvPr>
        </p:nvSpPr>
        <p:spPr>
          <a:xfrm>
            <a:off x="875050" y="1637525"/>
            <a:ext cx="10936200" cy="4464600"/>
          </a:xfrm>
          <a:prstGeom prst="rect">
            <a:avLst/>
          </a:prstGeom>
          <a:noFill/>
          <a:ln>
            <a:noFill/>
          </a:ln>
        </p:spPr>
        <p:txBody>
          <a:bodyPr spcFirstLastPara="1" wrap="square" lIns="45700" tIns="45700" rIns="45700" bIns="45700" anchor="t" anchorCtr="0">
            <a:noAutofit/>
          </a:bodyPr>
          <a:lstStyle/>
          <a:p>
            <a:pPr marL="0" lvl="0" indent="0" rtl="0">
              <a:lnSpc>
                <a:spcPct val="115000"/>
              </a:lnSpc>
              <a:spcBef>
                <a:spcPts val="1400"/>
              </a:spcBef>
              <a:spcAft>
                <a:spcPts val="0"/>
              </a:spcAft>
              <a:buNone/>
            </a:pPr>
            <a:r>
              <a:rPr lang="en-US" sz="2600" dirty="0">
                <a:solidFill>
                  <a:srgbClr val="000000"/>
                </a:solidFill>
                <a:latin typeface="Arial"/>
                <a:ea typeface="Arial"/>
                <a:cs typeface="Arial"/>
                <a:sym typeface="Arial"/>
              </a:rPr>
              <a:t>Three Main components of YARN: </a:t>
            </a:r>
            <a:endParaRPr sz="2600" dirty="0">
              <a:solidFill>
                <a:srgbClr val="000000"/>
              </a:solidFill>
              <a:latin typeface="Arial"/>
              <a:ea typeface="Arial"/>
              <a:cs typeface="Arial"/>
              <a:sym typeface="Arial"/>
            </a:endParaRPr>
          </a:p>
          <a:p>
            <a:pPr marL="0" lvl="0" indent="0" rtl="0">
              <a:lnSpc>
                <a:spcPct val="115000"/>
              </a:lnSpc>
              <a:spcBef>
                <a:spcPts val="1400"/>
              </a:spcBef>
              <a:spcAft>
                <a:spcPts val="0"/>
              </a:spcAft>
              <a:buNone/>
            </a:pPr>
            <a:r>
              <a:rPr lang="en-US" sz="2400" dirty="0">
                <a:solidFill>
                  <a:srgbClr val="000000"/>
                </a:solidFill>
                <a:latin typeface="Arial"/>
                <a:ea typeface="Arial"/>
                <a:cs typeface="Arial"/>
                <a:sym typeface="Arial"/>
              </a:rPr>
              <a:t>Application Master, Node Manager, and Resource Manager (a.k.a. YARN Daemon Processes)</a:t>
            </a:r>
            <a:endParaRPr sz="2400" dirty="0">
              <a:solidFill>
                <a:srgbClr val="000000"/>
              </a:solidFill>
              <a:latin typeface="Arial"/>
              <a:ea typeface="Arial"/>
              <a:cs typeface="Arial"/>
              <a:sym typeface="Arial"/>
            </a:endParaRPr>
          </a:p>
          <a:p>
            <a:pPr marL="457200" lvl="0" indent="-381000" rtl="0">
              <a:lnSpc>
                <a:spcPct val="115000"/>
              </a:lnSpc>
              <a:spcBef>
                <a:spcPts val="1400"/>
              </a:spcBef>
              <a:spcAft>
                <a:spcPts val="0"/>
              </a:spcAft>
              <a:buSzPts val="2400"/>
              <a:buFont typeface="Arial"/>
              <a:buChar char="➢"/>
            </a:pPr>
            <a:r>
              <a:rPr lang="en-US" sz="2400" dirty="0">
                <a:solidFill>
                  <a:srgbClr val="FF0000"/>
                </a:solidFill>
                <a:latin typeface="Arial"/>
                <a:ea typeface="Arial"/>
                <a:cs typeface="Arial"/>
                <a:sym typeface="Arial"/>
              </a:rPr>
              <a:t>Application Master:</a:t>
            </a:r>
            <a:r>
              <a:rPr lang="en-US" sz="2400" dirty="0">
                <a:latin typeface="Arial"/>
                <a:ea typeface="Arial"/>
                <a:cs typeface="Arial"/>
                <a:sym typeface="Arial"/>
              </a:rPr>
              <a:t> </a:t>
            </a:r>
            <a:r>
              <a:rPr lang="en-US" sz="2400" dirty="0">
                <a:highlight>
                  <a:schemeClr val="lt1"/>
                </a:highlight>
                <a:latin typeface="Arial"/>
                <a:ea typeface="Arial"/>
                <a:cs typeface="Arial"/>
                <a:sym typeface="Arial"/>
              </a:rPr>
              <a:t> </a:t>
            </a:r>
            <a:endParaRPr sz="2400" dirty="0">
              <a:highlight>
                <a:schemeClr val="lt1"/>
              </a:highlight>
              <a:latin typeface="Arial"/>
              <a:ea typeface="Arial"/>
              <a:cs typeface="Arial"/>
              <a:sym typeface="Arial"/>
            </a:endParaRPr>
          </a:p>
          <a:p>
            <a:pPr marL="914400" lvl="1" indent="-381000" rtl="0">
              <a:lnSpc>
                <a:spcPct val="115000"/>
              </a:lnSpc>
              <a:spcBef>
                <a:spcPts val="0"/>
              </a:spcBef>
              <a:spcAft>
                <a:spcPts val="0"/>
              </a:spcAft>
              <a:buSzPts val="2400"/>
              <a:buFont typeface="Arial"/>
              <a:buChar char="○"/>
            </a:pPr>
            <a:r>
              <a:rPr lang="en-US" sz="2400" dirty="0">
                <a:highlight>
                  <a:schemeClr val="lt1"/>
                </a:highlight>
                <a:latin typeface="Arial"/>
                <a:ea typeface="Arial"/>
                <a:cs typeface="Arial"/>
                <a:sym typeface="Arial"/>
              </a:rPr>
              <a:t>Single instance per job. </a:t>
            </a:r>
            <a:endParaRPr sz="2400" dirty="0">
              <a:highlight>
                <a:schemeClr val="lt1"/>
              </a:highlight>
              <a:latin typeface="Arial"/>
              <a:ea typeface="Arial"/>
              <a:cs typeface="Arial"/>
              <a:sym typeface="Arial"/>
            </a:endParaRPr>
          </a:p>
          <a:p>
            <a:pPr marL="914400" lvl="1" indent="-381000" rtl="0">
              <a:lnSpc>
                <a:spcPct val="115000"/>
              </a:lnSpc>
              <a:spcBef>
                <a:spcPts val="0"/>
              </a:spcBef>
              <a:spcAft>
                <a:spcPts val="0"/>
              </a:spcAft>
              <a:buSzPts val="2400"/>
              <a:buFont typeface="Arial"/>
              <a:buChar char="○"/>
            </a:pPr>
            <a:r>
              <a:rPr lang="en-US" sz="2400" dirty="0">
                <a:highlight>
                  <a:schemeClr val="lt1"/>
                </a:highlight>
                <a:latin typeface="Arial"/>
                <a:ea typeface="Arial"/>
                <a:cs typeface="Arial"/>
                <a:sym typeface="Arial"/>
              </a:rPr>
              <a:t>Spawned within a container when a new job is submitted by a client</a:t>
            </a:r>
            <a:endParaRPr dirty="0">
              <a:highlight>
                <a:schemeClr val="lt1"/>
              </a:highlight>
              <a:latin typeface="Arial"/>
              <a:ea typeface="Arial"/>
              <a:cs typeface="Arial"/>
              <a:sym typeface="Arial"/>
            </a:endParaRPr>
          </a:p>
          <a:p>
            <a:pPr marL="914400" lvl="1" indent="-381000" rtl="0">
              <a:lnSpc>
                <a:spcPct val="115000"/>
              </a:lnSpc>
              <a:spcBef>
                <a:spcPts val="0"/>
              </a:spcBef>
              <a:spcAft>
                <a:spcPts val="0"/>
              </a:spcAft>
              <a:buSzPts val="2400"/>
              <a:buFont typeface="Arial"/>
              <a:buChar char="○"/>
            </a:pPr>
            <a:r>
              <a:rPr lang="en-US" dirty="0">
                <a:highlight>
                  <a:schemeClr val="lt1"/>
                </a:highlight>
                <a:latin typeface="Arial"/>
                <a:ea typeface="Arial"/>
                <a:cs typeface="Arial"/>
                <a:sym typeface="Arial"/>
              </a:rPr>
              <a:t>R</a:t>
            </a:r>
            <a:r>
              <a:rPr lang="en-US" sz="2400" dirty="0">
                <a:highlight>
                  <a:schemeClr val="lt1"/>
                </a:highlight>
                <a:latin typeface="Arial"/>
                <a:ea typeface="Arial"/>
                <a:cs typeface="Arial"/>
                <a:sym typeface="Arial"/>
              </a:rPr>
              <a:t>equests additional containers for handling of any sub-tasks.</a:t>
            </a:r>
            <a:endParaRPr sz="2400" dirty="0">
              <a:solidFill>
                <a:srgbClr val="000000"/>
              </a:solidFill>
              <a:latin typeface="Arial"/>
              <a:ea typeface="Arial"/>
              <a:cs typeface="Arial"/>
              <a:sym typeface="Arial"/>
            </a:endParaRPr>
          </a:p>
          <a:p>
            <a:pPr marL="457200" lvl="0" indent="-381000" rtl="0">
              <a:lnSpc>
                <a:spcPct val="115000"/>
              </a:lnSpc>
              <a:spcBef>
                <a:spcPts val="0"/>
              </a:spcBef>
              <a:spcAft>
                <a:spcPts val="0"/>
              </a:spcAft>
              <a:buClr>
                <a:srgbClr val="000000"/>
              </a:buClr>
              <a:buSzPts val="2400"/>
              <a:buFont typeface="Arial"/>
              <a:buChar char="➢"/>
            </a:pPr>
            <a:r>
              <a:rPr lang="en-US" sz="2400" dirty="0">
                <a:solidFill>
                  <a:srgbClr val="FF0000"/>
                </a:solidFill>
                <a:latin typeface="Arial"/>
                <a:ea typeface="Arial"/>
                <a:cs typeface="Arial"/>
                <a:sym typeface="Arial"/>
              </a:rPr>
              <a:t>Node Manager</a:t>
            </a:r>
            <a:r>
              <a:rPr lang="en-US" sz="2400" dirty="0">
                <a:solidFill>
                  <a:srgbClr val="000000"/>
                </a:solidFill>
                <a:latin typeface="Arial"/>
                <a:ea typeface="Arial"/>
                <a:cs typeface="Arial"/>
                <a:sym typeface="Arial"/>
              </a:rPr>
              <a:t>: </a:t>
            </a:r>
            <a:r>
              <a:rPr lang="en-US" sz="2400" dirty="0">
                <a:highlight>
                  <a:srgbClr val="FFFFFF"/>
                </a:highlight>
                <a:latin typeface="Arial"/>
                <a:ea typeface="Arial"/>
                <a:cs typeface="Arial"/>
                <a:sym typeface="Arial"/>
              </a:rPr>
              <a:t> Single instance per slave node. Responsible for monitoring and reporting on local container status (all containers on slave node).</a:t>
            </a:r>
            <a:endParaRPr sz="2400" dirty="0">
              <a:solidFill>
                <a:srgbClr val="000000"/>
              </a:solidFill>
              <a:latin typeface="Arial"/>
              <a:ea typeface="Arial"/>
              <a:cs typeface="Arial"/>
              <a:sym typeface="Arial"/>
            </a:endParaRPr>
          </a:p>
          <a:p>
            <a:pPr marL="0" lvl="0" indent="0" rtl="0">
              <a:spcBef>
                <a:spcPts val="1400"/>
              </a:spcBef>
              <a:spcAft>
                <a:spcPts val="0"/>
              </a:spcAft>
              <a:buNone/>
            </a:pPr>
            <a:endParaRPr sz="2400" dirty="0">
              <a:solidFill>
                <a:srgbClr val="FF0000"/>
              </a:solidFill>
              <a:highlight>
                <a:srgbClr val="FFFFFF"/>
              </a:highlight>
            </a:endParaRPr>
          </a:p>
          <a:p>
            <a:pPr marL="0" marR="0" lvl="0" indent="0" algn="l" rtl="0">
              <a:lnSpc>
                <a:spcPct val="90000"/>
              </a:lnSpc>
              <a:spcBef>
                <a:spcPts val="1400"/>
              </a:spcBef>
              <a:spcAft>
                <a:spcPts val="0"/>
              </a:spcAft>
              <a:buNone/>
            </a:pPr>
            <a:r>
              <a:rPr lang="en-US" sz="2400" b="1" dirty="0">
                <a:latin typeface="Courier New"/>
                <a:ea typeface="Courier New"/>
                <a:cs typeface="Courier New"/>
                <a:sym typeface="Courier New"/>
              </a:rPr>
              <a:t>    </a:t>
            </a:r>
            <a:endParaRPr sz="2200" dirty="0">
              <a:latin typeface="Courier New"/>
              <a:ea typeface="Courier New"/>
              <a:cs typeface="Courier New"/>
              <a:sym typeface="Courier New"/>
            </a:endParaRPr>
          </a:p>
          <a:p>
            <a:pPr marL="0" marR="0" lvl="0" indent="0" algn="l" rtl="0">
              <a:lnSpc>
                <a:spcPct val="90000"/>
              </a:lnSpc>
              <a:spcBef>
                <a:spcPts val="1400"/>
              </a:spcBef>
              <a:spcAft>
                <a:spcPts val="0"/>
              </a:spcAft>
              <a:buNone/>
            </a:pPr>
            <a:endParaRPr sz="2400" b="1" dirty="0">
              <a:latin typeface="Courier New"/>
              <a:ea typeface="Courier New"/>
              <a:cs typeface="Courier New"/>
              <a:sym typeface="Courier New"/>
            </a:endParaRPr>
          </a:p>
        </p:txBody>
      </p:sp>
    </p:spTree>
    <p:extLst>
      <p:ext uri="{BB962C8B-B14F-4D97-AF65-F5344CB8AC3E}">
        <p14:creationId xmlns:p14="http://schemas.microsoft.com/office/powerpoint/2010/main" val="3148494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875050" y="614323"/>
            <a:ext cx="107868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dirty="0">
                <a:latin typeface="+mn-lt"/>
                <a:ea typeface="Arial"/>
                <a:cs typeface="Arial"/>
                <a:sym typeface="Arial"/>
              </a:rPr>
              <a:t>YARN Concepts (3)</a:t>
            </a:r>
            <a:endParaRPr sz="5000" i="0" u="none" strike="noStrike" cap="none" dirty="0">
              <a:solidFill>
                <a:srgbClr val="C00000"/>
              </a:solidFill>
              <a:latin typeface="+mn-lt"/>
              <a:ea typeface="Arial"/>
              <a:cs typeface="Arial"/>
              <a:sym typeface="Arial"/>
            </a:endParaRPr>
          </a:p>
        </p:txBody>
      </p:sp>
      <p:sp>
        <p:nvSpPr>
          <p:cNvPr id="450" name="Shape 450"/>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451" name="Shape 451"/>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43</a:t>
            </a:fld>
            <a:endParaRPr sz="1000" b="0" i="0" u="none" strike="noStrike" cap="none">
              <a:solidFill>
                <a:srgbClr val="0C0C0C"/>
              </a:solidFill>
              <a:latin typeface="Questrial"/>
              <a:ea typeface="Questrial"/>
              <a:cs typeface="Questrial"/>
              <a:sym typeface="Questrial"/>
            </a:endParaRPr>
          </a:p>
        </p:txBody>
      </p:sp>
      <p:sp>
        <p:nvSpPr>
          <p:cNvPr id="452" name="Shape 452"/>
          <p:cNvSpPr txBox="1">
            <a:spLocks noGrp="1"/>
          </p:cNvSpPr>
          <p:nvPr>
            <p:ph type="body" idx="1"/>
          </p:nvPr>
        </p:nvSpPr>
        <p:spPr>
          <a:xfrm>
            <a:off x="875050" y="1637525"/>
            <a:ext cx="10936200" cy="4464600"/>
          </a:xfrm>
          <a:prstGeom prst="rect">
            <a:avLst/>
          </a:prstGeom>
          <a:noFill/>
          <a:ln>
            <a:noFill/>
          </a:ln>
        </p:spPr>
        <p:txBody>
          <a:bodyPr spcFirstLastPara="1" wrap="square" lIns="45700" tIns="45700" rIns="45700" bIns="45700" anchor="t" anchorCtr="0">
            <a:noAutofit/>
          </a:bodyPr>
          <a:lstStyle/>
          <a:p>
            <a:pPr marL="0" lvl="0" indent="0" rtl="0">
              <a:lnSpc>
                <a:spcPct val="115000"/>
              </a:lnSpc>
              <a:spcBef>
                <a:spcPts val="1400"/>
              </a:spcBef>
              <a:spcAft>
                <a:spcPts val="0"/>
              </a:spcAft>
              <a:buNone/>
            </a:pPr>
            <a:r>
              <a:rPr lang="en-US" sz="2600" dirty="0">
                <a:solidFill>
                  <a:srgbClr val="000000"/>
                </a:solidFill>
                <a:latin typeface="Arial"/>
                <a:ea typeface="Arial"/>
                <a:cs typeface="Arial"/>
                <a:sym typeface="Arial"/>
              </a:rPr>
              <a:t>Three Main components of YARN: </a:t>
            </a:r>
            <a:endParaRPr sz="2600" dirty="0">
              <a:solidFill>
                <a:srgbClr val="000000"/>
              </a:solidFill>
              <a:latin typeface="Arial"/>
              <a:ea typeface="Arial"/>
              <a:cs typeface="Arial"/>
              <a:sym typeface="Arial"/>
            </a:endParaRPr>
          </a:p>
          <a:p>
            <a:pPr marL="0" lvl="0" indent="0" rtl="0">
              <a:lnSpc>
                <a:spcPct val="115000"/>
              </a:lnSpc>
              <a:spcBef>
                <a:spcPts val="1400"/>
              </a:spcBef>
              <a:spcAft>
                <a:spcPts val="0"/>
              </a:spcAft>
              <a:buNone/>
            </a:pPr>
            <a:r>
              <a:rPr lang="en-US" sz="2400" dirty="0">
                <a:solidFill>
                  <a:srgbClr val="000000"/>
                </a:solidFill>
                <a:latin typeface="Arial"/>
                <a:ea typeface="Arial"/>
                <a:cs typeface="Arial"/>
                <a:sym typeface="Arial"/>
              </a:rPr>
              <a:t>Application Master, Node Manager, and Resource Manager (aka The YARN Daemon Processes)</a:t>
            </a:r>
            <a:endParaRPr sz="2400" dirty="0">
              <a:solidFill>
                <a:srgbClr val="000000"/>
              </a:solidFill>
              <a:latin typeface="Arial"/>
              <a:ea typeface="Arial"/>
              <a:cs typeface="Arial"/>
              <a:sym typeface="Arial"/>
            </a:endParaRPr>
          </a:p>
          <a:p>
            <a:pPr marL="457200" lvl="0" indent="-374650" rtl="0">
              <a:lnSpc>
                <a:spcPct val="115000"/>
              </a:lnSpc>
              <a:spcBef>
                <a:spcPts val="1400"/>
              </a:spcBef>
              <a:spcAft>
                <a:spcPts val="0"/>
              </a:spcAft>
              <a:buClr>
                <a:schemeClr val="dk1"/>
              </a:buClr>
              <a:buSzPts val="2300"/>
              <a:buFont typeface="Arial"/>
              <a:buChar char="➢"/>
            </a:pPr>
            <a:r>
              <a:rPr lang="en-US" sz="2300" dirty="0">
                <a:solidFill>
                  <a:srgbClr val="FF0000"/>
                </a:solidFill>
                <a:latin typeface="Arial"/>
                <a:ea typeface="Arial"/>
                <a:cs typeface="Arial"/>
                <a:sym typeface="Arial"/>
              </a:rPr>
              <a:t>Resource Manager</a:t>
            </a:r>
            <a:r>
              <a:rPr lang="en-US" sz="2300" dirty="0">
                <a:latin typeface="Arial"/>
                <a:ea typeface="Arial"/>
                <a:cs typeface="Arial"/>
                <a:sym typeface="Arial"/>
              </a:rPr>
              <a:t>: arbitrates system resources between competing jobs. It has two main components:</a:t>
            </a:r>
            <a:endParaRPr sz="2300" dirty="0">
              <a:latin typeface="Arial"/>
              <a:ea typeface="Arial"/>
              <a:cs typeface="Arial"/>
              <a:sym typeface="Arial"/>
            </a:endParaRPr>
          </a:p>
          <a:p>
            <a:pPr marL="914400" lvl="1" indent="-374650" rtl="0">
              <a:lnSpc>
                <a:spcPct val="115000"/>
              </a:lnSpc>
              <a:spcBef>
                <a:spcPts val="0"/>
              </a:spcBef>
              <a:spcAft>
                <a:spcPts val="0"/>
              </a:spcAft>
              <a:buSzPts val="2300"/>
              <a:buFont typeface="Arial"/>
              <a:buChar char="○"/>
            </a:pPr>
            <a:r>
              <a:rPr lang="en-US" sz="2300" i="1" dirty="0">
                <a:solidFill>
                  <a:srgbClr val="CC0000"/>
                </a:solidFill>
                <a:latin typeface="Arial"/>
                <a:ea typeface="Arial"/>
                <a:cs typeface="Arial"/>
                <a:sym typeface="Arial"/>
              </a:rPr>
              <a:t>Scheduler </a:t>
            </a:r>
            <a:r>
              <a:rPr lang="en-US" sz="2300" dirty="0">
                <a:latin typeface="Arial"/>
                <a:ea typeface="Arial"/>
                <a:cs typeface="Arial"/>
                <a:sym typeface="Arial"/>
              </a:rPr>
              <a:t>(Global scheduler): </a:t>
            </a:r>
            <a:r>
              <a:rPr lang="en-US" sz="2300" dirty="0">
                <a:highlight>
                  <a:schemeClr val="lt1"/>
                </a:highlight>
                <a:latin typeface="Arial"/>
                <a:ea typeface="Arial"/>
                <a:cs typeface="Arial"/>
                <a:sym typeface="Arial"/>
              </a:rPr>
              <a:t>Responsible for allocating resources to the jobs subject to familiar constraints of capacities, queues etc.</a:t>
            </a:r>
            <a:endParaRPr sz="2300" dirty="0">
              <a:latin typeface="Arial"/>
              <a:ea typeface="Arial"/>
              <a:cs typeface="Arial"/>
              <a:sym typeface="Arial"/>
            </a:endParaRPr>
          </a:p>
          <a:p>
            <a:pPr marL="914400" lvl="1" indent="-374650" rtl="0">
              <a:lnSpc>
                <a:spcPct val="115000"/>
              </a:lnSpc>
              <a:spcBef>
                <a:spcPts val="0"/>
              </a:spcBef>
              <a:spcAft>
                <a:spcPts val="0"/>
              </a:spcAft>
              <a:buSzPts val="2300"/>
              <a:buFont typeface="Arial"/>
              <a:buChar char="○"/>
            </a:pPr>
            <a:r>
              <a:rPr lang="en-US" sz="2300" i="1" dirty="0">
                <a:solidFill>
                  <a:srgbClr val="CC0000"/>
                </a:solidFill>
                <a:latin typeface="Arial"/>
                <a:ea typeface="Arial"/>
                <a:cs typeface="Arial"/>
                <a:sym typeface="Arial"/>
              </a:rPr>
              <a:t>Application Manager</a:t>
            </a:r>
            <a:r>
              <a:rPr lang="en-US" sz="2300" dirty="0">
                <a:latin typeface="Arial"/>
                <a:ea typeface="Arial"/>
                <a:cs typeface="Arial"/>
                <a:sym typeface="Arial"/>
              </a:rPr>
              <a:t>:  </a:t>
            </a:r>
            <a:r>
              <a:rPr lang="en-US" sz="2300" dirty="0">
                <a:highlight>
                  <a:schemeClr val="lt1"/>
                </a:highlight>
                <a:latin typeface="Arial"/>
                <a:ea typeface="Arial"/>
                <a:cs typeface="Arial"/>
                <a:sym typeface="Arial"/>
              </a:rPr>
              <a:t>Responsible for accepting job-submissions and provides the service for restarting the </a:t>
            </a:r>
            <a:r>
              <a:rPr lang="en-US" sz="2300" dirty="0" err="1">
                <a:highlight>
                  <a:schemeClr val="lt1"/>
                </a:highlight>
                <a:latin typeface="Arial"/>
                <a:ea typeface="Arial"/>
                <a:cs typeface="Arial"/>
                <a:sym typeface="Arial"/>
              </a:rPr>
              <a:t>ApplicationMaster</a:t>
            </a:r>
            <a:r>
              <a:rPr lang="en-US" sz="2300" dirty="0">
                <a:highlight>
                  <a:schemeClr val="lt1"/>
                </a:highlight>
                <a:latin typeface="Arial"/>
                <a:ea typeface="Arial"/>
                <a:cs typeface="Arial"/>
                <a:sym typeface="Arial"/>
              </a:rPr>
              <a:t> container on failure.</a:t>
            </a:r>
            <a:endParaRPr sz="2300" dirty="0">
              <a:solidFill>
                <a:srgbClr val="FF0000"/>
              </a:solidFill>
              <a:latin typeface="Arial"/>
              <a:ea typeface="Arial"/>
              <a:cs typeface="Arial"/>
              <a:sym typeface="Arial"/>
            </a:endParaRPr>
          </a:p>
          <a:p>
            <a:pPr marL="0" lvl="0" indent="0" rtl="0">
              <a:spcBef>
                <a:spcPts val="1400"/>
              </a:spcBef>
              <a:spcAft>
                <a:spcPts val="0"/>
              </a:spcAft>
              <a:buNone/>
            </a:pPr>
            <a:endParaRPr sz="2400" dirty="0">
              <a:solidFill>
                <a:srgbClr val="FF0000"/>
              </a:solidFill>
              <a:highlight>
                <a:srgbClr val="FFFFFF"/>
              </a:highlight>
            </a:endParaRPr>
          </a:p>
          <a:p>
            <a:pPr marL="0" marR="0" lvl="0" indent="0" algn="l" rtl="0">
              <a:lnSpc>
                <a:spcPct val="90000"/>
              </a:lnSpc>
              <a:spcBef>
                <a:spcPts val="1400"/>
              </a:spcBef>
              <a:spcAft>
                <a:spcPts val="0"/>
              </a:spcAft>
              <a:buNone/>
            </a:pPr>
            <a:r>
              <a:rPr lang="en-US" sz="2400" b="1" dirty="0">
                <a:latin typeface="Courier New"/>
                <a:ea typeface="Courier New"/>
                <a:cs typeface="Courier New"/>
                <a:sym typeface="Courier New"/>
              </a:rPr>
              <a:t>    </a:t>
            </a:r>
            <a:endParaRPr sz="2200" dirty="0">
              <a:latin typeface="Courier New"/>
              <a:ea typeface="Courier New"/>
              <a:cs typeface="Courier New"/>
              <a:sym typeface="Courier New"/>
            </a:endParaRPr>
          </a:p>
          <a:p>
            <a:pPr marL="0" marR="0" lvl="0" indent="0" algn="l" rtl="0">
              <a:lnSpc>
                <a:spcPct val="90000"/>
              </a:lnSpc>
              <a:spcBef>
                <a:spcPts val="1400"/>
              </a:spcBef>
              <a:spcAft>
                <a:spcPts val="0"/>
              </a:spcAft>
              <a:buNone/>
            </a:pPr>
            <a:endParaRPr sz="2400" b="1" dirty="0">
              <a:latin typeface="Courier New"/>
              <a:ea typeface="Courier New"/>
              <a:cs typeface="Courier New"/>
              <a:sym typeface="Courier New"/>
            </a:endParaRPr>
          </a:p>
        </p:txBody>
      </p:sp>
    </p:spTree>
    <p:extLst>
      <p:ext uri="{BB962C8B-B14F-4D97-AF65-F5344CB8AC3E}">
        <p14:creationId xmlns:p14="http://schemas.microsoft.com/office/powerpoint/2010/main" val="4239636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875050" y="614325"/>
            <a:ext cx="10786800" cy="10287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dirty="0">
                <a:latin typeface="+mn-lt"/>
                <a:ea typeface="Arial"/>
                <a:cs typeface="Arial"/>
                <a:sym typeface="Arial"/>
              </a:rPr>
              <a:t>YARN Concepts (4)</a:t>
            </a:r>
            <a:endParaRPr sz="5000" i="0" u="none" strike="noStrike" cap="none" dirty="0">
              <a:solidFill>
                <a:srgbClr val="C00000"/>
              </a:solidFill>
              <a:latin typeface="+mn-lt"/>
              <a:ea typeface="Arial"/>
              <a:cs typeface="Arial"/>
              <a:sym typeface="Arial"/>
            </a:endParaRPr>
          </a:p>
        </p:txBody>
      </p:sp>
      <p:sp>
        <p:nvSpPr>
          <p:cNvPr id="458" name="Shape 458"/>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459" name="Shape 459"/>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44</a:t>
            </a:fld>
            <a:endParaRPr sz="1000" b="0" i="0" u="none" strike="noStrike" cap="none">
              <a:solidFill>
                <a:srgbClr val="0C0C0C"/>
              </a:solidFill>
              <a:latin typeface="Questrial"/>
              <a:ea typeface="Questrial"/>
              <a:cs typeface="Questrial"/>
              <a:sym typeface="Questrial"/>
            </a:endParaRPr>
          </a:p>
        </p:txBody>
      </p:sp>
      <p:sp>
        <p:nvSpPr>
          <p:cNvPr id="460" name="Shape 460"/>
          <p:cNvSpPr txBox="1">
            <a:spLocks noGrp="1"/>
          </p:cNvSpPr>
          <p:nvPr>
            <p:ph type="body" idx="1"/>
          </p:nvPr>
        </p:nvSpPr>
        <p:spPr>
          <a:xfrm>
            <a:off x="875050" y="2457450"/>
            <a:ext cx="3668400" cy="1157400"/>
          </a:xfrm>
          <a:prstGeom prst="rect">
            <a:avLst/>
          </a:prstGeom>
          <a:noFill/>
          <a:ln>
            <a:noFill/>
          </a:ln>
        </p:spPr>
        <p:txBody>
          <a:bodyPr spcFirstLastPara="1" wrap="square" lIns="45700" tIns="45700" rIns="45700" bIns="45700" anchor="t" anchorCtr="0">
            <a:noAutofit/>
          </a:bodyPr>
          <a:lstStyle/>
          <a:p>
            <a:pPr marL="0" lvl="0" indent="0" rtl="0">
              <a:spcBef>
                <a:spcPts val="1400"/>
              </a:spcBef>
              <a:spcAft>
                <a:spcPts val="0"/>
              </a:spcAft>
              <a:buNone/>
            </a:pPr>
            <a:r>
              <a:rPr lang="en-US" sz="2600" dirty="0">
                <a:solidFill>
                  <a:srgbClr val="000000"/>
                </a:solidFill>
                <a:latin typeface="Arial"/>
                <a:ea typeface="Arial"/>
                <a:cs typeface="Arial"/>
                <a:sym typeface="Arial"/>
              </a:rPr>
              <a:t>How do the components of YARN work together?</a:t>
            </a:r>
            <a:endParaRPr sz="2600" dirty="0">
              <a:solidFill>
                <a:srgbClr val="000000"/>
              </a:solidFill>
              <a:latin typeface="Arial"/>
              <a:ea typeface="Arial"/>
              <a:cs typeface="Arial"/>
              <a:sym typeface="Arial"/>
            </a:endParaRPr>
          </a:p>
          <a:p>
            <a:pPr marL="0" lvl="0" indent="0" rtl="0">
              <a:spcBef>
                <a:spcPts val="1400"/>
              </a:spcBef>
              <a:spcAft>
                <a:spcPts val="0"/>
              </a:spcAft>
              <a:buNone/>
            </a:pPr>
            <a:endParaRPr sz="2400" dirty="0">
              <a:solidFill>
                <a:srgbClr val="000000"/>
              </a:solidFill>
            </a:endParaRPr>
          </a:p>
          <a:p>
            <a:pPr marL="0" lvl="0" indent="0" rtl="0">
              <a:spcBef>
                <a:spcPts val="1400"/>
              </a:spcBef>
              <a:spcAft>
                <a:spcPts val="0"/>
              </a:spcAft>
              <a:buNone/>
            </a:pPr>
            <a:endParaRPr sz="2400" dirty="0">
              <a:solidFill>
                <a:srgbClr val="FF0000"/>
              </a:solidFill>
              <a:highlight>
                <a:srgbClr val="FFFFFF"/>
              </a:highlight>
            </a:endParaRPr>
          </a:p>
          <a:p>
            <a:pPr marL="0" marR="0" lvl="0" indent="0" algn="l" rtl="0">
              <a:lnSpc>
                <a:spcPct val="90000"/>
              </a:lnSpc>
              <a:spcBef>
                <a:spcPts val="1400"/>
              </a:spcBef>
              <a:spcAft>
                <a:spcPts val="0"/>
              </a:spcAft>
              <a:buNone/>
            </a:pPr>
            <a:r>
              <a:rPr lang="en-US" sz="2400" b="1" dirty="0">
                <a:latin typeface="Courier New"/>
                <a:ea typeface="Courier New"/>
                <a:cs typeface="Courier New"/>
                <a:sym typeface="Courier New"/>
              </a:rPr>
              <a:t>    </a:t>
            </a:r>
            <a:endParaRPr sz="2200" dirty="0">
              <a:latin typeface="Courier New"/>
              <a:ea typeface="Courier New"/>
              <a:cs typeface="Courier New"/>
              <a:sym typeface="Courier New"/>
            </a:endParaRPr>
          </a:p>
          <a:p>
            <a:pPr marL="0" marR="0" lvl="0" indent="0" algn="l" rtl="0">
              <a:lnSpc>
                <a:spcPct val="90000"/>
              </a:lnSpc>
              <a:spcBef>
                <a:spcPts val="1400"/>
              </a:spcBef>
              <a:spcAft>
                <a:spcPts val="0"/>
              </a:spcAft>
              <a:buNone/>
            </a:pPr>
            <a:endParaRPr sz="2400" b="1" dirty="0">
              <a:latin typeface="Courier New"/>
              <a:ea typeface="Courier New"/>
              <a:cs typeface="Courier New"/>
              <a:sym typeface="Courier New"/>
            </a:endParaRPr>
          </a:p>
        </p:txBody>
      </p:sp>
      <p:pic>
        <p:nvPicPr>
          <p:cNvPr id="461" name="Shape 461"/>
          <p:cNvPicPr preferRelativeResize="0"/>
          <p:nvPr/>
        </p:nvPicPr>
        <p:blipFill>
          <a:blip r:embed="rId3">
            <a:alphaModFix/>
          </a:blip>
          <a:stretch>
            <a:fillRect/>
          </a:stretch>
        </p:blipFill>
        <p:spPr>
          <a:xfrm>
            <a:off x="4144625" y="1421436"/>
            <a:ext cx="7861651" cy="4868238"/>
          </a:xfrm>
          <a:prstGeom prst="rect">
            <a:avLst/>
          </a:prstGeom>
          <a:noFill/>
          <a:ln>
            <a:noFill/>
          </a:ln>
        </p:spPr>
      </p:pic>
      <p:sp>
        <p:nvSpPr>
          <p:cNvPr id="462" name="Shape 462"/>
          <p:cNvSpPr txBox="1"/>
          <p:nvPr/>
        </p:nvSpPr>
        <p:spPr>
          <a:xfrm>
            <a:off x="957275" y="6372225"/>
            <a:ext cx="5729400" cy="27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000">
                <a:latin typeface="Questrial"/>
                <a:ea typeface="Questrial"/>
                <a:cs typeface="Questrial"/>
                <a:sym typeface="Questrial"/>
              </a:rPr>
              <a:t>Image source: http://hadoop.apache.org/docs/r2.4.1/hadoop-yarn/hadoop-yarn-site/YARN.html</a:t>
            </a:r>
            <a:endParaRPr sz="1000">
              <a:latin typeface="Questrial"/>
              <a:ea typeface="Questrial"/>
              <a:cs typeface="Questrial"/>
              <a:sym typeface="Questrial"/>
            </a:endParaRPr>
          </a:p>
        </p:txBody>
      </p:sp>
    </p:spTree>
    <p:extLst>
      <p:ext uri="{BB962C8B-B14F-4D97-AF65-F5344CB8AC3E}">
        <p14:creationId xmlns:p14="http://schemas.microsoft.com/office/powerpoint/2010/main" val="18621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title"/>
          </p:nvPr>
        </p:nvSpPr>
        <p:spPr>
          <a:xfrm>
            <a:off x="875050" y="614325"/>
            <a:ext cx="111054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sz="4300" dirty="0">
                <a:latin typeface="+mn-lt"/>
                <a:ea typeface="Arial"/>
                <a:cs typeface="Arial"/>
                <a:sym typeface="Arial"/>
              </a:rPr>
              <a:t>Hadoop Ecosystem (Processing Layer)</a:t>
            </a:r>
            <a:endParaRPr sz="4300" i="0" u="none" strike="noStrike" cap="none" dirty="0">
              <a:solidFill>
                <a:srgbClr val="C00000"/>
              </a:solidFill>
              <a:latin typeface="+mn-lt"/>
              <a:ea typeface="Arial"/>
              <a:cs typeface="Arial"/>
              <a:sym typeface="Arial"/>
            </a:endParaRPr>
          </a:p>
        </p:txBody>
      </p:sp>
      <p:sp>
        <p:nvSpPr>
          <p:cNvPr id="468" name="Shape 468"/>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469" name="Shape 469"/>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45</a:t>
            </a:fld>
            <a:endParaRPr sz="1000" b="0" i="0" u="none" strike="noStrike" cap="none">
              <a:solidFill>
                <a:srgbClr val="0C0C0C"/>
              </a:solidFill>
              <a:latin typeface="Questrial"/>
              <a:ea typeface="Questrial"/>
              <a:cs typeface="Questrial"/>
              <a:sym typeface="Questrial"/>
            </a:endParaRPr>
          </a:p>
        </p:txBody>
      </p:sp>
      <p:sp>
        <p:nvSpPr>
          <p:cNvPr id="470" name="Shape 470"/>
          <p:cNvSpPr/>
          <p:nvPr/>
        </p:nvSpPr>
        <p:spPr>
          <a:xfrm>
            <a:off x="1244150" y="4674850"/>
            <a:ext cx="6358800" cy="12432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Questrial"/>
              <a:ea typeface="Questrial"/>
              <a:cs typeface="Questrial"/>
              <a:sym typeface="Questrial"/>
            </a:endParaRPr>
          </a:p>
          <a:p>
            <a:pPr marL="0" lvl="0" indent="0" rtl="0">
              <a:spcBef>
                <a:spcPts val="0"/>
              </a:spcBef>
              <a:spcAft>
                <a:spcPts val="0"/>
              </a:spcAft>
              <a:buNone/>
            </a:pPr>
            <a:endParaRPr/>
          </a:p>
        </p:txBody>
      </p:sp>
      <p:sp>
        <p:nvSpPr>
          <p:cNvPr id="471" name="Shape 471"/>
          <p:cNvSpPr/>
          <p:nvPr/>
        </p:nvSpPr>
        <p:spPr>
          <a:xfrm>
            <a:off x="1582675" y="3443825"/>
            <a:ext cx="3651600" cy="8628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t>Yet Another Resource </a:t>
            </a:r>
            <a:r>
              <a:rPr lang="en-US" sz="2200">
                <a:solidFill>
                  <a:schemeClr val="dk1"/>
                </a:solidFill>
              </a:rPr>
              <a:t>Negotiator</a:t>
            </a:r>
            <a:r>
              <a:rPr lang="en-US" sz="2200"/>
              <a:t> (YARN)</a:t>
            </a:r>
            <a:endParaRPr sz="2200"/>
          </a:p>
          <a:p>
            <a:pPr marL="0" lvl="0" indent="0" rtl="0">
              <a:spcBef>
                <a:spcPts val="0"/>
              </a:spcBef>
              <a:spcAft>
                <a:spcPts val="0"/>
              </a:spcAft>
              <a:buNone/>
            </a:pPr>
            <a:endParaRPr/>
          </a:p>
        </p:txBody>
      </p:sp>
      <p:sp>
        <p:nvSpPr>
          <p:cNvPr id="472" name="Shape 472"/>
          <p:cNvSpPr/>
          <p:nvPr/>
        </p:nvSpPr>
        <p:spPr>
          <a:xfrm>
            <a:off x="1244150" y="2179775"/>
            <a:ext cx="1458600" cy="862800"/>
          </a:xfrm>
          <a:prstGeom prst="roundRect">
            <a:avLst>
              <a:gd name="adj" fmla="val 16667"/>
            </a:avLst>
          </a:prstGeom>
          <a:solidFill>
            <a:srgbClr val="6AA84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Map Reduce</a:t>
            </a:r>
            <a:endParaRPr sz="2000"/>
          </a:p>
          <a:p>
            <a:pPr marL="0" lvl="0" indent="0" rtl="0">
              <a:spcBef>
                <a:spcPts val="0"/>
              </a:spcBef>
              <a:spcAft>
                <a:spcPts val="0"/>
              </a:spcAft>
              <a:buNone/>
            </a:pPr>
            <a:endParaRPr/>
          </a:p>
        </p:txBody>
      </p:sp>
      <p:sp>
        <p:nvSpPr>
          <p:cNvPr id="473" name="Shape 473"/>
          <p:cNvSpPr/>
          <p:nvPr/>
        </p:nvSpPr>
        <p:spPr>
          <a:xfrm>
            <a:off x="2878071" y="2212800"/>
            <a:ext cx="973800" cy="862800"/>
          </a:xfrm>
          <a:prstGeom prst="roundRect">
            <a:avLst>
              <a:gd name="adj" fmla="val 16667"/>
            </a:avLst>
          </a:prstGeom>
          <a:solidFill>
            <a:srgbClr val="EFEFEF"/>
          </a:solidFill>
          <a:ln w="38100" cap="flat" cmpd="sng">
            <a:solidFill>
              <a:srgbClr val="6AA84F"/>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Hive</a:t>
            </a:r>
            <a:endParaRPr sz="2000"/>
          </a:p>
          <a:p>
            <a:pPr marL="0" lvl="0" indent="0" rtl="0">
              <a:spcBef>
                <a:spcPts val="0"/>
              </a:spcBef>
              <a:spcAft>
                <a:spcPts val="0"/>
              </a:spcAft>
              <a:buNone/>
            </a:pPr>
            <a:endParaRPr/>
          </a:p>
        </p:txBody>
      </p:sp>
      <p:sp>
        <p:nvSpPr>
          <p:cNvPr id="474" name="Shape 474"/>
          <p:cNvSpPr/>
          <p:nvPr/>
        </p:nvSpPr>
        <p:spPr>
          <a:xfrm>
            <a:off x="7129075" y="2179763"/>
            <a:ext cx="1587300" cy="862800"/>
          </a:xfrm>
          <a:prstGeom prst="roundRect">
            <a:avLst>
              <a:gd name="adj" fmla="val 16667"/>
            </a:avLst>
          </a:prstGeom>
          <a:solidFill>
            <a:srgbClr val="6AA84F"/>
          </a:solidFill>
          <a:ln w="76200" cap="flat" cmpd="sng">
            <a:solidFill>
              <a:srgbClr val="6D9EEB"/>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Spark Stream</a:t>
            </a:r>
            <a:endParaRPr sz="2000"/>
          </a:p>
          <a:p>
            <a:pPr marL="0" lvl="0" indent="0" rtl="0">
              <a:spcBef>
                <a:spcPts val="0"/>
              </a:spcBef>
              <a:spcAft>
                <a:spcPts val="0"/>
              </a:spcAft>
              <a:buNone/>
            </a:pPr>
            <a:endParaRPr/>
          </a:p>
        </p:txBody>
      </p:sp>
      <p:sp>
        <p:nvSpPr>
          <p:cNvPr id="475" name="Shape 475"/>
          <p:cNvSpPr/>
          <p:nvPr/>
        </p:nvSpPr>
        <p:spPr>
          <a:xfrm>
            <a:off x="5234225" y="2212788"/>
            <a:ext cx="1587300" cy="862800"/>
          </a:xfrm>
          <a:prstGeom prst="roundRect">
            <a:avLst>
              <a:gd name="adj" fmla="val 16667"/>
            </a:avLst>
          </a:prstGeom>
          <a:solidFill>
            <a:srgbClr val="CCCCCC"/>
          </a:solidFill>
          <a:ln w="38100" cap="flat" cmpd="sng">
            <a:solidFill>
              <a:srgbClr val="6AA84F"/>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1800"/>
              <a:t>Other Applications</a:t>
            </a:r>
            <a:endParaRPr sz="1800"/>
          </a:p>
          <a:p>
            <a:pPr marL="0" lvl="0" indent="0" rtl="0">
              <a:spcBef>
                <a:spcPts val="0"/>
              </a:spcBef>
              <a:spcAft>
                <a:spcPts val="0"/>
              </a:spcAft>
              <a:buNone/>
            </a:pPr>
            <a:endParaRPr/>
          </a:p>
        </p:txBody>
      </p:sp>
      <p:sp>
        <p:nvSpPr>
          <p:cNvPr id="476" name="Shape 476"/>
          <p:cNvSpPr/>
          <p:nvPr/>
        </p:nvSpPr>
        <p:spPr>
          <a:xfrm>
            <a:off x="9281275" y="3252812"/>
            <a:ext cx="1737600" cy="2447100"/>
          </a:xfrm>
          <a:prstGeom prst="roundRect">
            <a:avLst>
              <a:gd name="adj" fmla="val 16667"/>
            </a:avLst>
          </a:prstGeom>
          <a:solidFill>
            <a:srgbClr val="F4CCCC"/>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Data Ingest Systems</a:t>
            </a:r>
            <a:endParaRPr sz="2000"/>
          </a:p>
          <a:p>
            <a:pPr marL="0" lvl="0" indent="0" algn="ctr" rtl="0">
              <a:spcBef>
                <a:spcPts val="0"/>
              </a:spcBef>
              <a:spcAft>
                <a:spcPts val="0"/>
              </a:spcAft>
              <a:buNone/>
            </a:pPr>
            <a:r>
              <a:rPr lang="en-US" sz="2000"/>
              <a:t>e.g., Apache Kafka, Flume, etc</a:t>
            </a:r>
            <a:endParaRPr sz="2000"/>
          </a:p>
          <a:p>
            <a:pPr marL="0" lvl="0" indent="0" rtl="0">
              <a:spcBef>
                <a:spcPts val="0"/>
              </a:spcBef>
              <a:spcAft>
                <a:spcPts val="0"/>
              </a:spcAft>
              <a:buNone/>
            </a:pPr>
            <a:endParaRPr sz="2200">
              <a:latin typeface="Questrial"/>
              <a:ea typeface="Questrial"/>
              <a:cs typeface="Questrial"/>
              <a:sym typeface="Questrial"/>
            </a:endParaRPr>
          </a:p>
        </p:txBody>
      </p:sp>
      <p:sp>
        <p:nvSpPr>
          <p:cNvPr id="477" name="Shape 477"/>
          <p:cNvSpPr/>
          <p:nvPr/>
        </p:nvSpPr>
        <p:spPr>
          <a:xfrm>
            <a:off x="4568650" y="4898075"/>
            <a:ext cx="2641800" cy="8628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Hadoop NoSQL Database (HBase)</a:t>
            </a:r>
            <a:endParaRPr sz="2000"/>
          </a:p>
          <a:p>
            <a:pPr marL="0" lvl="0" indent="0" rtl="0">
              <a:spcBef>
                <a:spcPts val="0"/>
              </a:spcBef>
              <a:spcAft>
                <a:spcPts val="0"/>
              </a:spcAft>
              <a:buNone/>
            </a:pPr>
            <a:endParaRPr/>
          </a:p>
        </p:txBody>
      </p:sp>
      <p:sp>
        <p:nvSpPr>
          <p:cNvPr id="478" name="Shape 478"/>
          <p:cNvSpPr/>
          <p:nvPr/>
        </p:nvSpPr>
        <p:spPr>
          <a:xfrm>
            <a:off x="1662200" y="4898063"/>
            <a:ext cx="2570400" cy="8628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Hadoop Distributed File System (HDFS)</a:t>
            </a:r>
            <a:endParaRPr sz="2000"/>
          </a:p>
          <a:p>
            <a:pPr marL="0" lvl="0" indent="0" rtl="0">
              <a:spcBef>
                <a:spcPts val="0"/>
              </a:spcBef>
              <a:spcAft>
                <a:spcPts val="0"/>
              </a:spcAft>
              <a:buNone/>
            </a:pPr>
            <a:endParaRPr/>
          </a:p>
        </p:txBody>
      </p:sp>
      <p:sp>
        <p:nvSpPr>
          <p:cNvPr id="479" name="Shape 479"/>
          <p:cNvSpPr/>
          <p:nvPr/>
        </p:nvSpPr>
        <p:spPr>
          <a:xfrm>
            <a:off x="4027196" y="2212800"/>
            <a:ext cx="973800" cy="862800"/>
          </a:xfrm>
          <a:prstGeom prst="roundRect">
            <a:avLst>
              <a:gd name="adj" fmla="val 16667"/>
            </a:avLst>
          </a:prstGeom>
          <a:solidFill>
            <a:srgbClr val="D9D9D9"/>
          </a:solidFill>
          <a:ln w="38100" cap="flat" cmpd="sng">
            <a:solidFill>
              <a:srgbClr val="93C47D"/>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Pig</a:t>
            </a:r>
            <a:endParaRPr sz="2000"/>
          </a:p>
          <a:p>
            <a:pPr marL="0" lvl="0" indent="0" rtl="0">
              <a:spcBef>
                <a:spcPts val="0"/>
              </a:spcBef>
              <a:spcAft>
                <a:spcPts val="0"/>
              </a:spcAft>
              <a:buNone/>
            </a:pPr>
            <a:endParaRPr/>
          </a:p>
        </p:txBody>
      </p:sp>
      <p:cxnSp>
        <p:nvCxnSpPr>
          <p:cNvPr id="480" name="Shape 480"/>
          <p:cNvCxnSpPr>
            <a:stCxn id="472" idx="2"/>
            <a:endCxn id="472" idx="2"/>
          </p:cNvCxnSpPr>
          <p:nvPr/>
        </p:nvCxnSpPr>
        <p:spPr>
          <a:xfrm>
            <a:off x="1973450" y="3042575"/>
            <a:ext cx="0" cy="0"/>
          </a:xfrm>
          <a:prstGeom prst="straightConnector1">
            <a:avLst/>
          </a:prstGeom>
          <a:noFill/>
          <a:ln w="9525" cap="flat" cmpd="sng">
            <a:solidFill>
              <a:schemeClr val="dk2"/>
            </a:solidFill>
            <a:prstDash val="solid"/>
            <a:round/>
            <a:headEnd type="none" w="lg" len="lg"/>
            <a:tailEnd type="triangle" w="lg" len="lg"/>
          </a:ln>
        </p:spPr>
      </p:cxnSp>
      <p:cxnSp>
        <p:nvCxnSpPr>
          <p:cNvPr id="481" name="Shape 481"/>
          <p:cNvCxnSpPr/>
          <p:nvPr/>
        </p:nvCxnSpPr>
        <p:spPr>
          <a:xfrm flipH="1">
            <a:off x="1118875" y="2060100"/>
            <a:ext cx="27000" cy="3916800"/>
          </a:xfrm>
          <a:prstGeom prst="straightConnector1">
            <a:avLst/>
          </a:prstGeom>
          <a:noFill/>
          <a:ln w="38100" cap="flat" cmpd="sng">
            <a:solidFill>
              <a:srgbClr val="6AA84F"/>
            </a:solidFill>
            <a:prstDash val="dashDot"/>
            <a:round/>
            <a:headEnd type="none" w="lg" len="lg"/>
            <a:tailEnd type="none" w="lg" len="lg"/>
          </a:ln>
        </p:spPr>
      </p:cxnSp>
      <p:cxnSp>
        <p:nvCxnSpPr>
          <p:cNvPr id="482" name="Shape 482"/>
          <p:cNvCxnSpPr/>
          <p:nvPr/>
        </p:nvCxnSpPr>
        <p:spPr>
          <a:xfrm rot="10800000" flipH="1">
            <a:off x="1193425" y="6031275"/>
            <a:ext cx="6525900" cy="26100"/>
          </a:xfrm>
          <a:prstGeom prst="straightConnector1">
            <a:avLst/>
          </a:prstGeom>
          <a:noFill/>
          <a:ln w="38100" cap="flat" cmpd="sng">
            <a:solidFill>
              <a:srgbClr val="6AA84F"/>
            </a:solidFill>
            <a:prstDash val="dashDot"/>
            <a:round/>
            <a:headEnd type="none" w="lg" len="lg"/>
            <a:tailEnd type="none" w="lg" len="lg"/>
          </a:ln>
        </p:spPr>
      </p:cxnSp>
      <p:cxnSp>
        <p:nvCxnSpPr>
          <p:cNvPr id="483" name="Shape 483"/>
          <p:cNvCxnSpPr/>
          <p:nvPr/>
        </p:nvCxnSpPr>
        <p:spPr>
          <a:xfrm>
            <a:off x="1160600" y="2060100"/>
            <a:ext cx="5792400" cy="27000"/>
          </a:xfrm>
          <a:prstGeom prst="straightConnector1">
            <a:avLst/>
          </a:prstGeom>
          <a:noFill/>
          <a:ln w="38100" cap="flat" cmpd="sng">
            <a:solidFill>
              <a:srgbClr val="6AA84F"/>
            </a:solidFill>
            <a:prstDash val="dashDot"/>
            <a:round/>
            <a:headEnd type="none" w="lg" len="lg"/>
            <a:tailEnd type="none" w="lg" len="lg"/>
          </a:ln>
        </p:spPr>
      </p:cxnSp>
      <p:cxnSp>
        <p:nvCxnSpPr>
          <p:cNvPr id="484" name="Shape 484"/>
          <p:cNvCxnSpPr/>
          <p:nvPr/>
        </p:nvCxnSpPr>
        <p:spPr>
          <a:xfrm>
            <a:off x="6928850" y="2112400"/>
            <a:ext cx="13500" cy="1057200"/>
          </a:xfrm>
          <a:prstGeom prst="straightConnector1">
            <a:avLst/>
          </a:prstGeom>
          <a:noFill/>
          <a:ln w="38100" cap="flat" cmpd="sng">
            <a:solidFill>
              <a:srgbClr val="6AA84F"/>
            </a:solidFill>
            <a:prstDash val="dashDot"/>
            <a:round/>
            <a:headEnd type="none" w="lg" len="lg"/>
            <a:tailEnd type="none" w="lg" len="lg"/>
          </a:ln>
        </p:spPr>
      </p:cxnSp>
      <p:cxnSp>
        <p:nvCxnSpPr>
          <p:cNvPr id="485" name="Shape 485"/>
          <p:cNvCxnSpPr/>
          <p:nvPr/>
        </p:nvCxnSpPr>
        <p:spPr>
          <a:xfrm>
            <a:off x="5442275" y="3252800"/>
            <a:ext cx="1537800" cy="0"/>
          </a:xfrm>
          <a:prstGeom prst="straightConnector1">
            <a:avLst/>
          </a:prstGeom>
          <a:noFill/>
          <a:ln w="38100" cap="flat" cmpd="sng">
            <a:solidFill>
              <a:srgbClr val="6AA84F"/>
            </a:solidFill>
            <a:prstDash val="dashDot"/>
            <a:round/>
            <a:headEnd type="none" w="lg" len="lg"/>
            <a:tailEnd type="none" w="lg" len="lg"/>
          </a:ln>
        </p:spPr>
      </p:cxnSp>
      <p:cxnSp>
        <p:nvCxnSpPr>
          <p:cNvPr id="486" name="Shape 486"/>
          <p:cNvCxnSpPr/>
          <p:nvPr/>
        </p:nvCxnSpPr>
        <p:spPr>
          <a:xfrm>
            <a:off x="5480588" y="3228300"/>
            <a:ext cx="15900" cy="1217100"/>
          </a:xfrm>
          <a:prstGeom prst="straightConnector1">
            <a:avLst/>
          </a:prstGeom>
          <a:noFill/>
          <a:ln w="38100" cap="flat" cmpd="sng">
            <a:solidFill>
              <a:srgbClr val="6AA84F"/>
            </a:solidFill>
            <a:prstDash val="dashDot"/>
            <a:round/>
            <a:headEnd type="none" w="lg" len="lg"/>
            <a:tailEnd type="none" w="lg" len="lg"/>
          </a:ln>
        </p:spPr>
      </p:cxnSp>
      <p:cxnSp>
        <p:nvCxnSpPr>
          <p:cNvPr id="487" name="Shape 487"/>
          <p:cNvCxnSpPr/>
          <p:nvPr/>
        </p:nvCxnSpPr>
        <p:spPr>
          <a:xfrm>
            <a:off x="5442275" y="4389275"/>
            <a:ext cx="2141400" cy="83400"/>
          </a:xfrm>
          <a:prstGeom prst="straightConnector1">
            <a:avLst/>
          </a:prstGeom>
          <a:noFill/>
          <a:ln w="38100" cap="flat" cmpd="sng">
            <a:solidFill>
              <a:srgbClr val="6AA84F"/>
            </a:solidFill>
            <a:prstDash val="dashDot"/>
            <a:round/>
            <a:headEnd type="none" w="lg" len="lg"/>
            <a:tailEnd type="none" w="lg" len="lg"/>
          </a:ln>
        </p:spPr>
      </p:cxnSp>
      <p:cxnSp>
        <p:nvCxnSpPr>
          <p:cNvPr id="488" name="Shape 488"/>
          <p:cNvCxnSpPr/>
          <p:nvPr/>
        </p:nvCxnSpPr>
        <p:spPr>
          <a:xfrm>
            <a:off x="7701213" y="4667975"/>
            <a:ext cx="15900" cy="1217100"/>
          </a:xfrm>
          <a:prstGeom prst="straightConnector1">
            <a:avLst/>
          </a:prstGeom>
          <a:noFill/>
          <a:ln w="38100" cap="flat" cmpd="sng">
            <a:solidFill>
              <a:srgbClr val="6AA84F"/>
            </a:solidFill>
            <a:prstDash val="dashDot"/>
            <a:round/>
            <a:headEnd type="none" w="lg" len="lg"/>
            <a:tailEnd type="none" w="lg" len="lg"/>
          </a:ln>
        </p:spPr>
      </p:cxnSp>
      <p:cxnSp>
        <p:nvCxnSpPr>
          <p:cNvPr id="489" name="Shape 489"/>
          <p:cNvCxnSpPr/>
          <p:nvPr/>
        </p:nvCxnSpPr>
        <p:spPr>
          <a:xfrm flipH="1">
            <a:off x="5174275" y="3117275"/>
            <a:ext cx="2036100" cy="359400"/>
          </a:xfrm>
          <a:prstGeom prst="straightConnector1">
            <a:avLst/>
          </a:prstGeom>
          <a:noFill/>
          <a:ln w="28575" cap="flat" cmpd="sng">
            <a:solidFill>
              <a:srgbClr val="000000"/>
            </a:solidFill>
            <a:prstDash val="solid"/>
            <a:round/>
            <a:headEnd type="none" w="lg" len="lg"/>
            <a:tailEnd type="triangle" w="lg" len="lg"/>
          </a:ln>
        </p:spPr>
      </p:cxnSp>
      <p:sp>
        <p:nvSpPr>
          <p:cNvPr id="490" name="Shape 490"/>
          <p:cNvSpPr txBox="1"/>
          <p:nvPr/>
        </p:nvSpPr>
        <p:spPr>
          <a:xfrm>
            <a:off x="24050" y="2288775"/>
            <a:ext cx="1353900" cy="505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a:solidFill>
                  <a:srgbClr val="FF0000"/>
                </a:solidFill>
              </a:rPr>
              <a:t>Processing</a:t>
            </a:r>
            <a:endParaRPr sz="1600">
              <a:solidFill>
                <a:srgbClr val="FF0000"/>
              </a:solidFill>
            </a:endParaRPr>
          </a:p>
        </p:txBody>
      </p:sp>
    </p:spTree>
    <p:extLst>
      <p:ext uri="{BB962C8B-B14F-4D97-AF65-F5344CB8AC3E}">
        <p14:creationId xmlns:p14="http://schemas.microsoft.com/office/powerpoint/2010/main" val="531715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875050" y="614325"/>
            <a:ext cx="111369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sz="4300" dirty="0">
                <a:latin typeface="+mn-lt"/>
                <a:ea typeface="Arial"/>
                <a:cs typeface="Arial"/>
                <a:sym typeface="Arial"/>
              </a:rPr>
              <a:t>Hadoop Data Processing Frameworks </a:t>
            </a:r>
            <a:endParaRPr sz="4300" i="0" u="none" strike="noStrike" cap="none" dirty="0">
              <a:solidFill>
                <a:srgbClr val="C00000"/>
              </a:solidFill>
              <a:latin typeface="+mn-lt"/>
              <a:ea typeface="Arial"/>
              <a:cs typeface="Arial"/>
              <a:sym typeface="Arial"/>
            </a:endParaRPr>
          </a:p>
        </p:txBody>
      </p:sp>
      <p:sp>
        <p:nvSpPr>
          <p:cNvPr id="496" name="Shape 496"/>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497" name="Shape 497"/>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46</a:t>
            </a:fld>
            <a:endParaRPr sz="1000" b="0" i="0" u="none" strike="noStrike" cap="none">
              <a:solidFill>
                <a:srgbClr val="0C0C0C"/>
              </a:solidFill>
              <a:latin typeface="Questrial"/>
              <a:ea typeface="Questrial"/>
              <a:cs typeface="Questrial"/>
              <a:sym typeface="Questrial"/>
            </a:endParaRPr>
          </a:p>
        </p:txBody>
      </p:sp>
      <p:sp>
        <p:nvSpPr>
          <p:cNvPr id="498" name="Shape 498"/>
          <p:cNvSpPr txBox="1">
            <a:spLocks noGrp="1"/>
          </p:cNvSpPr>
          <p:nvPr>
            <p:ph type="body" idx="1"/>
          </p:nvPr>
        </p:nvSpPr>
        <p:spPr>
          <a:xfrm>
            <a:off x="875050" y="1615500"/>
            <a:ext cx="11081100" cy="4855200"/>
          </a:xfrm>
          <a:prstGeom prst="rect">
            <a:avLst/>
          </a:prstGeom>
          <a:noFill/>
          <a:ln>
            <a:noFill/>
          </a:ln>
        </p:spPr>
        <p:txBody>
          <a:bodyPr spcFirstLastPara="1" wrap="square" lIns="45700" tIns="45700" rIns="45700" bIns="45700" anchor="t" anchorCtr="0">
            <a:noAutofit/>
          </a:bodyPr>
          <a:lstStyle/>
          <a:p>
            <a:pPr marL="0" lvl="0" indent="0" rtl="0">
              <a:lnSpc>
                <a:spcPct val="115000"/>
              </a:lnSpc>
              <a:spcBef>
                <a:spcPts val="1400"/>
              </a:spcBef>
              <a:spcAft>
                <a:spcPts val="0"/>
              </a:spcAft>
              <a:buNone/>
            </a:pPr>
            <a:r>
              <a:rPr lang="en-US" sz="2600" dirty="0">
                <a:highlight>
                  <a:srgbClr val="FFFFFF"/>
                </a:highlight>
                <a:latin typeface="Arial"/>
                <a:ea typeface="Arial"/>
                <a:cs typeface="Arial"/>
                <a:sym typeface="Arial"/>
              </a:rPr>
              <a:t>Hadoop data processing (software) framework:</a:t>
            </a:r>
            <a:endParaRPr sz="2600" dirty="0">
              <a:highlight>
                <a:srgbClr val="FFFFFF"/>
              </a:highlight>
              <a:latin typeface="Arial"/>
              <a:ea typeface="Arial"/>
              <a:cs typeface="Arial"/>
              <a:sym typeface="Arial"/>
            </a:endParaRPr>
          </a:p>
          <a:p>
            <a:pPr marL="457200" lvl="0" indent="-393700" rtl="0">
              <a:lnSpc>
                <a:spcPct val="115000"/>
              </a:lnSpc>
              <a:spcBef>
                <a:spcPts val="1400"/>
              </a:spcBef>
              <a:spcAft>
                <a:spcPts val="0"/>
              </a:spcAft>
              <a:buSzPts val="2600"/>
              <a:buFont typeface="Arial"/>
              <a:buChar char="➢"/>
            </a:pPr>
            <a:r>
              <a:rPr lang="en-US" sz="2600" dirty="0">
                <a:highlight>
                  <a:srgbClr val="FFFFFF"/>
                </a:highlight>
                <a:latin typeface="Arial"/>
                <a:ea typeface="Arial"/>
                <a:cs typeface="Arial"/>
                <a:sym typeface="Arial"/>
              </a:rPr>
              <a:t>Abstracts the complexity of distributed programming</a:t>
            </a:r>
            <a:endParaRPr sz="2600" dirty="0">
              <a:highlight>
                <a:srgbClr val="FFFFFF"/>
              </a:highlight>
              <a:latin typeface="Arial"/>
              <a:ea typeface="Arial"/>
              <a:cs typeface="Arial"/>
              <a:sym typeface="Arial"/>
            </a:endParaRPr>
          </a:p>
          <a:p>
            <a:pPr marL="457200" lvl="0" indent="-393700" rtl="0">
              <a:lnSpc>
                <a:spcPct val="115000"/>
              </a:lnSpc>
              <a:spcBef>
                <a:spcPts val="0"/>
              </a:spcBef>
              <a:spcAft>
                <a:spcPts val="0"/>
              </a:spcAft>
              <a:buSzPts val="2600"/>
              <a:buFont typeface="Arial"/>
              <a:buChar char="➢"/>
            </a:pPr>
            <a:r>
              <a:rPr lang="en-US" sz="2600" dirty="0">
                <a:highlight>
                  <a:srgbClr val="FFFFFF"/>
                </a:highlight>
                <a:latin typeface="Arial"/>
                <a:ea typeface="Arial"/>
                <a:cs typeface="Arial"/>
                <a:sym typeface="Arial"/>
              </a:rPr>
              <a:t>For easily writing applications which process vast amounts of data in-parallel on large clusters</a:t>
            </a:r>
            <a:endParaRPr sz="2600" dirty="0">
              <a:highlight>
                <a:srgbClr val="FFFFFF"/>
              </a:highlight>
              <a:latin typeface="Arial"/>
              <a:ea typeface="Arial"/>
              <a:cs typeface="Arial"/>
              <a:sym typeface="Arial"/>
            </a:endParaRPr>
          </a:p>
          <a:p>
            <a:pPr marL="0" lvl="0" indent="0" rtl="0">
              <a:lnSpc>
                <a:spcPct val="115000"/>
              </a:lnSpc>
              <a:spcBef>
                <a:spcPts val="1400"/>
              </a:spcBef>
              <a:spcAft>
                <a:spcPts val="0"/>
              </a:spcAft>
              <a:buNone/>
            </a:pPr>
            <a:r>
              <a:rPr lang="en-US" sz="2600" dirty="0">
                <a:solidFill>
                  <a:srgbClr val="000000"/>
                </a:solidFill>
                <a:latin typeface="Arial"/>
                <a:ea typeface="Arial"/>
                <a:cs typeface="Arial"/>
                <a:sym typeface="Arial"/>
              </a:rPr>
              <a:t>Two popular frameworks:</a:t>
            </a:r>
            <a:endParaRPr sz="2600" dirty="0">
              <a:solidFill>
                <a:srgbClr val="000000"/>
              </a:solidFill>
              <a:latin typeface="Arial"/>
              <a:ea typeface="Arial"/>
              <a:cs typeface="Arial"/>
              <a:sym typeface="Arial"/>
            </a:endParaRPr>
          </a:p>
          <a:p>
            <a:pPr marL="457200" lvl="0" indent="-393700" rtl="0">
              <a:lnSpc>
                <a:spcPct val="115000"/>
              </a:lnSpc>
              <a:spcBef>
                <a:spcPts val="1400"/>
              </a:spcBef>
              <a:spcAft>
                <a:spcPts val="0"/>
              </a:spcAft>
              <a:buClr>
                <a:srgbClr val="000000"/>
              </a:buClr>
              <a:buSzPts val="2600"/>
              <a:buFont typeface="Arial"/>
              <a:buChar char="➢"/>
            </a:pPr>
            <a:r>
              <a:rPr lang="en-US" sz="2600" dirty="0">
                <a:solidFill>
                  <a:srgbClr val="FF0000"/>
                </a:solidFill>
                <a:latin typeface="Arial"/>
                <a:ea typeface="Arial"/>
                <a:cs typeface="Arial"/>
                <a:sym typeface="Arial"/>
              </a:rPr>
              <a:t>MapReduce</a:t>
            </a:r>
            <a:r>
              <a:rPr lang="en-US" sz="2600" dirty="0">
                <a:solidFill>
                  <a:srgbClr val="000000"/>
                </a:solidFill>
                <a:latin typeface="Arial"/>
                <a:ea typeface="Arial"/>
                <a:cs typeface="Arial"/>
                <a:sym typeface="Arial"/>
              </a:rPr>
              <a:t>: used for individual batch (long running) jobs</a:t>
            </a:r>
            <a:endParaRPr sz="2600" dirty="0">
              <a:solidFill>
                <a:srgbClr val="000000"/>
              </a:solidFill>
              <a:latin typeface="Arial"/>
              <a:ea typeface="Arial"/>
              <a:cs typeface="Arial"/>
              <a:sym typeface="Arial"/>
            </a:endParaRPr>
          </a:p>
          <a:p>
            <a:pPr marL="457200" lvl="0" indent="-393700" rtl="0">
              <a:lnSpc>
                <a:spcPct val="115000"/>
              </a:lnSpc>
              <a:spcBef>
                <a:spcPts val="0"/>
              </a:spcBef>
              <a:spcAft>
                <a:spcPts val="0"/>
              </a:spcAft>
              <a:buClr>
                <a:srgbClr val="000000"/>
              </a:buClr>
              <a:buSzPts val="2600"/>
              <a:buFont typeface="Arial"/>
              <a:buChar char="➢"/>
            </a:pPr>
            <a:r>
              <a:rPr lang="en-US" sz="2600" dirty="0">
                <a:solidFill>
                  <a:srgbClr val="FF0000"/>
                </a:solidFill>
                <a:latin typeface="Arial"/>
                <a:ea typeface="Arial"/>
                <a:cs typeface="Arial"/>
                <a:sym typeface="Arial"/>
              </a:rPr>
              <a:t>Spark</a:t>
            </a:r>
            <a:r>
              <a:rPr lang="en-US" sz="2600" dirty="0">
                <a:solidFill>
                  <a:srgbClr val="000000"/>
                </a:solidFill>
                <a:latin typeface="Arial"/>
                <a:ea typeface="Arial"/>
                <a:cs typeface="Arial"/>
                <a:sym typeface="Arial"/>
              </a:rPr>
              <a:t>: for streaming, interactive, and iterative batch jobs</a:t>
            </a:r>
            <a:endParaRPr sz="2600" dirty="0">
              <a:solidFill>
                <a:srgbClr val="000000"/>
              </a:solidFill>
              <a:latin typeface="Arial"/>
              <a:ea typeface="Arial"/>
              <a:cs typeface="Arial"/>
              <a:sym typeface="Arial"/>
            </a:endParaRPr>
          </a:p>
          <a:p>
            <a:pPr marL="0" marR="0" lvl="0" indent="0" algn="l" rtl="0">
              <a:lnSpc>
                <a:spcPct val="115000"/>
              </a:lnSpc>
              <a:spcBef>
                <a:spcPts val="1400"/>
              </a:spcBef>
              <a:spcAft>
                <a:spcPts val="0"/>
              </a:spcAft>
              <a:buNone/>
            </a:pPr>
            <a:r>
              <a:rPr lang="en-US" sz="1800" i="1" dirty="0">
                <a:latin typeface="Arial"/>
                <a:ea typeface="Arial"/>
                <a:cs typeface="Arial"/>
                <a:sym typeface="Arial"/>
              </a:rPr>
              <a:t>Note: Spark is more than a framework. We will learn more about this in future lectures</a:t>
            </a:r>
            <a:endParaRPr sz="1800" i="1" dirty="0">
              <a:latin typeface="Arial"/>
              <a:ea typeface="Arial"/>
              <a:cs typeface="Arial"/>
              <a:sym typeface="Arial"/>
            </a:endParaRPr>
          </a:p>
        </p:txBody>
      </p:sp>
    </p:spTree>
    <p:extLst>
      <p:ext uri="{BB962C8B-B14F-4D97-AF65-F5344CB8AC3E}">
        <p14:creationId xmlns:p14="http://schemas.microsoft.com/office/powerpoint/2010/main" val="1366191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875050" y="614323"/>
            <a:ext cx="107868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dirty="0">
                <a:latin typeface="+mn-lt"/>
                <a:ea typeface="Arial"/>
                <a:cs typeface="Arial"/>
                <a:sym typeface="Arial"/>
              </a:rPr>
              <a:t>Map Reduce (“Just a taste”)</a:t>
            </a:r>
            <a:endParaRPr sz="5000" i="0" u="none" strike="noStrike" cap="none" dirty="0">
              <a:solidFill>
                <a:srgbClr val="C00000"/>
              </a:solidFill>
              <a:latin typeface="+mn-lt"/>
              <a:ea typeface="Arial"/>
              <a:cs typeface="Arial"/>
              <a:sym typeface="Arial"/>
            </a:endParaRPr>
          </a:p>
        </p:txBody>
      </p:sp>
      <p:sp>
        <p:nvSpPr>
          <p:cNvPr id="504" name="Shape 504"/>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505" name="Shape 505"/>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47</a:t>
            </a:fld>
            <a:endParaRPr sz="1000" b="0" i="0" u="none" strike="noStrike" cap="none">
              <a:solidFill>
                <a:srgbClr val="0C0C0C"/>
              </a:solidFill>
              <a:latin typeface="Questrial"/>
              <a:ea typeface="Questrial"/>
              <a:cs typeface="Questrial"/>
              <a:sym typeface="Questrial"/>
            </a:endParaRPr>
          </a:p>
        </p:txBody>
      </p:sp>
      <p:sp>
        <p:nvSpPr>
          <p:cNvPr id="506" name="Shape 506"/>
          <p:cNvSpPr txBox="1">
            <a:spLocks noGrp="1"/>
          </p:cNvSpPr>
          <p:nvPr>
            <p:ph type="body" idx="1"/>
          </p:nvPr>
        </p:nvSpPr>
        <p:spPr>
          <a:xfrm>
            <a:off x="1016700" y="2072700"/>
            <a:ext cx="11175300" cy="3967200"/>
          </a:xfrm>
          <a:prstGeom prst="rect">
            <a:avLst/>
          </a:prstGeom>
          <a:noFill/>
          <a:ln>
            <a:noFill/>
          </a:ln>
        </p:spPr>
        <p:txBody>
          <a:bodyPr spcFirstLastPara="1" wrap="square" lIns="45700" tIns="45700" rIns="45700" bIns="45700" anchor="t" anchorCtr="0">
            <a:noAutofit/>
          </a:bodyPr>
          <a:lstStyle/>
          <a:p>
            <a:pPr marL="0" lvl="0" indent="0" rtl="0">
              <a:lnSpc>
                <a:spcPct val="115000"/>
              </a:lnSpc>
              <a:spcBef>
                <a:spcPts val="1400"/>
              </a:spcBef>
              <a:spcAft>
                <a:spcPts val="0"/>
              </a:spcAft>
              <a:buNone/>
            </a:pPr>
            <a:r>
              <a:rPr lang="en-US" sz="2600" dirty="0" err="1">
                <a:highlight>
                  <a:srgbClr val="FFFFFF"/>
                </a:highlight>
                <a:latin typeface="Arial"/>
                <a:ea typeface="Arial"/>
                <a:cs typeface="Arial"/>
                <a:sym typeface="Arial"/>
              </a:rPr>
              <a:t>MapReduce</a:t>
            </a:r>
            <a:r>
              <a:rPr lang="en-US" sz="2600" dirty="0">
                <a:highlight>
                  <a:srgbClr val="FFFFFF"/>
                </a:highlight>
                <a:latin typeface="Arial"/>
                <a:ea typeface="Arial"/>
                <a:cs typeface="Arial"/>
                <a:sym typeface="Arial"/>
              </a:rPr>
              <a:t> allows a style of parallel programming designed for:</a:t>
            </a:r>
            <a:endParaRPr sz="2600" dirty="0">
              <a:highlight>
                <a:srgbClr val="FFFFFF"/>
              </a:highlight>
              <a:latin typeface="Arial"/>
              <a:ea typeface="Arial"/>
              <a:cs typeface="Arial"/>
              <a:sym typeface="Arial"/>
            </a:endParaRPr>
          </a:p>
          <a:p>
            <a:pPr marL="457200" lvl="0" indent="-393700" rtl="0">
              <a:lnSpc>
                <a:spcPct val="115000"/>
              </a:lnSpc>
              <a:spcBef>
                <a:spcPts val="1400"/>
              </a:spcBef>
              <a:spcAft>
                <a:spcPts val="0"/>
              </a:spcAft>
              <a:buSzPts val="2600"/>
              <a:buFont typeface="Arial"/>
              <a:buChar char="➢"/>
            </a:pPr>
            <a:r>
              <a:rPr lang="en-US" sz="2600" dirty="0">
                <a:highlight>
                  <a:srgbClr val="FFFFFF"/>
                </a:highlight>
                <a:latin typeface="Arial"/>
                <a:ea typeface="Arial"/>
                <a:cs typeface="Arial"/>
                <a:sym typeface="Arial"/>
              </a:rPr>
              <a:t>Distributing (parallelizing) a task easily across multiple nodes of a cluster</a:t>
            </a:r>
            <a:endParaRPr sz="2600" dirty="0">
              <a:highlight>
                <a:srgbClr val="FFFFFF"/>
              </a:highlight>
              <a:latin typeface="Arial"/>
              <a:ea typeface="Arial"/>
              <a:cs typeface="Arial"/>
              <a:sym typeface="Arial"/>
            </a:endParaRPr>
          </a:p>
          <a:p>
            <a:pPr marL="914400" lvl="1" indent="-393700" rtl="0">
              <a:lnSpc>
                <a:spcPct val="115000"/>
              </a:lnSpc>
              <a:spcBef>
                <a:spcPts val="0"/>
              </a:spcBef>
              <a:spcAft>
                <a:spcPts val="0"/>
              </a:spcAft>
              <a:buSzPts val="2600"/>
              <a:buFont typeface="Arial"/>
              <a:buChar char="○"/>
            </a:pPr>
            <a:r>
              <a:rPr lang="en-US" sz="2600" dirty="0">
                <a:highlight>
                  <a:srgbClr val="FFFFFF"/>
                </a:highlight>
                <a:latin typeface="Arial"/>
                <a:ea typeface="Arial"/>
                <a:cs typeface="Arial"/>
                <a:sym typeface="Arial"/>
              </a:rPr>
              <a:t>Allows programmers to describe processing in terms of simple </a:t>
            </a:r>
            <a:r>
              <a:rPr lang="en-US" sz="2600" dirty="0">
                <a:solidFill>
                  <a:srgbClr val="FF0000"/>
                </a:solidFill>
                <a:highlight>
                  <a:srgbClr val="FFFFFF"/>
                </a:highlight>
                <a:latin typeface="Arial"/>
                <a:ea typeface="Arial"/>
                <a:cs typeface="Arial"/>
                <a:sym typeface="Arial"/>
              </a:rPr>
              <a:t>map</a:t>
            </a:r>
            <a:r>
              <a:rPr lang="en-US" sz="2600" dirty="0">
                <a:highlight>
                  <a:srgbClr val="FFFFFF"/>
                </a:highlight>
                <a:latin typeface="Arial"/>
                <a:ea typeface="Arial"/>
                <a:cs typeface="Arial"/>
                <a:sym typeface="Arial"/>
              </a:rPr>
              <a:t> and </a:t>
            </a:r>
            <a:r>
              <a:rPr lang="en-US" sz="2600" dirty="0">
                <a:solidFill>
                  <a:srgbClr val="FF0000"/>
                </a:solidFill>
                <a:highlight>
                  <a:srgbClr val="FFFFFF"/>
                </a:highlight>
                <a:latin typeface="Arial"/>
                <a:ea typeface="Arial"/>
                <a:cs typeface="Arial"/>
                <a:sym typeface="Arial"/>
              </a:rPr>
              <a:t>reduce</a:t>
            </a:r>
            <a:r>
              <a:rPr lang="en-US" sz="2600" dirty="0">
                <a:highlight>
                  <a:srgbClr val="FFFFFF"/>
                </a:highlight>
                <a:latin typeface="Arial"/>
                <a:ea typeface="Arial"/>
                <a:cs typeface="Arial"/>
                <a:sym typeface="Arial"/>
              </a:rPr>
              <a:t> functions</a:t>
            </a:r>
            <a:endParaRPr sz="2600" dirty="0">
              <a:highlight>
                <a:srgbClr val="FFFFFF"/>
              </a:highlight>
              <a:latin typeface="Arial"/>
              <a:ea typeface="Arial"/>
              <a:cs typeface="Arial"/>
              <a:sym typeface="Arial"/>
            </a:endParaRPr>
          </a:p>
          <a:p>
            <a:pPr marL="457200" lvl="0" indent="-393700" rtl="0">
              <a:lnSpc>
                <a:spcPct val="115000"/>
              </a:lnSpc>
              <a:spcBef>
                <a:spcPts val="0"/>
              </a:spcBef>
              <a:spcAft>
                <a:spcPts val="0"/>
              </a:spcAft>
              <a:buSzPts val="2600"/>
              <a:buFont typeface="Arial"/>
              <a:buChar char="➢"/>
            </a:pPr>
            <a:r>
              <a:rPr lang="en-US" sz="2600" dirty="0">
                <a:highlight>
                  <a:srgbClr val="FFFFFF"/>
                </a:highlight>
                <a:latin typeface="Arial"/>
                <a:ea typeface="Arial"/>
                <a:cs typeface="Arial"/>
                <a:sym typeface="Arial"/>
              </a:rPr>
              <a:t>Invisible management of hardware and software failures</a:t>
            </a:r>
            <a:endParaRPr sz="2600" dirty="0">
              <a:highlight>
                <a:srgbClr val="FFFFFF"/>
              </a:highlight>
              <a:latin typeface="Arial"/>
              <a:ea typeface="Arial"/>
              <a:cs typeface="Arial"/>
              <a:sym typeface="Arial"/>
            </a:endParaRPr>
          </a:p>
          <a:p>
            <a:pPr marL="457200" lvl="0" indent="-393700" rtl="0">
              <a:lnSpc>
                <a:spcPct val="115000"/>
              </a:lnSpc>
              <a:spcBef>
                <a:spcPts val="0"/>
              </a:spcBef>
              <a:spcAft>
                <a:spcPts val="0"/>
              </a:spcAft>
              <a:buSzPts val="2600"/>
              <a:buFont typeface="Arial"/>
              <a:buChar char="➢"/>
            </a:pPr>
            <a:r>
              <a:rPr lang="en-US" sz="2600" dirty="0">
                <a:highlight>
                  <a:srgbClr val="FFFFFF"/>
                </a:highlight>
                <a:latin typeface="Arial"/>
                <a:ea typeface="Arial"/>
                <a:cs typeface="Arial"/>
                <a:sym typeface="Arial"/>
              </a:rPr>
              <a:t>Easy management of very large-scale data</a:t>
            </a:r>
            <a:endParaRPr sz="2600" dirty="0">
              <a:highlight>
                <a:srgbClr val="FFFFFF"/>
              </a:highlight>
              <a:latin typeface="Arial"/>
              <a:ea typeface="Arial"/>
              <a:cs typeface="Arial"/>
              <a:sym typeface="Arial"/>
            </a:endParaRPr>
          </a:p>
          <a:p>
            <a:pPr marL="0" marR="0" lvl="0" indent="0" algn="l" rtl="0">
              <a:lnSpc>
                <a:spcPct val="115000"/>
              </a:lnSpc>
              <a:spcBef>
                <a:spcPts val="1400"/>
              </a:spcBef>
              <a:spcAft>
                <a:spcPts val="0"/>
              </a:spcAft>
              <a:buNone/>
            </a:pPr>
            <a:endParaRPr sz="1800" i="1" dirty="0"/>
          </a:p>
        </p:txBody>
      </p:sp>
    </p:spTree>
    <p:extLst>
      <p:ext uri="{BB962C8B-B14F-4D97-AF65-F5344CB8AC3E}">
        <p14:creationId xmlns:p14="http://schemas.microsoft.com/office/powerpoint/2010/main" val="2787624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xfrm>
            <a:off x="875050" y="614323"/>
            <a:ext cx="107868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dirty="0">
                <a:latin typeface="+mn-lt"/>
                <a:ea typeface="Arial"/>
                <a:cs typeface="Arial"/>
                <a:sym typeface="Arial"/>
              </a:rPr>
              <a:t>MapReduce: Terminology</a:t>
            </a:r>
            <a:endParaRPr sz="5000" i="0" u="none" strike="noStrike" cap="none" dirty="0">
              <a:solidFill>
                <a:srgbClr val="C00000"/>
              </a:solidFill>
              <a:latin typeface="+mn-lt"/>
              <a:ea typeface="Arial"/>
              <a:cs typeface="Arial"/>
              <a:sym typeface="Arial"/>
            </a:endParaRPr>
          </a:p>
        </p:txBody>
      </p:sp>
      <p:sp>
        <p:nvSpPr>
          <p:cNvPr id="512" name="Shape 512"/>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513" name="Shape 513"/>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48</a:t>
            </a:fld>
            <a:endParaRPr sz="1000" b="0" i="0" u="none" strike="noStrike" cap="none">
              <a:solidFill>
                <a:srgbClr val="0C0C0C"/>
              </a:solidFill>
              <a:latin typeface="Questrial"/>
              <a:ea typeface="Questrial"/>
              <a:cs typeface="Questrial"/>
              <a:sym typeface="Questrial"/>
            </a:endParaRPr>
          </a:p>
        </p:txBody>
      </p:sp>
      <p:sp>
        <p:nvSpPr>
          <p:cNvPr id="514" name="Shape 514"/>
          <p:cNvSpPr txBox="1">
            <a:spLocks noGrp="1"/>
          </p:cNvSpPr>
          <p:nvPr>
            <p:ph type="body" idx="1"/>
          </p:nvPr>
        </p:nvSpPr>
        <p:spPr>
          <a:xfrm>
            <a:off x="680800" y="1581550"/>
            <a:ext cx="11175300" cy="4811400"/>
          </a:xfrm>
          <a:prstGeom prst="rect">
            <a:avLst/>
          </a:prstGeom>
          <a:noFill/>
          <a:ln>
            <a:noFill/>
          </a:ln>
        </p:spPr>
        <p:txBody>
          <a:bodyPr spcFirstLastPara="1" wrap="square" lIns="45700" tIns="45700" rIns="45700" bIns="45700" anchor="t" anchorCtr="0">
            <a:noAutofit/>
          </a:bodyPr>
          <a:lstStyle/>
          <a:p>
            <a:pPr marL="457200" lvl="0" indent="-393700" rtl="0">
              <a:lnSpc>
                <a:spcPct val="115000"/>
              </a:lnSpc>
              <a:spcBef>
                <a:spcPts val="1400"/>
              </a:spcBef>
              <a:spcAft>
                <a:spcPts val="0"/>
              </a:spcAft>
              <a:buSzPts val="2600"/>
              <a:buFont typeface="Arial"/>
              <a:buChar char="➢"/>
            </a:pPr>
            <a:r>
              <a:rPr lang="en-US" sz="2600">
                <a:highlight>
                  <a:srgbClr val="FFFFFF"/>
                </a:highlight>
                <a:latin typeface="Arial"/>
                <a:ea typeface="Arial"/>
                <a:cs typeface="Arial"/>
                <a:sym typeface="Arial"/>
              </a:rPr>
              <a:t>A MapReduce job starts with a collection of input elements of a single type -- technically, all types are </a:t>
            </a:r>
            <a:r>
              <a:rPr lang="en-US" sz="2600">
                <a:solidFill>
                  <a:srgbClr val="FF0000"/>
                </a:solidFill>
                <a:highlight>
                  <a:srgbClr val="FFFFFF"/>
                </a:highlight>
                <a:latin typeface="Arial"/>
                <a:ea typeface="Arial"/>
                <a:cs typeface="Arial"/>
                <a:sym typeface="Arial"/>
              </a:rPr>
              <a:t>key-value pairs</a:t>
            </a:r>
            <a:endParaRPr sz="2600">
              <a:solidFill>
                <a:srgbClr val="FF0000"/>
              </a:solidFill>
              <a:highlight>
                <a:srgbClr val="FFFFFF"/>
              </a:highlight>
              <a:latin typeface="Arial"/>
              <a:ea typeface="Arial"/>
              <a:cs typeface="Arial"/>
              <a:sym typeface="Arial"/>
            </a:endParaRPr>
          </a:p>
          <a:p>
            <a:pPr marL="457200" lvl="0" indent="-393700" rtl="0">
              <a:lnSpc>
                <a:spcPct val="115000"/>
              </a:lnSpc>
              <a:spcBef>
                <a:spcPts val="0"/>
              </a:spcBef>
              <a:spcAft>
                <a:spcPts val="0"/>
              </a:spcAft>
              <a:buSzPts val="2600"/>
              <a:buFont typeface="Arial"/>
              <a:buChar char="➢"/>
            </a:pPr>
            <a:r>
              <a:rPr lang="en-US" sz="2600">
                <a:highlight>
                  <a:schemeClr val="lt1"/>
                </a:highlight>
                <a:latin typeface="Arial"/>
                <a:ea typeface="Arial"/>
                <a:cs typeface="Arial"/>
                <a:sym typeface="Arial"/>
              </a:rPr>
              <a:t>A MapReduce </a:t>
            </a:r>
            <a:r>
              <a:rPr lang="en-US" sz="2600">
                <a:solidFill>
                  <a:srgbClr val="FF0000"/>
                </a:solidFill>
                <a:highlight>
                  <a:schemeClr val="lt1"/>
                </a:highlight>
                <a:latin typeface="Arial"/>
                <a:ea typeface="Arial"/>
                <a:cs typeface="Arial"/>
                <a:sym typeface="Arial"/>
              </a:rPr>
              <a:t>job/application</a:t>
            </a:r>
            <a:r>
              <a:rPr lang="en-US" sz="2600">
                <a:highlight>
                  <a:schemeClr val="lt1"/>
                </a:highlight>
                <a:latin typeface="Arial"/>
                <a:ea typeface="Arial"/>
                <a:cs typeface="Arial"/>
                <a:sym typeface="Arial"/>
              </a:rPr>
              <a:t> is a complete execution of </a:t>
            </a:r>
            <a:r>
              <a:rPr lang="en-US" sz="2600">
                <a:solidFill>
                  <a:srgbClr val="434343"/>
                </a:solidFill>
                <a:highlight>
                  <a:schemeClr val="lt1"/>
                </a:highlight>
                <a:latin typeface="Arial"/>
                <a:ea typeface="Arial"/>
                <a:cs typeface="Arial"/>
                <a:sym typeface="Arial"/>
              </a:rPr>
              <a:t>Mappers</a:t>
            </a:r>
            <a:r>
              <a:rPr lang="en-US" sz="2600">
                <a:highlight>
                  <a:schemeClr val="lt1"/>
                </a:highlight>
                <a:latin typeface="Arial"/>
                <a:ea typeface="Arial"/>
                <a:cs typeface="Arial"/>
                <a:sym typeface="Arial"/>
              </a:rPr>
              <a:t> and </a:t>
            </a:r>
            <a:r>
              <a:rPr lang="en-US" sz="2600">
                <a:solidFill>
                  <a:srgbClr val="000000"/>
                </a:solidFill>
                <a:highlight>
                  <a:schemeClr val="lt1"/>
                </a:highlight>
                <a:latin typeface="Arial"/>
                <a:ea typeface="Arial"/>
                <a:cs typeface="Arial"/>
                <a:sym typeface="Arial"/>
              </a:rPr>
              <a:t>Reducers</a:t>
            </a:r>
            <a:r>
              <a:rPr lang="en-US" sz="2600">
                <a:highlight>
                  <a:schemeClr val="lt1"/>
                </a:highlight>
                <a:latin typeface="Arial"/>
                <a:ea typeface="Arial"/>
                <a:cs typeface="Arial"/>
                <a:sym typeface="Arial"/>
              </a:rPr>
              <a:t> over a dataset</a:t>
            </a:r>
            <a:endParaRPr sz="2600">
              <a:highlight>
                <a:schemeClr val="lt1"/>
              </a:highlight>
              <a:latin typeface="Arial"/>
              <a:ea typeface="Arial"/>
              <a:cs typeface="Arial"/>
              <a:sym typeface="Arial"/>
            </a:endParaRPr>
          </a:p>
          <a:p>
            <a:pPr marL="914400" lvl="1" indent="-381000" rtl="0">
              <a:lnSpc>
                <a:spcPct val="115000"/>
              </a:lnSpc>
              <a:spcBef>
                <a:spcPts val="0"/>
              </a:spcBef>
              <a:spcAft>
                <a:spcPts val="0"/>
              </a:spcAft>
              <a:buSzPts val="2400"/>
              <a:buFont typeface="Arial"/>
              <a:buChar char="○"/>
            </a:pPr>
            <a:r>
              <a:rPr lang="en-US">
                <a:solidFill>
                  <a:srgbClr val="FF0000"/>
                </a:solidFill>
                <a:highlight>
                  <a:schemeClr val="lt1"/>
                </a:highlight>
                <a:latin typeface="Arial"/>
                <a:ea typeface="Arial"/>
                <a:cs typeface="Arial"/>
                <a:sym typeface="Arial"/>
              </a:rPr>
              <a:t>Mapper</a:t>
            </a:r>
            <a:r>
              <a:rPr lang="en-US">
                <a:highlight>
                  <a:schemeClr val="lt1"/>
                </a:highlight>
                <a:latin typeface="Arial"/>
                <a:ea typeface="Arial"/>
                <a:cs typeface="Arial"/>
                <a:sym typeface="Arial"/>
              </a:rPr>
              <a:t> applies the map functions to a single input element</a:t>
            </a:r>
            <a:endParaRPr>
              <a:highlight>
                <a:schemeClr val="lt1"/>
              </a:highlight>
              <a:latin typeface="Arial"/>
              <a:ea typeface="Arial"/>
              <a:cs typeface="Arial"/>
              <a:sym typeface="Arial"/>
            </a:endParaRPr>
          </a:p>
          <a:p>
            <a:pPr marL="914400" lvl="1" indent="-381000" rtl="0">
              <a:lnSpc>
                <a:spcPct val="115000"/>
              </a:lnSpc>
              <a:spcBef>
                <a:spcPts val="0"/>
              </a:spcBef>
              <a:spcAft>
                <a:spcPts val="0"/>
              </a:spcAft>
              <a:buSzPts val="2400"/>
              <a:buFont typeface="Arial"/>
              <a:buChar char="○"/>
            </a:pPr>
            <a:r>
              <a:rPr lang="en-US">
                <a:highlight>
                  <a:schemeClr val="lt1"/>
                </a:highlight>
                <a:latin typeface="Arial"/>
                <a:ea typeface="Arial"/>
                <a:cs typeface="Arial"/>
                <a:sym typeface="Arial"/>
              </a:rPr>
              <a:t>Application of the reduce function to one key and its list of values is a </a:t>
            </a:r>
            <a:r>
              <a:rPr lang="en-US">
                <a:solidFill>
                  <a:srgbClr val="FF0000"/>
                </a:solidFill>
                <a:highlight>
                  <a:schemeClr val="lt1"/>
                </a:highlight>
                <a:latin typeface="Arial"/>
                <a:ea typeface="Arial"/>
                <a:cs typeface="Arial"/>
                <a:sym typeface="Arial"/>
              </a:rPr>
              <a:t>Reducer</a:t>
            </a:r>
            <a:endParaRPr>
              <a:solidFill>
                <a:srgbClr val="FF0000"/>
              </a:solidFill>
              <a:highlight>
                <a:schemeClr val="lt1"/>
              </a:highlight>
              <a:latin typeface="Arial"/>
              <a:ea typeface="Arial"/>
              <a:cs typeface="Arial"/>
              <a:sym typeface="Arial"/>
            </a:endParaRPr>
          </a:p>
          <a:p>
            <a:pPr marL="457200" lvl="0" indent="-393700" rtl="0">
              <a:lnSpc>
                <a:spcPct val="115000"/>
              </a:lnSpc>
              <a:spcBef>
                <a:spcPts val="0"/>
              </a:spcBef>
              <a:spcAft>
                <a:spcPts val="0"/>
              </a:spcAft>
              <a:buSzPts val="2600"/>
              <a:buFont typeface="Arial"/>
              <a:buChar char="➢"/>
            </a:pPr>
            <a:r>
              <a:rPr lang="en-US" sz="2600">
                <a:highlight>
                  <a:srgbClr val="FFFFFF"/>
                </a:highlight>
                <a:latin typeface="Arial"/>
                <a:ea typeface="Arial"/>
                <a:cs typeface="Arial"/>
                <a:sym typeface="Arial"/>
              </a:rPr>
              <a:t>Many mappers/reducers grouped in a Map/Reduce </a:t>
            </a:r>
            <a:r>
              <a:rPr lang="en-US" sz="2600">
                <a:solidFill>
                  <a:srgbClr val="FF0000"/>
                </a:solidFill>
                <a:highlight>
                  <a:srgbClr val="FFFFFF"/>
                </a:highlight>
                <a:latin typeface="Arial"/>
                <a:ea typeface="Arial"/>
                <a:cs typeface="Arial"/>
                <a:sym typeface="Arial"/>
              </a:rPr>
              <a:t>task</a:t>
            </a:r>
            <a:r>
              <a:rPr lang="en-US" sz="2600">
                <a:highlight>
                  <a:srgbClr val="FFFFFF"/>
                </a:highlight>
                <a:latin typeface="Arial"/>
                <a:ea typeface="Arial"/>
                <a:cs typeface="Arial"/>
                <a:sym typeface="Arial"/>
              </a:rPr>
              <a:t> (the unit of parallelism)</a:t>
            </a:r>
            <a:endParaRPr sz="2600">
              <a:highlight>
                <a:srgbClr val="FFFFFF"/>
              </a:highlight>
              <a:latin typeface="Arial"/>
              <a:ea typeface="Arial"/>
              <a:cs typeface="Arial"/>
              <a:sym typeface="Arial"/>
            </a:endParaRPr>
          </a:p>
          <a:p>
            <a:pPr marL="0" marR="0" lvl="0" indent="0" algn="l" rtl="0">
              <a:lnSpc>
                <a:spcPct val="115000"/>
              </a:lnSpc>
              <a:spcBef>
                <a:spcPts val="1400"/>
              </a:spcBef>
              <a:spcAft>
                <a:spcPts val="0"/>
              </a:spcAft>
              <a:buNone/>
            </a:pPr>
            <a:endParaRPr sz="1800" i="1"/>
          </a:p>
        </p:txBody>
      </p:sp>
    </p:spTree>
    <p:extLst>
      <p:ext uri="{BB962C8B-B14F-4D97-AF65-F5344CB8AC3E}">
        <p14:creationId xmlns:p14="http://schemas.microsoft.com/office/powerpoint/2010/main" val="3064722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875050" y="614323"/>
            <a:ext cx="107868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dirty="0">
                <a:latin typeface="+mn-lt"/>
                <a:ea typeface="Arial"/>
                <a:cs typeface="Arial"/>
                <a:sym typeface="Arial"/>
              </a:rPr>
              <a:t>MapReduce: Phases</a:t>
            </a:r>
            <a:endParaRPr sz="5000" i="0" u="none" strike="noStrike" cap="none" dirty="0">
              <a:solidFill>
                <a:srgbClr val="C00000"/>
              </a:solidFill>
              <a:latin typeface="+mn-lt"/>
              <a:ea typeface="Arial"/>
              <a:cs typeface="Arial"/>
              <a:sym typeface="Arial"/>
            </a:endParaRPr>
          </a:p>
        </p:txBody>
      </p:sp>
      <p:sp>
        <p:nvSpPr>
          <p:cNvPr id="520" name="Shape 520"/>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521" name="Shape 521"/>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smtClean="0">
                <a:solidFill>
                  <a:srgbClr val="0C0C0C"/>
                </a:solidFill>
                <a:latin typeface="Questrial"/>
                <a:ea typeface="Questrial"/>
                <a:cs typeface="Questrial"/>
                <a:sym typeface="Questrial"/>
              </a:rPr>
              <a:t>49</a:t>
            </a:fld>
            <a:endParaRPr sz="1000" b="0" i="0" u="none" strike="noStrike" cap="none">
              <a:solidFill>
                <a:srgbClr val="0C0C0C"/>
              </a:solidFill>
              <a:latin typeface="Questrial"/>
              <a:ea typeface="Questrial"/>
              <a:cs typeface="Questrial"/>
              <a:sym typeface="Questrial"/>
            </a:endParaRPr>
          </a:p>
        </p:txBody>
      </p:sp>
      <p:sp>
        <p:nvSpPr>
          <p:cNvPr id="522" name="Shape 522"/>
          <p:cNvSpPr txBox="1">
            <a:spLocks noGrp="1"/>
          </p:cNvSpPr>
          <p:nvPr>
            <p:ph type="body" idx="1"/>
          </p:nvPr>
        </p:nvSpPr>
        <p:spPr>
          <a:xfrm>
            <a:off x="749950" y="1561750"/>
            <a:ext cx="11037000" cy="5002200"/>
          </a:xfrm>
          <a:prstGeom prst="rect">
            <a:avLst/>
          </a:prstGeom>
          <a:noFill/>
          <a:ln>
            <a:noFill/>
          </a:ln>
        </p:spPr>
        <p:txBody>
          <a:bodyPr spcFirstLastPara="1" wrap="square" lIns="45700" tIns="45700" rIns="45700" bIns="45700" anchor="t" anchorCtr="0">
            <a:noAutofit/>
          </a:bodyPr>
          <a:lstStyle/>
          <a:p>
            <a:pPr marL="0" lvl="0" indent="0" rtl="0">
              <a:lnSpc>
                <a:spcPct val="115000"/>
              </a:lnSpc>
              <a:spcBef>
                <a:spcPts val="1000"/>
              </a:spcBef>
              <a:spcAft>
                <a:spcPts val="0"/>
              </a:spcAft>
              <a:buNone/>
            </a:pPr>
            <a:r>
              <a:rPr lang="en-US" sz="2400">
                <a:highlight>
                  <a:srgbClr val="FFFFFF"/>
                </a:highlight>
                <a:latin typeface="Arial"/>
                <a:ea typeface="Arial"/>
                <a:cs typeface="Arial"/>
                <a:sym typeface="Arial"/>
              </a:rPr>
              <a:t>Map</a:t>
            </a:r>
            <a:endParaRPr sz="2400">
              <a:highlight>
                <a:srgbClr val="FFFFFF"/>
              </a:highlight>
              <a:latin typeface="Arial"/>
              <a:ea typeface="Arial"/>
              <a:cs typeface="Arial"/>
              <a:sym typeface="Arial"/>
            </a:endParaRPr>
          </a:p>
          <a:p>
            <a:pPr marL="914400" lvl="0" indent="-361950" rtl="0">
              <a:lnSpc>
                <a:spcPct val="100000"/>
              </a:lnSpc>
              <a:spcBef>
                <a:spcPts val="1000"/>
              </a:spcBef>
              <a:spcAft>
                <a:spcPts val="0"/>
              </a:spcAft>
              <a:buSzPts val="2100"/>
              <a:buFont typeface="Arial"/>
              <a:buChar char="➢"/>
            </a:pPr>
            <a:r>
              <a:rPr lang="en-US" sz="2100">
                <a:highlight>
                  <a:srgbClr val="FFFFFF"/>
                </a:highlight>
                <a:latin typeface="Arial"/>
                <a:ea typeface="Arial"/>
                <a:cs typeface="Arial"/>
                <a:sym typeface="Arial"/>
              </a:rPr>
              <a:t>Each Map task (typically) operates on a single HDFS block -- Map tasks (usually) run on the node where the block is stored</a:t>
            </a:r>
            <a:endParaRPr sz="2100">
              <a:highlight>
                <a:srgbClr val="FFFFFF"/>
              </a:highlight>
              <a:latin typeface="Arial"/>
              <a:ea typeface="Arial"/>
              <a:cs typeface="Arial"/>
              <a:sym typeface="Arial"/>
            </a:endParaRPr>
          </a:p>
          <a:p>
            <a:pPr marL="914400" lvl="0" indent="-361950" rtl="0">
              <a:lnSpc>
                <a:spcPct val="100000"/>
              </a:lnSpc>
              <a:spcBef>
                <a:spcPts val="1000"/>
              </a:spcBef>
              <a:spcAft>
                <a:spcPts val="0"/>
              </a:spcAft>
              <a:buSzPts val="2100"/>
              <a:buFont typeface="Arial"/>
              <a:buChar char="➢"/>
            </a:pPr>
            <a:r>
              <a:rPr lang="en-US" sz="2100">
                <a:highlight>
                  <a:srgbClr val="FFFFFF"/>
                </a:highlight>
                <a:latin typeface="Arial"/>
                <a:ea typeface="Arial"/>
                <a:cs typeface="Arial"/>
                <a:sym typeface="Arial"/>
              </a:rPr>
              <a:t>The output of the Map function is a set of 0, 1, or more key-value pairs</a:t>
            </a:r>
            <a:endParaRPr sz="2100">
              <a:highlight>
                <a:srgbClr val="FFFFFF"/>
              </a:highlight>
              <a:latin typeface="Arial"/>
              <a:ea typeface="Arial"/>
              <a:cs typeface="Arial"/>
              <a:sym typeface="Arial"/>
            </a:endParaRPr>
          </a:p>
          <a:p>
            <a:pPr marL="0" lvl="0" indent="0" rtl="0">
              <a:lnSpc>
                <a:spcPct val="115000"/>
              </a:lnSpc>
              <a:spcBef>
                <a:spcPts val="1000"/>
              </a:spcBef>
              <a:spcAft>
                <a:spcPts val="0"/>
              </a:spcAft>
              <a:buNone/>
            </a:pPr>
            <a:r>
              <a:rPr lang="en-US" sz="2400">
                <a:highlight>
                  <a:srgbClr val="FFFFFF"/>
                </a:highlight>
                <a:latin typeface="Arial"/>
                <a:ea typeface="Arial"/>
                <a:cs typeface="Arial"/>
                <a:sym typeface="Arial"/>
              </a:rPr>
              <a:t>Shuffle and Sort</a:t>
            </a:r>
            <a:endParaRPr sz="2400">
              <a:highlight>
                <a:srgbClr val="FFFFFF"/>
              </a:highlight>
              <a:latin typeface="Arial"/>
              <a:ea typeface="Arial"/>
              <a:cs typeface="Arial"/>
              <a:sym typeface="Arial"/>
            </a:endParaRPr>
          </a:p>
          <a:p>
            <a:pPr marL="914400" lvl="0" indent="-361950" rtl="0">
              <a:lnSpc>
                <a:spcPct val="100000"/>
              </a:lnSpc>
              <a:spcBef>
                <a:spcPts val="1000"/>
              </a:spcBef>
              <a:spcAft>
                <a:spcPts val="0"/>
              </a:spcAft>
              <a:buSzPts val="2100"/>
              <a:buFont typeface="Arial"/>
              <a:buChar char="➢"/>
            </a:pPr>
            <a:r>
              <a:rPr lang="en-US" sz="2100">
                <a:highlight>
                  <a:srgbClr val="FFFFFF"/>
                </a:highlight>
                <a:latin typeface="Arial"/>
                <a:ea typeface="Arial"/>
                <a:cs typeface="Arial"/>
                <a:sym typeface="Arial"/>
              </a:rPr>
              <a:t>Sorts and consolidates intermediate data from all mappers -- sorts all the key-value pairs by key, forming key-(list of values) pairs.</a:t>
            </a:r>
            <a:endParaRPr sz="2100">
              <a:highlight>
                <a:srgbClr val="FFFFFF"/>
              </a:highlight>
              <a:latin typeface="Arial"/>
              <a:ea typeface="Arial"/>
              <a:cs typeface="Arial"/>
              <a:sym typeface="Arial"/>
            </a:endParaRPr>
          </a:p>
          <a:p>
            <a:pPr marL="914400" lvl="0" indent="-361950" rtl="0">
              <a:lnSpc>
                <a:spcPct val="100000"/>
              </a:lnSpc>
              <a:spcBef>
                <a:spcPts val="1000"/>
              </a:spcBef>
              <a:spcAft>
                <a:spcPts val="0"/>
              </a:spcAft>
              <a:buSzPts val="2100"/>
              <a:buFont typeface="Arial"/>
              <a:buChar char="➢"/>
            </a:pPr>
            <a:r>
              <a:rPr lang="en-US" sz="2100">
                <a:highlight>
                  <a:srgbClr val="FFFFFF"/>
                </a:highlight>
                <a:latin typeface="Arial"/>
                <a:ea typeface="Arial"/>
                <a:cs typeface="Arial"/>
                <a:sym typeface="Arial"/>
              </a:rPr>
              <a:t>Happens as Map tasks complete and before Reduce tasks start</a:t>
            </a:r>
            <a:endParaRPr sz="2100">
              <a:highlight>
                <a:srgbClr val="FFFFFF"/>
              </a:highlight>
              <a:latin typeface="Arial"/>
              <a:ea typeface="Arial"/>
              <a:cs typeface="Arial"/>
              <a:sym typeface="Arial"/>
            </a:endParaRPr>
          </a:p>
          <a:p>
            <a:pPr marL="0" lvl="0" indent="0" rtl="0">
              <a:lnSpc>
                <a:spcPct val="100000"/>
              </a:lnSpc>
              <a:spcBef>
                <a:spcPts val="1000"/>
              </a:spcBef>
              <a:spcAft>
                <a:spcPts val="0"/>
              </a:spcAft>
              <a:buNone/>
            </a:pPr>
            <a:r>
              <a:rPr lang="en-US" sz="2400">
                <a:highlight>
                  <a:srgbClr val="FFFFFF"/>
                </a:highlight>
                <a:latin typeface="Arial"/>
                <a:ea typeface="Arial"/>
                <a:cs typeface="Arial"/>
                <a:sym typeface="Arial"/>
              </a:rPr>
              <a:t>Reduce</a:t>
            </a:r>
            <a:endParaRPr sz="2400">
              <a:highlight>
                <a:srgbClr val="FFFFFF"/>
              </a:highlight>
              <a:latin typeface="Arial"/>
              <a:ea typeface="Arial"/>
              <a:cs typeface="Arial"/>
              <a:sym typeface="Arial"/>
            </a:endParaRPr>
          </a:p>
          <a:p>
            <a:pPr marL="914400" lvl="0" indent="-361950" rtl="0">
              <a:lnSpc>
                <a:spcPct val="100000"/>
              </a:lnSpc>
              <a:spcBef>
                <a:spcPts val="1000"/>
              </a:spcBef>
              <a:spcAft>
                <a:spcPts val="0"/>
              </a:spcAft>
              <a:buSzPts val="2100"/>
              <a:buFont typeface="Arial"/>
              <a:buChar char="➢"/>
            </a:pPr>
            <a:r>
              <a:rPr lang="en-US" sz="2100">
                <a:latin typeface="Arial"/>
                <a:ea typeface="Arial"/>
                <a:cs typeface="Arial"/>
                <a:sym typeface="Arial"/>
              </a:rPr>
              <a:t>Operates on shuffled/sorted intermediate data (Map task output)  -- the Reduce function is applied to each key-(list of values). Produces final output.</a:t>
            </a:r>
            <a:endParaRPr sz="2100">
              <a:latin typeface="Arial"/>
              <a:ea typeface="Arial"/>
              <a:cs typeface="Arial"/>
              <a:sym typeface="Arial"/>
            </a:endParaRPr>
          </a:p>
          <a:p>
            <a:pPr marL="0" marR="0" lvl="0" indent="0" algn="l" rtl="0">
              <a:lnSpc>
                <a:spcPct val="115000"/>
              </a:lnSpc>
              <a:spcBef>
                <a:spcPts val="1400"/>
              </a:spcBef>
              <a:spcAft>
                <a:spcPts val="0"/>
              </a:spcAft>
              <a:buNone/>
            </a:pPr>
            <a:endParaRPr sz="2600"/>
          </a:p>
        </p:txBody>
      </p:sp>
    </p:spTree>
    <p:extLst>
      <p:ext uri="{BB962C8B-B14F-4D97-AF65-F5344CB8AC3E}">
        <p14:creationId xmlns:p14="http://schemas.microsoft.com/office/powerpoint/2010/main" val="140481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942828" y="463216"/>
            <a:ext cx="10786800" cy="14997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dirty="0">
                <a:latin typeface="Arial"/>
                <a:ea typeface="Arial"/>
                <a:cs typeface="Arial"/>
                <a:sym typeface="Arial"/>
              </a:rPr>
              <a:t>A Typical Big Data System</a:t>
            </a:r>
            <a:endParaRPr sz="5000" i="0" u="none" strike="noStrike" cap="none" dirty="0">
              <a:solidFill>
                <a:srgbClr val="C00000"/>
              </a:solidFill>
              <a:latin typeface="Arial"/>
              <a:ea typeface="Arial"/>
              <a:cs typeface="Arial"/>
              <a:sym typeface="Arial"/>
            </a:endParaRPr>
          </a:p>
        </p:txBody>
      </p:sp>
      <p:sp>
        <p:nvSpPr>
          <p:cNvPr id="155" name="Shape 155"/>
          <p:cNvSpPr txBox="1">
            <a:spLocks noGrp="1"/>
          </p:cNvSpPr>
          <p:nvPr>
            <p:ph type="ftr" idx="11"/>
          </p:nvPr>
        </p:nvSpPr>
        <p:spPr>
          <a:xfrm>
            <a:off x="4842932" y="6470704"/>
            <a:ext cx="59016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156" name="Shape 156"/>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5</a:t>
            </a:fld>
            <a:endParaRPr sz="1000" b="0" i="0" u="none" strike="noStrike" cap="none">
              <a:solidFill>
                <a:srgbClr val="0C0C0C"/>
              </a:solidFill>
              <a:latin typeface="Questrial"/>
              <a:ea typeface="Questrial"/>
              <a:cs typeface="Questrial"/>
              <a:sym typeface="Questrial"/>
            </a:endParaRPr>
          </a:p>
        </p:txBody>
      </p:sp>
      <p:sp>
        <p:nvSpPr>
          <p:cNvPr id="157" name="Shape 157"/>
          <p:cNvSpPr/>
          <p:nvPr/>
        </p:nvSpPr>
        <p:spPr>
          <a:xfrm>
            <a:off x="942825" y="4220325"/>
            <a:ext cx="8225100" cy="862800"/>
          </a:xfrm>
          <a:prstGeom prst="roundRect">
            <a:avLst>
              <a:gd name="adj" fmla="val 16667"/>
            </a:avLst>
          </a:prstGeom>
          <a:solidFill>
            <a:srgbClr val="DD7E6B"/>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US" sz="2200"/>
              <a:t>Data Storage (File Systems, Database, etc.)</a:t>
            </a:r>
            <a:endParaRPr sz="2200"/>
          </a:p>
          <a:p>
            <a:pPr marL="0" lvl="0" indent="0">
              <a:spcBef>
                <a:spcPts val="0"/>
              </a:spcBef>
              <a:spcAft>
                <a:spcPts val="0"/>
              </a:spcAft>
              <a:buNone/>
            </a:pPr>
            <a:endParaRPr/>
          </a:p>
        </p:txBody>
      </p:sp>
      <p:sp>
        <p:nvSpPr>
          <p:cNvPr id="158" name="Shape 158"/>
          <p:cNvSpPr/>
          <p:nvPr/>
        </p:nvSpPr>
        <p:spPr>
          <a:xfrm>
            <a:off x="942825" y="3246250"/>
            <a:ext cx="8225100" cy="862800"/>
          </a:xfrm>
          <a:prstGeom prst="roundRect">
            <a:avLst>
              <a:gd name="adj" fmla="val 16667"/>
            </a:avLst>
          </a:prstGeom>
          <a:solidFill>
            <a:srgbClr val="93C47D"/>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t>Resource Manager (Workload Manager, Task Scheduler, etc.)</a:t>
            </a:r>
            <a:endParaRPr sz="2200"/>
          </a:p>
          <a:p>
            <a:pPr marL="0" lvl="0" indent="0" rtl="0">
              <a:spcBef>
                <a:spcPts val="0"/>
              </a:spcBef>
              <a:spcAft>
                <a:spcPts val="0"/>
              </a:spcAft>
              <a:buNone/>
            </a:pPr>
            <a:endParaRPr/>
          </a:p>
        </p:txBody>
      </p:sp>
      <p:sp>
        <p:nvSpPr>
          <p:cNvPr id="159" name="Shape 159"/>
          <p:cNvSpPr/>
          <p:nvPr/>
        </p:nvSpPr>
        <p:spPr>
          <a:xfrm>
            <a:off x="942825" y="2159650"/>
            <a:ext cx="1624500" cy="862800"/>
          </a:xfrm>
          <a:prstGeom prst="roundRect">
            <a:avLst>
              <a:gd name="adj" fmla="val 16667"/>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Batch Processing</a:t>
            </a:r>
            <a:endParaRPr sz="2000"/>
          </a:p>
          <a:p>
            <a:pPr marL="0" lvl="0" indent="0" rtl="0">
              <a:spcBef>
                <a:spcPts val="0"/>
              </a:spcBef>
              <a:spcAft>
                <a:spcPts val="0"/>
              </a:spcAft>
              <a:buNone/>
            </a:pPr>
            <a:endParaRPr/>
          </a:p>
        </p:txBody>
      </p:sp>
      <p:sp>
        <p:nvSpPr>
          <p:cNvPr id="160" name="Shape 160"/>
          <p:cNvSpPr/>
          <p:nvPr/>
        </p:nvSpPr>
        <p:spPr>
          <a:xfrm>
            <a:off x="2694500" y="2159650"/>
            <a:ext cx="1458600" cy="862800"/>
          </a:xfrm>
          <a:prstGeom prst="roundRect">
            <a:avLst>
              <a:gd name="adj" fmla="val 16667"/>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Analytical SQL</a:t>
            </a:r>
            <a:endParaRPr sz="2000"/>
          </a:p>
          <a:p>
            <a:pPr marL="0" lvl="0" indent="0" rtl="0">
              <a:spcBef>
                <a:spcPts val="0"/>
              </a:spcBef>
              <a:spcAft>
                <a:spcPts val="0"/>
              </a:spcAft>
              <a:buNone/>
            </a:pPr>
            <a:endParaRPr/>
          </a:p>
        </p:txBody>
      </p:sp>
      <p:sp>
        <p:nvSpPr>
          <p:cNvPr id="161" name="Shape 161"/>
          <p:cNvSpPr/>
          <p:nvPr/>
        </p:nvSpPr>
        <p:spPr>
          <a:xfrm>
            <a:off x="4280275" y="2159650"/>
            <a:ext cx="1587300" cy="862800"/>
          </a:xfrm>
          <a:prstGeom prst="roundRect">
            <a:avLst>
              <a:gd name="adj" fmla="val 16667"/>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Stream Processing</a:t>
            </a:r>
            <a:endParaRPr sz="2000"/>
          </a:p>
          <a:p>
            <a:pPr marL="0" lvl="0" indent="0" rtl="0">
              <a:spcBef>
                <a:spcPts val="0"/>
              </a:spcBef>
              <a:spcAft>
                <a:spcPts val="0"/>
              </a:spcAft>
              <a:buNone/>
            </a:pPr>
            <a:endParaRPr/>
          </a:p>
        </p:txBody>
      </p:sp>
      <p:sp>
        <p:nvSpPr>
          <p:cNvPr id="162" name="Shape 162"/>
          <p:cNvSpPr/>
          <p:nvPr/>
        </p:nvSpPr>
        <p:spPr>
          <a:xfrm>
            <a:off x="5994750" y="2159650"/>
            <a:ext cx="1458600" cy="862800"/>
          </a:xfrm>
          <a:prstGeom prst="roundRect">
            <a:avLst>
              <a:gd name="adj" fmla="val 16667"/>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2000"/>
              <a:t>Machine Learning</a:t>
            </a:r>
            <a:endParaRPr sz="2000"/>
          </a:p>
          <a:p>
            <a:pPr marL="0" lvl="0" indent="0" rtl="0">
              <a:spcBef>
                <a:spcPts val="0"/>
              </a:spcBef>
              <a:spcAft>
                <a:spcPts val="0"/>
              </a:spcAft>
              <a:buNone/>
            </a:pPr>
            <a:endParaRPr/>
          </a:p>
        </p:txBody>
      </p:sp>
      <p:sp>
        <p:nvSpPr>
          <p:cNvPr id="163" name="Shape 163"/>
          <p:cNvSpPr/>
          <p:nvPr/>
        </p:nvSpPr>
        <p:spPr>
          <a:xfrm>
            <a:off x="7580525" y="2159650"/>
            <a:ext cx="1587300" cy="862800"/>
          </a:xfrm>
          <a:prstGeom prst="roundRect">
            <a:avLst>
              <a:gd name="adj" fmla="val 16667"/>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Questrial"/>
              <a:ea typeface="Questrial"/>
              <a:cs typeface="Questrial"/>
              <a:sym typeface="Questrial"/>
            </a:endParaRPr>
          </a:p>
          <a:p>
            <a:pPr marL="0" lvl="0" indent="0" algn="ctr" rtl="0">
              <a:spcBef>
                <a:spcPts val="0"/>
              </a:spcBef>
              <a:spcAft>
                <a:spcPts val="0"/>
              </a:spcAft>
              <a:buNone/>
            </a:pPr>
            <a:r>
              <a:rPr lang="en-US" sz="1800"/>
              <a:t>Other Applications</a:t>
            </a:r>
            <a:endParaRPr sz="1800"/>
          </a:p>
          <a:p>
            <a:pPr marL="0" lvl="0" indent="0" rtl="0">
              <a:spcBef>
                <a:spcPts val="0"/>
              </a:spcBef>
              <a:spcAft>
                <a:spcPts val="0"/>
              </a:spcAft>
              <a:buNone/>
            </a:pPr>
            <a:endParaRPr/>
          </a:p>
        </p:txBody>
      </p:sp>
      <p:sp>
        <p:nvSpPr>
          <p:cNvPr id="164" name="Shape 164"/>
          <p:cNvSpPr/>
          <p:nvPr/>
        </p:nvSpPr>
        <p:spPr>
          <a:xfrm>
            <a:off x="9811125" y="3901871"/>
            <a:ext cx="1587300" cy="1499700"/>
          </a:xfrm>
          <a:prstGeom prst="roundRect">
            <a:avLst>
              <a:gd name="adj" fmla="val 16667"/>
            </a:avLst>
          </a:prstGeom>
          <a:solidFill>
            <a:srgbClr val="F4CCCC"/>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Data Ingestion Systems</a:t>
            </a:r>
            <a:endParaRPr sz="2000"/>
          </a:p>
          <a:p>
            <a:pPr marL="0" lvl="0" indent="0" rtl="0">
              <a:spcBef>
                <a:spcPts val="0"/>
              </a:spcBef>
              <a:spcAft>
                <a:spcPts val="0"/>
              </a:spcAft>
              <a:buNone/>
            </a:pPr>
            <a:endParaRPr sz="2200">
              <a:latin typeface="Questrial"/>
              <a:ea typeface="Questrial"/>
              <a:cs typeface="Questrial"/>
              <a:sym typeface="Questrial"/>
            </a:endParaRPr>
          </a:p>
        </p:txBody>
      </p:sp>
      <p:sp>
        <p:nvSpPr>
          <p:cNvPr id="165" name="Shape 165"/>
          <p:cNvSpPr txBox="1"/>
          <p:nvPr/>
        </p:nvSpPr>
        <p:spPr>
          <a:xfrm>
            <a:off x="1043600" y="5570425"/>
            <a:ext cx="10503900" cy="86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t>Popular BigData Systems: </a:t>
            </a:r>
            <a:r>
              <a:rPr lang="en-US" sz="2400">
                <a:solidFill>
                  <a:srgbClr val="FF0000"/>
                </a:solidFill>
              </a:rPr>
              <a:t>Apache Hadoop, Apache Spark</a:t>
            </a:r>
            <a:endParaRPr sz="2400">
              <a:solidFill>
                <a:srgbClr val="FF0000"/>
              </a:solidFill>
            </a:endParaRPr>
          </a:p>
        </p:txBody>
      </p:sp>
      <p:cxnSp>
        <p:nvCxnSpPr>
          <p:cNvPr id="166" name="Shape 166"/>
          <p:cNvCxnSpPr>
            <a:stCxn id="164" idx="1"/>
            <a:endCxn id="157" idx="3"/>
          </p:cNvCxnSpPr>
          <p:nvPr/>
        </p:nvCxnSpPr>
        <p:spPr>
          <a:xfrm rot="10800000">
            <a:off x="9167925" y="4651721"/>
            <a:ext cx="643200" cy="0"/>
          </a:xfrm>
          <a:prstGeom prst="straightConnector1">
            <a:avLst/>
          </a:prstGeom>
          <a:noFill/>
          <a:ln w="19050" cap="flat" cmpd="sng">
            <a:solidFill>
              <a:schemeClr val="dk2"/>
            </a:solidFill>
            <a:prstDash val="dash"/>
            <a:round/>
            <a:headEnd type="none" w="lg" len="lg"/>
            <a:tailEnd type="triangle" w="lg" len="lg"/>
          </a:ln>
        </p:spPr>
      </p:cxnSp>
      <p:sp>
        <p:nvSpPr>
          <p:cNvPr id="4" name="Oval 3">
            <a:extLst>
              <a:ext uri="{FF2B5EF4-FFF2-40B4-BE49-F238E27FC236}">
                <a16:creationId xmlns:a16="http://schemas.microsoft.com/office/drawing/2014/main" id="{9A7B97ED-8B9E-432F-BA06-023FA7A41BBA}"/>
              </a:ext>
            </a:extLst>
          </p:cNvPr>
          <p:cNvSpPr/>
          <p:nvPr/>
        </p:nvSpPr>
        <p:spPr>
          <a:xfrm>
            <a:off x="1902494" y="3442563"/>
            <a:ext cx="9164997" cy="165314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247D90CB-8CAA-482F-9AD1-E688BBB541F3}"/>
              </a:ext>
            </a:extLst>
          </p:cNvPr>
          <p:cNvSpPr/>
          <p:nvPr/>
        </p:nvSpPr>
        <p:spPr>
          <a:xfrm>
            <a:off x="1923491" y="3109713"/>
            <a:ext cx="9144000" cy="1972571"/>
          </a:xfrm>
          <a:prstGeom prst="ellipse">
            <a:avLst/>
          </a:prstGeom>
          <a:solidFill>
            <a:srgbClr val="FFFF00"/>
          </a:solidFill>
          <a:ln w="76200">
            <a:solidFill>
              <a:srgbClr val="FFC000"/>
            </a:solid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Zookeeper: Used to “manage” the entire structure including for subsystems in it.</a:t>
            </a:r>
          </a:p>
        </p:txBody>
      </p:sp>
      <p:pic>
        <p:nvPicPr>
          <p:cNvPr id="3" name="Picture 2">
            <a:extLst>
              <a:ext uri="{FF2B5EF4-FFF2-40B4-BE49-F238E27FC236}">
                <a16:creationId xmlns:a16="http://schemas.microsoft.com/office/drawing/2014/main" id="{6C7EAAE6-C493-4807-8213-54A2CC5509A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988237" y="1822265"/>
            <a:ext cx="2560543" cy="2313633"/>
          </a:xfrm>
          <a:prstGeom prst="rect">
            <a:avLst/>
          </a:prstGeom>
        </p:spPr>
      </p:pic>
    </p:spTree>
    <p:extLst>
      <p:ext uri="{BB962C8B-B14F-4D97-AF65-F5344CB8AC3E}">
        <p14:creationId xmlns:p14="http://schemas.microsoft.com/office/powerpoint/2010/main" val="4145925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p:txBody>
          <a:bodyPr/>
          <a:lstStyle/>
          <a:p>
            <a:pPr lvl="0"/>
            <a:r>
              <a:rPr lang="en-US" dirty="0">
                <a:sym typeface="Arial"/>
              </a:rPr>
              <a:t>Example: Word Count (1)</a:t>
            </a:r>
          </a:p>
        </p:txBody>
      </p:sp>
      <p:sp>
        <p:nvSpPr>
          <p:cNvPr id="530" name="Shape 530"/>
          <p:cNvSpPr txBox="1">
            <a:spLocks noGrp="1"/>
          </p:cNvSpPr>
          <p:nvPr>
            <p:ph type="body" idx="1"/>
          </p:nvPr>
        </p:nvSpPr>
        <p:spPr/>
        <p:txBody>
          <a:bodyPr/>
          <a:lstStyle/>
          <a:p>
            <a:pPr lvl="0"/>
            <a:r>
              <a:rPr lang="en-US">
                <a:sym typeface="Arial"/>
              </a:rPr>
              <a:t>The Problem:</a:t>
            </a:r>
          </a:p>
          <a:p>
            <a:pPr lvl="0"/>
            <a:r>
              <a:rPr lang="en-US">
                <a:sym typeface="Arial"/>
              </a:rPr>
              <a:t>We have a large file of documents (the input elements) </a:t>
            </a:r>
          </a:p>
          <a:p>
            <a:pPr lvl="0"/>
            <a:r>
              <a:rPr lang="en-US">
                <a:sym typeface="Arial"/>
              </a:rPr>
              <a:t>Documents are words separated by whitespace.</a:t>
            </a:r>
          </a:p>
          <a:p>
            <a:pPr lvl="0"/>
            <a:r>
              <a:rPr lang="en-US">
                <a:sym typeface="Arial"/>
              </a:rPr>
              <a:t>Count the number of times each distinct word appears in the file.</a:t>
            </a:r>
          </a:p>
          <a:p>
            <a:pPr lvl="0"/>
            <a:endParaRPr lang="en-US">
              <a:sym typeface="Arial"/>
            </a:endParaRPr>
          </a:p>
          <a:p>
            <a:pPr lvl="0"/>
            <a:endParaRPr lang="en-US"/>
          </a:p>
          <a:p>
            <a:pPr lvl="0"/>
            <a:endParaRPr lang="en-US"/>
          </a:p>
        </p:txBody>
      </p:sp>
      <p:sp>
        <p:nvSpPr>
          <p:cNvPr id="528" name="Shape 528"/>
          <p:cNvSpPr txBox="1">
            <a:spLocks noGrp="1"/>
          </p:cNvSpPr>
          <p:nvPr>
            <p:ph type="ftr" idx="11"/>
          </p:nvPr>
        </p:nvSpPr>
        <p:spPr/>
        <p:txBody>
          <a:bodyPr/>
          <a:lstStyle/>
          <a:p>
            <a:pPr lvl="0"/>
            <a:r>
              <a:rPr lang="en-US">
                <a:sym typeface="Questrial"/>
              </a:rPr>
              <a:t>HTTP://WWW.CS.CORNELL.EDU/COURSES/CS5412/2020SP</a:t>
            </a:r>
            <a:endParaRPr lang="en-US"/>
          </a:p>
        </p:txBody>
      </p:sp>
      <p:sp>
        <p:nvSpPr>
          <p:cNvPr id="529" name="Shape 529"/>
          <p:cNvSpPr txBox="1">
            <a:spLocks noGrp="1"/>
          </p:cNvSpPr>
          <p:nvPr>
            <p:ph type="sldNum" idx="12"/>
          </p:nvPr>
        </p:nvSpPr>
        <p:spPr/>
        <p:txBody>
          <a:bodyPr/>
          <a:lstStyle/>
          <a:p>
            <a:pPr lvl="0"/>
            <a:fld id="{00000000-1234-1234-1234-123412341234}" type="slidenum">
              <a:rPr lang="en-US" smtClean="0">
                <a:sym typeface="Questrial"/>
              </a:rPr>
              <a:pPr lvl="0"/>
              <a:t>50</a:t>
            </a:fld>
            <a:endParaRPr lang="en-US">
              <a:sym typeface="Questrial"/>
            </a:endParaRPr>
          </a:p>
        </p:txBody>
      </p:sp>
    </p:spTree>
    <p:extLst>
      <p:ext uri="{BB962C8B-B14F-4D97-AF65-F5344CB8AC3E}">
        <p14:creationId xmlns:p14="http://schemas.microsoft.com/office/powerpoint/2010/main" val="3028058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875050" y="614323"/>
            <a:ext cx="107868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a:latin typeface="Arial"/>
                <a:ea typeface="Arial"/>
                <a:cs typeface="Arial"/>
                <a:sym typeface="Arial"/>
              </a:rPr>
              <a:t>Example: Word Count (2)</a:t>
            </a:r>
            <a:endParaRPr sz="5000" i="0" u="none" strike="noStrike" cap="none">
              <a:solidFill>
                <a:srgbClr val="C00000"/>
              </a:solidFill>
              <a:latin typeface="Arial"/>
              <a:ea typeface="Arial"/>
              <a:cs typeface="Arial"/>
              <a:sym typeface="Arial"/>
            </a:endParaRPr>
          </a:p>
        </p:txBody>
      </p:sp>
      <p:sp>
        <p:nvSpPr>
          <p:cNvPr id="536" name="Shape 536"/>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537" name="Shape 537"/>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51</a:t>
            </a:fld>
            <a:endParaRPr sz="1000" b="0" i="0" u="none" strike="noStrike" cap="none">
              <a:solidFill>
                <a:srgbClr val="0C0C0C"/>
              </a:solidFill>
              <a:latin typeface="Questrial"/>
              <a:ea typeface="Questrial"/>
              <a:cs typeface="Questrial"/>
              <a:sym typeface="Questrial"/>
            </a:endParaRPr>
          </a:p>
        </p:txBody>
      </p:sp>
      <p:sp>
        <p:nvSpPr>
          <p:cNvPr id="538" name="Shape 538"/>
          <p:cNvSpPr txBox="1">
            <a:spLocks noGrp="1"/>
          </p:cNvSpPr>
          <p:nvPr>
            <p:ph type="body" idx="1"/>
          </p:nvPr>
        </p:nvSpPr>
        <p:spPr>
          <a:xfrm>
            <a:off x="749950" y="1561750"/>
            <a:ext cx="10911900" cy="4845300"/>
          </a:xfrm>
          <a:prstGeom prst="rect">
            <a:avLst/>
          </a:prstGeom>
          <a:noFill/>
          <a:ln>
            <a:noFill/>
          </a:ln>
        </p:spPr>
        <p:txBody>
          <a:bodyPr spcFirstLastPara="1" wrap="square" lIns="45700" tIns="45700" rIns="45700" bIns="45700" anchor="t" anchorCtr="0">
            <a:noAutofit/>
          </a:bodyPr>
          <a:lstStyle/>
          <a:p>
            <a:pPr marL="0" marR="0" lvl="0" indent="0" algn="l" rtl="0">
              <a:lnSpc>
                <a:spcPct val="115000"/>
              </a:lnSpc>
              <a:spcBef>
                <a:spcPts val="1400"/>
              </a:spcBef>
              <a:spcAft>
                <a:spcPts val="0"/>
              </a:spcAft>
              <a:buNone/>
            </a:pPr>
            <a:r>
              <a:rPr lang="en-US" sz="2600">
                <a:latin typeface="Arial"/>
                <a:ea typeface="Arial"/>
                <a:cs typeface="Arial"/>
                <a:sym typeface="Arial"/>
              </a:rPr>
              <a:t>Why Do We Care About Counting Words?</a:t>
            </a:r>
            <a:endParaRPr sz="2600">
              <a:latin typeface="Arial"/>
              <a:ea typeface="Arial"/>
              <a:cs typeface="Arial"/>
              <a:sym typeface="Arial"/>
            </a:endParaRPr>
          </a:p>
          <a:p>
            <a:pPr marL="457200" marR="0" lvl="0" indent="-393700" algn="l" rtl="0">
              <a:lnSpc>
                <a:spcPct val="115000"/>
              </a:lnSpc>
              <a:spcBef>
                <a:spcPts val="1400"/>
              </a:spcBef>
              <a:spcAft>
                <a:spcPts val="0"/>
              </a:spcAft>
              <a:buSzPts val="2600"/>
              <a:buFont typeface="Arial"/>
              <a:buChar char="➢"/>
            </a:pPr>
            <a:r>
              <a:rPr lang="en-US" sz="2600">
                <a:latin typeface="Arial"/>
                <a:ea typeface="Arial"/>
                <a:cs typeface="Arial"/>
                <a:sym typeface="Arial"/>
              </a:rPr>
              <a:t>Word count is challenging over massive amounts of data</a:t>
            </a:r>
            <a:endParaRPr sz="2600">
              <a:latin typeface="Arial"/>
              <a:ea typeface="Arial"/>
              <a:cs typeface="Arial"/>
              <a:sym typeface="Arial"/>
            </a:endParaRPr>
          </a:p>
          <a:p>
            <a:pPr marL="914400" marR="0" lvl="1" indent="-381000" algn="l" rtl="0">
              <a:lnSpc>
                <a:spcPct val="115000"/>
              </a:lnSpc>
              <a:spcBef>
                <a:spcPts val="0"/>
              </a:spcBef>
              <a:spcAft>
                <a:spcPts val="0"/>
              </a:spcAft>
              <a:buSzPts val="2400"/>
              <a:buFont typeface="Arial"/>
              <a:buChar char="○"/>
            </a:pPr>
            <a:r>
              <a:rPr lang="en-US">
                <a:latin typeface="Arial"/>
                <a:ea typeface="Arial"/>
                <a:cs typeface="Arial"/>
                <a:sym typeface="Arial"/>
              </a:rPr>
              <a:t>Using a single compute node would be too time-consuming</a:t>
            </a:r>
            <a:endParaRPr>
              <a:latin typeface="Arial"/>
              <a:ea typeface="Arial"/>
              <a:cs typeface="Arial"/>
              <a:sym typeface="Arial"/>
            </a:endParaRPr>
          </a:p>
          <a:p>
            <a:pPr marL="914400" marR="0" lvl="1" indent="-381000" algn="l" rtl="0">
              <a:lnSpc>
                <a:spcPct val="115000"/>
              </a:lnSpc>
              <a:spcBef>
                <a:spcPts val="0"/>
              </a:spcBef>
              <a:spcAft>
                <a:spcPts val="0"/>
              </a:spcAft>
              <a:buSzPts val="2400"/>
              <a:buFont typeface="Arial"/>
              <a:buChar char="○"/>
            </a:pPr>
            <a:r>
              <a:rPr lang="en-US">
                <a:latin typeface="Arial"/>
                <a:ea typeface="Arial"/>
                <a:cs typeface="Arial"/>
                <a:sym typeface="Arial"/>
              </a:rPr>
              <a:t>Using distributed nodes requires moving data</a:t>
            </a:r>
            <a:endParaRPr>
              <a:latin typeface="Arial"/>
              <a:ea typeface="Arial"/>
              <a:cs typeface="Arial"/>
              <a:sym typeface="Arial"/>
            </a:endParaRPr>
          </a:p>
          <a:p>
            <a:pPr marL="914400" marR="0" lvl="1" indent="-381000" algn="l" rtl="0">
              <a:lnSpc>
                <a:spcPct val="115000"/>
              </a:lnSpc>
              <a:spcBef>
                <a:spcPts val="0"/>
              </a:spcBef>
              <a:spcAft>
                <a:spcPts val="0"/>
              </a:spcAft>
              <a:buSzPts val="2400"/>
              <a:buFont typeface="Arial"/>
              <a:buChar char="○"/>
            </a:pPr>
            <a:r>
              <a:rPr lang="en-US">
                <a:latin typeface="Arial"/>
                <a:ea typeface="Arial"/>
                <a:cs typeface="Arial"/>
                <a:sym typeface="Arial"/>
              </a:rPr>
              <a:t>Number of unique words can easily exceed available memory -- would need to store to disk</a:t>
            </a:r>
            <a:endParaRPr>
              <a:latin typeface="Arial"/>
              <a:ea typeface="Arial"/>
              <a:cs typeface="Arial"/>
              <a:sym typeface="Arial"/>
            </a:endParaRPr>
          </a:p>
          <a:p>
            <a:pPr marL="457200" marR="0" lvl="0" indent="-393700" algn="l" rtl="0">
              <a:lnSpc>
                <a:spcPct val="115000"/>
              </a:lnSpc>
              <a:spcBef>
                <a:spcPts val="0"/>
              </a:spcBef>
              <a:spcAft>
                <a:spcPts val="0"/>
              </a:spcAft>
              <a:buSzPts val="2600"/>
              <a:buFont typeface="Arial"/>
              <a:buChar char="➢"/>
            </a:pPr>
            <a:r>
              <a:rPr lang="en-US" sz="2600">
                <a:latin typeface="Arial"/>
                <a:ea typeface="Arial"/>
                <a:cs typeface="Arial"/>
                <a:sym typeface="Arial"/>
              </a:rPr>
              <a:t>Many common tasks are very similar to word count, e.g., log file analysis</a:t>
            </a:r>
            <a:endParaRPr sz="2600">
              <a:latin typeface="Arial"/>
              <a:ea typeface="Arial"/>
              <a:cs typeface="Arial"/>
              <a:sym typeface="Arial"/>
            </a:endParaRPr>
          </a:p>
          <a:p>
            <a:pPr marL="0" marR="0" lvl="0" indent="0" algn="l" rtl="0">
              <a:lnSpc>
                <a:spcPct val="115000"/>
              </a:lnSpc>
              <a:spcBef>
                <a:spcPts val="1400"/>
              </a:spcBef>
              <a:spcAft>
                <a:spcPts val="0"/>
              </a:spcAft>
              <a:buClr>
                <a:schemeClr val="dk1"/>
              </a:buClr>
              <a:buSzPts val="1100"/>
              <a:buFont typeface="Arial"/>
              <a:buNone/>
            </a:pPr>
            <a:endParaRPr sz="2400"/>
          </a:p>
          <a:p>
            <a:pPr marL="0" marR="0" lvl="0" indent="0" algn="l" rtl="0">
              <a:lnSpc>
                <a:spcPct val="115000"/>
              </a:lnSpc>
              <a:spcBef>
                <a:spcPts val="1400"/>
              </a:spcBef>
              <a:spcAft>
                <a:spcPts val="0"/>
              </a:spcAft>
              <a:buNone/>
            </a:pPr>
            <a:endParaRPr sz="2600"/>
          </a:p>
        </p:txBody>
      </p:sp>
    </p:spTree>
    <p:extLst>
      <p:ext uri="{BB962C8B-B14F-4D97-AF65-F5344CB8AC3E}">
        <p14:creationId xmlns:p14="http://schemas.microsoft.com/office/powerpoint/2010/main" val="901611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875050" y="614323"/>
            <a:ext cx="107868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a:latin typeface="Arial"/>
                <a:ea typeface="Arial"/>
                <a:cs typeface="Arial"/>
                <a:sym typeface="Arial"/>
              </a:rPr>
              <a:t>Word Count Using MapReduce (1)</a:t>
            </a:r>
            <a:endParaRPr sz="5000" i="0" u="none" strike="noStrike" cap="none">
              <a:solidFill>
                <a:srgbClr val="C00000"/>
              </a:solidFill>
              <a:latin typeface="Arial"/>
              <a:ea typeface="Arial"/>
              <a:cs typeface="Arial"/>
              <a:sym typeface="Arial"/>
            </a:endParaRPr>
          </a:p>
        </p:txBody>
      </p:sp>
      <p:sp>
        <p:nvSpPr>
          <p:cNvPr id="544" name="Shape 544"/>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545" name="Shape 545"/>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52</a:t>
            </a:fld>
            <a:endParaRPr sz="1000" b="0" i="0" u="none" strike="noStrike" cap="none">
              <a:solidFill>
                <a:srgbClr val="0C0C0C"/>
              </a:solidFill>
              <a:latin typeface="Questrial"/>
              <a:ea typeface="Questrial"/>
              <a:cs typeface="Questrial"/>
              <a:sym typeface="Questrial"/>
            </a:endParaRPr>
          </a:p>
        </p:txBody>
      </p:sp>
      <p:sp>
        <p:nvSpPr>
          <p:cNvPr id="546" name="Shape 546"/>
          <p:cNvSpPr txBox="1">
            <a:spLocks noGrp="1"/>
          </p:cNvSpPr>
          <p:nvPr>
            <p:ph type="body" idx="1"/>
          </p:nvPr>
        </p:nvSpPr>
        <p:spPr>
          <a:xfrm>
            <a:off x="734750" y="1909175"/>
            <a:ext cx="5629200" cy="2709600"/>
          </a:xfrm>
          <a:prstGeom prst="rect">
            <a:avLst/>
          </a:prstGeom>
          <a:noFill/>
          <a:ln>
            <a:noFill/>
          </a:ln>
        </p:spPr>
        <p:txBody>
          <a:bodyPr spcFirstLastPara="1" wrap="square" lIns="45700" tIns="45700" rIns="45700" bIns="45700" anchor="t" anchorCtr="0">
            <a:noAutofit/>
          </a:bodyPr>
          <a:lstStyle/>
          <a:p>
            <a:pPr marL="0" lvl="0" indent="0">
              <a:spcBef>
                <a:spcPts val="1200"/>
              </a:spcBef>
              <a:spcAft>
                <a:spcPts val="0"/>
              </a:spcAft>
              <a:buClr>
                <a:schemeClr val="dk1"/>
              </a:buClr>
              <a:buSzPts val="1100"/>
              <a:buFont typeface="Arial"/>
              <a:buNone/>
            </a:pPr>
            <a:r>
              <a:rPr lang="en-US" sz="2400">
                <a:solidFill>
                  <a:srgbClr val="FF0000"/>
                </a:solidFill>
                <a:latin typeface="Arial"/>
                <a:ea typeface="Arial"/>
                <a:cs typeface="Arial"/>
                <a:sym typeface="Arial"/>
              </a:rPr>
              <a:t>map(key, value):</a:t>
            </a:r>
            <a:endParaRPr sz="2400">
              <a:solidFill>
                <a:srgbClr val="FF0000"/>
              </a:solidFill>
              <a:latin typeface="Arial"/>
              <a:ea typeface="Arial"/>
              <a:cs typeface="Arial"/>
              <a:sym typeface="Arial"/>
            </a:endParaRPr>
          </a:p>
          <a:p>
            <a:pPr marL="0" lvl="0" indent="0">
              <a:lnSpc>
                <a:spcPct val="100000"/>
              </a:lnSpc>
              <a:spcBef>
                <a:spcPts val="1200"/>
              </a:spcBef>
              <a:spcAft>
                <a:spcPts val="0"/>
              </a:spcAft>
              <a:buClr>
                <a:schemeClr val="dk1"/>
              </a:buClr>
              <a:buSzPts val="1100"/>
              <a:buFont typeface="Arial"/>
              <a:buNone/>
            </a:pPr>
            <a:r>
              <a:rPr lang="en-US" sz="2400">
                <a:latin typeface="Arial"/>
                <a:ea typeface="Arial"/>
                <a:cs typeface="Arial"/>
                <a:sym typeface="Arial"/>
              </a:rPr>
              <a:t>// key: document ID; value: text of document</a:t>
            </a:r>
            <a:endParaRPr sz="2400">
              <a:latin typeface="Arial"/>
              <a:ea typeface="Arial"/>
              <a:cs typeface="Arial"/>
              <a:sym typeface="Arial"/>
            </a:endParaRPr>
          </a:p>
          <a:p>
            <a:pPr marL="0" lvl="0" indent="0">
              <a:lnSpc>
                <a:spcPct val="100000"/>
              </a:lnSpc>
              <a:spcBef>
                <a:spcPts val="1200"/>
              </a:spcBef>
              <a:spcAft>
                <a:spcPts val="0"/>
              </a:spcAft>
              <a:buClr>
                <a:schemeClr val="dk1"/>
              </a:buClr>
              <a:buSzPts val="1100"/>
              <a:buFont typeface="Arial"/>
              <a:buNone/>
            </a:pPr>
            <a:r>
              <a:rPr lang="en-US" sz="2400">
                <a:latin typeface="Arial"/>
                <a:ea typeface="Arial"/>
                <a:cs typeface="Arial"/>
                <a:sym typeface="Arial"/>
              </a:rPr>
              <a:t>	FOR (each word w IN value)</a:t>
            </a:r>
            <a:endParaRPr sz="2400">
              <a:latin typeface="Arial"/>
              <a:ea typeface="Arial"/>
              <a:cs typeface="Arial"/>
              <a:sym typeface="Arial"/>
            </a:endParaRPr>
          </a:p>
          <a:p>
            <a:pPr marL="0" lvl="0" indent="0">
              <a:lnSpc>
                <a:spcPct val="100000"/>
              </a:lnSpc>
              <a:spcBef>
                <a:spcPts val="1200"/>
              </a:spcBef>
              <a:spcAft>
                <a:spcPts val="0"/>
              </a:spcAft>
              <a:buClr>
                <a:schemeClr val="dk1"/>
              </a:buClr>
              <a:buSzPts val="1100"/>
              <a:buFont typeface="Arial"/>
              <a:buNone/>
            </a:pPr>
            <a:r>
              <a:rPr lang="en-US" sz="2400">
                <a:latin typeface="Arial"/>
                <a:ea typeface="Arial"/>
                <a:cs typeface="Arial"/>
                <a:sym typeface="Arial"/>
              </a:rPr>
              <a:t>		emit(w, 1);</a:t>
            </a:r>
            <a:endParaRPr sz="2400">
              <a:latin typeface="Arial"/>
              <a:ea typeface="Arial"/>
              <a:cs typeface="Arial"/>
              <a:sym typeface="Arial"/>
            </a:endParaRPr>
          </a:p>
          <a:p>
            <a:pPr marL="0" lvl="0" indent="0" rtl="0">
              <a:spcBef>
                <a:spcPts val="1200"/>
              </a:spcBef>
              <a:spcAft>
                <a:spcPts val="200"/>
              </a:spcAft>
              <a:buClr>
                <a:schemeClr val="dk1"/>
              </a:buClr>
              <a:buSzPts val="1100"/>
              <a:buFont typeface="Arial"/>
              <a:buNone/>
            </a:pPr>
            <a:endParaRPr/>
          </a:p>
        </p:txBody>
      </p:sp>
      <p:sp>
        <p:nvSpPr>
          <p:cNvPr id="547" name="Shape 547"/>
          <p:cNvSpPr txBox="1">
            <a:spLocks noGrp="1"/>
          </p:cNvSpPr>
          <p:nvPr>
            <p:ph type="body" idx="1"/>
          </p:nvPr>
        </p:nvSpPr>
        <p:spPr>
          <a:xfrm>
            <a:off x="6080450" y="1909175"/>
            <a:ext cx="5847300" cy="3471600"/>
          </a:xfrm>
          <a:prstGeom prst="rect">
            <a:avLst/>
          </a:prstGeom>
          <a:noFill/>
          <a:ln>
            <a:noFill/>
          </a:ln>
        </p:spPr>
        <p:txBody>
          <a:bodyPr spcFirstLastPara="1" wrap="square" lIns="45700" tIns="45700" rIns="45700" bIns="45700" anchor="t" anchorCtr="0">
            <a:noAutofit/>
          </a:bodyPr>
          <a:lstStyle/>
          <a:p>
            <a:pPr marL="0" lvl="0" indent="0">
              <a:spcBef>
                <a:spcPts val="1200"/>
              </a:spcBef>
              <a:spcAft>
                <a:spcPts val="0"/>
              </a:spcAft>
              <a:buNone/>
            </a:pPr>
            <a:r>
              <a:rPr lang="en-US" sz="2400">
                <a:solidFill>
                  <a:srgbClr val="FF0000"/>
                </a:solidFill>
                <a:latin typeface="Arial"/>
                <a:ea typeface="Arial"/>
                <a:cs typeface="Arial"/>
                <a:sym typeface="Arial"/>
              </a:rPr>
              <a:t>reduce(key, value-list):</a:t>
            </a:r>
            <a:endParaRPr sz="2400">
              <a:solidFill>
                <a:srgbClr val="FF0000"/>
              </a:solidFill>
              <a:latin typeface="Arial"/>
              <a:ea typeface="Arial"/>
              <a:cs typeface="Arial"/>
              <a:sym typeface="Arial"/>
            </a:endParaRPr>
          </a:p>
          <a:p>
            <a:pPr marL="0" lvl="0" indent="0">
              <a:lnSpc>
                <a:spcPct val="100000"/>
              </a:lnSpc>
              <a:spcBef>
                <a:spcPts val="1200"/>
              </a:spcBef>
              <a:spcAft>
                <a:spcPts val="0"/>
              </a:spcAft>
              <a:buNone/>
            </a:pPr>
            <a:r>
              <a:rPr lang="en-US" sz="2400">
                <a:latin typeface="Arial"/>
                <a:ea typeface="Arial"/>
                <a:cs typeface="Arial"/>
                <a:sym typeface="Arial"/>
              </a:rPr>
              <a:t>// key: a word; value-list: a list of integers</a:t>
            </a:r>
            <a:endParaRPr sz="2400">
              <a:latin typeface="Arial"/>
              <a:ea typeface="Arial"/>
              <a:cs typeface="Arial"/>
              <a:sym typeface="Arial"/>
            </a:endParaRPr>
          </a:p>
          <a:p>
            <a:pPr marL="0" lvl="0" indent="0">
              <a:lnSpc>
                <a:spcPct val="100000"/>
              </a:lnSpc>
              <a:spcBef>
                <a:spcPts val="1200"/>
              </a:spcBef>
              <a:spcAft>
                <a:spcPts val="0"/>
              </a:spcAft>
              <a:buNone/>
            </a:pPr>
            <a:r>
              <a:rPr lang="en-US" sz="2400">
                <a:latin typeface="Arial"/>
                <a:ea typeface="Arial"/>
                <a:cs typeface="Arial"/>
                <a:sym typeface="Arial"/>
              </a:rPr>
              <a:t>	result = 0;</a:t>
            </a:r>
            <a:endParaRPr sz="2400">
              <a:latin typeface="Arial"/>
              <a:ea typeface="Arial"/>
              <a:cs typeface="Arial"/>
              <a:sym typeface="Arial"/>
            </a:endParaRPr>
          </a:p>
          <a:p>
            <a:pPr marL="0" lvl="0" indent="0">
              <a:lnSpc>
                <a:spcPct val="100000"/>
              </a:lnSpc>
              <a:spcBef>
                <a:spcPts val="1200"/>
              </a:spcBef>
              <a:spcAft>
                <a:spcPts val="0"/>
              </a:spcAft>
              <a:buNone/>
            </a:pPr>
            <a:r>
              <a:rPr lang="en-US" sz="2400">
                <a:latin typeface="Arial"/>
                <a:ea typeface="Arial"/>
                <a:cs typeface="Arial"/>
                <a:sym typeface="Arial"/>
              </a:rPr>
              <a:t>	FOR (each integer v on value-list)</a:t>
            </a:r>
            <a:endParaRPr sz="2400">
              <a:latin typeface="Arial"/>
              <a:ea typeface="Arial"/>
              <a:cs typeface="Arial"/>
              <a:sym typeface="Arial"/>
            </a:endParaRPr>
          </a:p>
          <a:p>
            <a:pPr marL="0" lvl="0" indent="0">
              <a:lnSpc>
                <a:spcPct val="100000"/>
              </a:lnSpc>
              <a:spcBef>
                <a:spcPts val="1200"/>
              </a:spcBef>
              <a:spcAft>
                <a:spcPts val="0"/>
              </a:spcAft>
              <a:buNone/>
            </a:pPr>
            <a:r>
              <a:rPr lang="en-US" sz="2400">
                <a:latin typeface="Arial"/>
                <a:ea typeface="Arial"/>
                <a:cs typeface="Arial"/>
                <a:sym typeface="Arial"/>
              </a:rPr>
              <a:t>		result += v;</a:t>
            </a:r>
            <a:endParaRPr sz="2400">
              <a:latin typeface="Arial"/>
              <a:ea typeface="Arial"/>
              <a:cs typeface="Arial"/>
              <a:sym typeface="Arial"/>
            </a:endParaRPr>
          </a:p>
          <a:p>
            <a:pPr marL="0" lvl="0" indent="0">
              <a:lnSpc>
                <a:spcPct val="100000"/>
              </a:lnSpc>
              <a:spcBef>
                <a:spcPts val="1200"/>
              </a:spcBef>
              <a:spcAft>
                <a:spcPts val="0"/>
              </a:spcAft>
              <a:buNone/>
            </a:pPr>
            <a:r>
              <a:rPr lang="en-US" sz="2400">
                <a:latin typeface="Arial"/>
                <a:ea typeface="Arial"/>
                <a:cs typeface="Arial"/>
                <a:sym typeface="Arial"/>
              </a:rPr>
              <a:t>	emit(key, result);</a:t>
            </a:r>
            <a:endParaRPr sz="2400">
              <a:latin typeface="Arial"/>
              <a:ea typeface="Arial"/>
              <a:cs typeface="Arial"/>
              <a:sym typeface="Arial"/>
            </a:endParaRPr>
          </a:p>
          <a:p>
            <a:pPr marL="0" lvl="0" indent="0" rtl="0">
              <a:spcBef>
                <a:spcPts val="1200"/>
              </a:spcBef>
              <a:spcAft>
                <a:spcPts val="0"/>
              </a:spcAft>
              <a:buNone/>
            </a:pPr>
            <a:endParaRPr sz="2400"/>
          </a:p>
          <a:p>
            <a:pPr marL="0" lvl="0" indent="0" rtl="0">
              <a:spcBef>
                <a:spcPts val="1200"/>
              </a:spcBef>
              <a:spcAft>
                <a:spcPts val="200"/>
              </a:spcAft>
              <a:buNone/>
            </a:pPr>
            <a:endParaRPr/>
          </a:p>
        </p:txBody>
      </p:sp>
    </p:spTree>
    <p:extLst>
      <p:ext uri="{BB962C8B-B14F-4D97-AF65-F5344CB8AC3E}">
        <p14:creationId xmlns:p14="http://schemas.microsoft.com/office/powerpoint/2010/main" val="524089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txBox="1">
            <a:spLocks noGrp="1"/>
          </p:cNvSpPr>
          <p:nvPr>
            <p:ph type="title"/>
          </p:nvPr>
        </p:nvSpPr>
        <p:spPr>
          <a:xfrm>
            <a:off x="808650" y="751750"/>
            <a:ext cx="10786800" cy="10653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a:latin typeface="Arial"/>
                <a:ea typeface="Arial"/>
                <a:cs typeface="Arial"/>
                <a:sym typeface="Arial"/>
              </a:rPr>
              <a:t>Word Count Using MapReduce (2)</a:t>
            </a:r>
            <a:endParaRPr sz="5000" i="0" u="none" strike="noStrike" cap="none">
              <a:solidFill>
                <a:srgbClr val="C00000"/>
              </a:solidFill>
              <a:latin typeface="Arial"/>
              <a:ea typeface="Arial"/>
              <a:cs typeface="Arial"/>
              <a:sym typeface="Arial"/>
            </a:endParaRPr>
          </a:p>
        </p:txBody>
      </p:sp>
      <p:sp>
        <p:nvSpPr>
          <p:cNvPr id="553" name="Shape 553"/>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554" name="Shape 554"/>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53</a:t>
            </a:fld>
            <a:endParaRPr sz="1000" b="0" i="0" u="none" strike="noStrike" cap="none">
              <a:solidFill>
                <a:srgbClr val="0C0C0C"/>
              </a:solidFill>
              <a:latin typeface="Questrial"/>
              <a:ea typeface="Questrial"/>
              <a:cs typeface="Questrial"/>
              <a:sym typeface="Questrial"/>
            </a:endParaRPr>
          </a:p>
        </p:txBody>
      </p:sp>
      <p:sp>
        <p:nvSpPr>
          <p:cNvPr id="555" name="Shape 555"/>
          <p:cNvSpPr/>
          <p:nvPr/>
        </p:nvSpPr>
        <p:spPr>
          <a:xfrm>
            <a:off x="808650" y="2861400"/>
            <a:ext cx="4618500" cy="1383900"/>
          </a:xfrm>
          <a:prstGeom prst="roundRect">
            <a:avLst>
              <a:gd name="adj" fmla="val 16667"/>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a:lnSpc>
                <a:spcPct val="150000"/>
              </a:lnSpc>
              <a:spcBef>
                <a:spcPts val="0"/>
              </a:spcBef>
              <a:spcAft>
                <a:spcPts val="0"/>
              </a:spcAft>
              <a:buClr>
                <a:schemeClr val="dk1"/>
              </a:buClr>
              <a:buSzPts val="1100"/>
              <a:buFont typeface="Arial"/>
              <a:buNone/>
            </a:pPr>
            <a:r>
              <a:rPr lang="en-US" sz="2200"/>
              <a:t>the	 cat sat on the mat</a:t>
            </a:r>
            <a:endParaRPr sz="2200"/>
          </a:p>
          <a:p>
            <a:pPr marL="0" lvl="0" indent="0" algn="ctr" rtl="0">
              <a:lnSpc>
                <a:spcPct val="150000"/>
              </a:lnSpc>
              <a:spcBef>
                <a:spcPts val="0"/>
              </a:spcBef>
              <a:spcAft>
                <a:spcPts val="0"/>
              </a:spcAft>
              <a:buNone/>
            </a:pPr>
            <a:r>
              <a:rPr lang="en-US" sz="2200"/>
              <a:t>the aardvark sat on the sofa</a:t>
            </a:r>
            <a:endParaRPr sz="2200"/>
          </a:p>
        </p:txBody>
      </p:sp>
      <p:cxnSp>
        <p:nvCxnSpPr>
          <p:cNvPr id="556" name="Shape 556"/>
          <p:cNvCxnSpPr/>
          <p:nvPr/>
        </p:nvCxnSpPr>
        <p:spPr>
          <a:xfrm rot="10800000" flipH="1">
            <a:off x="5691500" y="3549450"/>
            <a:ext cx="2286300" cy="7800"/>
          </a:xfrm>
          <a:prstGeom prst="straightConnector1">
            <a:avLst/>
          </a:prstGeom>
          <a:noFill/>
          <a:ln w="38100" cap="flat" cmpd="sng">
            <a:solidFill>
              <a:schemeClr val="dk2"/>
            </a:solidFill>
            <a:prstDash val="solid"/>
            <a:round/>
            <a:headEnd type="none" w="lg" len="lg"/>
            <a:tailEnd type="triangle" w="lg" len="lg"/>
          </a:ln>
        </p:spPr>
      </p:cxnSp>
      <p:sp>
        <p:nvSpPr>
          <p:cNvPr id="557" name="Shape 557"/>
          <p:cNvSpPr txBox="1"/>
          <p:nvPr/>
        </p:nvSpPr>
        <p:spPr>
          <a:xfrm>
            <a:off x="5691500" y="2970250"/>
            <a:ext cx="2161800" cy="435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200">
                <a:solidFill>
                  <a:srgbClr val="980000"/>
                </a:solidFill>
              </a:rPr>
              <a:t>Map</a:t>
            </a:r>
            <a:r>
              <a:rPr lang="en-US" sz="2200">
                <a:solidFill>
                  <a:srgbClr val="274E13"/>
                </a:solidFill>
              </a:rPr>
              <a:t> </a:t>
            </a:r>
            <a:r>
              <a:rPr lang="en-US" sz="2200"/>
              <a:t>&amp;</a:t>
            </a:r>
            <a:r>
              <a:rPr lang="en-US" sz="2200">
                <a:solidFill>
                  <a:srgbClr val="274E13"/>
                </a:solidFill>
              </a:rPr>
              <a:t> </a:t>
            </a:r>
            <a:r>
              <a:rPr lang="en-US" sz="2200">
                <a:solidFill>
                  <a:srgbClr val="0000FF"/>
                </a:solidFill>
              </a:rPr>
              <a:t>Reduce</a:t>
            </a:r>
            <a:endParaRPr sz="2200">
              <a:solidFill>
                <a:srgbClr val="0000FF"/>
              </a:solidFill>
            </a:endParaRPr>
          </a:p>
        </p:txBody>
      </p:sp>
      <p:sp>
        <p:nvSpPr>
          <p:cNvPr id="558" name="Shape 558"/>
          <p:cNvSpPr/>
          <p:nvPr/>
        </p:nvSpPr>
        <p:spPr>
          <a:xfrm>
            <a:off x="8675525" y="2503175"/>
            <a:ext cx="2161800" cy="36396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a:lnSpc>
                <a:spcPct val="150000"/>
              </a:lnSpc>
              <a:spcBef>
                <a:spcPts val="0"/>
              </a:spcBef>
              <a:spcAft>
                <a:spcPts val="0"/>
              </a:spcAft>
              <a:buClr>
                <a:schemeClr val="dk1"/>
              </a:buClr>
              <a:buSzPts val="1100"/>
              <a:buFont typeface="Arial"/>
              <a:buNone/>
            </a:pPr>
            <a:r>
              <a:rPr lang="en-US" sz="2200"/>
              <a:t>aardvark 1</a:t>
            </a:r>
            <a:endParaRPr sz="2200"/>
          </a:p>
          <a:p>
            <a:pPr marL="0" lvl="0" indent="0" algn="ctr">
              <a:lnSpc>
                <a:spcPct val="150000"/>
              </a:lnSpc>
              <a:spcBef>
                <a:spcPts val="0"/>
              </a:spcBef>
              <a:spcAft>
                <a:spcPts val="0"/>
              </a:spcAft>
              <a:buClr>
                <a:schemeClr val="dk1"/>
              </a:buClr>
              <a:buSzPts val="1100"/>
              <a:buFont typeface="Arial"/>
              <a:buNone/>
            </a:pPr>
            <a:r>
              <a:rPr lang="en-US" sz="2200"/>
              <a:t>cat 1</a:t>
            </a:r>
            <a:endParaRPr sz="2200"/>
          </a:p>
          <a:p>
            <a:pPr marL="0" lvl="0" indent="0" algn="ctr">
              <a:lnSpc>
                <a:spcPct val="150000"/>
              </a:lnSpc>
              <a:spcBef>
                <a:spcPts val="0"/>
              </a:spcBef>
              <a:spcAft>
                <a:spcPts val="0"/>
              </a:spcAft>
              <a:buClr>
                <a:schemeClr val="dk1"/>
              </a:buClr>
              <a:buSzPts val="1100"/>
              <a:buFont typeface="Arial"/>
              <a:buNone/>
            </a:pPr>
            <a:r>
              <a:rPr lang="en-US" sz="2200"/>
              <a:t>mat 1</a:t>
            </a:r>
            <a:endParaRPr sz="2200"/>
          </a:p>
          <a:p>
            <a:pPr marL="0" lvl="0" indent="0" algn="ctr">
              <a:lnSpc>
                <a:spcPct val="150000"/>
              </a:lnSpc>
              <a:spcBef>
                <a:spcPts val="0"/>
              </a:spcBef>
              <a:spcAft>
                <a:spcPts val="0"/>
              </a:spcAft>
              <a:buClr>
                <a:schemeClr val="dk1"/>
              </a:buClr>
              <a:buSzPts val="1100"/>
              <a:buFont typeface="Arial"/>
              <a:buNone/>
            </a:pPr>
            <a:r>
              <a:rPr lang="en-US" sz="2200"/>
              <a:t>on 2</a:t>
            </a:r>
            <a:endParaRPr sz="2200"/>
          </a:p>
          <a:p>
            <a:pPr marL="0" lvl="0" indent="0" algn="ctr">
              <a:lnSpc>
                <a:spcPct val="150000"/>
              </a:lnSpc>
              <a:spcBef>
                <a:spcPts val="0"/>
              </a:spcBef>
              <a:spcAft>
                <a:spcPts val="0"/>
              </a:spcAft>
              <a:buClr>
                <a:schemeClr val="dk1"/>
              </a:buClr>
              <a:buSzPts val="1100"/>
              <a:buFont typeface="Arial"/>
              <a:buNone/>
            </a:pPr>
            <a:r>
              <a:rPr lang="en-US" sz="2200"/>
              <a:t>sat 2</a:t>
            </a:r>
            <a:endParaRPr sz="2200"/>
          </a:p>
          <a:p>
            <a:pPr marL="0" lvl="0" indent="0" algn="ctr">
              <a:lnSpc>
                <a:spcPct val="150000"/>
              </a:lnSpc>
              <a:spcBef>
                <a:spcPts val="0"/>
              </a:spcBef>
              <a:spcAft>
                <a:spcPts val="0"/>
              </a:spcAft>
              <a:buClr>
                <a:schemeClr val="dk1"/>
              </a:buClr>
              <a:buSzPts val="1100"/>
              <a:buFont typeface="Arial"/>
              <a:buNone/>
            </a:pPr>
            <a:r>
              <a:rPr lang="en-US" sz="2200"/>
              <a:t>sofa 1</a:t>
            </a:r>
            <a:endParaRPr sz="2200"/>
          </a:p>
          <a:p>
            <a:pPr marL="0" lvl="0" indent="0" algn="ctr" rtl="0">
              <a:lnSpc>
                <a:spcPct val="150000"/>
              </a:lnSpc>
              <a:spcBef>
                <a:spcPts val="0"/>
              </a:spcBef>
              <a:spcAft>
                <a:spcPts val="0"/>
              </a:spcAft>
              <a:buNone/>
            </a:pPr>
            <a:r>
              <a:rPr lang="en-US" sz="2200"/>
              <a:t>the 4</a:t>
            </a:r>
            <a:endParaRPr sz="2200"/>
          </a:p>
        </p:txBody>
      </p:sp>
      <p:sp>
        <p:nvSpPr>
          <p:cNvPr id="559" name="Shape 559"/>
          <p:cNvSpPr txBox="1"/>
          <p:nvPr/>
        </p:nvSpPr>
        <p:spPr>
          <a:xfrm>
            <a:off x="2799000" y="2360650"/>
            <a:ext cx="1228800" cy="43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t>Input</a:t>
            </a:r>
            <a:endParaRPr sz="2400"/>
          </a:p>
        </p:txBody>
      </p:sp>
      <p:sp>
        <p:nvSpPr>
          <p:cNvPr id="560" name="Shape 560"/>
          <p:cNvSpPr txBox="1"/>
          <p:nvPr/>
        </p:nvSpPr>
        <p:spPr>
          <a:xfrm>
            <a:off x="9142025" y="1942463"/>
            <a:ext cx="1228800" cy="43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t>Result</a:t>
            </a:r>
            <a:endParaRPr sz="2400"/>
          </a:p>
        </p:txBody>
      </p:sp>
    </p:spTree>
    <p:extLst>
      <p:ext uri="{BB962C8B-B14F-4D97-AF65-F5344CB8AC3E}">
        <p14:creationId xmlns:p14="http://schemas.microsoft.com/office/powerpoint/2010/main" val="8428734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808650" y="751750"/>
            <a:ext cx="10786800" cy="10653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a:latin typeface="Arial"/>
                <a:ea typeface="Arial"/>
                <a:cs typeface="Arial"/>
                <a:sym typeface="Arial"/>
              </a:rPr>
              <a:t>Word Count: Mapper</a:t>
            </a:r>
            <a:endParaRPr sz="5000" i="0" u="none" strike="noStrike" cap="none">
              <a:solidFill>
                <a:srgbClr val="C00000"/>
              </a:solidFill>
              <a:latin typeface="Arial"/>
              <a:ea typeface="Arial"/>
              <a:cs typeface="Arial"/>
              <a:sym typeface="Arial"/>
            </a:endParaRPr>
          </a:p>
        </p:txBody>
      </p:sp>
      <p:sp>
        <p:nvSpPr>
          <p:cNvPr id="566" name="Shape 566"/>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567" name="Shape 567"/>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54</a:t>
            </a:fld>
            <a:endParaRPr sz="1000" b="0" i="0" u="none" strike="noStrike" cap="none">
              <a:solidFill>
                <a:srgbClr val="0C0C0C"/>
              </a:solidFill>
              <a:latin typeface="Questrial"/>
              <a:ea typeface="Questrial"/>
              <a:cs typeface="Questrial"/>
              <a:sym typeface="Questrial"/>
            </a:endParaRPr>
          </a:p>
        </p:txBody>
      </p:sp>
      <p:sp>
        <p:nvSpPr>
          <p:cNvPr id="568" name="Shape 568"/>
          <p:cNvSpPr/>
          <p:nvPr/>
        </p:nvSpPr>
        <p:spPr>
          <a:xfrm>
            <a:off x="606500" y="2861400"/>
            <a:ext cx="4618500" cy="1383900"/>
          </a:xfrm>
          <a:prstGeom prst="roundRect">
            <a:avLst>
              <a:gd name="adj" fmla="val 16667"/>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2200"/>
          </a:p>
        </p:txBody>
      </p:sp>
      <p:sp>
        <p:nvSpPr>
          <p:cNvPr id="569" name="Shape 569"/>
          <p:cNvSpPr/>
          <p:nvPr/>
        </p:nvSpPr>
        <p:spPr>
          <a:xfrm>
            <a:off x="9697825" y="1016825"/>
            <a:ext cx="1498800" cy="2223000"/>
          </a:xfrm>
          <a:prstGeom prst="rect">
            <a:avLst/>
          </a:prstGeom>
          <a:solidFill>
            <a:schemeClr val="lt2"/>
          </a:solidFill>
          <a:ln w="9525" cap="flat" cmpd="sng">
            <a:solidFill>
              <a:schemeClr val="dk2"/>
            </a:solidFill>
            <a:prstDash val="dash"/>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100"/>
              <a:t>the 1</a:t>
            </a:r>
            <a:endParaRPr sz="2100"/>
          </a:p>
          <a:p>
            <a:pPr marL="0" lvl="0" indent="0" algn="ctr" rtl="0">
              <a:lnSpc>
                <a:spcPct val="115000"/>
              </a:lnSpc>
              <a:spcBef>
                <a:spcPts val="0"/>
              </a:spcBef>
              <a:spcAft>
                <a:spcPts val="0"/>
              </a:spcAft>
              <a:buNone/>
            </a:pPr>
            <a:r>
              <a:rPr lang="en-US" sz="2100"/>
              <a:t>cat 1</a:t>
            </a:r>
            <a:endParaRPr sz="2100"/>
          </a:p>
          <a:p>
            <a:pPr marL="0" lvl="0" indent="0" algn="ctr" rtl="0">
              <a:lnSpc>
                <a:spcPct val="115000"/>
              </a:lnSpc>
              <a:spcBef>
                <a:spcPts val="0"/>
              </a:spcBef>
              <a:spcAft>
                <a:spcPts val="0"/>
              </a:spcAft>
              <a:buNone/>
            </a:pPr>
            <a:r>
              <a:rPr lang="en-US" sz="2100"/>
              <a:t>sat 1</a:t>
            </a:r>
            <a:endParaRPr sz="2100"/>
          </a:p>
          <a:p>
            <a:pPr marL="0" lvl="0" indent="0" algn="ctr" rtl="0">
              <a:lnSpc>
                <a:spcPct val="115000"/>
              </a:lnSpc>
              <a:spcBef>
                <a:spcPts val="0"/>
              </a:spcBef>
              <a:spcAft>
                <a:spcPts val="0"/>
              </a:spcAft>
              <a:buNone/>
            </a:pPr>
            <a:r>
              <a:rPr lang="en-US" sz="2100"/>
              <a:t>on 1</a:t>
            </a:r>
            <a:endParaRPr sz="2100"/>
          </a:p>
          <a:p>
            <a:pPr marL="0" lvl="0" indent="0" algn="ctr" rtl="0">
              <a:lnSpc>
                <a:spcPct val="115000"/>
              </a:lnSpc>
              <a:spcBef>
                <a:spcPts val="0"/>
              </a:spcBef>
              <a:spcAft>
                <a:spcPts val="0"/>
              </a:spcAft>
              <a:buNone/>
            </a:pPr>
            <a:r>
              <a:rPr lang="en-US" sz="2100"/>
              <a:t>the 1</a:t>
            </a:r>
            <a:endParaRPr sz="2100"/>
          </a:p>
          <a:p>
            <a:pPr marL="0" lvl="0" indent="0" algn="ctr" rtl="0">
              <a:lnSpc>
                <a:spcPct val="115000"/>
              </a:lnSpc>
              <a:spcBef>
                <a:spcPts val="0"/>
              </a:spcBef>
              <a:spcAft>
                <a:spcPts val="0"/>
              </a:spcAft>
              <a:buNone/>
            </a:pPr>
            <a:r>
              <a:rPr lang="en-US" sz="2100"/>
              <a:t>mat 1</a:t>
            </a:r>
            <a:endParaRPr sz="2100"/>
          </a:p>
        </p:txBody>
      </p:sp>
      <p:sp>
        <p:nvSpPr>
          <p:cNvPr id="570" name="Shape 570"/>
          <p:cNvSpPr txBox="1"/>
          <p:nvPr/>
        </p:nvSpPr>
        <p:spPr>
          <a:xfrm>
            <a:off x="2456875" y="2340425"/>
            <a:ext cx="1228800" cy="43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t>Input</a:t>
            </a:r>
            <a:endParaRPr sz="2400"/>
          </a:p>
        </p:txBody>
      </p:sp>
      <p:sp>
        <p:nvSpPr>
          <p:cNvPr id="571" name="Shape 571"/>
          <p:cNvSpPr/>
          <p:nvPr/>
        </p:nvSpPr>
        <p:spPr>
          <a:xfrm>
            <a:off x="1399550" y="3001350"/>
            <a:ext cx="3032400" cy="435300"/>
          </a:xfrm>
          <a:prstGeom prst="roundRect">
            <a:avLst>
              <a:gd name="adj" fmla="val 16667"/>
            </a:avLst>
          </a:prstGeom>
          <a:solidFill>
            <a:srgbClr val="F3F3F3"/>
          </a:solidFill>
          <a:ln w="9525" cap="flat" cmpd="sng">
            <a:solidFill>
              <a:srgbClr val="980000"/>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lnSpc>
                <a:spcPct val="150000"/>
              </a:lnSpc>
              <a:spcBef>
                <a:spcPts val="0"/>
              </a:spcBef>
              <a:spcAft>
                <a:spcPts val="0"/>
              </a:spcAft>
              <a:buClr>
                <a:schemeClr val="dk1"/>
              </a:buClr>
              <a:buSzPts val="1100"/>
              <a:buFont typeface="Arial"/>
              <a:buNone/>
            </a:pPr>
            <a:r>
              <a:rPr lang="en-US" sz="2200">
                <a:solidFill>
                  <a:schemeClr val="dk1"/>
                </a:solidFill>
              </a:rPr>
              <a:t>the	 cat sat on the mat</a:t>
            </a:r>
            <a:endParaRPr/>
          </a:p>
        </p:txBody>
      </p:sp>
      <p:sp>
        <p:nvSpPr>
          <p:cNvPr id="572" name="Shape 572"/>
          <p:cNvSpPr/>
          <p:nvPr/>
        </p:nvSpPr>
        <p:spPr>
          <a:xfrm>
            <a:off x="939300" y="3662275"/>
            <a:ext cx="4130400" cy="435300"/>
          </a:xfrm>
          <a:prstGeom prst="roundRect">
            <a:avLst>
              <a:gd name="adj" fmla="val 16425"/>
            </a:avLst>
          </a:prstGeom>
          <a:solidFill>
            <a:srgbClr val="F3F3F3"/>
          </a:solidFill>
          <a:ln w="9525" cap="flat" cmpd="sng">
            <a:solidFill>
              <a:srgbClr val="980000"/>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2200">
                <a:solidFill>
                  <a:schemeClr val="dk1"/>
                </a:solidFill>
              </a:rPr>
              <a:t>the aardvark sat on the sofa</a:t>
            </a:r>
            <a:endParaRPr/>
          </a:p>
        </p:txBody>
      </p:sp>
      <p:sp>
        <p:nvSpPr>
          <p:cNvPr id="573" name="Shape 573"/>
          <p:cNvSpPr/>
          <p:nvPr/>
        </p:nvSpPr>
        <p:spPr>
          <a:xfrm>
            <a:off x="6204850" y="2083800"/>
            <a:ext cx="973800" cy="777600"/>
          </a:xfrm>
          <a:prstGeom prst="roundRect">
            <a:avLst>
              <a:gd name="adj" fmla="val 16667"/>
            </a:avLst>
          </a:prstGeom>
          <a:solidFill>
            <a:srgbClr val="EA9999"/>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r>
              <a:rPr lang="en-US" sz="2400" b="1"/>
              <a:t>Map</a:t>
            </a:r>
            <a:endParaRPr sz="2400" b="1"/>
          </a:p>
        </p:txBody>
      </p:sp>
      <p:sp>
        <p:nvSpPr>
          <p:cNvPr id="574" name="Shape 574"/>
          <p:cNvSpPr/>
          <p:nvPr/>
        </p:nvSpPr>
        <p:spPr>
          <a:xfrm>
            <a:off x="6204850" y="4277238"/>
            <a:ext cx="973800" cy="777600"/>
          </a:xfrm>
          <a:prstGeom prst="roundRect">
            <a:avLst>
              <a:gd name="adj" fmla="val 16667"/>
            </a:avLst>
          </a:prstGeom>
          <a:solidFill>
            <a:srgbClr val="EA9999"/>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US" sz="2400" b="1"/>
              <a:t>Map</a:t>
            </a:r>
            <a:endParaRPr sz="2400" b="1"/>
          </a:p>
        </p:txBody>
      </p:sp>
      <p:sp>
        <p:nvSpPr>
          <p:cNvPr id="575" name="Shape 575"/>
          <p:cNvSpPr/>
          <p:nvPr/>
        </p:nvSpPr>
        <p:spPr>
          <a:xfrm>
            <a:off x="9697825" y="3810774"/>
            <a:ext cx="1498800" cy="2223000"/>
          </a:xfrm>
          <a:prstGeom prst="rect">
            <a:avLst/>
          </a:prstGeom>
          <a:solidFill>
            <a:schemeClr val="lt2"/>
          </a:solidFill>
          <a:ln w="9525" cap="flat" cmpd="sng">
            <a:solidFill>
              <a:schemeClr val="dk2"/>
            </a:solidFill>
            <a:prstDash val="dash"/>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100"/>
              <a:t>the 1</a:t>
            </a:r>
            <a:endParaRPr sz="2100"/>
          </a:p>
          <a:p>
            <a:pPr marL="0" lvl="0" indent="0" algn="ctr" rtl="0">
              <a:lnSpc>
                <a:spcPct val="115000"/>
              </a:lnSpc>
              <a:spcBef>
                <a:spcPts val="0"/>
              </a:spcBef>
              <a:spcAft>
                <a:spcPts val="0"/>
              </a:spcAft>
              <a:buNone/>
            </a:pPr>
            <a:r>
              <a:rPr lang="en-US" sz="2100"/>
              <a:t>aardvark 1</a:t>
            </a:r>
            <a:endParaRPr sz="2100"/>
          </a:p>
          <a:p>
            <a:pPr marL="0" lvl="0" indent="0" algn="ctr" rtl="0">
              <a:lnSpc>
                <a:spcPct val="115000"/>
              </a:lnSpc>
              <a:spcBef>
                <a:spcPts val="0"/>
              </a:spcBef>
              <a:spcAft>
                <a:spcPts val="0"/>
              </a:spcAft>
              <a:buNone/>
            </a:pPr>
            <a:r>
              <a:rPr lang="en-US" sz="2100"/>
              <a:t>sat 1</a:t>
            </a:r>
            <a:endParaRPr sz="2100"/>
          </a:p>
          <a:p>
            <a:pPr marL="0" lvl="0" indent="0" algn="ctr" rtl="0">
              <a:lnSpc>
                <a:spcPct val="115000"/>
              </a:lnSpc>
              <a:spcBef>
                <a:spcPts val="0"/>
              </a:spcBef>
              <a:spcAft>
                <a:spcPts val="0"/>
              </a:spcAft>
              <a:buNone/>
            </a:pPr>
            <a:r>
              <a:rPr lang="en-US" sz="2100"/>
              <a:t>on 1</a:t>
            </a:r>
            <a:endParaRPr sz="2100"/>
          </a:p>
          <a:p>
            <a:pPr marL="0" lvl="0" indent="0" algn="ctr" rtl="0">
              <a:lnSpc>
                <a:spcPct val="115000"/>
              </a:lnSpc>
              <a:spcBef>
                <a:spcPts val="0"/>
              </a:spcBef>
              <a:spcAft>
                <a:spcPts val="0"/>
              </a:spcAft>
              <a:buNone/>
            </a:pPr>
            <a:r>
              <a:rPr lang="en-US" sz="2100"/>
              <a:t>the 1</a:t>
            </a:r>
            <a:endParaRPr sz="2100"/>
          </a:p>
          <a:p>
            <a:pPr marL="0" lvl="0" indent="0" algn="ctr" rtl="0">
              <a:lnSpc>
                <a:spcPct val="115000"/>
              </a:lnSpc>
              <a:spcBef>
                <a:spcPts val="0"/>
              </a:spcBef>
              <a:spcAft>
                <a:spcPts val="0"/>
              </a:spcAft>
              <a:buNone/>
            </a:pPr>
            <a:r>
              <a:rPr lang="en-US" sz="2100"/>
              <a:t>sofa 1</a:t>
            </a:r>
            <a:endParaRPr sz="2100"/>
          </a:p>
        </p:txBody>
      </p:sp>
      <p:cxnSp>
        <p:nvCxnSpPr>
          <p:cNvPr id="576" name="Shape 576"/>
          <p:cNvCxnSpPr>
            <a:stCxn id="571" idx="3"/>
            <a:endCxn id="573" idx="1"/>
          </p:cNvCxnSpPr>
          <p:nvPr/>
        </p:nvCxnSpPr>
        <p:spPr>
          <a:xfrm rot="10800000" flipH="1">
            <a:off x="4431950" y="2472600"/>
            <a:ext cx="1773000" cy="746400"/>
          </a:xfrm>
          <a:prstGeom prst="straightConnector1">
            <a:avLst/>
          </a:prstGeom>
          <a:noFill/>
          <a:ln w="28575" cap="flat" cmpd="sng">
            <a:solidFill>
              <a:schemeClr val="dk2"/>
            </a:solidFill>
            <a:prstDash val="solid"/>
            <a:round/>
            <a:headEnd type="none" w="lg" len="lg"/>
            <a:tailEnd type="triangle" w="lg" len="lg"/>
          </a:ln>
        </p:spPr>
      </p:cxnSp>
      <p:cxnSp>
        <p:nvCxnSpPr>
          <p:cNvPr id="577" name="Shape 577"/>
          <p:cNvCxnSpPr>
            <a:stCxn id="572" idx="3"/>
          </p:cNvCxnSpPr>
          <p:nvPr/>
        </p:nvCxnSpPr>
        <p:spPr>
          <a:xfrm>
            <a:off x="5069700" y="3879925"/>
            <a:ext cx="1135200" cy="844500"/>
          </a:xfrm>
          <a:prstGeom prst="straightConnector1">
            <a:avLst/>
          </a:prstGeom>
          <a:noFill/>
          <a:ln w="28575" cap="flat" cmpd="sng">
            <a:solidFill>
              <a:schemeClr val="dk2"/>
            </a:solidFill>
            <a:prstDash val="solid"/>
            <a:round/>
            <a:headEnd type="none" w="lg" len="lg"/>
            <a:tailEnd type="triangle" w="lg" len="lg"/>
          </a:ln>
        </p:spPr>
      </p:cxnSp>
      <p:cxnSp>
        <p:nvCxnSpPr>
          <p:cNvPr id="578" name="Shape 578"/>
          <p:cNvCxnSpPr>
            <a:stCxn id="573" idx="3"/>
            <a:endCxn id="569" idx="1"/>
          </p:cNvCxnSpPr>
          <p:nvPr/>
        </p:nvCxnSpPr>
        <p:spPr>
          <a:xfrm rot="10800000" flipH="1">
            <a:off x="7178650" y="2128200"/>
            <a:ext cx="2519100" cy="344400"/>
          </a:xfrm>
          <a:prstGeom prst="straightConnector1">
            <a:avLst/>
          </a:prstGeom>
          <a:noFill/>
          <a:ln w="28575" cap="flat" cmpd="sng">
            <a:solidFill>
              <a:schemeClr val="dk2"/>
            </a:solidFill>
            <a:prstDash val="solid"/>
            <a:round/>
            <a:headEnd type="none" w="lg" len="lg"/>
            <a:tailEnd type="triangle" w="lg" len="lg"/>
          </a:ln>
        </p:spPr>
      </p:cxnSp>
      <p:cxnSp>
        <p:nvCxnSpPr>
          <p:cNvPr id="579" name="Shape 579"/>
          <p:cNvCxnSpPr>
            <a:stCxn id="574" idx="3"/>
            <a:endCxn id="575" idx="1"/>
          </p:cNvCxnSpPr>
          <p:nvPr/>
        </p:nvCxnSpPr>
        <p:spPr>
          <a:xfrm>
            <a:off x="7178650" y="4666038"/>
            <a:ext cx="2519100" cy="256200"/>
          </a:xfrm>
          <a:prstGeom prst="straightConnector1">
            <a:avLst/>
          </a:prstGeom>
          <a:noFill/>
          <a:ln w="28575"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232917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a:spLocks noGrp="1"/>
          </p:cNvSpPr>
          <p:nvPr>
            <p:ph type="title"/>
          </p:nvPr>
        </p:nvSpPr>
        <p:spPr>
          <a:xfrm>
            <a:off x="808650" y="751750"/>
            <a:ext cx="10786800" cy="10653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a:latin typeface="Arial"/>
                <a:ea typeface="Arial"/>
                <a:cs typeface="Arial"/>
                <a:sym typeface="Arial"/>
              </a:rPr>
              <a:t>Word Count: Shuffle &amp; Sort</a:t>
            </a:r>
            <a:endParaRPr sz="5000" i="0" u="none" strike="noStrike" cap="none">
              <a:solidFill>
                <a:srgbClr val="C00000"/>
              </a:solidFill>
              <a:latin typeface="Arial"/>
              <a:ea typeface="Arial"/>
              <a:cs typeface="Arial"/>
              <a:sym typeface="Arial"/>
            </a:endParaRPr>
          </a:p>
        </p:txBody>
      </p:sp>
      <p:sp>
        <p:nvSpPr>
          <p:cNvPr id="585" name="Shape 585"/>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586" name="Shape 586"/>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55</a:t>
            </a:fld>
            <a:endParaRPr sz="1000" b="0" i="0" u="none" strike="noStrike" cap="none">
              <a:solidFill>
                <a:srgbClr val="0C0C0C"/>
              </a:solidFill>
              <a:latin typeface="Questrial"/>
              <a:ea typeface="Questrial"/>
              <a:cs typeface="Questrial"/>
              <a:sym typeface="Questrial"/>
            </a:endParaRPr>
          </a:p>
        </p:txBody>
      </p:sp>
      <p:sp>
        <p:nvSpPr>
          <p:cNvPr id="587" name="Shape 587"/>
          <p:cNvSpPr/>
          <p:nvPr/>
        </p:nvSpPr>
        <p:spPr>
          <a:xfrm>
            <a:off x="2964225" y="2024700"/>
            <a:ext cx="1498800" cy="2223000"/>
          </a:xfrm>
          <a:prstGeom prst="rect">
            <a:avLst/>
          </a:prstGeom>
          <a:solidFill>
            <a:schemeClr val="lt2"/>
          </a:solidFill>
          <a:ln w="9525" cap="flat" cmpd="sng">
            <a:solidFill>
              <a:schemeClr val="dk2"/>
            </a:solidFill>
            <a:prstDash val="dash"/>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t>the 1</a:t>
            </a:r>
            <a:endParaRPr sz="2000"/>
          </a:p>
          <a:p>
            <a:pPr marL="0" lvl="0" indent="0" algn="ctr" rtl="0">
              <a:lnSpc>
                <a:spcPct val="115000"/>
              </a:lnSpc>
              <a:spcBef>
                <a:spcPts val="0"/>
              </a:spcBef>
              <a:spcAft>
                <a:spcPts val="0"/>
              </a:spcAft>
              <a:buNone/>
            </a:pPr>
            <a:r>
              <a:rPr lang="en-US" sz="2000"/>
              <a:t>cat 1</a:t>
            </a:r>
            <a:endParaRPr sz="2000"/>
          </a:p>
          <a:p>
            <a:pPr marL="0" lvl="0" indent="0" algn="ctr" rtl="0">
              <a:lnSpc>
                <a:spcPct val="115000"/>
              </a:lnSpc>
              <a:spcBef>
                <a:spcPts val="0"/>
              </a:spcBef>
              <a:spcAft>
                <a:spcPts val="0"/>
              </a:spcAft>
              <a:buNone/>
            </a:pPr>
            <a:r>
              <a:rPr lang="en-US" sz="2000"/>
              <a:t>sat 1</a:t>
            </a:r>
            <a:endParaRPr sz="2000"/>
          </a:p>
          <a:p>
            <a:pPr marL="0" lvl="0" indent="0" algn="ctr" rtl="0">
              <a:lnSpc>
                <a:spcPct val="115000"/>
              </a:lnSpc>
              <a:spcBef>
                <a:spcPts val="0"/>
              </a:spcBef>
              <a:spcAft>
                <a:spcPts val="0"/>
              </a:spcAft>
              <a:buNone/>
            </a:pPr>
            <a:r>
              <a:rPr lang="en-US" sz="2000"/>
              <a:t>on 1</a:t>
            </a:r>
            <a:endParaRPr sz="2000"/>
          </a:p>
          <a:p>
            <a:pPr marL="0" lvl="0" indent="0" algn="ctr" rtl="0">
              <a:lnSpc>
                <a:spcPct val="115000"/>
              </a:lnSpc>
              <a:spcBef>
                <a:spcPts val="0"/>
              </a:spcBef>
              <a:spcAft>
                <a:spcPts val="0"/>
              </a:spcAft>
              <a:buNone/>
            </a:pPr>
            <a:r>
              <a:rPr lang="en-US" sz="2000"/>
              <a:t>the 1</a:t>
            </a:r>
            <a:endParaRPr sz="2000"/>
          </a:p>
          <a:p>
            <a:pPr marL="0" lvl="0" indent="0" algn="ctr" rtl="0">
              <a:lnSpc>
                <a:spcPct val="115000"/>
              </a:lnSpc>
              <a:spcBef>
                <a:spcPts val="0"/>
              </a:spcBef>
              <a:spcAft>
                <a:spcPts val="0"/>
              </a:spcAft>
              <a:buNone/>
            </a:pPr>
            <a:r>
              <a:rPr lang="en-US" sz="2000"/>
              <a:t>mat 1</a:t>
            </a:r>
            <a:endParaRPr sz="2000"/>
          </a:p>
        </p:txBody>
      </p:sp>
      <p:sp>
        <p:nvSpPr>
          <p:cNvPr id="588" name="Shape 588"/>
          <p:cNvSpPr/>
          <p:nvPr/>
        </p:nvSpPr>
        <p:spPr>
          <a:xfrm>
            <a:off x="2964225" y="4247699"/>
            <a:ext cx="1498800" cy="2223000"/>
          </a:xfrm>
          <a:prstGeom prst="rect">
            <a:avLst/>
          </a:prstGeom>
          <a:solidFill>
            <a:schemeClr val="lt2"/>
          </a:solidFill>
          <a:ln w="9525" cap="flat" cmpd="sng">
            <a:solidFill>
              <a:schemeClr val="dk2"/>
            </a:solidFill>
            <a:prstDash val="dash"/>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t>the 1</a:t>
            </a:r>
            <a:endParaRPr sz="2000"/>
          </a:p>
          <a:p>
            <a:pPr marL="0" lvl="0" indent="0" algn="ctr" rtl="0">
              <a:lnSpc>
                <a:spcPct val="115000"/>
              </a:lnSpc>
              <a:spcBef>
                <a:spcPts val="0"/>
              </a:spcBef>
              <a:spcAft>
                <a:spcPts val="0"/>
              </a:spcAft>
              <a:buNone/>
            </a:pPr>
            <a:r>
              <a:rPr lang="en-US" sz="2000"/>
              <a:t>aardvark 1</a:t>
            </a:r>
            <a:endParaRPr sz="2000"/>
          </a:p>
          <a:p>
            <a:pPr marL="0" lvl="0" indent="0" algn="ctr" rtl="0">
              <a:lnSpc>
                <a:spcPct val="115000"/>
              </a:lnSpc>
              <a:spcBef>
                <a:spcPts val="0"/>
              </a:spcBef>
              <a:spcAft>
                <a:spcPts val="0"/>
              </a:spcAft>
              <a:buNone/>
            </a:pPr>
            <a:r>
              <a:rPr lang="en-US" sz="2000"/>
              <a:t>sat 1</a:t>
            </a:r>
            <a:endParaRPr sz="2000"/>
          </a:p>
          <a:p>
            <a:pPr marL="0" lvl="0" indent="0" algn="ctr" rtl="0">
              <a:lnSpc>
                <a:spcPct val="115000"/>
              </a:lnSpc>
              <a:spcBef>
                <a:spcPts val="0"/>
              </a:spcBef>
              <a:spcAft>
                <a:spcPts val="0"/>
              </a:spcAft>
              <a:buNone/>
            </a:pPr>
            <a:r>
              <a:rPr lang="en-US" sz="2000"/>
              <a:t>on 1</a:t>
            </a:r>
            <a:endParaRPr sz="2000"/>
          </a:p>
          <a:p>
            <a:pPr marL="0" lvl="0" indent="0" algn="ctr" rtl="0">
              <a:lnSpc>
                <a:spcPct val="115000"/>
              </a:lnSpc>
              <a:spcBef>
                <a:spcPts val="0"/>
              </a:spcBef>
              <a:spcAft>
                <a:spcPts val="0"/>
              </a:spcAft>
              <a:buNone/>
            </a:pPr>
            <a:r>
              <a:rPr lang="en-US" sz="2000"/>
              <a:t>the 1</a:t>
            </a:r>
            <a:endParaRPr sz="2000"/>
          </a:p>
          <a:p>
            <a:pPr marL="0" lvl="0" indent="0" algn="ctr" rtl="0">
              <a:lnSpc>
                <a:spcPct val="115000"/>
              </a:lnSpc>
              <a:spcBef>
                <a:spcPts val="0"/>
              </a:spcBef>
              <a:spcAft>
                <a:spcPts val="0"/>
              </a:spcAft>
              <a:buNone/>
            </a:pPr>
            <a:r>
              <a:rPr lang="en-US" sz="2000"/>
              <a:t>sofa 1</a:t>
            </a:r>
            <a:endParaRPr sz="2000"/>
          </a:p>
        </p:txBody>
      </p:sp>
      <p:sp>
        <p:nvSpPr>
          <p:cNvPr id="589" name="Shape 589"/>
          <p:cNvSpPr txBox="1"/>
          <p:nvPr/>
        </p:nvSpPr>
        <p:spPr>
          <a:xfrm>
            <a:off x="1399375" y="3890150"/>
            <a:ext cx="1244400" cy="89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t>Mapper Output</a:t>
            </a:r>
            <a:endParaRPr sz="2400"/>
          </a:p>
        </p:txBody>
      </p:sp>
      <p:sp>
        <p:nvSpPr>
          <p:cNvPr id="590" name="Shape 590"/>
          <p:cNvSpPr/>
          <p:nvPr/>
        </p:nvSpPr>
        <p:spPr>
          <a:xfrm>
            <a:off x="7719725" y="3032375"/>
            <a:ext cx="1498800" cy="2503800"/>
          </a:xfrm>
          <a:prstGeom prst="rect">
            <a:avLst/>
          </a:prstGeom>
          <a:solidFill>
            <a:srgbClr val="D5A6BD"/>
          </a:solidFill>
          <a:ln w="9525" cap="flat" cmpd="sng">
            <a:solidFill>
              <a:srgbClr val="9FC5E8"/>
            </a:solidFill>
            <a:prstDash val="dash"/>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t>aardvark 1</a:t>
            </a:r>
            <a:endParaRPr sz="2000"/>
          </a:p>
          <a:p>
            <a:pPr marL="0" lvl="0" indent="0" algn="ctr" rtl="0">
              <a:lnSpc>
                <a:spcPct val="115000"/>
              </a:lnSpc>
              <a:spcBef>
                <a:spcPts val="0"/>
              </a:spcBef>
              <a:spcAft>
                <a:spcPts val="0"/>
              </a:spcAft>
              <a:buNone/>
            </a:pPr>
            <a:r>
              <a:rPr lang="en-US" sz="2000"/>
              <a:t>cat 1</a:t>
            </a:r>
            <a:endParaRPr sz="2000"/>
          </a:p>
          <a:p>
            <a:pPr marL="0" lvl="0" indent="0" algn="ctr" rtl="0">
              <a:lnSpc>
                <a:spcPct val="115000"/>
              </a:lnSpc>
              <a:spcBef>
                <a:spcPts val="0"/>
              </a:spcBef>
              <a:spcAft>
                <a:spcPts val="0"/>
              </a:spcAft>
              <a:buNone/>
            </a:pPr>
            <a:r>
              <a:rPr lang="en-US" sz="2000"/>
              <a:t>mat 1</a:t>
            </a:r>
            <a:endParaRPr sz="2000"/>
          </a:p>
          <a:p>
            <a:pPr marL="0" lvl="0" indent="0" algn="ctr" rtl="0">
              <a:lnSpc>
                <a:spcPct val="115000"/>
              </a:lnSpc>
              <a:spcBef>
                <a:spcPts val="0"/>
              </a:spcBef>
              <a:spcAft>
                <a:spcPts val="0"/>
              </a:spcAft>
              <a:buNone/>
            </a:pPr>
            <a:r>
              <a:rPr lang="en-US" sz="2000"/>
              <a:t>on 1,1</a:t>
            </a:r>
            <a:endParaRPr sz="2000"/>
          </a:p>
          <a:p>
            <a:pPr marL="0" lvl="0" indent="0" algn="ctr" rtl="0">
              <a:lnSpc>
                <a:spcPct val="115000"/>
              </a:lnSpc>
              <a:spcBef>
                <a:spcPts val="0"/>
              </a:spcBef>
              <a:spcAft>
                <a:spcPts val="0"/>
              </a:spcAft>
              <a:buNone/>
            </a:pPr>
            <a:r>
              <a:rPr lang="en-US" sz="2000"/>
              <a:t>sat 1,1</a:t>
            </a:r>
            <a:endParaRPr sz="2000"/>
          </a:p>
          <a:p>
            <a:pPr marL="0" lvl="0" indent="0" algn="ctr" rtl="0">
              <a:lnSpc>
                <a:spcPct val="115000"/>
              </a:lnSpc>
              <a:spcBef>
                <a:spcPts val="0"/>
              </a:spcBef>
              <a:spcAft>
                <a:spcPts val="0"/>
              </a:spcAft>
              <a:buNone/>
            </a:pPr>
            <a:r>
              <a:rPr lang="en-US" sz="2000"/>
              <a:t>sofa 1</a:t>
            </a:r>
            <a:endParaRPr sz="2000"/>
          </a:p>
          <a:p>
            <a:pPr marL="0" lvl="0" indent="0" algn="ctr" rtl="0">
              <a:lnSpc>
                <a:spcPct val="115000"/>
              </a:lnSpc>
              <a:spcBef>
                <a:spcPts val="0"/>
              </a:spcBef>
              <a:spcAft>
                <a:spcPts val="0"/>
              </a:spcAft>
              <a:buNone/>
            </a:pPr>
            <a:r>
              <a:rPr lang="en-US" sz="2000"/>
              <a:t>the 1,1,1,1</a:t>
            </a:r>
            <a:endParaRPr sz="2000"/>
          </a:p>
        </p:txBody>
      </p:sp>
      <p:cxnSp>
        <p:nvCxnSpPr>
          <p:cNvPr id="591" name="Shape 591"/>
          <p:cNvCxnSpPr/>
          <p:nvPr/>
        </p:nvCxnSpPr>
        <p:spPr>
          <a:xfrm>
            <a:off x="5020200" y="4340000"/>
            <a:ext cx="2363700" cy="0"/>
          </a:xfrm>
          <a:prstGeom prst="straightConnector1">
            <a:avLst/>
          </a:prstGeom>
          <a:noFill/>
          <a:ln w="38100" cap="flat" cmpd="sng">
            <a:solidFill>
              <a:schemeClr val="dk2"/>
            </a:solidFill>
            <a:prstDash val="solid"/>
            <a:round/>
            <a:headEnd type="none" w="lg" len="lg"/>
            <a:tailEnd type="triangle" w="lg" len="lg"/>
          </a:ln>
        </p:spPr>
      </p:cxnSp>
      <p:sp>
        <p:nvSpPr>
          <p:cNvPr id="592" name="Shape 592"/>
          <p:cNvSpPr txBox="1"/>
          <p:nvPr/>
        </p:nvSpPr>
        <p:spPr>
          <a:xfrm>
            <a:off x="5006875" y="3689125"/>
            <a:ext cx="2169000" cy="44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200"/>
              <a:t>Shuffle &amp; Sort</a:t>
            </a:r>
            <a:endParaRPr sz="2200"/>
          </a:p>
        </p:txBody>
      </p:sp>
      <p:sp>
        <p:nvSpPr>
          <p:cNvPr id="593" name="Shape 593"/>
          <p:cNvSpPr txBox="1"/>
          <p:nvPr/>
        </p:nvSpPr>
        <p:spPr>
          <a:xfrm>
            <a:off x="7208375" y="2395275"/>
            <a:ext cx="2521500" cy="44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200"/>
              <a:t>Intermediate Data</a:t>
            </a:r>
            <a:endParaRPr sz="2200"/>
          </a:p>
        </p:txBody>
      </p:sp>
    </p:spTree>
    <p:extLst>
      <p:ext uri="{BB962C8B-B14F-4D97-AF65-F5344CB8AC3E}">
        <p14:creationId xmlns:p14="http://schemas.microsoft.com/office/powerpoint/2010/main" val="22521814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815075" y="691500"/>
            <a:ext cx="10786800" cy="8112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a:latin typeface="Arial"/>
                <a:ea typeface="Arial"/>
                <a:cs typeface="Arial"/>
                <a:sym typeface="Arial"/>
              </a:rPr>
              <a:t>Word Count: Reducer</a:t>
            </a:r>
            <a:endParaRPr sz="5000" i="0" u="none" strike="noStrike" cap="none">
              <a:solidFill>
                <a:srgbClr val="C00000"/>
              </a:solidFill>
              <a:latin typeface="Arial"/>
              <a:ea typeface="Arial"/>
              <a:cs typeface="Arial"/>
              <a:sym typeface="Arial"/>
            </a:endParaRPr>
          </a:p>
        </p:txBody>
      </p:sp>
      <p:sp>
        <p:nvSpPr>
          <p:cNvPr id="599" name="Shape 599"/>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600" name="Shape 600"/>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56</a:t>
            </a:fld>
            <a:endParaRPr sz="1000" b="0" i="0" u="none" strike="noStrike" cap="none">
              <a:solidFill>
                <a:srgbClr val="0C0C0C"/>
              </a:solidFill>
              <a:latin typeface="Questrial"/>
              <a:ea typeface="Questrial"/>
              <a:cs typeface="Questrial"/>
              <a:sym typeface="Questrial"/>
            </a:endParaRPr>
          </a:p>
        </p:txBody>
      </p:sp>
      <p:sp>
        <p:nvSpPr>
          <p:cNvPr id="601" name="Shape 601"/>
          <p:cNvSpPr/>
          <p:nvPr/>
        </p:nvSpPr>
        <p:spPr>
          <a:xfrm>
            <a:off x="815075" y="3141225"/>
            <a:ext cx="1498800" cy="2503800"/>
          </a:xfrm>
          <a:prstGeom prst="rect">
            <a:avLst/>
          </a:prstGeom>
          <a:solidFill>
            <a:srgbClr val="D5A6BD"/>
          </a:solidFill>
          <a:ln w="9525" cap="flat" cmpd="sng">
            <a:solidFill>
              <a:srgbClr val="9FC5E8"/>
            </a:solidFill>
            <a:prstDash val="dash"/>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t>aardvark 1</a:t>
            </a:r>
            <a:endParaRPr sz="2000"/>
          </a:p>
          <a:p>
            <a:pPr marL="0" lvl="0" indent="0" algn="ctr" rtl="0">
              <a:lnSpc>
                <a:spcPct val="115000"/>
              </a:lnSpc>
              <a:spcBef>
                <a:spcPts val="0"/>
              </a:spcBef>
              <a:spcAft>
                <a:spcPts val="0"/>
              </a:spcAft>
              <a:buNone/>
            </a:pPr>
            <a:r>
              <a:rPr lang="en-US" sz="2000"/>
              <a:t>cat 1</a:t>
            </a:r>
            <a:endParaRPr sz="2000"/>
          </a:p>
          <a:p>
            <a:pPr marL="0" lvl="0" indent="0" algn="ctr" rtl="0">
              <a:lnSpc>
                <a:spcPct val="115000"/>
              </a:lnSpc>
              <a:spcBef>
                <a:spcPts val="0"/>
              </a:spcBef>
              <a:spcAft>
                <a:spcPts val="0"/>
              </a:spcAft>
              <a:buNone/>
            </a:pPr>
            <a:r>
              <a:rPr lang="en-US" sz="2000"/>
              <a:t>mat 1</a:t>
            </a:r>
            <a:endParaRPr sz="2000"/>
          </a:p>
          <a:p>
            <a:pPr marL="0" lvl="0" indent="0" algn="ctr" rtl="0">
              <a:lnSpc>
                <a:spcPct val="115000"/>
              </a:lnSpc>
              <a:spcBef>
                <a:spcPts val="0"/>
              </a:spcBef>
              <a:spcAft>
                <a:spcPts val="0"/>
              </a:spcAft>
              <a:buNone/>
            </a:pPr>
            <a:r>
              <a:rPr lang="en-US" sz="2000"/>
              <a:t>on 1,1</a:t>
            </a:r>
            <a:endParaRPr sz="2000"/>
          </a:p>
          <a:p>
            <a:pPr marL="0" lvl="0" indent="0" algn="ctr" rtl="0">
              <a:lnSpc>
                <a:spcPct val="115000"/>
              </a:lnSpc>
              <a:spcBef>
                <a:spcPts val="0"/>
              </a:spcBef>
              <a:spcAft>
                <a:spcPts val="0"/>
              </a:spcAft>
              <a:buNone/>
            </a:pPr>
            <a:r>
              <a:rPr lang="en-US" sz="2000"/>
              <a:t>sat 1,1</a:t>
            </a:r>
            <a:endParaRPr sz="2000"/>
          </a:p>
          <a:p>
            <a:pPr marL="0" lvl="0" indent="0" algn="ctr" rtl="0">
              <a:lnSpc>
                <a:spcPct val="115000"/>
              </a:lnSpc>
              <a:spcBef>
                <a:spcPts val="0"/>
              </a:spcBef>
              <a:spcAft>
                <a:spcPts val="0"/>
              </a:spcAft>
              <a:buNone/>
            </a:pPr>
            <a:r>
              <a:rPr lang="en-US" sz="2000"/>
              <a:t>sofa 1</a:t>
            </a:r>
            <a:endParaRPr sz="2000"/>
          </a:p>
          <a:p>
            <a:pPr marL="0" lvl="0" indent="0" algn="ctr" rtl="0">
              <a:lnSpc>
                <a:spcPct val="115000"/>
              </a:lnSpc>
              <a:spcBef>
                <a:spcPts val="0"/>
              </a:spcBef>
              <a:spcAft>
                <a:spcPts val="0"/>
              </a:spcAft>
              <a:buNone/>
            </a:pPr>
            <a:r>
              <a:rPr lang="en-US" sz="2000"/>
              <a:t>the 1,1,1,1</a:t>
            </a:r>
            <a:endParaRPr sz="2000"/>
          </a:p>
        </p:txBody>
      </p:sp>
      <p:sp>
        <p:nvSpPr>
          <p:cNvPr id="602" name="Shape 602"/>
          <p:cNvSpPr txBox="1"/>
          <p:nvPr/>
        </p:nvSpPr>
        <p:spPr>
          <a:xfrm>
            <a:off x="303725" y="2504125"/>
            <a:ext cx="2521500" cy="44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200"/>
              <a:t>Intermediate Data</a:t>
            </a:r>
            <a:endParaRPr sz="2200"/>
          </a:p>
        </p:txBody>
      </p:sp>
      <p:sp>
        <p:nvSpPr>
          <p:cNvPr id="603" name="Shape 603"/>
          <p:cNvSpPr/>
          <p:nvPr/>
        </p:nvSpPr>
        <p:spPr>
          <a:xfrm>
            <a:off x="3856650" y="1800150"/>
            <a:ext cx="1337400" cy="613500"/>
          </a:xfrm>
          <a:prstGeom prst="roundRect">
            <a:avLst>
              <a:gd name="adj" fmla="val 16667"/>
            </a:avLst>
          </a:prstGeom>
          <a:solidFill>
            <a:srgbClr val="9FC5E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US" sz="2200" b="1"/>
              <a:t>Reduce</a:t>
            </a:r>
            <a:endParaRPr sz="2200" b="1"/>
          </a:p>
        </p:txBody>
      </p:sp>
      <p:sp>
        <p:nvSpPr>
          <p:cNvPr id="604" name="Shape 604"/>
          <p:cNvSpPr/>
          <p:nvPr/>
        </p:nvSpPr>
        <p:spPr>
          <a:xfrm>
            <a:off x="3856650" y="2505600"/>
            <a:ext cx="1337400" cy="613500"/>
          </a:xfrm>
          <a:prstGeom prst="roundRect">
            <a:avLst>
              <a:gd name="adj" fmla="val 16667"/>
            </a:avLst>
          </a:prstGeom>
          <a:solidFill>
            <a:srgbClr val="9FC5E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US" sz="2200" b="1"/>
              <a:t>Reduce</a:t>
            </a:r>
            <a:endParaRPr sz="2200" b="1"/>
          </a:p>
        </p:txBody>
      </p:sp>
      <p:sp>
        <p:nvSpPr>
          <p:cNvPr id="605" name="Shape 605"/>
          <p:cNvSpPr/>
          <p:nvPr/>
        </p:nvSpPr>
        <p:spPr>
          <a:xfrm>
            <a:off x="3856650" y="3211050"/>
            <a:ext cx="1337400" cy="613500"/>
          </a:xfrm>
          <a:prstGeom prst="roundRect">
            <a:avLst>
              <a:gd name="adj" fmla="val 16667"/>
            </a:avLst>
          </a:prstGeom>
          <a:solidFill>
            <a:srgbClr val="9FC5E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US" sz="2200" b="1"/>
              <a:t>Reduce</a:t>
            </a:r>
            <a:endParaRPr sz="2200" b="1"/>
          </a:p>
        </p:txBody>
      </p:sp>
      <p:sp>
        <p:nvSpPr>
          <p:cNvPr id="606" name="Shape 606"/>
          <p:cNvSpPr/>
          <p:nvPr/>
        </p:nvSpPr>
        <p:spPr>
          <a:xfrm>
            <a:off x="3856650" y="3916500"/>
            <a:ext cx="1337400" cy="613500"/>
          </a:xfrm>
          <a:prstGeom prst="roundRect">
            <a:avLst>
              <a:gd name="adj" fmla="val 16667"/>
            </a:avLst>
          </a:prstGeom>
          <a:solidFill>
            <a:srgbClr val="9FC5E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US" sz="2200" b="1"/>
              <a:t>Reduce</a:t>
            </a:r>
            <a:endParaRPr sz="2200" b="1"/>
          </a:p>
        </p:txBody>
      </p:sp>
      <p:sp>
        <p:nvSpPr>
          <p:cNvPr id="607" name="Shape 607"/>
          <p:cNvSpPr/>
          <p:nvPr/>
        </p:nvSpPr>
        <p:spPr>
          <a:xfrm>
            <a:off x="3856650" y="4621950"/>
            <a:ext cx="1337400" cy="613500"/>
          </a:xfrm>
          <a:prstGeom prst="roundRect">
            <a:avLst>
              <a:gd name="adj" fmla="val 16667"/>
            </a:avLst>
          </a:prstGeom>
          <a:solidFill>
            <a:srgbClr val="9FC5E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US" sz="2200" b="1"/>
              <a:t>Reduce</a:t>
            </a:r>
            <a:endParaRPr sz="2200" b="1"/>
          </a:p>
        </p:txBody>
      </p:sp>
      <p:sp>
        <p:nvSpPr>
          <p:cNvPr id="608" name="Shape 608"/>
          <p:cNvSpPr/>
          <p:nvPr/>
        </p:nvSpPr>
        <p:spPr>
          <a:xfrm>
            <a:off x="3856650" y="5327400"/>
            <a:ext cx="1337400" cy="613500"/>
          </a:xfrm>
          <a:prstGeom prst="roundRect">
            <a:avLst>
              <a:gd name="adj" fmla="val 16667"/>
            </a:avLst>
          </a:prstGeom>
          <a:solidFill>
            <a:srgbClr val="9FC5E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US" sz="2200" b="1"/>
              <a:t>Reduce</a:t>
            </a:r>
            <a:endParaRPr sz="2200" b="1"/>
          </a:p>
        </p:txBody>
      </p:sp>
      <p:sp>
        <p:nvSpPr>
          <p:cNvPr id="609" name="Shape 609"/>
          <p:cNvSpPr/>
          <p:nvPr/>
        </p:nvSpPr>
        <p:spPr>
          <a:xfrm>
            <a:off x="3856650" y="6032850"/>
            <a:ext cx="1337400" cy="613500"/>
          </a:xfrm>
          <a:prstGeom prst="roundRect">
            <a:avLst>
              <a:gd name="adj" fmla="val 16667"/>
            </a:avLst>
          </a:prstGeom>
          <a:solidFill>
            <a:srgbClr val="9FC5E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US" sz="2200" b="1"/>
              <a:t>Reduce</a:t>
            </a:r>
            <a:endParaRPr sz="2200" b="1"/>
          </a:p>
        </p:txBody>
      </p:sp>
      <p:cxnSp>
        <p:nvCxnSpPr>
          <p:cNvPr id="610" name="Shape 610"/>
          <p:cNvCxnSpPr>
            <a:endCxn id="603" idx="1"/>
          </p:cNvCxnSpPr>
          <p:nvPr/>
        </p:nvCxnSpPr>
        <p:spPr>
          <a:xfrm rot="10800000" flipH="1">
            <a:off x="2254950" y="2106900"/>
            <a:ext cx="1601700" cy="1205400"/>
          </a:xfrm>
          <a:prstGeom prst="straightConnector1">
            <a:avLst/>
          </a:prstGeom>
          <a:noFill/>
          <a:ln w="9525" cap="flat" cmpd="sng">
            <a:solidFill>
              <a:schemeClr val="dk2"/>
            </a:solidFill>
            <a:prstDash val="solid"/>
            <a:round/>
            <a:headEnd type="none" w="lg" len="lg"/>
            <a:tailEnd type="triangle" w="lg" len="lg"/>
          </a:ln>
        </p:spPr>
      </p:cxnSp>
      <p:cxnSp>
        <p:nvCxnSpPr>
          <p:cNvPr id="611" name="Shape 611"/>
          <p:cNvCxnSpPr>
            <a:endCxn id="604" idx="1"/>
          </p:cNvCxnSpPr>
          <p:nvPr/>
        </p:nvCxnSpPr>
        <p:spPr>
          <a:xfrm rot="10800000" flipH="1">
            <a:off x="2332650" y="2812350"/>
            <a:ext cx="1524000" cy="811200"/>
          </a:xfrm>
          <a:prstGeom prst="straightConnector1">
            <a:avLst/>
          </a:prstGeom>
          <a:noFill/>
          <a:ln w="9525" cap="flat" cmpd="sng">
            <a:solidFill>
              <a:schemeClr val="dk2"/>
            </a:solidFill>
            <a:prstDash val="solid"/>
            <a:round/>
            <a:headEnd type="none" w="lg" len="lg"/>
            <a:tailEnd type="triangle" w="lg" len="lg"/>
          </a:ln>
        </p:spPr>
      </p:cxnSp>
      <p:cxnSp>
        <p:nvCxnSpPr>
          <p:cNvPr id="612" name="Shape 612"/>
          <p:cNvCxnSpPr>
            <a:endCxn id="605" idx="1"/>
          </p:cNvCxnSpPr>
          <p:nvPr/>
        </p:nvCxnSpPr>
        <p:spPr>
          <a:xfrm rot="10800000" flipH="1">
            <a:off x="2254950" y="3517800"/>
            <a:ext cx="1601700" cy="494400"/>
          </a:xfrm>
          <a:prstGeom prst="straightConnector1">
            <a:avLst/>
          </a:prstGeom>
          <a:noFill/>
          <a:ln w="9525" cap="flat" cmpd="sng">
            <a:solidFill>
              <a:schemeClr val="dk2"/>
            </a:solidFill>
            <a:prstDash val="solid"/>
            <a:round/>
            <a:headEnd type="none" w="lg" len="lg"/>
            <a:tailEnd type="triangle" w="lg" len="lg"/>
          </a:ln>
        </p:spPr>
      </p:cxnSp>
      <p:cxnSp>
        <p:nvCxnSpPr>
          <p:cNvPr id="613" name="Shape 613"/>
          <p:cNvCxnSpPr>
            <a:stCxn id="601" idx="3"/>
            <a:endCxn id="606" idx="1"/>
          </p:cNvCxnSpPr>
          <p:nvPr/>
        </p:nvCxnSpPr>
        <p:spPr>
          <a:xfrm rot="10800000" flipH="1">
            <a:off x="2313875" y="4223325"/>
            <a:ext cx="1542900" cy="169800"/>
          </a:xfrm>
          <a:prstGeom prst="straightConnector1">
            <a:avLst/>
          </a:prstGeom>
          <a:noFill/>
          <a:ln w="9525" cap="flat" cmpd="sng">
            <a:solidFill>
              <a:schemeClr val="dk2"/>
            </a:solidFill>
            <a:prstDash val="solid"/>
            <a:round/>
            <a:headEnd type="none" w="lg" len="lg"/>
            <a:tailEnd type="triangle" w="lg" len="lg"/>
          </a:ln>
        </p:spPr>
      </p:cxnSp>
      <p:cxnSp>
        <p:nvCxnSpPr>
          <p:cNvPr id="614" name="Shape 614"/>
          <p:cNvCxnSpPr>
            <a:endCxn id="607" idx="1"/>
          </p:cNvCxnSpPr>
          <p:nvPr/>
        </p:nvCxnSpPr>
        <p:spPr>
          <a:xfrm>
            <a:off x="2270550" y="4820700"/>
            <a:ext cx="1586100" cy="108000"/>
          </a:xfrm>
          <a:prstGeom prst="straightConnector1">
            <a:avLst/>
          </a:prstGeom>
          <a:noFill/>
          <a:ln w="9525" cap="flat" cmpd="sng">
            <a:solidFill>
              <a:schemeClr val="dk2"/>
            </a:solidFill>
            <a:prstDash val="solid"/>
            <a:round/>
            <a:headEnd type="none" w="lg" len="lg"/>
            <a:tailEnd type="triangle" w="lg" len="lg"/>
          </a:ln>
        </p:spPr>
      </p:cxnSp>
      <p:cxnSp>
        <p:nvCxnSpPr>
          <p:cNvPr id="615" name="Shape 615"/>
          <p:cNvCxnSpPr>
            <a:endCxn id="608" idx="1"/>
          </p:cNvCxnSpPr>
          <p:nvPr/>
        </p:nvCxnSpPr>
        <p:spPr>
          <a:xfrm>
            <a:off x="2270550" y="5085150"/>
            <a:ext cx="1586100" cy="549000"/>
          </a:xfrm>
          <a:prstGeom prst="straightConnector1">
            <a:avLst/>
          </a:prstGeom>
          <a:noFill/>
          <a:ln w="9525" cap="flat" cmpd="sng">
            <a:solidFill>
              <a:schemeClr val="dk2"/>
            </a:solidFill>
            <a:prstDash val="solid"/>
            <a:round/>
            <a:headEnd type="none" w="lg" len="lg"/>
            <a:tailEnd type="triangle" w="lg" len="lg"/>
          </a:ln>
        </p:spPr>
      </p:cxnSp>
      <p:cxnSp>
        <p:nvCxnSpPr>
          <p:cNvPr id="616" name="Shape 616"/>
          <p:cNvCxnSpPr>
            <a:endCxn id="609" idx="1"/>
          </p:cNvCxnSpPr>
          <p:nvPr/>
        </p:nvCxnSpPr>
        <p:spPr>
          <a:xfrm>
            <a:off x="2317050" y="5536200"/>
            <a:ext cx="1539600" cy="803400"/>
          </a:xfrm>
          <a:prstGeom prst="straightConnector1">
            <a:avLst/>
          </a:prstGeom>
          <a:noFill/>
          <a:ln w="9525" cap="flat" cmpd="sng">
            <a:solidFill>
              <a:schemeClr val="dk2"/>
            </a:solidFill>
            <a:prstDash val="solid"/>
            <a:round/>
            <a:headEnd type="none" w="lg" len="lg"/>
            <a:tailEnd type="triangle" w="lg" len="lg"/>
          </a:ln>
        </p:spPr>
      </p:cxnSp>
      <p:sp>
        <p:nvSpPr>
          <p:cNvPr id="617" name="Shape 617"/>
          <p:cNvSpPr/>
          <p:nvPr/>
        </p:nvSpPr>
        <p:spPr>
          <a:xfrm>
            <a:off x="6614050" y="2403600"/>
            <a:ext cx="1741800" cy="449700"/>
          </a:xfrm>
          <a:prstGeom prst="rect">
            <a:avLst/>
          </a:prstGeom>
          <a:solidFill>
            <a:srgbClr val="EFEFEF"/>
          </a:solidFill>
          <a:ln w="9525" cap="flat" cmpd="sng">
            <a:solidFill>
              <a:schemeClr val="dk2"/>
            </a:solidFill>
            <a:prstDash val="dot"/>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2000">
                <a:solidFill>
                  <a:schemeClr val="dk1"/>
                </a:solidFill>
              </a:rPr>
              <a:t>aardvark 1</a:t>
            </a:r>
            <a:endParaRPr/>
          </a:p>
        </p:txBody>
      </p:sp>
      <p:sp>
        <p:nvSpPr>
          <p:cNvPr id="618" name="Shape 618"/>
          <p:cNvSpPr/>
          <p:nvPr/>
        </p:nvSpPr>
        <p:spPr>
          <a:xfrm>
            <a:off x="6614050" y="2935200"/>
            <a:ext cx="1741800" cy="449700"/>
          </a:xfrm>
          <a:prstGeom prst="rect">
            <a:avLst/>
          </a:prstGeom>
          <a:solidFill>
            <a:srgbClr val="EFEFEF"/>
          </a:solidFill>
          <a:ln w="9525" cap="flat" cmpd="sng">
            <a:solidFill>
              <a:schemeClr val="dk2"/>
            </a:solidFill>
            <a:prstDash val="dot"/>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solidFill>
                  <a:schemeClr val="dk1"/>
                </a:solidFill>
              </a:rPr>
              <a:t>cat 1</a:t>
            </a:r>
            <a:endParaRPr/>
          </a:p>
        </p:txBody>
      </p:sp>
      <p:sp>
        <p:nvSpPr>
          <p:cNvPr id="619" name="Shape 619"/>
          <p:cNvSpPr/>
          <p:nvPr/>
        </p:nvSpPr>
        <p:spPr>
          <a:xfrm>
            <a:off x="6614050" y="3466800"/>
            <a:ext cx="1741800" cy="449700"/>
          </a:xfrm>
          <a:prstGeom prst="rect">
            <a:avLst/>
          </a:prstGeom>
          <a:solidFill>
            <a:srgbClr val="EFEFEF"/>
          </a:solidFill>
          <a:ln w="9525" cap="flat" cmpd="sng">
            <a:solidFill>
              <a:schemeClr val="dk2"/>
            </a:solidFill>
            <a:prstDash val="dot"/>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solidFill>
                  <a:schemeClr val="dk1"/>
                </a:solidFill>
              </a:rPr>
              <a:t>mat 1</a:t>
            </a:r>
            <a:endParaRPr/>
          </a:p>
        </p:txBody>
      </p:sp>
      <p:sp>
        <p:nvSpPr>
          <p:cNvPr id="620" name="Shape 620"/>
          <p:cNvSpPr/>
          <p:nvPr/>
        </p:nvSpPr>
        <p:spPr>
          <a:xfrm>
            <a:off x="6614050" y="3998400"/>
            <a:ext cx="1741800" cy="449700"/>
          </a:xfrm>
          <a:prstGeom prst="rect">
            <a:avLst/>
          </a:prstGeom>
          <a:solidFill>
            <a:srgbClr val="EFEFEF"/>
          </a:solidFill>
          <a:ln w="9525" cap="flat" cmpd="sng">
            <a:solidFill>
              <a:schemeClr val="dk2"/>
            </a:solidFill>
            <a:prstDash val="dot"/>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solidFill>
                  <a:schemeClr val="dk1"/>
                </a:solidFill>
              </a:rPr>
              <a:t>on 2</a:t>
            </a:r>
            <a:endParaRPr/>
          </a:p>
        </p:txBody>
      </p:sp>
      <p:sp>
        <p:nvSpPr>
          <p:cNvPr id="621" name="Shape 621"/>
          <p:cNvSpPr/>
          <p:nvPr/>
        </p:nvSpPr>
        <p:spPr>
          <a:xfrm>
            <a:off x="6614050" y="4530000"/>
            <a:ext cx="1741800" cy="449700"/>
          </a:xfrm>
          <a:prstGeom prst="rect">
            <a:avLst/>
          </a:prstGeom>
          <a:solidFill>
            <a:srgbClr val="EFEFEF"/>
          </a:solidFill>
          <a:ln w="9525" cap="flat" cmpd="sng">
            <a:solidFill>
              <a:schemeClr val="dk2"/>
            </a:solidFill>
            <a:prstDash val="dot"/>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solidFill>
                  <a:schemeClr val="dk1"/>
                </a:solidFill>
              </a:rPr>
              <a:t>sat 2</a:t>
            </a:r>
            <a:endParaRPr/>
          </a:p>
        </p:txBody>
      </p:sp>
      <p:sp>
        <p:nvSpPr>
          <p:cNvPr id="622" name="Shape 622"/>
          <p:cNvSpPr/>
          <p:nvPr/>
        </p:nvSpPr>
        <p:spPr>
          <a:xfrm>
            <a:off x="6614050" y="5061600"/>
            <a:ext cx="1741800" cy="449700"/>
          </a:xfrm>
          <a:prstGeom prst="rect">
            <a:avLst/>
          </a:prstGeom>
          <a:solidFill>
            <a:srgbClr val="EFEFEF"/>
          </a:solidFill>
          <a:ln w="9525" cap="flat" cmpd="sng">
            <a:solidFill>
              <a:schemeClr val="dk2"/>
            </a:solidFill>
            <a:prstDash val="dot"/>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solidFill>
                  <a:schemeClr val="dk1"/>
                </a:solidFill>
              </a:rPr>
              <a:t>sofa 1</a:t>
            </a:r>
            <a:endParaRPr/>
          </a:p>
        </p:txBody>
      </p:sp>
      <p:sp>
        <p:nvSpPr>
          <p:cNvPr id="623" name="Shape 623"/>
          <p:cNvSpPr/>
          <p:nvPr/>
        </p:nvSpPr>
        <p:spPr>
          <a:xfrm>
            <a:off x="6614050" y="5593200"/>
            <a:ext cx="1741800" cy="449700"/>
          </a:xfrm>
          <a:prstGeom prst="rect">
            <a:avLst/>
          </a:prstGeom>
          <a:solidFill>
            <a:srgbClr val="EFEFEF"/>
          </a:solidFill>
          <a:ln w="9525" cap="flat" cmpd="sng">
            <a:solidFill>
              <a:schemeClr val="dk2"/>
            </a:solidFill>
            <a:prstDash val="dot"/>
            <a:round/>
            <a:headEnd type="none" w="med" len="med"/>
            <a:tailEnd type="none" w="med" len="med"/>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solidFill>
                  <a:schemeClr val="dk1"/>
                </a:solidFill>
              </a:rPr>
              <a:t>the 4</a:t>
            </a:r>
            <a:endParaRPr/>
          </a:p>
        </p:txBody>
      </p:sp>
      <p:cxnSp>
        <p:nvCxnSpPr>
          <p:cNvPr id="624" name="Shape 624"/>
          <p:cNvCxnSpPr>
            <a:stCxn id="603" idx="3"/>
          </p:cNvCxnSpPr>
          <p:nvPr/>
        </p:nvCxnSpPr>
        <p:spPr>
          <a:xfrm>
            <a:off x="5194050" y="2106900"/>
            <a:ext cx="1430700" cy="614400"/>
          </a:xfrm>
          <a:prstGeom prst="straightConnector1">
            <a:avLst/>
          </a:prstGeom>
          <a:noFill/>
          <a:ln w="9525" cap="flat" cmpd="sng">
            <a:solidFill>
              <a:schemeClr val="dk2"/>
            </a:solidFill>
            <a:prstDash val="solid"/>
            <a:round/>
            <a:headEnd type="none" w="lg" len="lg"/>
            <a:tailEnd type="triangle" w="lg" len="lg"/>
          </a:ln>
        </p:spPr>
      </p:cxnSp>
      <p:cxnSp>
        <p:nvCxnSpPr>
          <p:cNvPr id="625" name="Shape 625"/>
          <p:cNvCxnSpPr>
            <a:stCxn id="604" idx="3"/>
            <a:endCxn id="618" idx="1"/>
          </p:cNvCxnSpPr>
          <p:nvPr/>
        </p:nvCxnSpPr>
        <p:spPr>
          <a:xfrm>
            <a:off x="5194050" y="2812350"/>
            <a:ext cx="1419900" cy="347700"/>
          </a:xfrm>
          <a:prstGeom prst="straightConnector1">
            <a:avLst/>
          </a:prstGeom>
          <a:noFill/>
          <a:ln w="9525" cap="flat" cmpd="sng">
            <a:solidFill>
              <a:schemeClr val="dk2"/>
            </a:solidFill>
            <a:prstDash val="solid"/>
            <a:round/>
            <a:headEnd type="none" w="lg" len="lg"/>
            <a:tailEnd type="triangle" w="lg" len="lg"/>
          </a:ln>
        </p:spPr>
      </p:cxnSp>
      <p:cxnSp>
        <p:nvCxnSpPr>
          <p:cNvPr id="626" name="Shape 626"/>
          <p:cNvCxnSpPr>
            <a:endCxn id="619" idx="1"/>
          </p:cNvCxnSpPr>
          <p:nvPr/>
        </p:nvCxnSpPr>
        <p:spPr>
          <a:xfrm>
            <a:off x="5194150" y="3517650"/>
            <a:ext cx="1419900" cy="174000"/>
          </a:xfrm>
          <a:prstGeom prst="straightConnector1">
            <a:avLst/>
          </a:prstGeom>
          <a:noFill/>
          <a:ln w="9525" cap="flat" cmpd="sng">
            <a:solidFill>
              <a:schemeClr val="dk2"/>
            </a:solidFill>
            <a:prstDash val="solid"/>
            <a:round/>
            <a:headEnd type="none" w="lg" len="lg"/>
            <a:tailEnd type="triangle" w="lg" len="lg"/>
          </a:ln>
        </p:spPr>
      </p:cxnSp>
      <p:cxnSp>
        <p:nvCxnSpPr>
          <p:cNvPr id="627" name="Shape 627"/>
          <p:cNvCxnSpPr>
            <a:endCxn id="620" idx="1"/>
          </p:cNvCxnSpPr>
          <p:nvPr/>
        </p:nvCxnSpPr>
        <p:spPr>
          <a:xfrm>
            <a:off x="5194150" y="4223250"/>
            <a:ext cx="1419900" cy="0"/>
          </a:xfrm>
          <a:prstGeom prst="straightConnector1">
            <a:avLst/>
          </a:prstGeom>
          <a:noFill/>
          <a:ln w="9525" cap="flat" cmpd="sng">
            <a:solidFill>
              <a:schemeClr val="dk2"/>
            </a:solidFill>
            <a:prstDash val="solid"/>
            <a:round/>
            <a:headEnd type="none" w="lg" len="lg"/>
            <a:tailEnd type="triangle" w="lg" len="lg"/>
          </a:ln>
        </p:spPr>
      </p:cxnSp>
      <p:cxnSp>
        <p:nvCxnSpPr>
          <p:cNvPr id="628" name="Shape 628"/>
          <p:cNvCxnSpPr>
            <a:stCxn id="607" idx="3"/>
            <a:endCxn id="621" idx="1"/>
          </p:cNvCxnSpPr>
          <p:nvPr/>
        </p:nvCxnSpPr>
        <p:spPr>
          <a:xfrm rot="10800000" flipH="1">
            <a:off x="5194050" y="4755000"/>
            <a:ext cx="1419900" cy="173700"/>
          </a:xfrm>
          <a:prstGeom prst="straightConnector1">
            <a:avLst/>
          </a:prstGeom>
          <a:noFill/>
          <a:ln w="9525" cap="flat" cmpd="sng">
            <a:solidFill>
              <a:schemeClr val="dk2"/>
            </a:solidFill>
            <a:prstDash val="solid"/>
            <a:round/>
            <a:headEnd type="none" w="lg" len="lg"/>
            <a:tailEnd type="triangle" w="lg" len="lg"/>
          </a:ln>
        </p:spPr>
      </p:cxnSp>
      <p:cxnSp>
        <p:nvCxnSpPr>
          <p:cNvPr id="629" name="Shape 629"/>
          <p:cNvCxnSpPr>
            <a:stCxn id="608" idx="3"/>
            <a:endCxn id="622" idx="1"/>
          </p:cNvCxnSpPr>
          <p:nvPr/>
        </p:nvCxnSpPr>
        <p:spPr>
          <a:xfrm rot="10800000" flipH="1">
            <a:off x="5194050" y="5286450"/>
            <a:ext cx="1419900" cy="347700"/>
          </a:xfrm>
          <a:prstGeom prst="straightConnector1">
            <a:avLst/>
          </a:prstGeom>
          <a:noFill/>
          <a:ln w="9525" cap="flat" cmpd="sng">
            <a:solidFill>
              <a:schemeClr val="dk2"/>
            </a:solidFill>
            <a:prstDash val="solid"/>
            <a:round/>
            <a:headEnd type="none" w="lg" len="lg"/>
            <a:tailEnd type="triangle" w="lg" len="lg"/>
          </a:ln>
        </p:spPr>
      </p:cxnSp>
      <p:cxnSp>
        <p:nvCxnSpPr>
          <p:cNvPr id="630" name="Shape 630"/>
          <p:cNvCxnSpPr>
            <a:stCxn id="609" idx="3"/>
            <a:endCxn id="623" idx="1"/>
          </p:cNvCxnSpPr>
          <p:nvPr/>
        </p:nvCxnSpPr>
        <p:spPr>
          <a:xfrm rot="10800000" flipH="1">
            <a:off x="5194050" y="5818200"/>
            <a:ext cx="1419900" cy="521400"/>
          </a:xfrm>
          <a:prstGeom prst="straightConnector1">
            <a:avLst/>
          </a:prstGeom>
          <a:noFill/>
          <a:ln w="9525" cap="flat" cmpd="sng">
            <a:solidFill>
              <a:schemeClr val="dk2"/>
            </a:solidFill>
            <a:prstDash val="solid"/>
            <a:round/>
            <a:headEnd type="none" w="lg" len="lg"/>
            <a:tailEnd type="triangle" w="lg" len="lg"/>
          </a:ln>
        </p:spPr>
      </p:cxnSp>
      <p:sp>
        <p:nvSpPr>
          <p:cNvPr id="631" name="Shape 631"/>
          <p:cNvSpPr txBox="1"/>
          <p:nvPr/>
        </p:nvSpPr>
        <p:spPr>
          <a:xfrm>
            <a:off x="6333050" y="1728300"/>
            <a:ext cx="2521500" cy="44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200"/>
              <a:t>Reducer Output</a:t>
            </a:r>
            <a:endParaRPr sz="2200"/>
          </a:p>
        </p:txBody>
      </p:sp>
      <p:sp>
        <p:nvSpPr>
          <p:cNvPr id="632" name="Shape 632"/>
          <p:cNvSpPr/>
          <p:nvPr/>
        </p:nvSpPr>
        <p:spPr>
          <a:xfrm>
            <a:off x="9110950" y="2289000"/>
            <a:ext cx="2161800" cy="36396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2200"/>
              <a:t>aardvark 1</a:t>
            </a:r>
            <a:endParaRPr sz="2200"/>
          </a:p>
          <a:p>
            <a:pPr marL="0" lvl="0" indent="0" algn="ctr" rtl="0">
              <a:lnSpc>
                <a:spcPct val="150000"/>
              </a:lnSpc>
              <a:spcBef>
                <a:spcPts val="0"/>
              </a:spcBef>
              <a:spcAft>
                <a:spcPts val="0"/>
              </a:spcAft>
              <a:buNone/>
            </a:pPr>
            <a:r>
              <a:rPr lang="en-US" sz="2200"/>
              <a:t>cat 1</a:t>
            </a:r>
            <a:endParaRPr sz="2200"/>
          </a:p>
          <a:p>
            <a:pPr marL="0" lvl="0" indent="0" algn="ctr" rtl="0">
              <a:lnSpc>
                <a:spcPct val="150000"/>
              </a:lnSpc>
              <a:spcBef>
                <a:spcPts val="0"/>
              </a:spcBef>
              <a:spcAft>
                <a:spcPts val="0"/>
              </a:spcAft>
              <a:buNone/>
            </a:pPr>
            <a:r>
              <a:rPr lang="en-US" sz="2200"/>
              <a:t>mat 1</a:t>
            </a:r>
            <a:endParaRPr sz="2200"/>
          </a:p>
          <a:p>
            <a:pPr marL="0" lvl="0" indent="0" algn="ctr" rtl="0">
              <a:lnSpc>
                <a:spcPct val="150000"/>
              </a:lnSpc>
              <a:spcBef>
                <a:spcPts val="0"/>
              </a:spcBef>
              <a:spcAft>
                <a:spcPts val="0"/>
              </a:spcAft>
              <a:buNone/>
            </a:pPr>
            <a:r>
              <a:rPr lang="en-US" sz="2200"/>
              <a:t>on 2</a:t>
            </a:r>
            <a:endParaRPr sz="2200"/>
          </a:p>
          <a:p>
            <a:pPr marL="0" lvl="0" indent="0" algn="ctr" rtl="0">
              <a:lnSpc>
                <a:spcPct val="150000"/>
              </a:lnSpc>
              <a:spcBef>
                <a:spcPts val="0"/>
              </a:spcBef>
              <a:spcAft>
                <a:spcPts val="0"/>
              </a:spcAft>
              <a:buNone/>
            </a:pPr>
            <a:r>
              <a:rPr lang="en-US" sz="2200"/>
              <a:t>sat 2</a:t>
            </a:r>
            <a:endParaRPr sz="2200"/>
          </a:p>
          <a:p>
            <a:pPr marL="0" lvl="0" indent="0" algn="ctr" rtl="0">
              <a:lnSpc>
                <a:spcPct val="150000"/>
              </a:lnSpc>
              <a:spcBef>
                <a:spcPts val="0"/>
              </a:spcBef>
              <a:spcAft>
                <a:spcPts val="0"/>
              </a:spcAft>
              <a:buNone/>
            </a:pPr>
            <a:r>
              <a:rPr lang="en-US" sz="2200"/>
              <a:t>sofa 1</a:t>
            </a:r>
            <a:endParaRPr sz="2200"/>
          </a:p>
          <a:p>
            <a:pPr marL="0" lvl="0" indent="0" algn="ctr" rtl="0">
              <a:lnSpc>
                <a:spcPct val="150000"/>
              </a:lnSpc>
              <a:spcBef>
                <a:spcPts val="0"/>
              </a:spcBef>
              <a:spcAft>
                <a:spcPts val="0"/>
              </a:spcAft>
              <a:buNone/>
            </a:pPr>
            <a:r>
              <a:rPr lang="en-US" sz="2200"/>
              <a:t>the 4</a:t>
            </a:r>
            <a:endParaRPr sz="2200"/>
          </a:p>
        </p:txBody>
      </p:sp>
      <p:sp>
        <p:nvSpPr>
          <p:cNvPr id="633" name="Shape 633"/>
          <p:cNvSpPr txBox="1"/>
          <p:nvPr/>
        </p:nvSpPr>
        <p:spPr>
          <a:xfrm>
            <a:off x="9577450" y="1728288"/>
            <a:ext cx="1228800" cy="43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t>Result</a:t>
            </a:r>
            <a:endParaRPr sz="2400"/>
          </a:p>
        </p:txBody>
      </p:sp>
    </p:spTree>
    <p:extLst>
      <p:ext uri="{BB962C8B-B14F-4D97-AF65-F5344CB8AC3E}">
        <p14:creationId xmlns:p14="http://schemas.microsoft.com/office/powerpoint/2010/main" val="3529216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title"/>
          </p:nvPr>
        </p:nvSpPr>
        <p:spPr>
          <a:xfrm>
            <a:off x="875050" y="614323"/>
            <a:ext cx="10786800" cy="12171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C00000"/>
              </a:buClr>
              <a:buSzPts val="5000"/>
              <a:buFont typeface="Questrial"/>
              <a:buNone/>
            </a:pPr>
            <a:r>
              <a:rPr lang="en-US">
                <a:latin typeface="Arial"/>
                <a:ea typeface="Arial"/>
                <a:cs typeface="Arial"/>
                <a:sym typeface="Arial"/>
              </a:rPr>
              <a:t>MapReduce: Coping With Failures</a:t>
            </a:r>
            <a:endParaRPr sz="5000" i="0" u="none" strike="noStrike" cap="none">
              <a:solidFill>
                <a:srgbClr val="C00000"/>
              </a:solidFill>
              <a:latin typeface="Arial"/>
              <a:ea typeface="Arial"/>
              <a:cs typeface="Arial"/>
              <a:sym typeface="Arial"/>
            </a:endParaRPr>
          </a:p>
        </p:txBody>
      </p:sp>
      <p:sp>
        <p:nvSpPr>
          <p:cNvPr id="639" name="Shape 639"/>
          <p:cNvSpPr txBox="1">
            <a:spLocks noGrp="1"/>
          </p:cNvSpPr>
          <p:nvPr>
            <p:ph type="ftr" idx="11"/>
          </p:nvPr>
        </p:nvSpPr>
        <p:spPr>
          <a:xfrm>
            <a:off x="6614052" y="6470700"/>
            <a:ext cx="4130400" cy="2742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b="0" i="0" u="none" strike="noStrike" cap="none">
                <a:solidFill>
                  <a:srgbClr val="0C0C0C"/>
                </a:solidFill>
                <a:latin typeface="Questrial"/>
                <a:ea typeface="Questrial"/>
                <a:cs typeface="Questrial"/>
                <a:sym typeface="Questrial"/>
              </a:rPr>
              <a:t>HTTP://WWW.CS.CORNELL.EDU/COURSES/CS5412/2020SP</a:t>
            </a:r>
            <a:endParaRPr/>
          </a:p>
        </p:txBody>
      </p:sp>
      <p:sp>
        <p:nvSpPr>
          <p:cNvPr id="640" name="Shape 640"/>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0C0C0C"/>
                </a:solidFill>
                <a:latin typeface="Questrial"/>
                <a:ea typeface="Questrial"/>
                <a:cs typeface="Questrial"/>
                <a:sym typeface="Questrial"/>
              </a:rPr>
              <a:t>57</a:t>
            </a:fld>
            <a:endParaRPr sz="1000" b="0" i="0" u="none" strike="noStrike" cap="none">
              <a:solidFill>
                <a:srgbClr val="0C0C0C"/>
              </a:solidFill>
              <a:latin typeface="Questrial"/>
              <a:ea typeface="Questrial"/>
              <a:cs typeface="Questrial"/>
              <a:sym typeface="Questrial"/>
            </a:endParaRPr>
          </a:p>
        </p:txBody>
      </p:sp>
      <p:sp>
        <p:nvSpPr>
          <p:cNvPr id="641" name="Shape 641"/>
          <p:cNvSpPr txBox="1">
            <a:spLocks noGrp="1"/>
          </p:cNvSpPr>
          <p:nvPr>
            <p:ph type="body" idx="1"/>
          </p:nvPr>
        </p:nvSpPr>
        <p:spPr>
          <a:xfrm>
            <a:off x="758550" y="2252738"/>
            <a:ext cx="10903200" cy="4217962"/>
          </a:xfrm>
          <a:prstGeom prst="rect">
            <a:avLst/>
          </a:prstGeom>
          <a:noFill/>
          <a:ln>
            <a:noFill/>
          </a:ln>
        </p:spPr>
        <p:txBody>
          <a:bodyPr spcFirstLastPara="1" wrap="square" lIns="45700" tIns="45700" rIns="45700" bIns="45700" anchor="t" anchorCtr="0">
            <a:noAutofit/>
          </a:bodyPr>
          <a:lstStyle/>
          <a:p>
            <a:pPr marL="457200" lvl="0" indent="-393700" rtl="0">
              <a:lnSpc>
                <a:spcPct val="115000"/>
              </a:lnSpc>
              <a:spcBef>
                <a:spcPts val="1400"/>
              </a:spcBef>
              <a:spcAft>
                <a:spcPts val="0"/>
              </a:spcAft>
              <a:buSzPts val="2600"/>
              <a:buFont typeface="Arial"/>
              <a:buChar char="➢"/>
            </a:pPr>
            <a:r>
              <a:rPr lang="en-US" sz="2600" dirty="0">
                <a:highlight>
                  <a:srgbClr val="FFFFFF"/>
                </a:highlight>
                <a:latin typeface="Arial"/>
                <a:ea typeface="Arial"/>
                <a:cs typeface="Arial"/>
                <a:sym typeface="Arial"/>
              </a:rPr>
              <a:t>MapReduce is designed to deal with compute nodes failing to execute a Map task or Reduce task.</a:t>
            </a:r>
            <a:endParaRPr sz="2600" dirty="0">
              <a:highlight>
                <a:srgbClr val="FFFFFF"/>
              </a:highlight>
              <a:latin typeface="Arial"/>
              <a:ea typeface="Arial"/>
              <a:cs typeface="Arial"/>
              <a:sym typeface="Arial"/>
            </a:endParaRPr>
          </a:p>
          <a:p>
            <a:pPr marL="457200" lvl="0" indent="-393700" rtl="0">
              <a:lnSpc>
                <a:spcPct val="115000"/>
              </a:lnSpc>
              <a:spcBef>
                <a:spcPts val="0"/>
              </a:spcBef>
              <a:spcAft>
                <a:spcPts val="0"/>
              </a:spcAft>
              <a:buSzPts val="2600"/>
              <a:buFont typeface="Arial"/>
              <a:buChar char="➢"/>
            </a:pPr>
            <a:r>
              <a:rPr lang="en-US" sz="2600" dirty="0">
                <a:highlight>
                  <a:srgbClr val="FFFFFF"/>
                </a:highlight>
                <a:latin typeface="Arial"/>
                <a:ea typeface="Arial"/>
                <a:cs typeface="Arial"/>
                <a:sym typeface="Arial"/>
              </a:rPr>
              <a:t>Re-execute failed tasks, not whole jobs/applications.  </a:t>
            </a:r>
            <a:endParaRPr sz="2600" dirty="0">
              <a:highlight>
                <a:srgbClr val="FFFFFF"/>
              </a:highlight>
              <a:latin typeface="Arial"/>
              <a:ea typeface="Arial"/>
              <a:cs typeface="Arial"/>
              <a:sym typeface="Arial"/>
            </a:endParaRPr>
          </a:p>
          <a:p>
            <a:pPr marL="457200" lvl="0" indent="-393700" rtl="0">
              <a:lnSpc>
                <a:spcPct val="115000"/>
              </a:lnSpc>
              <a:spcBef>
                <a:spcPts val="0"/>
              </a:spcBef>
              <a:spcAft>
                <a:spcPts val="0"/>
              </a:spcAft>
              <a:buSzPts val="2600"/>
              <a:buFont typeface="Arial"/>
              <a:buChar char="➢"/>
            </a:pPr>
            <a:r>
              <a:rPr lang="en-US" sz="2600" dirty="0">
                <a:solidFill>
                  <a:srgbClr val="FF0000"/>
                </a:solidFill>
                <a:highlight>
                  <a:srgbClr val="FFFFFF"/>
                </a:highlight>
                <a:latin typeface="Arial"/>
                <a:ea typeface="Arial"/>
                <a:cs typeface="Arial"/>
                <a:sym typeface="Arial"/>
              </a:rPr>
              <a:t>Key point</a:t>
            </a:r>
            <a:r>
              <a:rPr lang="en-US" sz="2600" dirty="0">
                <a:highlight>
                  <a:srgbClr val="FFFFFF"/>
                </a:highlight>
                <a:latin typeface="Arial"/>
                <a:ea typeface="Arial"/>
                <a:cs typeface="Arial"/>
                <a:sym typeface="Arial"/>
              </a:rPr>
              <a:t>: MapReduce tasks produce no visible output until the entire set of tasks is completed.  If a task or sub task somehow completes more than once, only the earliest output is retained.</a:t>
            </a:r>
            <a:endParaRPr sz="2600" dirty="0">
              <a:highlight>
                <a:srgbClr val="FFFFFF"/>
              </a:highlight>
              <a:latin typeface="Arial"/>
              <a:ea typeface="Arial"/>
              <a:cs typeface="Arial"/>
              <a:sym typeface="Arial"/>
            </a:endParaRPr>
          </a:p>
          <a:p>
            <a:pPr marL="457200" lvl="0" indent="-393700" rtl="0">
              <a:lnSpc>
                <a:spcPct val="115000"/>
              </a:lnSpc>
              <a:spcBef>
                <a:spcPts val="0"/>
              </a:spcBef>
              <a:spcAft>
                <a:spcPts val="0"/>
              </a:spcAft>
              <a:buSzPts val="2600"/>
              <a:buFont typeface="Arial"/>
              <a:buChar char="➢"/>
            </a:pPr>
            <a:r>
              <a:rPr lang="en-US" sz="2600" dirty="0">
                <a:highlight>
                  <a:srgbClr val="FFFFFF"/>
                </a:highlight>
                <a:latin typeface="Arial"/>
                <a:ea typeface="Arial"/>
                <a:cs typeface="Arial"/>
                <a:sym typeface="Arial"/>
              </a:rPr>
              <a:t>Thus, we can restart a Map task that failed without fear that a Reduce task has already used some output of the failed Map task.</a:t>
            </a:r>
            <a:endParaRPr sz="2600" dirty="0">
              <a:highlight>
                <a:srgbClr val="FFFFFF"/>
              </a:highlight>
              <a:latin typeface="Arial"/>
              <a:ea typeface="Arial"/>
              <a:cs typeface="Arial"/>
              <a:sym typeface="Arial"/>
            </a:endParaRPr>
          </a:p>
          <a:p>
            <a:pPr marL="0" lvl="0" indent="0" rtl="0">
              <a:lnSpc>
                <a:spcPct val="115000"/>
              </a:lnSpc>
              <a:spcBef>
                <a:spcPts val="1400"/>
              </a:spcBef>
              <a:spcAft>
                <a:spcPts val="0"/>
              </a:spcAft>
              <a:buNone/>
            </a:pPr>
            <a:endParaRPr sz="2600" dirty="0">
              <a:highlight>
                <a:srgbClr val="FFFFFF"/>
              </a:highlight>
              <a:latin typeface="Arial"/>
              <a:ea typeface="Arial"/>
              <a:cs typeface="Arial"/>
              <a:sym typeface="Arial"/>
            </a:endParaRPr>
          </a:p>
          <a:p>
            <a:pPr marL="0" marR="0" lvl="0" indent="0" algn="l" rtl="0">
              <a:lnSpc>
                <a:spcPct val="115000"/>
              </a:lnSpc>
              <a:spcBef>
                <a:spcPts val="1400"/>
              </a:spcBef>
              <a:spcAft>
                <a:spcPts val="0"/>
              </a:spcAft>
              <a:buNone/>
            </a:pPr>
            <a:endParaRPr sz="1800" i="1" dirty="0"/>
          </a:p>
        </p:txBody>
      </p:sp>
    </p:spTree>
    <p:extLst>
      <p:ext uri="{BB962C8B-B14F-4D97-AF65-F5344CB8AC3E}">
        <p14:creationId xmlns:p14="http://schemas.microsoft.com/office/powerpoint/2010/main" val="2326167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p:txBody>
          <a:bodyPr/>
          <a:lstStyle/>
          <a:p>
            <a:pPr lvl="0"/>
            <a:r>
              <a:rPr lang="en-US" dirty="0">
                <a:sym typeface="Questrial"/>
              </a:rPr>
              <a:t>SUMMARY</a:t>
            </a:r>
            <a:endParaRPr lang="en-US" dirty="0"/>
          </a:p>
        </p:txBody>
      </p:sp>
      <p:sp>
        <p:nvSpPr>
          <p:cNvPr id="2" name="Text Placeholder 1">
            <a:extLst>
              <a:ext uri="{FF2B5EF4-FFF2-40B4-BE49-F238E27FC236}">
                <a16:creationId xmlns:a16="http://schemas.microsoft.com/office/drawing/2014/main" id="{EF505CEE-BC2A-4770-8609-8FEFB4A175BA}"/>
              </a:ext>
            </a:extLst>
          </p:cNvPr>
          <p:cNvSpPr>
            <a:spLocks noGrp="1"/>
          </p:cNvSpPr>
          <p:nvPr>
            <p:ph type="body" idx="1"/>
          </p:nvPr>
        </p:nvSpPr>
        <p:spPr>
          <a:xfrm>
            <a:off x="1024128" y="2011680"/>
            <a:ext cx="10786872" cy="4023360"/>
          </a:xfrm>
        </p:spPr>
        <p:txBody>
          <a:bodyPr>
            <a:normAutofit/>
          </a:bodyPr>
          <a:lstStyle/>
          <a:p>
            <a:r>
              <a:rPr lang="en-US" sz="2600" dirty="0">
                <a:latin typeface="Arial" panose="020B0604020202020204" pitchFamily="34" charset="0"/>
                <a:cs typeface="Arial" panose="020B0604020202020204" pitchFamily="34" charset="0"/>
              </a:rPr>
              <a:t>With really huge data sets, or changing data collected from huge numbers of clients, it often is not practical to use a classic database model where each incoming event triggers its own updates.</a:t>
            </a:r>
          </a:p>
          <a:p>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So we shift towards batch processing, highly parallel: many updates and many “answers” all computed as one task.</a:t>
            </a:r>
          </a:p>
          <a:p>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Then cache the results to enable fast tier-one/two reactions later.</a:t>
            </a:r>
          </a:p>
        </p:txBody>
      </p:sp>
      <p:sp>
        <p:nvSpPr>
          <p:cNvPr id="647" name="Shape 647"/>
          <p:cNvSpPr txBox="1">
            <a:spLocks noGrp="1"/>
          </p:cNvSpPr>
          <p:nvPr>
            <p:ph type="ftr" idx="11"/>
          </p:nvPr>
        </p:nvSpPr>
        <p:spPr/>
        <p:txBody>
          <a:bodyPr/>
          <a:lstStyle/>
          <a:p>
            <a:pPr lvl="0"/>
            <a:r>
              <a:rPr lang="en-US">
                <a:sym typeface="Questrial"/>
              </a:rPr>
              <a:t>HTTP://WWW.CS.CORNELL.EDU/COURSES/CS5412/2020SP</a:t>
            </a:r>
            <a:endParaRPr lang="en-US"/>
          </a:p>
        </p:txBody>
      </p:sp>
      <p:sp>
        <p:nvSpPr>
          <p:cNvPr id="648" name="Shape 648"/>
          <p:cNvSpPr txBox="1">
            <a:spLocks noGrp="1"/>
          </p:cNvSpPr>
          <p:nvPr>
            <p:ph type="sldNum" idx="12"/>
          </p:nvPr>
        </p:nvSpPr>
        <p:spPr/>
        <p:txBody>
          <a:bodyPr/>
          <a:lstStyle/>
          <a:p>
            <a:pPr lvl="0"/>
            <a:fld id="{00000000-1234-1234-1234-123412341234}" type="slidenum">
              <a:rPr lang="en-US" smtClean="0">
                <a:sym typeface="Questrial"/>
              </a:rPr>
              <a:pPr lvl="0"/>
              <a:t>58</a:t>
            </a:fld>
            <a:endParaRPr lang="en-US">
              <a:sym typeface="Questrial"/>
            </a:endParaRPr>
          </a:p>
        </p:txBody>
      </p:sp>
    </p:spTree>
    <p:extLst>
      <p:ext uri="{BB962C8B-B14F-4D97-AF65-F5344CB8AC3E}">
        <p14:creationId xmlns:p14="http://schemas.microsoft.com/office/powerpoint/2010/main" val="427537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1B8B-9CEC-45D0-9E84-C95E245A3412}"/>
              </a:ext>
            </a:extLst>
          </p:cNvPr>
          <p:cNvSpPr>
            <a:spLocks noGrp="1"/>
          </p:cNvSpPr>
          <p:nvPr>
            <p:ph type="title"/>
          </p:nvPr>
        </p:nvSpPr>
        <p:spPr/>
        <p:txBody>
          <a:bodyPr/>
          <a:lstStyle/>
          <a:p>
            <a:r>
              <a:rPr lang="en-US" dirty="0"/>
              <a:t>Cloud systems have many “file Systems”</a:t>
            </a:r>
          </a:p>
        </p:txBody>
      </p:sp>
      <p:sp>
        <p:nvSpPr>
          <p:cNvPr id="3" name="Content Placeholder 2">
            <a:extLst>
              <a:ext uri="{FF2B5EF4-FFF2-40B4-BE49-F238E27FC236}">
                <a16:creationId xmlns:a16="http://schemas.microsoft.com/office/drawing/2014/main" id="{1CC09475-57CD-40BD-9849-7B3BFFE62256}"/>
              </a:ext>
            </a:extLst>
          </p:cNvPr>
          <p:cNvSpPr>
            <a:spLocks noGrp="1"/>
          </p:cNvSpPr>
          <p:nvPr>
            <p:ph idx="1"/>
          </p:nvPr>
        </p:nvSpPr>
        <p:spPr/>
        <p:txBody>
          <a:bodyPr>
            <a:normAutofit/>
          </a:bodyPr>
          <a:lstStyle/>
          <a:p>
            <a:r>
              <a:rPr lang="en-US" dirty="0"/>
              <a:t>Before we discuss Zookeeper, let’s think about file systems.  </a:t>
            </a:r>
            <a:r>
              <a:rPr lang="en-US" i="1" dirty="0"/>
              <a:t>Clouds have many! </a:t>
            </a:r>
            <a:r>
              <a:rPr lang="en-US" dirty="0"/>
              <a:t>One is for bulk storage: some form of “global file system” or GFS.</a:t>
            </a:r>
          </a:p>
          <a:p>
            <a:pPr>
              <a:buFont typeface="Wingdings" panose="05000000000000000000" pitchFamily="2" charset="2"/>
              <a:buChar char="Ø"/>
            </a:pPr>
            <a:r>
              <a:rPr lang="en-US" dirty="0"/>
              <a:t>  At Google, it is actually called GFS.  HDFS (which we will study) is an </a:t>
            </a:r>
            <a:br>
              <a:rPr lang="en-US" dirty="0"/>
            </a:br>
            <a:r>
              <a:rPr lang="en-US" dirty="0"/>
              <a:t>    open-source version of GFS.</a:t>
            </a:r>
          </a:p>
          <a:p>
            <a:pPr>
              <a:buFont typeface="Wingdings" panose="05000000000000000000" pitchFamily="2" charset="2"/>
              <a:buChar char="Ø"/>
            </a:pPr>
            <a:r>
              <a:rPr lang="en-US" dirty="0"/>
              <a:t>  At Amazon, S3 plays this role</a:t>
            </a:r>
          </a:p>
          <a:p>
            <a:pPr>
              <a:buFont typeface="Wingdings" panose="05000000000000000000" pitchFamily="2" charset="2"/>
              <a:buChar char="Ø"/>
            </a:pPr>
            <a:r>
              <a:rPr lang="en-US" dirty="0"/>
              <a:t>  Azure uses “Azure storage fabric”</a:t>
            </a:r>
          </a:p>
          <a:p>
            <a:pPr>
              <a:buFont typeface="Wingdings" panose="05000000000000000000" pitchFamily="2" charset="2"/>
              <a:buChar char="Ø"/>
            </a:pPr>
            <a:r>
              <a:rPr lang="en-US" dirty="0"/>
              <a:t>  Derecho can be used as a file system too (object store and FFFS</a:t>
            </a:r>
            <a:r>
              <a:rPr lang="en-US" baseline="-25000" dirty="0"/>
              <a:t>v2</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E562D3F6-2083-4A0F-B2E1-CC3FA816352D}"/>
              </a:ext>
            </a:extLst>
          </p:cNvPr>
          <p:cNvSpPr>
            <a:spLocks noGrp="1"/>
          </p:cNvSpPr>
          <p:nvPr>
            <p:ph type="ftr" sz="quarter" idx="11"/>
          </p:nvPr>
        </p:nvSpPr>
        <p:spPr/>
        <p:txBody>
          <a:bodyPr/>
          <a:lstStyle/>
          <a:p>
            <a:r>
              <a:rPr lang="en-US"/>
              <a:t>HTTP://WWW.CS.CORNELL.EDU/COURSES/CS5412/2020SP</a:t>
            </a:r>
          </a:p>
        </p:txBody>
      </p:sp>
      <p:sp>
        <p:nvSpPr>
          <p:cNvPr id="5" name="Slide Number Placeholder 4">
            <a:extLst>
              <a:ext uri="{FF2B5EF4-FFF2-40B4-BE49-F238E27FC236}">
                <a16:creationId xmlns:a16="http://schemas.microsoft.com/office/drawing/2014/main" id="{C385050B-088B-44B8-8002-AA80FED35122}"/>
              </a:ext>
            </a:extLst>
          </p:cNvPr>
          <p:cNvSpPr>
            <a:spLocks noGrp="1"/>
          </p:cNvSpPr>
          <p:nvPr>
            <p:ph type="sldNum" sz="quarter" idx="12"/>
          </p:nvPr>
        </p:nvSpPr>
        <p:spPr/>
        <p:txBody>
          <a:bodyPr/>
          <a:lstStyle/>
          <a:p>
            <a:fld id="{3C974458-8A97-4835-BF79-1FB6D7856C21}" type="slidenum">
              <a:rPr lang="en-US" smtClean="0"/>
              <a:t>6</a:t>
            </a:fld>
            <a:endParaRPr lang="en-US"/>
          </a:p>
        </p:txBody>
      </p:sp>
    </p:spTree>
    <p:extLst>
      <p:ext uri="{BB962C8B-B14F-4D97-AF65-F5344CB8AC3E}">
        <p14:creationId xmlns:p14="http://schemas.microsoft.com/office/powerpoint/2010/main" val="8536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4497-7630-4E52-89B7-DC69F250EF4C}"/>
              </a:ext>
            </a:extLst>
          </p:cNvPr>
          <p:cNvSpPr>
            <a:spLocks noGrp="1"/>
          </p:cNvSpPr>
          <p:nvPr>
            <p:ph type="title"/>
          </p:nvPr>
        </p:nvSpPr>
        <p:spPr/>
        <p:txBody>
          <a:bodyPr/>
          <a:lstStyle/>
          <a:p>
            <a:r>
              <a:rPr lang="en-US" dirty="0"/>
              <a:t>How do they (all) work?</a:t>
            </a:r>
          </a:p>
        </p:txBody>
      </p:sp>
      <p:sp>
        <p:nvSpPr>
          <p:cNvPr id="3" name="Content Placeholder 2">
            <a:extLst>
              <a:ext uri="{FF2B5EF4-FFF2-40B4-BE49-F238E27FC236}">
                <a16:creationId xmlns:a16="http://schemas.microsoft.com/office/drawing/2014/main" id="{3232813E-14F1-4FFC-AA23-683AE3399440}"/>
              </a:ext>
            </a:extLst>
          </p:cNvPr>
          <p:cNvSpPr>
            <a:spLocks noGrp="1"/>
          </p:cNvSpPr>
          <p:nvPr>
            <p:ph idx="1"/>
          </p:nvPr>
        </p:nvSpPr>
        <p:spPr>
          <a:xfrm>
            <a:off x="1024127" y="2286000"/>
            <a:ext cx="11012541" cy="4023360"/>
          </a:xfrm>
        </p:spPr>
        <p:txBody>
          <a:bodyPr>
            <a:normAutofit lnSpcReduction="10000"/>
          </a:bodyPr>
          <a:lstStyle/>
          <a:p>
            <a:pPr>
              <a:buFont typeface="Wingdings" panose="05000000000000000000" pitchFamily="2" charset="2"/>
              <a:buChar char="Ø"/>
            </a:pPr>
            <a:r>
              <a:rPr lang="en-US" dirty="0"/>
              <a:t>  A “Name Node” service runs, fault-tolerantly, and tracks file meta-data </a:t>
            </a:r>
            <a:br>
              <a:rPr lang="en-US" dirty="0"/>
            </a:br>
            <a:r>
              <a:rPr lang="en-US" dirty="0"/>
              <a:t>    (like a Linux </a:t>
            </a:r>
            <a:r>
              <a:rPr lang="en-US" dirty="0" err="1"/>
              <a:t>inode</a:t>
            </a:r>
            <a:r>
              <a:rPr lang="en-US" dirty="0"/>
              <a:t>): Name, create/update time, size, seek pointer, etc.</a:t>
            </a:r>
          </a:p>
          <a:p>
            <a:pPr>
              <a:buFont typeface="Wingdings" panose="05000000000000000000" pitchFamily="2" charset="2"/>
              <a:buChar char="Ø"/>
            </a:pPr>
            <a:r>
              <a:rPr lang="en-US" dirty="0"/>
              <a:t>  The name node also tells your application which data nodes hold the file. </a:t>
            </a:r>
          </a:p>
          <a:p>
            <a:pPr>
              <a:buFont typeface="Wingdings" panose="05000000000000000000" pitchFamily="2" charset="2"/>
              <a:buChar char="Ø"/>
            </a:pPr>
            <a:r>
              <a:rPr lang="en-US" dirty="0"/>
              <a:t>  Very common to use a simple DHT scheme to fragment the </a:t>
            </a:r>
            <a:r>
              <a:rPr lang="en-US" dirty="0" err="1"/>
              <a:t>NameNode</a:t>
            </a:r>
            <a:r>
              <a:rPr lang="en-US" dirty="0"/>
              <a:t> </a:t>
            </a:r>
            <a:br>
              <a:rPr lang="en-US" dirty="0"/>
            </a:br>
            <a:r>
              <a:rPr lang="en-US" dirty="0"/>
              <a:t>    into subsets, hopefully spreading the work around.  </a:t>
            </a:r>
            <a:r>
              <a:rPr lang="en-US" dirty="0" err="1"/>
              <a:t>DataNodes</a:t>
            </a:r>
            <a:r>
              <a:rPr lang="en-US" dirty="0"/>
              <a:t> are </a:t>
            </a:r>
            <a:br>
              <a:rPr lang="en-US" dirty="0"/>
            </a:br>
            <a:r>
              <a:rPr lang="en-US" dirty="0"/>
              <a:t>    hashed at the block level (large blocks)</a:t>
            </a:r>
          </a:p>
          <a:p>
            <a:pPr>
              <a:buFont typeface="Wingdings" panose="05000000000000000000" pitchFamily="2" charset="2"/>
              <a:buChar char="Ø"/>
            </a:pPr>
            <a:r>
              <a:rPr lang="en-US" dirty="0"/>
              <a:t>  Some form of primary/backup scheme for fault-tolerance, like chain </a:t>
            </a:r>
            <a:br>
              <a:rPr lang="en-US" dirty="0"/>
            </a:br>
            <a:r>
              <a:rPr lang="en-US" dirty="0"/>
              <a:t>    replication.  Writes are automatically forwarded from the primary </a:t>
            </a:r>
            <a:br>
              <a:rPr lang="en-US" dirty="0"/>
            </a:br>
            <a:r>
              <a:rPr lang="en-US" dirty="0"/>
              <a:t>    to the backup.</a:t>
            </a:r>
          </a:p>
        </p:txBody>
      </p:sp>
      <p:sp>
        <p:nvSpPr>
          <p:cNvPr id="4" name="Footer Placeholder 3">
            <a:extLst>
              <a:ext uri="{FF2B5EF4-FFF2-40B4-BE49-F238E27FC236}">
                <a16:creationId xmlns:a16="http://schemas.microsoft.com/office/drawing/2014/main" id="{0A3D83D1-4F9F-4FFB-9437-904247CE821D}"/>
              </a:ext>
            </a:extLst>
          </p:cNvPr>
          <p:cNvSpPr>
            <a:spLocks noGrp="1"/>
          </p:cNvSpPr>
          <p:nvPr>
            <p:ph type="ftr" sz="quarter" idx="11"/>
          </p:nvPr>
        </p:nvSpPr>
        <p:spPr/>
        <p:txBody>
          <a:bodyPr/>
          <a:lstStyle/>
          <a:p>
            <a:r>
              <a:rPr lang="en-US"/>
              <a:t>HTTP://WWW.CS.CORNELL.EDU/COURSES/CS5412/2020SP</a:t>
            </a:r>
          </a:p>
        </p:txBody>
      </p:sp>
      <p:sp>
        <p:nvSpPr>
          <p:cNvPr id="5" name="Slide Number Placeholder 4">
            <a:extLst>
              <a:ext uri="{FF2B5EF4-FFF2-40B4-BE49-F238E27FC236}">
                <a16:creationId xmlns:a16="http://schemas.microsoft.com/office/drawing/2014/main" id="{5BCE267B-78D1-4AE6-AEF1-FCC72732BBB6}"/>
              </a:ext>
            </a:extLst>
          </p:cNvPr>
          <p:cNvSpPr>
            <a:spLocks noGrp="1"/>
          </p:cNvSpPr>
          <p:nvPr>
            <p:ph type="sldNum" sz="quarter" idx="12"/>
          </p:nvPr>
        </p:nvSpPr>
        <p:spPr/>
        <p:txBody>
          <a:bodyPr/>
          <a:lstStyle/>
          <a:p>
            <a:fld id="{3C974458-8A97-4835-BF79-1FB6D7856C21}" type="slidenum">
              <a:rPr lang="en-US" smtClean="0"/>
              <a:t>7</a:t>
            </a:fld>
            <a:endParaRPr lang="en-US"/>
          </a:p>
        </p:txBody>
      </p:sp>
    </p:spTree>
    <p:extLst>
      <p:ext uri="{BB962C8B-B14F-4D97-AF65-F5344CB8AC3E}">
        <p14:creationId xmlns:p14="http://schemas.microsoft.com/office/powerpoint/2010/main" val="113984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be 7">
            <a:extLst>
              <a:ext uri="{FF2B5EF4-FFF2-40B4-BE49-F238E27FC236}">
                <a16:creationId xmlns:a16="http://schemas.microsoft.com/office/drawing/2014/main" id="{1A7423EA-311D-486E-98A9-8078783ADDEA}"/>
              </a:ext>
            </a:extLst>
          </p:cNvPr>
          <p:cNvSpPr/>
          <p:nvPr/>
        </p:nvSpPr>
        <p:spPr>
          <a:xfrm>
            <a:off x="3903784" y="1925515"/>
            <a:ext cx="3112477" cy="15034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178A9-D4E8-4F53-9326-7BB5D3395CCB}"/>
              </a:ext>
            </a:extLst>
          </p:cNvPr>
          <p:cNvSpPr>
            <a:spLocks noGrp="1"/>
          </p:cNvSpPr>
          <p:nvPr>
            <p:ph type="title"/>
          </p:nvPr>
        </p:nvSpPr>
        <p:spPr/>
        <p:txBody>
          <a:bodyPr/>
          <a:lstStyle/>
          <a:p>
            <a:r>
              <a:rPr lang="en-US" dirty="0"/>
              <a:t>How do they work?</a:t>
            </a:r>
          </a:p>
        </p:txBody>
      </p:sp>
      <p:sp>
        <p:nvSpPr>
          <p:cNvPr id="4" name="Footer Placeholder 3">
            <a:extLst>
              <a:ext uri="{FF2B5EF4-FFF2-40B4-BE49-F238E27FC236}">
                <a16:creationId xmlns:a16="http://schemas.microsoft.com/office/drawing/2014/main" id="{AE9A59FD-A339-45AD-A59A-1804D12F0462}"/>
              </a:ext>
            </a:extLst>
          </p:cNvPr>
          <p:cNvSpPr>
            <a:spLocks noGrp="1"/>
          </p:cNvSpPr>
          <p:nvPr>
            <p:ph type="ftr" sz="quarter" idx="11"/>
          </p:nvPr>
        </p:nvSpPr>
        <p:spPr/>
        <p:txBody>
          <a:bodyPr/>
          <a:lstStyle/>
          <a:p>
            <a:r>
              <a:rPr lang="en-US"/>
              <a:t>HTTP://WWW.CS.CORNELL.EDU/COURSES/CS5412/2020SP</a:t>
            </a:r>
          </a:p>
        </p:txBody>
      </p:sp>
      <p:sp>
        <p:nvSpPr>
          <p:cNvPr id="5" name="Slide Number Placeholder 4">
            <a:extLst>
              <a:ext uri="{FF2B5EF4-FFF2-40B4-BE49-F238E27FC236}">
                <a16:creationId xmlns:a16="http://schemas.microsoft.com/office/drawing/2014/main" id="{7FB13A4B-881F-4720-B7FC-BE9D0F2282E0}"/>
              </a:ext>
            </a:extLst>
          </p:cNvPr>
          <p:cNvSpPr>
            <a:spLocks noGrp="1"/>
          </p:cNvSpPr>
          <p:nvPr>
            <p:ph type="sldNum" sz="quarter" idx="12"/>
          </p:nvPr>
        </p:nvSpPr>
        <p:spPr/>
        <p:txBody>
          <a:bodyPr/>
          <a:lstStyle/>
          <a:p>
            <a:fld id="{3C974458-8A97-4835-BF79-1FB6D7856C21}" type="slidenum">
              <a:rPr lang="en-US" smtClean="0"/>
              <a:t>8</a:t>
            </a:fld>
            <a:endParaRPr lang="en-US"/>
          </a:p>
        </p:txBody>
      </p:sp>
      <p:sp>
        <p:nvSpPr>
          <p:cNvPr id="6" name="Freeform: Shape 5">
            <a:extLst>
              <a:ext uri="{FF2B5EF4-FFF2-40B4-BE49-F238E27FC236}">
                <a16:creationId xmlns:a16="http://schemas.microsoft.com/office/drawing/2014/main" id="{32DC5FF9-CAFD-4E5C-A875-EDB91674ABA4}"/>
              </a:ext>
            </a:extLst>
          </p:cNvPr>
          <p:cNvSpPr/>
          <p:nvPr/>
        </p:nvSpPr>
        <p:spPr>
          <a:xfrm>
            <a:off x="836787" y="2298091"/>
            <a:ext cx="980934" cy="3411415"/>
          </a:xfrm>
          <a:custGeom>
            <a:avLst/>
            <a:gdLst>
              <a:gd name="connsiteX0" fmla="*/ 307814 w 980934"/>
              <a:gd name="connsiteY0" fmla="*/ 0 h 3411415"/>
              <a:gd name="connsiteX1" fmla="*/ 976030 w 980934"/>
              <a:gd name="connsiteY1" fmla="*/ 1292469 h 3411415"/>
              <a:gd name="connsiteX2" fmla="*/ 84 w 980934"/>
              <a:gd name="connsiteY2" fmla="*/ 2118946 h 3411415"/>
              <a:gd name="connsiteX3" fmla="*/ 932068 w 980934"/>
              <a:gd name="connsiteY3" fmla="*/ 3411415 h 3411415"/>
            </a:gdLst>
            <a:ahLst/>
            <a:cxnLst>
              <a:cxn ang="0">
                <a:pos x="connsiteX0" y="connsiteY0"/>
              </a:cxn>
              <a:cxn ang="0">
                <a:pos x="connsiteX1" y="connsiteY1"/>
              </a:cxn>
              <a:cxn ang="0">
                <a:pos x="connsiteX2" y="connsiteY2"/>
              </a:cxn>
              <a:cxn ang="0">
                <a:pos x="connsiteX3" y="connsiteY3"/>
              </a:cxn>
            </a:cxnLst>
            <a:rect l="l" t="t" r="r" b="b"/>
            <a:pathLst>
              <a:path w="980934" h="3411415">
                <a:moveTo>
                  <a:pt x="307814" y="0"/>
                </a:moveTo>
                <a:cubicBezTo>
                  <a:pt x="667566" y="469655"/>
                  <a:pt x="1027318" y="939311"/>
                  <a:pt x="976030" y="1292469"/>
                </a:cubicBezTo>
                <a:cubicBezTo>
                  <a:pt x="924742" y="1645627"/>
                  <a:pt x="7411" y="1765788"/>
                  <a:pt x="84" y="2118946"/>
                </a:cubicBezTo>
                <a:cubicBezTo>
                  <a:pt x="-7243" y="2472104"/>
                  <a:pt x="462412" y="2941759"/>
                  <a:pt x="932068" y="3411415"/>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ultidocument 6">
            <a:extLst>
              <a:ext uri="{FF2B5EF4-FFF2-40B4-BE49-F238E27FC236}">
                <a16:creationId xmlns:a16="http://schemas.microsoft.com/office/drawing/2014/main" id="{4DBA7D11-8B1F-4188-B304-826F8167C5A4}"/>
              </a:ext>
            </a:extLst>
          </p:cNvPr>
          <p:cNvSpPr/>
          <p:nvPr/>
        </p:nvSpPr>
        <p:spPr>
          <a:xfrm>
            <a:off x="4549204" y="2294792"/>
            <a:ext cx="1680960" cy="1066683"/>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File </a:t>
            </a:r>
            <a:r>
              <a:rPr lang="en-US" b="1" dirty="0" err="1">
                <a:solidFill>
                  <a:schemeClr val="tx1"/>
                </a:solidFill>
              </a:rPr>
              <a:t>MetaData</a:t>
            </a:r>
            <a:endParaRPr lang="en-US" b="1" dirty="0">
              <a:solidFill>
                <a:schemeClr val="tx1"/>
              </a:solidFill>
            </a:endParaRPr>
          </a:p>
        </p:txBody>
      </p:sp>
      <p:sp>
        <p:nvSpPr>
          <p:cNvPr id="9" name="TextBox 8">
            <a:extLst>
              <a:ext uri="{FF2B5EF4-FFF2-40B4-BE49-F238E27FC236}">
                <a16:creationId xmlns:a16="http://schemas.microsoft.com/office/drawing/2014/main" id="{A26F05F9-1974-47BA-966A-5E1E6651241A}"/>
              </a:ext>
            </a:extLst>
          </p:cNvPr>
          <p:cNvSpPr txBox="1"/>
          <p:nvPr/>
        </p:nvSpPr>
        <p:spPr>
          <a:xfrm>
            <a:off x="4842932" y="1900166"/>
            <a:ext cx="1327639" cy="369332"/>
          </a:xfrm>
          <a:prstGeom prst="rect">
            <a:avLst/>
          </a:prstGeom>
          <a:noFill/>
        </p:spPr>
        <p:txBody>
          <a:bodyPr wrap="square" rtlCol="0">
            <a:spAutoFit/>
          </a:bodyPr>
          <a:lstStyle/>
          <a:p>
            <a:r>
              <a:rPr lang="en-US" b="1" i="1" dirty="0" err="1"/>
              <a:t>NameNode</a:t>
            </a:r>
            <a:endParaRPr lang="en-US" b="1" i="1" dirty="0"/>
          </a:p>
        </p:txBody>
      </p:sp>
      <p:sp>
        <p:nvSpPr>
          <p:cNvPr id="10" name="Cylinder 9">
            <a:extLst>
              <a:ext uri="{FF2B5EF4-FFF2-40B4-BE49-F238E27FC236}">
                <a16:creationId xmlns:a16="http://schemas.microsoft.com/office/drawing/2014/main" id="{CBB5A86C-9151-47FD-B62F-DCDD4507B591}"/>
              </a:ext>
            </a:extLst>
          </p:cNvPr>
          <p:cNvSpPr/>
          <p:nvPr/>
        </p:nvSpPr>
        <p:spPr>
          <a:xfrm>
            <a:off x="3257549" y="3991707"/>
            <a:ext cx="1292469"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DataNode</a:t>
            </a:r>
            <a:endParaRPr lang="en-US" b="1" dirty="0">
              <a:solidFill>
                <a:schemeClr val="tx1"/>
              </a:solidFill>
            </a:endParaRPr>
          </a:p>
        </p:txBody>
      </p:sp>
      <p:sp>
        <p:nvSpPr>
          <p:cNvPr id="12" name="Cylinder 11">
            <a:extLst>
              <a:ext uri="{FF2B5EF4-FFF2-40B4-BE49-F238E27FC236}">
                <a16:creationId xmlns:a16="http://schemas.microsoft.com/office/drawing/2014/main" id="{D760C43A-2014-4739-924B-802AA0C7D17B}"/>
              </a:ext>
            </a:extLst>
          </p:cNvPr>
          <p:cNvSpPr/>
          <p:nvPr/>
        </p:nvSpPr>
        <p:spPr>
          <a:xfrm>
            <a:off x="2926372" y="4308230"/>
            <a:ext cx="1292469"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DataNode</a:t>
            </a:r>
            <a:endParaRPr lang="en-US" b="1" dirty="0">
              <a:solidFill>
                <a:schemeClr val="tx1"/>
              </a:solidFill>
            </a:endParaRPr>
          </a:p>
        </p:txBody>
      </p:sp>
      <p:sp>
        <p:nvSpPr>
          <p:cNvPr id="13" name="Cylinder 12">
            <a:extLst>
              <a:ext uri="{FF2B5EF4-FFF2-40B4-BE49-F238E27FC236}">
                <a16:creationId xmlns:a16="http://schemas.microsoft.com/office/drawing/2014/main" id="{9690E47A-156F-4B8C-ADA3-D65F5F1FEAB1}"/>
              </a:ext>
            </a:extLst>
          </p:cNvPr>
          <p:cNvSpPr/>
          <p:nvPr/>
        </p:nvSpPr>
        <p:spPr>
          <a:xfrm>
            <a:off x="5068255" y="3991707"/>
            <a:ext cx="1292469"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DataNode</a:t>
            </a:r>
            <a:endParaRPr lang="en-US" b="1" dirty="0">
              <a:solidFill>
                <a:schemeClr val="tx1"/>
              </a:solidFill>
            </a:endParaRPr>
          </a:p>
        </p:txBody>
      </p:sp>
      <p:sp>
        <p:nvSpPr>
          <p:cNvPr id="14" name="Cylinder 13">
            <a:extLst>
              <a:ext uri="{FF2B5EF4-FFF2-40B4-BE49-F238E27FC236}">
                <a16:creationId xmlns:a16="http://schemas.microsoft.com/office/drawing/2014/main" id="{56FD4467-A6F4-4711-A299-509D57254ED6}"/>
              </a:ext>
            </a:extLst>
          </p:cNvPr>
          <p:cNvSpPr/>
          <p:nvPr/>
        </p:nvSpPr>
        <p:spPr>
          <a:xfrm>
            <a:off x="4737078" y="4308230"/>
            <a:ext cx="1292469"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DataNode</a:t>
            </a:r>
            <a:endParaRPr lang="en-US" b="1" dirty="0">
              <a:solidFill>
                <a:schemeClr val="tx1"/>
              </a:solidFill>
            </a:endParaRPr>
          </a:p>
        </p:txBody>
      </p:sp>
      <p:sp>
        <p:nvSpPr>
          <p:cNvPr id="15" name="Cylinder 14">
            <a:extLst>
              <a:ext uri="{FF2B5EF4-FFF2-40B4-BE49-F238E27FC236}">
                <a16:creationId xmlns:a16="http://schemas.microsoft.com/office/drawing/2014/main" id="{563CD288-E981-44F6-BCFF-74D382B07A38}"/>
              </a:ext>
            </a:extLst>
          </p:cNvPr>
          <p:cNvSpPr/>
          <p:nvPr/>
        </p:nvSpPr>
        <p:spPr>
          <a:xfrm>
            <a:off x="6878961" y="3991707"/>
            <a:ext cx="1292469"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DataNode</a:t>
            </a:r>
            <a:endParaRPr lang="en-US" b="1" dirty="0">
              <a:solidFill>
                <a:schemeClr val="tx1"/>
              </a:solidFill>
            </a:endParaRPr>
          </a:p>
        </p:txBody>
      </p:sp>
      <p:sp>
        <p:nvSpPr>
          <p:cNvPr id="16" name="Cylinder 15">
            <a:extLst>
              <a:ext uri="{FF2B5EF4-FFF2-40B4-BE49-F238E27FC236}">
                <a16:creationId xmlns:a16="http://schemas.microsoft.com/office/drawing/2014/main" id="{37EE7479-F766-4DED-ABB0-B51385CFE74E}"/>
              </a:ext>
            </a:extLst>
          </p:cNvPr>
          <p:cNvSpPr/>
          <p:nvPr/>
        </p:nvSpPr>
        <p:spPr>
          <a:xfrm>
            <a:off x="6547784" y="4308230"/>
            <a:ext cx="1292469"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DataNode</a:t>
            </a:r>
            <a:endParaRPr lang="en-US" b="1" dirty="0">
              <a:solidFill>
                <a:schemeClr val="tx1"/>
              </a:solidFill>
            </a:endParaRPr>
          </a:p>
        </p:txBody>
      </p:sp>
      <p:sp>
        <p:nvSpPr>
          <p:cNvPr id="17" name="Cylinder 16">
            <a:extLst>
              <a:ext uri="{FF2B5EF4-FFF2-40B4-BE49-F238E27FC236}">
                <a16:creationId xmlns:a16="http://schemas.microsoft.com/office/drawing/2014/main" id="{7AEC7A50-DF39-4152-B67A-88BAAECF6373}"/>
              </a:ext>
            </a:extLst>
          </p:cNvPr>
          <p:cNvSpPr/>
          <p:nvPr/>
        </p:nvSpPr>
        <p:spPr>
          <a:xfrm>
            <a:off x="8689667" y="3991707"/>
            <a:ext cx="1292469"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DataNode</a:t>
            </a:r>
            <a:endParaRPr lang="en-US" b="1" dirty="0">
              <a:solidFill>
                <a:schemeClr val="tx1"/>
              </a:solidFill>
            </a:endParaRPr>
          </a:p>
        </p:txBody>
      </p:sp>
      <p:sp>
        <p:nvSpPr>
          <p:cNvPr id="18" name="Cylinder 17">
            <a:extLst>
              <a:ext uri="{FF2B5EF4-FFF2-40B4-BE49-F238E27FC236}">
                <a16:creationId xmlns:a16="http://schemas.microsoft.com/office/drawing/2014/main" id="{5C5700DD-D1CB-4501-8FE9-932724093D26}"/>
              </a:ext>
            </a:extLst>
          </p:cNvPr>
          <p:cNvSpPr/>
          <p:nvPr/>
        </p:nvSpPr>
        <p:spPr>
          <a:xfrm>
            <a:off x="8358490" y="4308230"/>
            <a:ext cx="1292469"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DataNode</a:t>
            </a:r>
            <a:endParaRPr lang="en-US" b="1" dirty="0">
              <a:solidFill>
                <a:schemeClr val="tx1"/>
              </a:solidFill>
            </a:endParaRPr>
          </a:p>
        </p:txBody>
      </p:sp>
      <p:cxnSp>
        <p:nvCxnSpPr>
          <p:cNvPr id="20" name="Straight Arrow Connector 19">
            <a:extLst>
              <a:ext uri="{FF2B5EF4-FFF2-40B4-BE49-F238E27FC236}">
                <a16:creationId xmlns:a16="http://schemas.microsoft.com/office/drawing/2014/main" id="{342CBE75-B23E-49D2-B408-64980AF63A31}"/>
              </a:ext>
            </a:extLst>
          </p:cNvPr>
          <p:cNvCxnSpPr/>
          <p:nvPr/>
        </p:nvCxnSpPr>
        <p:spPr>
          <a:xfrm>
            <a:off x="1485900" y="2572060"/>
            <a:ext cx="2336004" cy="17114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396D974-2B13-47A4-99BA-13F09F76C396}"/>
              </a:ext>
            </a:extLst>
          </p:cNvPr>
          <p:cNvSpPr txBox="1"/>
          <p:nvPr/>
        </p:nvSpPr>
        <p:spPr>
          <a:xfrm>
            <a:off x="2189285" y="2294792"/>
            <a:ext cx="1068264" cy="369332"/>
          </a:xfrm>
          <a:prstGeom prst="rect">
            <a:avLst/>
          </a:prstGeom>
          <a:noFill/>
        </p:spPr>
        <p:txBody>
          <a:bodyPr wrap="square" rtlCol="0">
            <a:spAutoFit/>
          </a:bodyPr>
          <a:lstStyle/>
          <a:p>
            <a:r>
              <a:rPr lang="en-US" b="1" i="1" dirty="0"/>
              <a:t>open</a:t>
            </a:r>
          </a:p>
        </p:txBody>
      </p:sp>
      <p:cxnSp>
        <p:nvCxnSpPr>
          <p:cNvPr id="23" name="Straight Arrow Connector 22">
            <a:extLst>
              <a:ext uri="{FF2B5EF4-FFF2-40B4-BE49-F238E27FC236}">
                <a16:creationId xmlns:a16="http://schemas.microsoft.com/office/drawing/2014/main" id="{6823DD2A-5A92-490E-8047-C421AE9508EB}"/>
              </a:ext>
            </a:extLst>
          </p:cNvPr>
          <p:cNvCxnSpPr>
            <a:cxnSpLocks/>
          </p:cNvCxnSpPr>
          <p:nvPr/>
        </p:nvCxnSpPr>
        <p:spPr>
          <a:xfrm flipH="1">
            <a:off x="1899601" y="2938093"/>
            <a:ext cx="1863507" cy="514133"/>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995AF16-A08E-474F-BC4A-1DB02DAF090C}"/>
              </a:ext>
            </a:extLst>
          </p:cNvPr>
          <p:cNvSpPr txBox="1"/>
          <p:nvPr/>
        </p:nvSpPr>
        <p:spPr>
          <a:xfrm>
            <a:off x="2166990" y="3325453"/>
            <a:ext cx="1868455" cy="369332"/>
          </a:xfrm>
          <a:prstGeom prst="rect">
            <a:avLst/>
          </a:prstGeom>
          <a:noFill/>
        </p:spPr>
        <p:txBody>
          <a:bodyPr wrap="square" rtlCol="0">
            <a:spAutoFit/>
          </a:bodyPr>
          <a:lstStyle/>
          <a:p>
            <a:r>
              <a:rPr lang="en-US" b="1" i="1" dirty="0"/>
              <a:t>Copy of metadata</a:t>
            </a:r>
          </a:p>
        </p:txBody>
      </p:sp>
      <p:cxnSp>
        <p:nvCxnSpPr>
          <p:cNvPr id="29" name="Straight Arrow Connector 28">
            <a:extLst>
              <a:ext uri="{FF2B5EF4-FFF2-40B4-BE49-F238E27FC236}">
                <a16:creationId xmlns:a16="http://schemas.microsoft.com/office/drawing/2014/main" id="{1F802FAF-3322-45F4-A4B9-1E5848CB1B83}"/>
              </a:ext>
            </a:extLst>
          </p:cNvPr>
          <p:cNvCxnSpPr>
            <a:cxnSpLocks/>
          </p:cNvCxnSpPr>
          <p:nvPr/>
        </p:nvCxnSpPr>
        <p:spPr>
          <a:xfrm>
            <a:off x="898057" y="4308230"/>
            <a:ext cx="3983138" cy="652501"/>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AC750AE-EE4E-4A86-A72A-B69B7B5CF1F1}"/>
              </a:ext>
            </a:extLst>
          </p:cNvPr>
          <p:cNvSpPr txBox="1"/>
          <p:nvPr/>
        </p:nvSpPr>
        <p:spPr>
          <a:xfrm>
            <a:off x="1877477" y="4044488"/>
            <a:ext cx="1068264" cy="369332"/>
          </a:xfrm>
          <a:prstGeom prst="rect">
            <a:avLst/>
          </a:prstGeom>
          <a:noFill/>
        </p:spPr>
        <p:txBody>
          <a:bodyPr wrap="square" rtlCol="0">
            <a:spAutoFit/>
          </a:bodyPr>
          <a:lstStyle/>
          <a:p>
            <a:r>
              <a:rPr lang="en-US" b="1" i="1" dirty="0"/>
              <a:t>read</a:t>
            </a:r>
          </a:p>
        </p:txBody>
      </p:sp>
      <p:cxnSp>
        <p:nvCxnSpPr>
          <p:cNvPr id="31" name="Straight Arrow Connector 30">
            <a:extLst>
              <a:ext uri="{FF2B5EF4-FFF2-40B4-BE49-F238E27FC236}">
                <a16:creationId xmlns:a16="http://schemas.microsoft.com/office/drawing/2014/main" id="{19201623-3E21-4819-9D3B-F859EF1C7378}"/>
              </a:ext>
            </a:extLst>
          </p:cNvPr>
          <p:cNvCxnSpPr>
            <a:cxnSpLocks/>
          </p:cNvCxnSpPr>
          <p:nvPr/>
        </p:nvCxnSpPr>
        <p:spPr>
          <a:xfrm flipH="1">
            <a:off x="1440294" y="5118993"/>
            <a:ext cx="3402638" cy="19978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DEA1FC3-AE6B-47B2-ACE2-C5E5D435E504}"/>
              </a:ext>
            </a:extLst>
          </p:cNvPr>
          <p:cNvSpPr txBox="1"/>
          <p:nvPr/>
        </p:nvSpPr>
        <p:spPr>
          <a:xfrm>
            <a:off x="1409678" y="5369406"/>
            <a:ext cx="1868455" cy="369332"/>
          </a:xfrm>
          <a:prstGeom prst="rect">
            <a:avLst/>
          </a:prstGeom>
          <a:noFill/>
        </p:spPr>
        <p:txBody>
          <a:bodyPr wrap="square" rtlCol="0">
            <a:spAutoFit/>
          </a:bodyPr>
          <a:lstStyle/>
          <a:p>
            <a:pPr algn="ctr"/>
            <a:r>
              <a:rPr lang="en-US" b="1" i="1" dirty="0"/>
              <a:t>File data</a:t>
            </a:r>
          </a:p>
        </p:txBody>
      </p:sp>
      <p:pic>
        <p:nvPicPr>
          <p:cNvPr id="38" name="Picture 37">
            <a:extLst>
              <a:ext uri="{FF2B5EF4-FFF2-40B4-BE49-F238E27FC236}">
                <a16:creationId xmlns:a16="http://schemas.microsoft.com/office/drawing/2014/main" id="{700608F2-048D-4396-84CA-606B2FCCC789}"/>
              </a:ext>
            </a:extLst>
          </p:cNvPr>
          <p:cNvPicPr>
            <a:picLocks noChangeAspect="1"/>
          </p:cNvPicPr>
          <p:nvPr/>
        </p:nvPicPr>
        <p:blipFill>
          <a:blip r:embed="rId3"/>
          <a:stretch>
            <a:fillRect/>
          </a:stretch>
        </p:blipFill>
        <p:spPr>
          <a:xfrm>
            <a:off x="3475691" y="5158054"/>
            <a:ext cx="668179" cy="388154"/>
          </a:xfrm>
          <a:prstGeom prst="rect">
            <a:avLst/>
          </a:prstGeom>
        </p:spPr>
      </p:pic>
      <p:pic>
        <p:nvPicPr>
          <p:cNvPr id="40" name="Picture 39">
            <a:extLst>
              <a:ext uri="{FF2B5EF4-FFF2-40B4-BE49-F238E27FC236}">
                <a16:creationId xmlns:a16="http://schemas.microsoft.com/office/drawing/2014/main" id="{A747AFAA-6B14-410D-BEB9-49B264846F68}"/>
              </a:ext>
            </a:extLst>
          </p:cNvPr>
          <p:cNvPicPr>
            <a:picLocks noChangeAspect="1"/>
          </p:cNvPicPr>
          <p:nvPr/>
        </p:nvPicPr>
        <p:blipFill>
          <a:blip r:embed="rId3"/>
          <a:stretch>
            <a:fillRect/>
          </a:stretch>
        </p:blipFill>
        <p:spPr>
          <a:xfrm>
            <a:off x="5215985" y="5136228"/>
            <a:ext cx="668179" cy="388154"/>
          </a:xfrm>
          <a:prstGeom prst="rect">
            <a:avLst/>
          </a:prstGeom>
        </p:spPr>
      </p:pic>
      <p:pic>
        <p:nvPicPr>
          <p:cNvPr id="41" name="Picture 40">
            <a:extLst>
              <a:ext uri="{FF2B5EF4-FFF2-40B4-BE49-F238E27FC236}">
                <a16:creationId xmlns:a16="http://schemas.microsoft.com/office/drawing/2014/main" id="{704517BE-1BAE-4FDD-8D7C-D8663F6E7D47}"/>
              </a:ext>
            </a:extLst>
          </p:cNvPr>
          <p:cNvPicPr>
            <a:picLocks noChangeAspect="1"/>
          </p:cNvPicPr>
          <p:nvPr/>
        </p:nvPicPr>
        <p:blipFill>
          <a:blip r:embed="rId3"/>
          <a:stretch>
            <a:fillRect/>
          </a:stretch>
        </p:blipFill>
        <p:spPr>
          <a:xfrm>
            <a:off x="7097103" y="5138395"/>
            <a:ext cx="668179" cy="388154"/>
          </a:xfrm>
          <a:prstGeom prst="rect">
            <a:avLst/>
          </a:prstGeom>
        </p:spPr>
      </p:pic>
      <p:pic>
        <p:nvPicPr>
          <p:cNvPr id="42" name="Picture 41">
            <a:extLst>
              <a:ext uri="{FF2B5EF4-FFF2-40B4-BE49-F238E27FC236}">
                <a16:creationId xmlns:a16="http://schemas.microsoft.com/office/drawing/2014/main" id="{D13DF730-A4A6-4FB5-BBBD-B41DD6C3357A}"/>
              </a:ext>
            </a:extLst>
          </p:cNvPr>
          <p:cNvPicPr>
            <a:picLocks noChangeAspect="1"/>
          </p:cNvPicPr>
          <p:nvPr/>
        </p:nvPicPr>
        <p:blipFill>
          <a:blip r:embed="rId3"/>
          <a:stretch>
            <a:fillRect/>
          </a:stretch>
        </p:blipFill>
        <p:spPr>
          <a:xfrm>
            <a:off x="8835531" y="5133844"/>
            <a:ext cx="668179" cy="388154"/>
          </a:xfrm>
          <a:prstGeom prst="rect">
            <a:avLst/>
          </a:prstGeom>
        </p:spPr>
      </p:pic>
      <p:cxnSp>
        <p:nvCxnSpPr>
          <p:cNvPr id="33" name="Straight Arrow Connector 32">
            <a:extLst>
              <a:ext uri="{FF2B5EF4-FFF2-40B4-BE49-F238E27FC236}">
                <a16:creationId xmlns:a16="http://schemas.microsoft.com/office/drawing/2014/main" id="{37C1520C-E1B8-485A-88E3-8970DFF05C05}"/>
              </a:ext>
            </a:extLst>
          </p:cNvPr>
          <p:cNvCxnSpPr>
            <a:cxnSpLocks/>
          </p:cNvCxnSpPr>
          <p:nvPr/>
        </p:nvCxnSpPr>
        <p:spPr>
          <a:xfrm>
            <a:off x="898900" y="4331456"/>
            <a:ext cx="5846007" cy="506008"/>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07BB257-42AB-4D11-BD18-F2922CC1F671}"/>
              </a:ext>
            </a:extLst>
          </p:cNvPr>
          <p:cNvCxnSpPr>
            <a:cxnSpLocks/>
          </p:cNvCxnSpPr>
          <p:nvPr/>
        </p:nvCxnSpPr>
        <p:spPr>
          <a:xfrm flipH="1">
            <a:off x="1592694" y="4913390"/>
            <a:ext cx="5173232" cy="55778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D67B6C7-F6DD-4B4B-ADAA-2EBBDEA460C4}"/>
              </a:ext>
            </a:extLst>
          </p:cNvPr>
          <p:cNvSpPr txBox="1"/>
          <p:nvPr/>
        </p:nvSpPr>
        <p:spPr>
          <a:xfrm>
            <a:off x="7431192" y="1925515"/>
            <a:ext cx="4379808" cy="1200329"/>
          </a:xfrm>
          <a:prstGeom prst="rect">
            <a:avLst/>
          </a:prstGeom>
          <a:noFill/>
        </p:spPr>
        <p:txBody>
          <a:bodyPr wrap="square" rtlCol="0">
            <a:spAutoFit/>
          </a:bodyPr>
          <a:lstStyle/>
          <a:p>
            <a:r>
              <a:rPr lang="en-US" i="1" dirty="0"/>
              <a:t>Metadata: file owner, access permissions, time of creation, …</a:t>
            </a:r>
            <a:br>
              <a:rPr lang="en-US" i="1" dirty="0"/>
            </a:br>
            <a:br>
              <a:rPr lang="en-US" i="1" dirty="0"/>
            </a:br>
            <a:r>
              <a:rPr lang="en-US" i="1" dirty="0"/>
              <a:t>Plus: Which </a:t>
            </a:r>
            <a:r>
              <a:rPr lang="en-US" i="1" dirty="0" err="1"/>
              <a:t>DataNodes</a:t>
            </a:r>
            <a:r>
              <a:rPr lang="en-US" i="1" dirty="0"/>
              <a:t> hold its data blocks</a:t>
            </a:r>
          </a:p>
        </p:txBody>
      </p:sp>
    </p:spTree>
    <p:extLst>
      <p:ext uri="{BB962C8B-B14F-4D97-AF65-F5344CB8AC3E}">
        <p14:creationId xmlns:p14="http://schemas.microsoft.com/office/powerpoint/2010/main" val="328348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14"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par>
                                <p:cTn id="16" presetID="14" presetClass="entr" presetSubtype="1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horizont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500"/>
                                        <p:tgtEl>
                                          <p:spTgt spid="30"/>
                                        </p:tgtEl>
                                      </p:cBhvr>
                                    </p:animEffect>
                                  </p:childTnLst>
                                </p:cTn>
                              </p:par>
                              <p:par>
                                <p:cTn id="24" presetID="14" presetClass="entr" presetSubtype="1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randombar(horizontal)">
                                      <p:cBhvr>
                                        <p:cTn id="26" dur="500"/>
                                        <p:tgtEl>
                                          <p:spTgt spid="33"/>
                                        </p:tgtEl>
                                      </p:cBhvr>
                                    </p:animEffect>
                                  </p:childTnLst>
                                </p:cTn>
                              </p:par>
                              <p:par>
                                <p:cTn id="27" presetID="14" presetClass="entr" presetSubtype="1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randombar(horizontal)">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randombar(horizontal)">
                                      <p:cBhvr>
                                        <p:cTn id="34" dur="500"/>
                                        <p:tgtEl>
                                          <p:spTgt spid="34"/>
                                        </p:tgtEl>
                                      </p:cBhvr>
                                    </p:animEffect>
                                  </p:childTnLst>
                                </p:cTn>
                              </p:par>
                              <p:par>
                                <p:cTn id="35" presetID="14" presetClass="entr" presetSubtype="1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horizontal)">
                                      <p:cBhvr>
                                        <p:cTn id="37" dur="500"/>
                                        <p:tgtEl>
                                          <p:spTgt spid="31"/>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horizontal)">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p:bldP spid="30"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557A-4429-4534-BFD1-B060EE47CA7A}"/>
              </a:ext>
            </a:extLst>
          </p:cNvPr>
          <p:cNvSpPr>
            <a:spLocks noGrp="1"/>
          </p:cNvSpPr>
          <p:nvPr>
            <p:ph type="title"/>
          </p:nvPr>
        </p:nvSpPr>
        <p:spPr/>
        <p:txBody>
          <a:bodyPr>
            <a:normAutofit fontScale="90000"/>
          </a:bodyPr>
          <a:lstStyle/>
          <a:p>
            <a:r>
              <a:rPr lang="en-US" dirty="0"/>
              <a:t>Many file systems that scale really well aren’t great for locking/consistency</a:t>
            </a:r>
          </a:p>
        </p:txBody>
      </p:sp>
      <p:sp>
        <p:nvSpPr>
          <p:cNvPr id="3" name="Content Placeholder 2">
            <a:extLst>
              <a:ext uri="{FF2B5EF4-FFF2-40B4-BE49-F238E27FC236}">
                <a16:creationId xmlns:a16="http://schemas.microsoft.com/office/drawing/2014/main" id="{D730C0DB-0878-4249-9507-5392E3EBE3BD}"/>
              </a:ext>
            </a:extLst>
          </p:cNvPr>
          <p:cNvSpPr>
            <a:spLocks noGrp="1"/>
          </p:cNvSpPr>
          <p:nvPr>
            <p:ph idx="1"/>
          </p:nvPr>
        </p:nvSpPr>
        <p:spPr/>
        <p:txBody>
          <a:bodyPr/>
          <a:lstStyle/>
          <a:p>
            <a:r>
              <a:rPr lang="en-US" dirty="0"/>
              <a:t>The majority of </a:t>
            </a:r>
            <a:r>
              <a:rPr lang="en-US" dirty="0" err="1"/>
              <a:t>sharded</a:t>
            </a:r>
            <a:r>
              <a:rPr lang="en-US" dirty="0"/>
              <a:t> and scalable file systems turn out to be slow or incapable of supporting consistency via file locking, for many reasons.</a:t>
            </a:r>
          </a:p>
          <a:p>
            <a:endParaRPr lang="en-US" dirty="0"/>
          </a:p>
          <a:p>
            <a:r>
              <a:rPr lang="en-US" dirty="0"/>
              <a:t>So many application use two file systems: one for bulk data, and Zookeeper for configuration management, coordination, failure sensing.</a:t>
            </a:r>
          </a:p>
          <a:p>
            <a:endParaRPr lang="en-US" dirty="0"/>
          </a:p>
          <a:p>
            <a:r>
              <a:rPr lang="en-US" dirty="0"/>
              <a:t>This permits some forms of consistency even if not everything.</a:t>
            </a:r>
          </a:p>
        </p:txBody>
      </p:sp>
      <p:sp>
        <p:nvSpPr>
          <p:cNvPr id="4" name="Footer Placeholder 3">
            <a:extLst>
              <a:ext uri="{FF2B5EF4-FFF2-40B4-BE49-F238E27FC236}">
                <a16:creationId xmlns:a16="http://schemas.microsoft.com/office/drawing/2014/main" id="{69B3D2BC-1C70-4D13-8ACD-D8420F3C6B69}"/>
              </a:ext>
            </a:extLst>
          </p:cNvPr>
          <p:cNvSpPr>
            <a:spLocks noGrp="1"/>
          </p:cNvSpPr>
          <p:nvPr>
            <p:ph type="ftr" sz="quarter" idx="11"/>
          </p:nvPr>
        </p:nvSpPr>
        <p:spPr/>
        <p:txBody>
          <a:bodyPr/>
          <a:lstStyle/>
          <a:p>
            <a:r>
              <a:rPr lang="en-US"/>
              <a:t>HTTP://WWW.CS.CORNELL.EDU/COURSES/CS5412/2020SP</a:t>
            </a:r>
          </a:p>
        </p:txBody>
      </p:sp>
      <p:sp>
        <p:nvSpPr>
          <p:cNvPr id="5" name="Slide Number Placeholder 4">
            <a:extLst>
              <a:ext uri="{FF2B5EF4-FFF2-40B4-BE49-F238E27FC236}">
                <a16:creationId xmlns:a16="http://schemas.microsoft.com/office/drawing/2014/main" id="{D7BE70DB-0B53-468F-AF2D-B3B7973C8FA6}"/>
              </a:ext>
            </a:extLst>
          </p:cNvPr>
          <p:cNvSpPr>
            <a:spLocks noGrp="1"/>
          </p:cNvSpPr>
          <p:nvPr>
            <p:ph type="sldNum" sz="quarter" idx="12"/>
          </p:nvPr>
        </p:nvSpPr>
        <p:spPr/>
        <p:txBody>
          <a:bodyPr/>
          <a:lstStyle/>
          <a:p>
            <a:fld id="{3C974458-8A97-4835-BF79-1FB6D7856C21}" type="slidenum">
              <a:rPr lang="en-US" smtClean="0"/>
              <a:t>9</a:t>
            </a:fld>
            <a:endParaRPr lang="en-US"/>
          </a:p>
        </p:txBody>
      </p:sp>
    </p:spTree>
    <p:extLst>
      <p:ext uri="{BB962C8B-B14F-4D97-AF65-F5344CB8AC3E}">
        <p14:creationId xmlns:p14="http://schemas.microsoft.com/office/powerpoint/2010/main" val="2155901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872</TotalTime>
  <Words>4846</Words>
  <Application>Microsoft Office PowerPoint</Application>
  <PresentationFormat>Widescreen</PresentationFormat>
  <Paragraphs>637</Paragraphs>
  <Slides>58</Slides>
  <Notes>58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Calibri</vt:lpstr>
      <vt:lpstr>Courier New</vt:lpstr>
      <vt:lpstr>Questrial</vt:lpstr>
      <vt:lpstr>Tw Cen MT</vt:lpstr>
      <vt:lpstr>Tw Cen MT Condensed</vt:lpstr>
      <vt:lpstr>Wingdings</vt:lpstr>
      <vt:lpstr>Wingdings 3</vt:lpstr>
      <vt:lpstr>Integral</vt:lpstr>
      <vt:lpstr>CS5412 / Lecture 19 Apache Architecture</vt:lpstr>
      <vt:lpstr>Batched, Sharded computing  on BIG DATA with Apache</vt:lpstr>
      <vt:lpstr>Why batch?</vt:lpstr>
      <vt:lpstr>A Typical Big Data System</vt:lpstr>
      <vt:lpstr>A Typical Big Data System</vt:lpstr>
      <vt:lpstr>Cloud systems have many “file Systems”</vt:lpstr>
      <vt:lpstr>How do they (all) work?</vt:lpstr>
      <vt:lpstr>How do they work?</vt:lpstr>
      <vt:lpstr>Many file systems that scale really well aren’t great for locking/consistency</vt:lpstr>
      <vt:lpstr>Zookeeper use cases</vt:lpstr>
      <vt:lpstr>Apache Zookeeper and -services</vt:lpstr>
      <vt:lpstr>Most popular Zookeeper API?</vt:lpstr>
      <vt:lpstr>The ZooKeeper Service</vt:lpstr>
      <vt:lpstr>Is Zookeeper using Paxos?</vt:lpstr>
      <vt:lpstr>Rest of the Apache Hadoop Ecosystem</vt:lpstr>
      <vt:lpstr>Hadoop Distributed File System (HDFS)</vt:lpstr>
      <vt:lpstr>HDFS: Some Limitations</vt:lpstr>
      <vt:lpstr>Hadoop Database (HBase)</vt:lpstr>
      <vt:lpstr>HBase</vt:lpstr>
      <vt:lpstr>Reminder: RDBMS vs NoSQL (1)</vt:lpstr>
      <vt:lpstr>RDBMS vs NoSQL (2)</vt:lpstr>
      <vt:lpstr>HBase: Data Model (1) </vt:lpstr>
      <vt:lpstr>HBase: Data Model (2) </vt:lpstr>
      <vt:lpstr>HBase: Table</vt:lpstr>
      <vt:lpstr>HBase: Horizontal Splits (Regions) </vt:lpstr>
      <vt:lpstr>Hbase Architecture (Region Server) </vt:lpstr>
      <vt:lpstr>HBase Architecture</vt:lpstr>
      <vt:lpstr>HBase Architecture: Column Family (1)</vt:lpstr>
      <vt:lpstr>HBase Architecture: Column Family (2)</vt:lpstr>
      <vt:lpstr>HBase Architecture: Column Family (3)</vt:lpstr>
      <vt:lpstr>HBase Architecture (1)</vt:lpstr>
      <vt:lpstr>HBase Architecture (2) </vt:lpstr>
      <vt:lpstr>HDFS uses ZooKeeper as its coordinator</vt:lpstr>
      <vt:lpstr> How do these components work together? </vt:lpstr>
      <vt:lpstr>HBase: Meta table</vt:lpstr>
      <vt:lpstr>HBase: Reads/Writes  </vt:lpstr>
      <vt:lpstr>HBase: Some Limitations</vt:lpstr>
      <vt:lpstr>HBase vs HDFS</vt:lpstr>
      <vt:lpstr>Hadoop Resource Management</vt:lpstr>
      <vt:lpstr>Hadoop Ecosystem (Resource Manager)</vt:lpstr>
      <vt:lpstr>YARN Concepts (1)</vt:lpstr>
      <vt:lpstr>YARN Concepts (2)</vt:lpstr>
      <vt:lpstr>YARN Concepts (3)</vt:lpstr>
      <vt:lpstr>YARN Concepts (4)</vt:lpstr>
      <vt:lpstr>Hadoop Ecosystem (Processing Layer)</vt:lpstr>
      <vt:lpstr>Hadoop Data Processing Frameworks </vt:lpstr>
      <vt:lpstr>Map Reduce (“Just a taste”)</vt:lpstr>
      <vt:lpstr>MapReduce: Terminology</vt:lpstr>
      <vt:lpstr>MapReduce: Phases</vt:lpstr>
      <vt:lpstr>Example: Word Count (1)</vt:lpstr>
      <vt:lpstr>Example: Word Count (2)</vt:lpstr>
      <vt:lpstr>Word Count Using MapReduce (1)</vt:lpstr>
      <vt:lpstr>Word Count Using MapReduce (2)</vt:lpstr>
      <vt:lpstr>Word Count: Mapper</vt:lpstr>
      <vt:lpstr>Word Count: Shuffle &amp; Sort</vt:lpstr>
      <vt:lpstr>Word Count: Reducer</vt:lpstr>
      <vt:lpstr>MapReduce: Coping With Failures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5412:  Topics in Cloud Computing</dc:title>
  <dc:creator>ken</dc:creator>
  <cp:lastModifiedBy>Ken Birman</cp:lastModifiedBy>
  <cp:revision>93</cp:revision>
  <dcterms:created xsi:type="dcterms:W3CDTF">2017-12-19T18:11:25Z</dcterms:created>
  <dcterms:modified xsi:type="dcterms:W3CDTF">2020-04-14T15:36:44Z</dcterms:modified>
</cp:coreProperties>
</file>