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70"/>
  </p:notesMasterIdLst>
  <p:handoutMasterIdLst>
    <p:handoutMasterId r:id="rId71"/>
  </p:handoutMasterIdLst>
  <p:sldIdLst>
    <p:sldId id="256" r:id="rId2"/>
    <p:sldId id="433" r:id="rId3"/>
    <p:sldId id="542" r:id="rId4"/>
    <p:sldId id="455" r:id="rId5"/>
    <p:sldId id="589" r:id="rId6"/>
    <p:sldId id="590" r:id="rId7"/>
    <p:sldId id="543" r:id="rId8"/>
    <p:sldId id="598" r:id="rId9"/>
    <p:sldId id="599" r:id="rId10"/>
    <p:sldId id="545" r:id="rId11"/>
    <p:sldId id="547" r:id="rId12"/>
    <p:sldId id="546" r:id="rId13"/>
    <p:sldId id="548" r:id="rId14"/>
    <p:sldId id="593" r:id="rId15"/>
    <p:sldId id="591" r:id="rId16"/>
    <p:sldId id="549" r:id="rId17"/>
    <p:sldId id="600" r:id="rId18"/>
    <p:sldId id="602" r:id="rId19"/>
    <p:sldId id="556" r:id="rId20"/>
    <p:sldId id="592" r:id="rId21"/>
    <p:sldId id="603" r:id="rId22"/>
    <p:sldId id="550" r:id="rId23"/>
    <p:sldId id="604" r:id="rId24"/>
    <p:sldId id="551" r:id="rId25"/>
    <p:sldId id="552" r:id="rId26"/>
    <p:sldId id="553" r:id="rId27"/>
    <p:sldId id="554" r:id="rId28"/>
    <p:sldId id="555" r:id="rId29"/>
    <p:sldId id="596" r:id="rId30"/>
    <p:sldId id="597" r:id="rId31"/>
    <p:sldId id="558" r:id="rId32"/>
    <p:sldId id="595" r:id="rId33"/>
    <p:sldId id="594" r:id="rId34"/>
    <p:sldId id="605" r:id="rId35"/>
    <p:sldId id="561" r:id="rId36"/>
    <p:sldId id="562" r:id="rId37"/>
    <p:sldId id="566" r:id="rId38"/>
    <p:sldId id="563" r:id="rId39"/>
    <p:sldId id="564" r:id="rId40"/>
    <p:sldId id="608" r:id="rId41"/>
    <p:sldId id="567" r:id="rId42"/>
    <p:sldId id="610" r:id="rId43"/>
    <p:sldId id="572" r:id="rId44"/>
    <p:sldId id="568" r:id="rId45"/>
    <p:sldId id="570" r:id="rId46"/>
    <p:sldId id="609" r:id="rId47"/>
    <p:sldId id="611" r:id="rId48"/>
    <p:sldId id="574" r:id="rId49"/>
    <p:sldId id="559" r:id="rId50"/>
    <p:sldId id="575" r:id="rId51"/>
    <p:sldId id="576" r:id="rId52"/>
    <p:sldId id="577" r:id="rId53"/>
    <p:sldId id="612" r:id="rId54"/>
    <p:sldId id="578" r:id="rId55"/>
    <p:sldId id="581" r:id="rId56"/>
    <p:sldId id="583" r:id="rId57"/>
    <p:sldId id="584" r:id="rId58"/>
    <p:sldId id="585" r:id="rId59"/>
    <p:sldId id="586" r:id="rId60"/>
    <p:sldId id="587" r:id="rId61"/>
    <p:sldId id="588" r:id="rId62"/>
    <p:sldId id="580" r:id="rId63"/>
    <p:sldId id="606" r:id="rId64"/>
    <p:sldId id="573" r:id="rId65"/>
    <p:sldId id="607" r:id="rId66"/>
    <p:sldId id="613" r:id="rId67"/>
    <p:sldId id="614" r:id="rId68"/>
    <p:sldId id="395" r:id="rId69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CC6600"/>
    <a:srgbClr val="FFFF00"/>
    <a:srgbClr val="00FF00"/>
    <a:srgbClr val="B2B2B2"/>
    <a:srgbClr val="FEB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64407" autoAdjust="0"/>
  </p:normalViewPr>
  <p:slideViewPr>
    <p:cSldViewPr>
      <p:cViewPr>
        <p:scale>
          <a:sx n="80" d="100"/>
          <a:sy n="80" d="100"/>
        </p:scale>
        <p:origin x="-1110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337EBBE-7DB7-4A05-BCEB-527E74AEEB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1019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B8CAFEA-B395-4F5B-8BDC-CABF30BE91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381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8351C52-5569-4564-B30D-17E4EC363DC1}" type="slidenum">
              <a:rPr lang="en-US" altLang="zh-CN" sz="1200">
                <a:latin typeface="Times New Roman" pitchFamily="18" charset="0"/>
              </a:rPr>
              <a:pPr eaLnBrk="1" hangingPunct="1"/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　除了编写源代码，我们每天有相当一部分时间花在了编译、运行单元测试、生成文档、打包和部署等烦琐且不起眼的工作上，这就是构建。如果我们现在还手工这样做，那成本也太高了，于是有人用软件的方法让这一系列工作完全自动化，使得软件的构建可以像全自动流水线一样，只需要一条简单的命令，所有烦琐的步骤都能够自动完成，很快就能得到最终结果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的用途之一是服务于构建，它是一个异常强大的构建工具，能够帮我们自动化构建过程，从清理、编译、测试到生成报告，再到打包和部署。我们不需要也不应该一遍又一遍地输入命令，一次又一次地点击鼠标，我们要做的是使用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配置好项目，然后输入简单的命令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mvn</a:t>
            </a:r>
            <a:r>
              <a:rPr lang="en-US" altLang="zh-CN" dirty="0" smtClean="0"/>
              <a:t> clean install)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会帮我们处理那些烦琐的任务。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CAFEA-B395-4F5B-8BDC-CABF30BE914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505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别墅</a:t>
            </a:r>
            <a:r>
              <a:rPr lang="en-US" altLang="zh-CN" dirty="0" smtClean="0"/>
              <a:t>-</a:t>
            </a:r>
            <a:r>
              <a:rPr lang="zh-CN" altLang="en-US" dirty="0" smtClean="0"/>
              <a:t>房间</a:t>
            </a:r>
            <a:r>
              <a:rPr lang="en-US" altLang="zh-CN" dirty="0" smtClean="0"/>
              <a:t>-</a:t>
            </a:r>
            <a:r>
              <a:rPr lang="zh-CN" altLang="en-US" dirty="0" smtClean="0"/>
              <a:t>柜子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CAFEA-B395-4F5B-8BDC-CABF30BE914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29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pic>
        <p:nvPicPr>
          <p:cNvPr id="7" name="Picture 11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55875" y="836613"/>
            <a:ext cx="5761038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4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00C7D2-0318-4349-9ED4-5991DDC2CE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58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1BC46-E25C-4C19-829D-032F18A8E4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39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E1FB6-79D3-4967-A5CA-0388C46CD0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52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CB563-A442-4DED-A2AF-35F81040F5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85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67AD2-F10A-42E8-B333-0D2320358A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36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B4FF7-C376-4C55-9755-D5CC04977C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12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0E5AC-0E08-4A82-9B6C-E10A1F8CAC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3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48E6F-5870-481D-AFCE-EE3453B5A8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95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765FA-DA5B-4BA9-8C6A-7CEFDA3434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12312-CD03-4267-8BD7-1B703DF73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8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FDED8-40A2-4543-9C88-1BE6038815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136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smtClean="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smtClean="0"/>
            </a:lvl1pPr>
          </a:lstStyle>
          <a:p>
            <a:pPr>
              <a:defRPr/>
            </a:pPr>
            <a:fld id="{9C1DEC5C-6B20-4422-B6D2-0C74B03909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2"/>
          <p:cNvSpPr>
            <a:spLocks noChangeArrowheads="1"/>
          </p:cNvSpPr>
          <p:nvPr/>
        </p:nvSpPr>
        <p:spPr bwMode="auto">
          <a:xfrm>
            <a:off x="2555875" y="333375"/>
            <a:ext cx="5761038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3352" y="5996136"/>
            <a:ext cx="31115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6600"/>
                </a:solidFill>
                <a:latin typeface="华文行楷" pitchFamily="2" charset="-122"/>
                <a:ea typeface="华文行楷" pitchFamily="2" charset="-122"/>
              </a:rPr>
              <a:t>北京传智播客教育   </a:t>
            </a:r>
            <a:r>
              <a:rPr lang="en-US" altLang="zh-CN" dirty="0">
                <a:solidFill>
                  <a:srgbClr val="CC6600"/>
                </a:solidFill>
                <a:latin typeface="Britannic Bold" pitchFamily="34" charset="0"/>
                <a:ea typeface="华文行楷" pitchFamily="2" charset="-122"/>
              </a:rPr>
              <a:t>www.itcast.cn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</p:spPr>
        <p:txBody>
          <a:bodyPr lIns="92075" tIns="46038" rIns="92075" bIns="46038" anchorCtr="0"/>
          <a:lstStyle/>
          <a:p>
            <a:pPr eaLnBrk="1" hangingPunct="1"/>
            <a:r>
              <a:rPr lang="en-US" altLang="zh-CN" sz="3600" b="1" i="0" dirty="0" smtClean="0">
                <a:solidFill>
                  <a:srgbClr val="0000FF"/>
                </a:solidFill>
                <a:latin typeface="Stencil" pitchFamily="82" charset="0"/>
                <a:ea typeface="华文隶书" pitchFamily="2" charset="-122"/>
              </a:rPr>
              <a:t>MAVEN</a:t>
            </a:r>
            <a:endParaRPr lang="zh-CN" altLang="en-US" sz="3600" b="1" i="0" dirty="0" smtClean="0">
              <a:solidFill>
                <a:srgbClr val="0000FF"/>
              </a:solidFill>
              <a:latin typeface="Stencil" pitchFamily="82" charset="0"/>
              <a:ea typeface="华文隶书" pitchFamily="2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051720" y="4505866"/>
            <a:ext cx="5399088" cy="108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陈子枢</a:t>
            </a:r>
            <a:endParaRPr lang="en-US" altLang="zh-CN" sz="2800" b="1" dirty="0"/>
          </a:p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     523,99,178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368" y="5219893"/>
            <a:ext cx="539104" cy="27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安装和配置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安装：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确认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是否已安装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地址：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http://maven.apache.org/download.html</a:t>
            </a: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版本：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apache-maven-3.0.5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</a:t>
            </a: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见资料目录下的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《1-Maven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安装过程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文档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JAVA_HOME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JAVA_HOME=D:\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javaenv\jdk1.6</a:t>
            </a: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MAVEN_HOME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MAVEN_HOME=D:\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javaenv\apache-maven-3.0.5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PATH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PATH=</a:t>
            </a:r>
            <a:r>
              <a:rPr lang="en-US" altLang="zh-CN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MAVEN_HOME%\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en-US" altLang="zh-CN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%JAVA_HOME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%\bin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形标注 1"/>
          <p:cNvSpPr/>
          <p:nvPr/>
        </p:nvSpPr>
        <p:spPr bwMode="auto">
          <a:xfrm>
            <a:off x="4932040" y="4725144"/>
            <a:ext cx="3384376" cy="1080119"/>
          </a:xfrm>
          <a:prstGeom prst="wedgeEllipseCallout">
            <a:avLst>
              <a:gd name="adj1" fmla="val -56682"/>
              <a:gd name="adj2" fmla="val 87845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注意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PATH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里前面要加分号，表示跟前面的内容进行分割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530" y="1990558"/>
            <a:ext cx="42576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1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目录结构：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58" y="3861048"/>
            <a:ext cx="3743325" cy="1800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11560" y="2543008"/>
            <a:ext cx="10873208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in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放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的执行文件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oot/plexus-classworlds-2.4.jar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类加载器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onf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settings.xml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配置文件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关键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marL="285750" indent="-28575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lib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依赖包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67552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安装和配置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49299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检查安装是否正确：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–v</a:t>
            </a:r>
          </a:p>
          <a:p>
            <a:pPr>
              <a:buNone/>
            </a:pP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-version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73016"/>
            <a:ext cx="63722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84084"/>
            <a:ext cx="33051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60212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初始化配置：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MAVEN_HOME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环境变量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升级时只需下载最新版本，解压后重新设置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MAVEN_OPTS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环境变量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-Xms128m –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Xmx512m</a:t>
            </a: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在使用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时，如果报内存溢出，如使用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site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会耗费大量内存，则修改默认配置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D:\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javaenv\apache-maven-3.0.5\bin\mvn.bat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@REM set MAVEN_OPTS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=……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后加入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set 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MAVEN_OPTS= 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-Xms128m -Xmx512m</a:t>
            </a: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3312"/>
            <a:ext cx="4464496" cy="19352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174" y="4812695"/>
            <a:ext cx="4048147" cy="115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9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初始化配置：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不在系统环境变量中配置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JAVA_HOME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，如何运行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mavn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mvn.bat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文件，加入下面语句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@REM ==== START VALIDATION ====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if not "%JAVA_HOME%" == ""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OkJHome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前面加上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set JAVA_HOME=%MAVEN_HOME%\bin\..\..\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jdk1.6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目录关系为下面，否则不能用相对路径，如不是下面的结构，可以直接指定绝对路径：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D:\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javaenv\apache-maven-3.0.5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D:\javaenv\jdk1.6</a:t>
            </a:r>
            <a:endParaRPr lang="en-US" altLang="zh-CN" sz="14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24128" y="1556792"/>
            <a:ext cx="277992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一个系统中要运行不同版本的</a:t>
            </a:r>
            <a:r>
              <a:rPr lang="en-US" altLang="zh-CN" sz="14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endParaRPr lang="zh-CN" altLang="en-US" sz="1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345040"/>
            <a:ext cx="2518638" cy="2862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绝对的也可以，相对的更灵活</a:t>
            </a:r>
            <a:endParaRPr lang="zh-CN" altLang="en-US" sz="1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62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初始化配置：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532440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配置用户自己的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settings.xml</a:t>
            </a:r>
          </a:p>
          <a:p>
            <a:pPr marL="285750" indent="-28575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MAVEN_HOME/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conf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/settions.xml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~/.m2/settings.xml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自己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初始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安装文件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settings.xml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不存在，复制上面全局的即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配置文件中，有一项配置本地资源库的位置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C:\Documents and Settings\</a:t>
            </a:r>
            <a:r>
              <a:rPr lang="zh-CN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％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username%\.m2\ repository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zh-CN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zh-CN" sz="1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配置不是很合适</a:t>
            </a:r>
            <a:r>
              <a:rPr lang="zh-CN" altLang="zh-CN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很不安全，重装系统及其容易被误删除。</a:t>
            </a:r>
            <a:endParaRPr lang="en-US" altLang="zh-CN" sz="14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zh-CN" sz="1400" b="1" dirty="0" smtClean="0">
                <a:latin typeface="微软雅黑" pitchFamily="34" charset="-122"/>
                <a:ea typeface="微软雅黑" pitchFamily="34" charset="-122"/>
              </a:rPr>
              <a:t>修改本地资源库保存路径为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zh-CN" sz="1400" b="1" dirty="0" smtClean="0">
                <a:latin typeface="微软雅黑" pitchFamily="34" charset="-122"/>
                <a:ea typeface="微软雅黑" pitchFamily="34" charset="-122"/>
              </a:rPr>
              <a:t>安装目录下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D:/javaenv/apache-maven-3.0.5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repository</a:t>
            </a:r>
            <a:r>
              <a:rPr lang="zh-CN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1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setting.xml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settings&gt;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下找到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localRepository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标签，默认为注释掉的，在该注释段之外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localRepository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&gt;D:/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javaenv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/apache-maven-3.0.5/repository&lt;/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localRepository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注意路径的斜杠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073" y="1844824"/>
            <a:ext cx="3672408" cy="15329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444208" y="4825248"/>
            <a:ext cx="2311851" cy="2862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Settings.xml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无法移动目录</a:t>
            </a:r>
            <a:endParaRPr lang="zh-CN" altLang="en-US" sz="1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6328" y="1493168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C:\Documents and Settings\</a:t>
            </a:r>
            <a:r>
              <a:rPr lang="en-US" altLang="zh-CN" dirty="0">
                <a:solidFill>
                  <a:srgbClr val="0000FF"/>
                </a:solidFill>
              </a:rPr>
              <a:t>tony</a:t>
            </a:r>
            <a:r>
              <a:rPr lang="en-US" altLang="zh-CN" dirty="0"/>
              <a:t>\.m2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00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约定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13413"/>
              </p:ext>
            </p:extLst>
          </p:nvPr>
        </p:nvGraphicFramePr>
        <p:xfrm>
          <a:off x="611560" y="2936513"/>
          <a:ext cx="8136904" cy="271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557"/>
                <a:gridCol w="2350355"/>
                <a:gridCol w="5277992"/>
              </a:tblGrid>
              <a:tr h="49248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目  录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用  途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src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/main/java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存放项目的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java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文件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src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/main/resources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存放项目资源文件，如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spring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hibernate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的配置文件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src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/test/java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存放所有测试的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java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文件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src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/test/resources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测试资源文件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target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项目输出位置，每次构建自动产生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pom.xml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Maven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工程配置文件，相对于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web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工程中的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web.xml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91534" y="13414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p</a:t>
            </a:r>
            <a:r>
              <a:rPr lang="en-US" altLang="zh-CN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om.xml</a:t>
            </a:r>
            <a:endParaRPr lang="en-US" altLang="zh-CN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2003590"/>
            <a:ext cx="449353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运行时会自动从网上下载插件，安装到本地仓库</a:t>
            </a:r>
            <a:endParaRPr lang="en-US" altLang="zh-CN" sz="16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4384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2829718" y="3583512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3799681" y="3602561"/>
            <a:ext cx="30765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第一个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Maven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项目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1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3312368" cy="384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约定建立目录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Hello.java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HelloTest.java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pom.xml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进入到项目的根目录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执行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compile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自动创建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target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目录，自动编译类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877272"/>
            <a:ext cx="38481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48" y="3552706"/>
            <a:ext cx="2808312" cy="17209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132856"/>
            <a:ext cx="4704370" cy="3347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14925" y="1586292"/>
            <a:ext cx="396775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第一次运行时，会自动从网上下载很多插件，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分钟左右</a:t>
            </a:r>
            <a:endParaRPr lang="en-US" altLang="zh-CN" sz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0686" y="5843256"/>
            <a:ext cx="3145413" cy="2585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运行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mvn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命令必须在项目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pom.xml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同路径下</a:t>
            </a:r>
            <a:endParaRPr lang="en-US" altLang="zh-CN" sz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5235058" cy="123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清除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clean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测试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junit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测试，并输出报告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打包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安装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install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发布到个人仓库中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注意：如首次运行下载文件失败，重新运行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27784" y="1586292"/>
            <a:ext cx="588975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运行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mvn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命令自动下载相应插件，所以必须有外网。不能联网可以直接拷贝插件目录</a:t>
            </a:r>
            <a:endParaRPr lang="en-US" altLang="zh-CN" sz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482" y="4421088"/>
            <a:ext cx="5143500" cy="160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49080"/>
            <a:ext cx="3607548" cy="18651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20823" y="4149080"/>
            <a:ext cx="172354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每个步骤都是一个插件</a:t>
            </a:r>
            <a:endParaRPr lang="en-US" altLang="zh-CN" sz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91267"/>
            <a:ext cx="32194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55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718" y="2567447"/>
            <a:ext cx="7744705" cy="377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现在几乎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已经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成为了所有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开源项目的标配，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Struts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Ehcache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等知名的开源项目都使用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进行管理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。国内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也有越来越多的知名的软件公司开始使用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管理他们的项目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，如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阿里巴巴和淘宝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struts2-core-2.3.14.2.jar\META-INF\maven\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org.apache.struts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\struts2-core\</a:t>
            </a:r>
            <a:r>
              <a:rPr lang="en-US" altLang="zh-CN" sz="1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pom.xml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hibernate3.jar\ 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hibernate-distribution-3.5.6-Final.pom</a:t>
            </a:r>
          </a:p>
          <a:p>
            <a:pPr algn="ctr">
              <a:lnSpc>
                <a:spcPct val="150000"/>
              </a:lnSpc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这一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社区事实标准的</a:t>
            </a:r>
            <a:r>
              <a:rPr lang="zh-CN" altLang="en-US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项目管理工具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，能帮你从琐碎的手工劳动中解脱出来，帮你规范整个组织的构建系统。不仅如此，它还有</a:t>
            </a:r>
            <a:r>
              <a:rPr lang="zh-CN" altLang="en-US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依赖管理、自动生成项目站点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等超酷的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特性。每天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都有数以万计的开发者在访问中央仓库以获取他们需要的依赖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41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练习：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52350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环境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4378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2253654" y="3583512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3223617" y="3602561"/>
            <a:ext cx="4012679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第二个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Maven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项目（依赖）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第二个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3024336" cy="384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调用第一项目中的类。</a:t>
            </a:r>
            <a:endParaRPr lang="en-US" altLang="zh-CN" sz="14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开发步骤：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约定建立目录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HelloFriend.java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HelloFriendTest.java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pom.xml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进入到项目的根目录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执行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compile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依赖项目没有装载到仓库中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Hello/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install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184" y="1475492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pom.xml </a:t>
            </a: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项目依赖</a:t>
            </a:r>
            <a:endParaRPr lang="en-US" altLang="zh-CN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矩形 1"/>
          <p:cNvSpPr/>
          <p:nvPr/>
        </p:nvSpPr>
        <p:spPr>
          <a:xfrm>
            <a:off x="3873802" y="2210375"/>
            <a:ext cx="4572000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000" dirty="0"/>
              <a:t>&lt;project &gt;</a:t>
            </a:r>
          </a:p>
          <a:p>
            <a:pPr>
              <a:buNone/>
            </a:pPr>
            <a:r>
              <a:rPr lang="en-US" altLang="zh-CN" sz="1000" dirty="0"/>
              <a:t>&lt;</a:t>
            </a:r>
            <a:r>
              <a:rPr lang="en-US" altLang="zh-CN" sz="1000" dirty="0" err="1"/>
              <a:t>modelVersion</a:t>
            </a:r>
            <a:r>
              <a:rPr lang="en-US" altLang="zh-CN" sz="1000" dirty="0"/>
              <a:t>&gt;4.0.0&lt;/</a:t>
            </a:r>
            <a:r>
              <a:rPr lang="en-US" altLang="zh-CN" sz="1000" dirty="0" err="1"/>
              <a:t>modelVersion</a:t>
            </a:r>
            <a:r>
              <a:rPr lang="en-US" altLang="zh-CN" sz="1000" dirty="0"/>
              <a:t>&gt;</a:t>
            </a:r>
          </a:p>
          <a:p>
            <a:pPr>
              <a:buNone/>
            </a:pPr>
            <a:r>
              <a:rPr lang="en-US" altLang="zh-CN" sz="1000" dirty="0"/>
              <a:t>&lt;</a:t>
            </a:r>
            <a:r>
              <a:rPr lang="en-US" altLang="zh-CN" sz="1000" dirty="0" err="1"/>
              <a:t>groupId</a:t>
            </a:r>
            <a:r>
              <a:rPr lang="en-US" altLang="zh-CN" sz="1000" dirty="0"/>
              <a:t>&gt;</a:t>
            </a:r>
            <a:r>
              <a:rPr lang="en-US" altLang="zh-CN" sz="1000" dirty="0" err="1"/>
              <a:t>cn.itcast.maven</a:t>
            </a:r>
            <a:r>
              <a:rPr lang="en-US" altLang="zh-CN" sz="1000" dirty="0"/>
              <a:t>&lt;/</a:t>
            </a:r>
            <a:r>
              <a:rPr lang="en-US" altLang="zh-CN" sz="1000" dirty="0" err="1"/>
              <a:t>groupId</a:t>
            </a:r>
            <a:r>
              <a:rPr lang="en-US" altLang="zh-CN" sz="1000" dirty="0"/>
              <a:t>&gt;</a:t>
            </a:r>
          </a:p>
          <a:p>
            <a:pPr>
              <a:buNone/>
            </a:pPr>
            <a:r>
              <a:rPr lang="en-US" altLang="zh-CN" sz="1000" dirty="0"/>
              <a:t>&lt;</a:t>
            </a:r>
            <a:r>
              <a:rPr lang="en-US" altLang="zh-CN" sz="1000" dirty="0" err="1"/>
              <a:t>artifactId</a:t>
            </a:r>
            <a:r>
              <a:rPr lang="en-US" altLang="zh-CN" sz="1000" dirty="0"/>
              <a:t>&gt;</a:t>
            </a:r>
            <a:r>
              <a:rPr lang="en-US" altLang="zh-CN" sz="1000" dirty="0" err="1"/>
              <a:t>HelloFriend</a:t>
            </a:r>
            <a:r>
              <a:rPr lang="en-US" altLang="zh-CN" sz="1000" dirty="0"/>
              <a:t>&lt;/</a:t>
            </a:r>
            <a:r>
              <a:rPr lang="en-US" altLang="zh-CN" sz="1000" dirty="0" err="1"/>
              <a:t>artifactId</a:t>
            </a:r>
            <a:r>
              <a:rPr lang="en-US" altLang="zh-CN" sz="1000" dirty="0"/>
              <a:t>&gt;</a:t>
            </a:r>
          </a:p>
          <a:p>
            <a:pPr>
              <a:buNone/>
            </a:pPr>
            <a:r>
              <a:rPr lang="en-US" altLang="zh-CN" sz="1000" dirty="0"/>
              <a:t>&lt;version&gt;0.0.1-SNAPSHOT&lt;/version&gt;</a:t>
            </a:r>
          </a:p>
          <a:p>
            <a:pPr>
              <a:buNone/>
            </a:pPr>
            <a:r>
              <a:rPr lang="en-US" altLang="zh-CN" sz="1000" dirty="0"/>
              <a:t>&lt;name&gt;</a:t>
            </a:r>
            <a:r>
              <a:rPr lang="en-US" altLang="zh-CN" sz="1000" dirty="0" err="1"/>
              <a:t>HelloFriend</a:t>
            </a:r>
            <a:r>
              <a:rPr lang="en-US" altLang="zh-CN" sz="1000" dirty="0"/>
              <a:t>&lt;/name&gt;</a:t>
            </a:r>
          </a:p>
          <a:p>
            <a:pPr>
              <a:buNone/>
            </a:pPr>
            <a:endParaRPr lang="en-US" altLang="zh-CN" sz="1000" dirty="0"/>
          </a:p>
          <a:p>
            <a:pPr>
              <a:buNone/>
            </a:pPr>
            <a:r>
              <a:rPr lang="en-US" altLang="zh-CN" sz="1000" dirty="0"/>
              <a:t>&lt;dependencies&gt;</a:t>
            </a:r>
          </a:p>
          <a:p>
            <a:pPr>
              <a:buNone/>
            </a:pPr>
            <a:r>
              <a:rPr lang="en-US" altLang="zh-CN" sz="1000" dirty="0"/>
              <a:t>    &lt;dependency&gt;</a:t>
            </a:r>
          </a:p>
          <a:p>
            <a:pPr>
              <a:buNone/>
            </a:pPr>
            <a:r>
              <a:rPr lang="en-US" altLang="zh-CN" sz="1000" dirty="0"/>
              <a:t>      &lt;</a:t>
            </a:r>
            <a:r>
              <a:rPr lang="en-US" altLang="zh-CN" sz="1000" dirty="0" err="1"/>
              <a:t>groupId</a:t>
            </a:r>
            <a:r>
              <a:rPr lang="en-US" altLang="zh-CN" sz="1000" dirty="0"/>
              <a:t>&gt;</a:t>
            </a:r>
            <a:r>
              <a:rPr lang="en-US" altLang="zh-CN" sz="1000" dirty="0" err="1"/>
              <a:t>junit</a:t>
            </a:r>
            <a:r>
              <a:rPr lang="en-US" altLang="zh-CN" sz="1000" dirty="0"/>
              <a:t>&lt;/</a:t>
            </a:r>
            <a:r>
              <a:rPr lang="en-US" altLang="zh-CN" sz="1000" dirty="0" err="1"/>
              <a:t>groupId</a:t>
            </a:r>
            <a:r>
              <a:rPr lang="en-US" altLang="zh-CN" sz="1000" dirty="0"/>
              <a:t>&gt;</a:t>
            </a:r>
          </a:p>
          <a:p>
            <a:pPr>
              <a:buNone/>
            </a:pPr>
            <a:r>
              <a:rPr lang="en-US" altLang="zh-CN" sz="1000" dirty="0"/>
              <a:t>      &lt;</a:t>
            </a:r>
            <a:r>
              <a:rPr lang="en-US" altLang="zh-CN" sz="1000" dirty="0" err="1"/>
              <a:t>artifactId</a:t>
            </a:r>
            <a:r>
              <a:rPr lang="en-US" altLang="zh-CN" sz="1000" dirty="0"/>
              <a:t>&gt;</a:t>
            </a:r>
            <a:r>
              <a:rPr lang="en-US" altLang="zh-CN" sz="1000" dirty="0" err="1"/>
              <a:t>junit</a:t>
            </a:r>
            <a:r>
              <a:rPr lang="en-US" altLang="zh-CN" sz="1000" dirty="0"/>
              <a:t>&lt;/</a:t>
            </a:r>
            <a:r>
              <a:rPr lang="en-US" altLang="zh-CN" sz="1000" dirty="0" err="1"/>
              <a:t>artifactId</a:t>
            </a:r>
            <a:r>
              <a:rPr lang="en-US" altLang="zh-CN" sz="1000" dirty="0"/>
              <a:t>&gt;</a:t>
            </a:r>
          </a:p>
          <a:p>
            <a:pPr>
              <a:buNone/>
            </a:pPr>
            <a:r>
              <a:rPr lang="en-US" altLang="zh-CN" sz="1000" dirty="0"/>
              <a:t>      &lt;version&gt;4.9&lt;/version&gt;</a:t>
            </a:r>
          </a:p>
          <a:p>
            <a:pPr>
              <a:buNone/>
            </a:pPr>
            <a:r>
              <a:rPr lang="en-US" altLang="zh-CN" sz="1000" dirty="0"/>
              <a:t>      &lt;scope&gt;test&lt;/scope</a:t>
            </a:r>
            <a:r>
              <a:rPr lang="en-US" altLang="zh-CN" sz="1000" dirty="0" smtClean="0"/>
              <a:t>&gt;</a:t>
            </a:r>
          </a:p>
          <a:p>
            <a:pPr>
              <a:buNone/>
            </a:pPr>
            <a:endParaRPr lang="en-US" altLang="zh-CN" sz="1000" dirty="0"/>
          </a:p>
          <a:p>
            <a:pPr>
              <a:buNone/>
            </a:pPr>
            <a:endParaRPr lang="en-US" altLang="zh-CN" sz="1000" dirty="0"/>
          </a:p>
          <a:p>
            <a:pPr>
              <a:buNone/>
            </a:pPr>
            <a:r>
              <a:rPr lang="en-US" altLang="zh-CN" sz="1000" dirty="0"/>
              <a:t>    &lt;/dependency&gt;</a:t>
            </a:r>
          </a:p>
          <a:p>
            <a:pPr>
              <a:buNone/>
            </a:pPr>
            <a:endParaRPr lang="en-US" altLang="zh-CN" sz="1000" dirty="0"/>
          </a:p>
          <a:p>
            <a:pPr>
              <a:buNone/>
            </a:pPr>
            <a:r>
              <a:rPr lang="en-US" altLang="zh-CN" sz="1000" dirty="0">
                <a:solidFill>
                  <a:srgbClr val="00B050"/>
                </a:solidFill>
              </a:rPr>
              <a:t>    &lt;dependency&gt;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B050"/>
                </a:solidFill>
              </a:rPr>
              <a:t>      &lt;</a:t>
            </a:r>
            <a:r>
              <a:rPr lang="en-US" altLang="zh-CN" sz="1000" dirty="0" err="1">
                <a:solidFill>
                  <a:srgbClr val="00B050"/>
                </a:solidFill>
              </a:rPr>
              <a:t>groupId</a:t>
            </a:r>
            <a:r>
              <a:rPr lang="en-US" altLang="zh-CN" sz="1000" dirty="0">
                <a:solidFill>
                  <a:srgbClr val="00B050"/>
                </a:solidFill>
              </a:rPr>
              <a:t>&gt;</a:t>
            </a:r>
            <a:r>
              <a:rPr lang="en-US" altLang="zh-CN" sz="1000" dirty="0" err="1">
                <a:solidFill>
                  <a:srgbClr val="00B050"/>
                </a:solidFill>
              </a:rPr>
              <a:t>cn.itcast.maven</a:t>
            </a:r>
            <a:r>
              <a:rPr lang="en-US" altLang="zh-CN" sz="1000" dirty="0">
                <a:solidFill>
                  <a:srgbClr val="00B050"/>
                </a:solidFill>
              </a:rPr>
              <a:t>&lt;/</a:t>
            </a:r>
            <a:r>
              <a:rPr lang="en-US" altLang="zh-CN" sz="1000" dirty="0" err="1">
                <a:solidFill>
                  <a:srgbClr val="00B050"/>
                </a:solidFill>
              </a:rPr>
              <a:t>groupId</a:t>
            </a:r>
            <a:r>
              <a:rPr lang="en-US" altLang="zh-CN" sz="1000" dirty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B050"/>
                </a:solidFill>
              </a:rPr>
              <a:t>      &lt;</a:t>
            </a:r>
            <a:r>
              <a:rPr lang="en-US" altLang="zh-CN" sz="1000" dirty="0" err="1">
                <a:solidFill>
                  <a:srgbClr val="00B050"/>
                </a:solidFill>
              </a:rPr>
              <a:t>artifactId</a:t>
            </a:r>
            <a:r>
              <a:rPr lang="en-US" altLang="zh-CN" sz="1000" dirty="0">
                <a:solidFill>
                  <a:srgbClr val="00B050"/>
                </a:solidFill>
              </a:rPr>
              <a:t>&gt;Hello&lt;/</a:t>
            </a:r>
            <a:r>
              <a:rPr lang="en-US" altLang="zh-CN" sz="1000" dirty="0" err="1">
                <a:solidFill>
                  <a:srgbClr val="00B050"/>
                </a:solidFill>
              </a:rPr>
              <a:t>artifactId</a:t>
            </a:r>
            <a:r>
              <a:rPr lang="en-US" altLang="zh-CN" sz="1000" dirty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B050"/>
                </a:solidFill>
              </a:rPr>
              <a:t>      &lt;version&gt;0.0.1-SNAPSHOT&lt;/version&gt;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B050"/>
                </a:solidFill>
              </a:rPr>
              <a:t>      &lt;scope&gt;compile&lt;/scope&gt;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B050"/>
                </a:solidFill>
              </a:rPr>
              <a:t>    &lt;/dependency&gt;</a:t>
            </a:r>
          </a:p>
          <a:p>
            <a:pPr>
              <a:buNone/>
            </a:pPr>
            <a:r>
              <a:rPr lang="en-US" altLang="zh-CN" sz="1000" dirty="0"/>
              <a:t>&lt;/dependencies&gt;</a:t>
            </a:r>
          </a:p>
          <a:p>
            <a:pPr>
              <a:buNone/>
            </a:pPr>
            <a:r>
              <a:rPr lang="en-US" altLang="zh-CN" sz="1000" dirty="0"/>
              <a:t>&lt;/project&gt;</a:t>
            </a:r>
            <a:endParaRPr lang="zh-CN" alt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498826"/>
            <a:ext cx="6115050" cy="514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60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2253654" y="3583512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3223617" y="3602561"/>
            <a:ext cx="4012679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Maven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相关概念介绍</a:t>
            </a:r>
          </a:p>
        </p:txBody>
      </p:sp>
    </p:spTree>
    <p:extLst>
      <p:ext uri="{BB962C8B-B14F-4D97-AF65-F5344CB8AC3E}">
        <p14:creationId xmlns:p14="http://schemas.microsoft.com/office/powerpoint/2010/main" val="3955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ast\资料\Maven\讲义\maven模型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16832"/>
            <a:ext cx="6294033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核心概念：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255230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项目对象模型（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POM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坐标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依赖管理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仓库管理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生命周期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插件和目标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聚合继承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矩形 1"/>
          <p:cNvSpPr/>
          <p:nvPr/>
        </p:nvSpPr>
        <p:spPr>
          <a:xfrm>
            <a:off x="5868144" y="1484784"/>
            <a:ext cx="256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/>
              <a:t>P</a:t>
            </a:r>
            <a:r>
              <a:rPr lang="en-US" altLang="zh-CN" dirty="0"/>
              <a:t>roject </a:t>
            </a:r>
            <a:r>
              <a:rPr lang="en-US" altLang="zh-CN" b="1" dirty="0"/>
              <a:t>O</a:t>
            </a:r>
            <a:r>
              <a:rPr lang="en-US" altLang="zh-CN" dirty="0"/>
              <a:t>bject </a:t>
            </a:r>
            <a:r>
              <a:rPr lang="en-US" altLang="zh-CN" b="1" dirty="0"/>
              <a:t>M</a:t>
            </a:r>
            <a:r>
              <a:rPr lang="en-US" altLang="zh-CN" dirty="0"/>
              <a:t>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9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坐标：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6912768" cy="313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什么是坐标？</a:t>
            </a:r>
          </a:p>
          <a:p>
            <a:pPr marL="342900" indent="-34290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在平面几何中坐标（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）可以标识平面中唯一的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一点，立体几何中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坐标主要组成</a:t>
            </a:r>
          </a:p>
          <a:p>
            <a:pPr marL="342900" indent="-342900"/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groupId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：定义当前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项目隶属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项目，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包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artifactId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：定义实际项目中的一个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模块，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version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：定义当前项目的当前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版本，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packaging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：定义该项目的打包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方式，默认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，还可以是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war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ear</a:t>
            </a:r>
            <a:endParaRPr lang="zh-CN" altLang="en-US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为什么使用坐标？</a:t>
            </a: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世界拥有大量构建，我们需要找一个用来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唯一标识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一个构建的统一规范</a:t>
            </a:r>
          </a:p>
          <a:p>
            <a:pPr marL="342900" indent="-3429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目的：拥有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了统一规范，就可以把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查找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工作交给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机器，默认查找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也就是说在其他项目中依赖它时，能找到它。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矩形 1"/>
          <p:cNvSpPr/>
          <p:nvPr/>
        </p:nvSpPr>
        <p:spPr>
          <a:xfrm>
            <a:off x="4860032" y="1227992"/>
            <a:ext cx="3744416" cy="12741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/>
              <a:t>&lt;dependency&gt;</a:t>
            </a:r>
          </a:p>
          <a:p>
            <a:pPr>
              <a:buNone/>
            </a:pPr>
            <a:r>
              <a:rPr lang="en-US" altLang="zh-CN" sz="1200" dirty="0"/>
              <a:t>	&lt;</a:t>
            </a:r>
            <a:r>
              <a:rPr lang="en-US" altLang="zh-CN" sz="1200" dirty="0" err="1"/>
              <a:t>groupId</a:t>
            </a:r>
            <a:r>
              <a:rPr lang="en-US" altLang="zh-CN" sz="1200" dirty="0"/>
              <a:t>&gt;</a:t>
            </a:r>
            <a:r>
              <a:rPr lang="en-US" altLang="zh-CN" sz="1200" dirty="0" err="1"/>
              <a:t>cn.itcast.maven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groupId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	&lt;</a:t>
            </a:r>
            <a:r>
              <a:rPr lang="en-US" altLang="zh-CN" sz="1200" dirty="0" err="1"/>
              <a:t>artifactId</a:t>
            </a:r>
            <a:r>
              <a:rPr lang="en-US" altLang="zh-CN" sz="1200" dirty="0"/>
              <a:t>&gt;Hello&lt;/</a:t>
            </a:r>
            <a:r>
              <a:rPr lang="en-US" altLang="zh-CN" sz="1200" dirty="0" err="1"/>
              <a:t>artifactId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	&lt;version&gt;0.0.1-SNAPSHOT&lt;/version&gt;</a:t>
            </a:r>
          </a:p>
          <a:p>
            <a:pPr>
              <a:buNone/>
            </a:pPr>
            <a:r>
              <a:rPr lang="en-US" altLang="zh-CN" sz="1200" dirty="0"/>
              <a:t>	&lt;scope&gt;compile&lt;/scope&gt;</a:t>
            </a:r>
          </a:p>
          <a:p>
            <a:pPr>
              <a:buNone/>
            </a:pPr>
            <a:r>
              <a:rPr lang="en-US" altLang="zh-CN" sz="1200" dirty="0"/>
              <a:t>&lt;/dependency&gt;	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62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依赖管理：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6408712" cy="76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如何进行依赖配置？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依赖的范围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scope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传递性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依赖和可选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依赖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8" name="矩形 7"/>
          <p:cNvSpPr/>
          <p:nvPr/>
        </p:nvSpPr>
        <p:spPr>
          <a:xfrm>
            <a:off x="4161731" y="2029021"/>
            <a:ext cx="3744416" cy="127419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/>
              <a:t>&lt;dependency&gt;</a:t>
            </a:r>
          </a:p>
          <a:p>
            <a:pPr>
              <a:buNone/>
            </a:pPr>
            <a:r>
              <a:rPr lang="en-US" altLang="zh-CN" sz="1200" dirty="0"/>
              <a:t>	&lt;</a:t>
            </a:r>
            <a:r>
              <a:rPr lang="en-US" altLang="zh-CN" sz="1200" dirty="0" err="1"/>
              <a:t>groupId</a:t>
            </a:r>
            <a:r>
              <a:rPr lang="en-US" altLang="zh-CN" sz="1200" dirty="0"/>
              <a:t>&gt;</a:t>
            </a:r>
            <a:r>
              <a:rPr lang="en-US" altLang="zh-CN" sz="1200" dirty="0" err="1"/>
              <a:t>cn.itcast.maven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groupId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	&lt;</a:t>
            </a:r>
            <a:r>
              <a:rPr lang="en-US" altLang="zh-CN" sz="1200" dirty="0" err="1"/>
              <a:t>artifactId</a:t>
            </a:r>
            <a:r>
              <a:rPr lang="en-US" altLang="zh-CN" sz="1200" dirty="0"/>
              <a:t>&gt;Hello&lt;/</a:t>
            </a:r>
            <a:r>
              <a:rPr lang="en-US" altLang="zh-CN" sz="1200" dirty="0" err="1"/>
              <a:t>artifactId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	&lt;version&gt;0.0.1-SNAPSHOT&lt;/version&gt;</a:t>
            </a:r>
          </a:p>
          <a:p>
            <a:pPr>
              <a:buNone/>
            </a:pPr>
            <a:r>
              <a:rPr lang="en-US" altLang="zh-CN" sz="1200" dirty="0"/>
              <a:t>	&lt;scope&gt;compile&lt;/scope&gt;</a:t>
            </a:r>
          </a:p>
          <a:p>
            <a:pPr>
              <a:buNone/>
            </a:pPr>
            <a:r>
              <a:rPr lang="en-US" altLang="zh-CN" sz="1200" dirty="0"/>
              <a:t>&lt;/dependency&gt;	</a:t>
            </a:r>
            <a:endParaRPr lang="zh-CN" altLang="en-US" sz="12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115616" y="3482427"/>
            <a:ext cx="6790531" cy="2543450"/>
            <a:chOff x="1115616" y="3482427"/>
            <a:chExt cx="6790531" cy="2543450"/>
          </a:xfrm>
        </p:grpSpPr>
        <p:grpSp>
          <p:nvGrpSpPr>
            <p:cNvPr id="4" name="组合 3"/>
            <p:cNvGrpSpPr/>
            <p:nvPr/>
          </p:nvGrpSpPr>
          <p:grpSpPr>
            <a:xfrm>
              <a:off x="1115616" y="3482427"/>
              <a:ext cx="6790531" cy="2543450"/>
              <a:chOff x="1115616" y="3482427"/>
              <a:chExt cx="6790531" cy="2543450"/>
            </a:xfrm>
          </p:grpSpPr>
          <p:pic>
            <p:nvPicPr>
              <p:cNvPr id="2050" name="Picture 2" descr="E:\itcast\资料\Maven\讲义\依赖范围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5616" y="3482427"/>
                <a:ext cx="6790531" cy="254345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1919317" y="4293096"/>
                <a:ext cx="492443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默认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1187624" y="4551628"/>
              <a:ext cx="1224136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178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仓库管理：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6408712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何为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仓库？</a:t>
            </a: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用来统一存储所有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共享构建的位置就是仓库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仓库布局</a:t>
            </a: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坐标定义每个构建在仓库中唯一存储路径</a:t>
            </a: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大致为：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groupId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artifactId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/version/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artifactId-version.packaging</a:t>
            </a:r>
            <a:endParaRPr lang="en-US" altLang="zh-CN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仓库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的分类</a:t>
            </a: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本地仓库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~/.m2/repository/</a:t>
            </a: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每个用户只有一个本地仓库</a:t>
            </a: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远程仓库</a:t>
            </a: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中央仓库：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默认的远程仓库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http://repo1.maven.org/maven2</a:t>
            </a: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私服：是一种特殊的远程仓库，它是架设在局域网内的仓库</a:t>
            </a: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镜像：用来替代中央仓库，速度一般比中央仓库快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矩形 1"/>
          <p:cNvSpPr/>
          <p:nvPr/>
        </p:nvSpPr>
        <p:spPr>
          <a:xfrm>
            <a:off x="3771217" y="3883519"/>
            <a:ext cx="4860032" cy="9971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repository\</a:t>
            </a:r>
            <a:r>
              <a:rPr lang="en-US" altLang="zh-CN" sz="1400" dirty="0" err="1"/>
              <a:t>cn</a:t>
            </a:r>
            <a:r>
              <a:rPr lang="en-US" altLang="zh-CN" sz="1400" dirty="0"/>
              <a:t>\</a:t>
            </a:r>
            <a:r>
              <a:rPr lang="en-US" altLang="zh-CN" sz="1400" dirty="0" err="1"/>
              <a:t>itcast</a:t>
            </a:r>
            <a:r>
              <a:rPr lang="en-US" altLang="zh-CN" sz="1400" dirty="0"/>
              <a:t>\maven\</a:t>
            </a:r>
            <a:r>
              <a:rPr lang="en-US" altLang="zh-CN" sz="1400" dirty="0" err="1"/>
              <a:t>HelloFriend</a:t>
            </a:r>
            <a:r>
              <a:rPr lang="en-US" altLang="zh-CN" sz="1400" dirty="0"/>
              <a:t>\0.0.1-SNAPSHOT</a:t>
            </a:r>
            <a:r>
              <a:rPr lang="en-US" altLang="zh-CN" sz="1400" dirty="0" smtClean="0"/>
              <a:t>\</a:t>
            </a:r>
          </a:p>
          <a:p>
            <a:pPr>
              <a:buNone/>
            </a:pPr>
            <a:r>
              <a:rPr lang="en-US" altLang="zh-CN" sz="1400" b="1" dirty="0" smtClean="0"/>
              <a:t>HelloFriend-0.0.1-SNAPSHOT.jar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dom4j\dom4j\1.6.1\</a:t>
            </a:r>
            <a:r>
              <a:rPr lang="en-US" altLang="zh-CN" sz="1400" b="1" dirty="0"/>
              <a:t>dom4j-1.6.1.jar</a:t>
            </a:r>
            <a:endParaRPr lang="zh-CN" altLang="en-US" sz="1400" b="1" dirty="0"/>
          </a:p>
        </p:txBody>
      </p:sp>
      <p:sp>
        <p:nvSpPr>
          <p:cNvPr id="4" name="矩形 3"/>
          <p:cNvSpPr/>
          <p:nvPr/>
        </p:nvSpPr>
        <p:spPr>
          <a:xfrm>
            <a:off x="5327576" y="2502188"/>
            <a:ext cx="3240360" cy="8679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/>
              <a:t> &lt;</a:t>
            </a:r>
            <a:r>
              <a:rPr lang="en-US" altLang="zh-CN" sz="1200" dirty="0" err="1"/>
              <a:t>groupId</a:t>
            </a:r>
            <a:r>
              <a:rPr lang="en-US" altLang="zh-CN" sz="1200" dirty="0"/>
              <a:t>&gt;</a:t>
            </a:r>
            <a:r>
              <a:rPr lang="en-US" altLang="zh-CN" sz="1200" dirty="0" err="1"/>
              <a:t>cn.itcast.maven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groupId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  &lt;</a:t>
            </a:r>
            <a:r>
              <a:rPr lang="en-US" altLang="zh-CN" sz="1200" dirty="0" err="1"/>
              <a:t>artifactId</a:t>
            </a:r>
            <a:r>
              <a:rPr lang="en-US" altLang="zh-CN" sz="1200" dirty="0"/>
              <a:t>&gt;</a:t>
            </a:r>
            <a:r>
              <a:rPr lang="en-US" altLang="zh-CN" sz="1200" dirty="0" err="1"/>
              <a:t>HelloFriend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artifactId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  &lt;version&gt;0.0.1-SNAPSHOT&lt;/version&gt;</a:t>
            </a:r>
          </a:p>
          <a:p>
            <a:pPr>
              <a:buNone/>
            </a:pPr>
            <a:r>
              <a:rPr lang="en-US" altLang="zh-CN" sz="1200" dirty="0"/>
              <a:t>  &lt;name&gt;</a:t>
            </a:r>
            <a:r>
              <a:rPr lang="en-US" altLang="zh-CN" sz="1200" dirty="0" err="1"/>
              <a:t>HelloFriend</a:t>
            </a:r>
            <a:r>
              <a:rPr lang="en-US" altLang="zh-CN" sz="1200" dirty="0"/>
              <a:t>&lt;/name&gt;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87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生命周期管理：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632848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何为生命周期？</a:t>
            </a:r>
          </a:p>
          <a:p>
            <a:pPr marL="285750" indent="-28575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生命周期就是为了对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所有的构建过程进行抽象和统一</a:t>
            </a: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包括项目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清理，初始化，编译，打包，测试，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几乎所有构建步骤</a:t>
            </a: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 Lifecycle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大生命周期“相互独立”</a:t>
            </a:r>
          </a:p>
          <a:p>
            <a:pPr marL="285750" indent="-28575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clean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：清理项目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     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pre-clean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clean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post-clean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default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：构建项目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重点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site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：生成项目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站点的 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site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post-site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site-deploy</a:t>
            </a: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它们是相互独立的，你可以仅仅调用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clean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来清理工作目录，仅仅调用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site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来生成站点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当然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你也可以直接运行 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clean 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install site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运行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所有这三套生命周期。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test clean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能执行吗？</a:t>
            </a:r>
            <a:endParaRPr lang="zh-CN" altLang="en-US" sz="1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" name="矩形 5"/>
          <p:cNvSpPr/>
          <p:nvPr/>
        </p:nvSpPr>
        <p:spPr>
          <a:xfrm>
            <a:off x="7452320" y="148478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269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58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1)Clean Lifecycle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生命周期：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632848" cy="237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pre-clean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一些需要在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clean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之前完成的工作 </a:t>
            </a:r>
          </a:p>
          <a:p>
            <a:pPr marL="285750" indent="-28575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clean	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移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除所有上一次构建生成的文件 </a:t>
            </a:r>
          </a:p>
          <a:p>
            <a:pPr marL="285750" indent="-28575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post-clean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一些需要在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clean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之后立刻完成的工作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clean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clean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就是上面的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clean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，在一个生命周期中，运行某个阶段的时候，它之前的所有阶段都会被运行，也就是说，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clean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等同于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pre-clean clean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我们运行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post-clean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，那么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pre-clean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clean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都会被运行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很重要的一个规则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，可以大大简化命令行的输入。 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49372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3261766" y="2863432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4231729" y="2882481"/>
            <a:ext cx="30765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MAVEN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005064"/>
            <a:ext cx="7344816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翻译为“专家”或“内行”。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是跨平台的项目管理工具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。作为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组织中的一个颇为成功的开源项目，主要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服务于基于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平台的项目构建、依赖管理和项目信息管理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。无论是小型的开源类库项目，还是大型的企业级应用；无论是传统的瀑布式开发，还是流行的敏捷模式，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都能大显身手。</a:t>
            </a:r>
          </a:p>
        </p:txBody>
      </p:sp>
    </p:spTree>
    <p:extLst>
      <p:ext uri="{BB962C8B-B14F-4D97-AF65-F5344CB8AC3E}">
        <p14:creationId xmlns:p14="http://schemas.microsoft.com/office/powerpoint/2010/main" val="27992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350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2)Site Lifecycle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生命周期：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482453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pre-site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一些需要在生成站点文档之前完成的工作 </a:t>
            </a:r>
          </a:p>
          <a:p>
            <a:pPr marL="285750" indent="-28575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site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项目的站点文档 </a:t>
            </a:r>
          </a:p>
          <a:p>
            <a:pPr marL="285750" indent="-28575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post-site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执行一些需要在生成站点文档之后完成的工作，并且为部署做准备 </a:t>
            </a:r>
          </a:p>
          <a:p>
            <a:pPr marL="285750" indent="-28575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site-deploy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将生成的站点文档部署到特定的服务器上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　　这里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经常用到的是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site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阶段和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site-deploy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阶段，用以生成和发布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站点，这可是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相当强大的功能，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Manager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比较喜欢，文档及统计数据自动生成，很好看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clean site     </a:t>
            </a:r>
            <a:endParaRPr lang="en-US" altLang="zh-CN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" name="矩形 5"/>
          <p:cNvSpPr/>
          <p:nvPr/>
        </p:nvSpPr>
        <p:spPr>
          <a:xfrm>
            <a:off x="5796136" y="1906896"/>
            <a:ext cx="2808312" cy="43304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900" b="1" dirty="0" smtClean="0"/>
              <a:t>Pom.xml</a:t>
            </a:r>
            <a:r>
              <a:rPr lang="zh-CN" altLang="en-US" sz="900" dirty="0" smtClean="0"/>
              <a:t> </a:t>
            </a:r>
            <a:endParaRPr lang="en-US" altLang="zh-CN" sz="900" dirty="0" smtClean="0"/>
          </a:p>
          <a:p>
            <a:pPr>
              <a:buNone/>
            </a:pPr>
            <a:r>
              <a:rPr lang="en-US" altLang="zh-CN" sz="900" b="1" dirty="0" smtClean="0"/>
              <a:t>  &lt;!-- </a:t>
            </a:r>
            <a:r>
              <a:rPr lang="zh-CN" altLang="en-US" sz="900" b="1" dirty="0"/>
              <a:t>公司信息 </a:t>
            </a:r>
            <a:r>
              <a:rPr lang="en-US" altLang="zh-CN" sz="900" b="1" dirty="0"/>
              <a:t>--&gt;</a:t>
            </a:r>
          </a:p>
          <a:p>
            <a:pPr>
              <a:buNone/>
            </a:pPr>
            <a:r>
              <a:rPr lang="en-US" altLang="zh-CN" sz="900" dirty="0"/>
              <a:t>  &lt;organization&gt;</a:t>
            </a:r>
          </a:p>
          <a:p>
            <a:pPr>
              <a:buNone/>
            </a:pPr>
            <a:r>
              <a:rPr lang="en-US" altLang="zh-CN" sz="900" dirty="0"/>
              <a:t>  &lt;name&gt;</a:t>
            </a:r>
            <a:r>
              <a:rPr lang="zh-CN" altLang="en-US" sz="900" dirty="0"/>
              <a:t>北京传智播客教育科技有限公司</a:t>
            </a:r>
            <a:r>
              <a:rPr lang="en-US" altLang="zh-CN" sz="900" dirty="0"/>
              <a:t>&lt;/name&gt;</a:t>
            </a:r>
          </a:p>
          <a:p>
            <a:pPr>
              <a:buNone/>
            </a:pPr>
            <a:r>
              <a:rPr lang="en-US" altLang="zh-CN" sz="900" dirty="0"/>
              <a:t>  &lt;</a:t>
            </a:r>
            <a:r>
              <a:rPr lang="en-US" altLang="zh-CN" sz="900" dirty="0" err="1"/>
              <a:t>url</a:t>
            </a:r>
            <a:r>
              <a:rPr lang="en-US" altLang="zh-CN" sz="900" dirty="0"/>
              <a:t>&gt;http://www.itcast.cn/&lt;/url&gt;</a:t>
            </a:r>
          </a:p>
          <a:p>
            <a:pPr>
              <a:buNone/>
            </a:pPr>
            <a:r>
              <a:rPr lang="en-US" altLang="zh-CN" sz="900" dirty="0"/>
              <a:t>  &lt;/organization&gt;</a:t>
            </a:r>
          </a:p>
          <a:p>
            <a:pPr>
              <a:buNone/>
            </a:pPr>
            <a:r>
              <a:rPr lang="en-US" altLang="zh-CN" sz="900" dirty="0"/>
              <a:t>  </a:t>
            </a:r>
          </a:p>
          <a:p>
            <a:pPr>
              <a:buNone/>
            </a:pPr>
            <a:r>
              <a:rPr lang="en-US" altLang="zh-CN" sz="900" dirty="0"/>
              <a:t>  </a:t>
            </a:r>
            <a:r>
              <a:rPr lang="en-US" altLang="zh-CN" sz="900" b="1" dirty="0"/>
              <a:t>&lt;!-- </a:t>
            </a:r>
            <a:r>
              <a:rPr lang="zh-CN" altLang="en-US" sz="900" b="1" dirty="0"/>
              <a:t>研发人员列表 </a:t>
            </a:r>
            <a:r>
              <a:rPr lang="en-US" altLang="zh-CN" sz="900" b="1" dirty="0"/>
              <a:t>--&gt;</a:t>
            </a:r>
          </a:p>
          <a:p>
            <a:pPr>
              <a:buNone/>
            </a:pPr>
            <a:r>
              <a:rPr lang="en-US" altLang="zh-CN" sz="900" dirty="0"/>
              <a:t>  &lt;developers&gt;</a:t>
            </a:r>
          </a:p>
          <a:p>
            <a:pPr>
              <a:buNone/>
            </a:pPr>
            <a:r>
              <a:rPr lang="en-US" altLang="zh-CN" sz="900" dirty="0"/>
              <a:t>  &lt;developer&gt;</a:t>
            </a:r>
          </a:p>
          <a:p>
            <a:pPr>
              <a:buNone/>
            </a:pPr>
            <a:r>
              <a:rPr lang="en-US" altLang="zh-CN" sz="900" dirty="0"/>
              <a:t>  &lt;</a:t>
            </a:r>
            <a:r>
              <a:rPr lang="en-US" altLang="zh-CN" sz="900" dirty="0" smtClean="0"/>
              <a:t>id&gt;</a:t>
            </a:r>
            <a:r>
              <a:rPr lang="en-US" altLang="zh-CN" sz="900" dirty="0" err="1" smtClean="0"/>
              <a:t>weichen</a:t>
            </a:r>
            <a:r>
              <a:rPr lang="en-US" altLang="zh-CN" sz="900" dirty="0" smtClean="0"/>
              <a:t>&lt;/</a:t>
            </a:r>
            <a:r>
              <a:rPr lang="en-US" altLang="zh-CN" sz="900" dirty="0"/>
              <a:t>id&gt;</a:t>
            </a:r>
          </a:p>
          <a:p>
            <a:pPr>
              <a:buNone/>
            </a:pPr>
            <a:r>
              <a:rPr lang="en-US" altLang="zh-CN" sz="900" dirty="0"/>
              <a:t>  &lt;name</a:t>
            </a:r>
            <a:r>
              <a:rPr lang="en-US" altLang="zh-CN" sz="900" dirty="0" smtClean="0"/>
              <a:t>&gt;</a:t>
            </a:r>
            <a:r>
              <a:rPr lang="zh-CN" altLang="en-US" sz="900" dirty="0"/>
              <a:t>陈</a:t>
            </a:r>
            <a:r>
              <a:rPr lang="zh-CN" altLang="en-US" sz="900" dirty="0" smtClean="0"/>
              <a:t>伟</a:t>
            </a:r>
            <a:r>
              <a:rPr lang="en-US" altLang="zh-CN" sz="900" dirty="0"/>
              <a:t>&lt;/name&gt;</a:t>
            </a:r>
          </a:p>
          <a:p>
            <a:pPr>
              <a:buNone/>
            </a:pPr>
            <a:r>
              <a:rPr lang="en-US" altLang="zh-CN" sz="900" dirty="0"/>
              <a:t>  &lt;</a:t>
            </a:r>
            <a:r>
              <a:rPr lang="en-US" altLang="zh-CN" sz="900" dirty="0" smtClean="0"/>
              <a:t>email&gt;weichen@163.com</a:t>
            </a:r>
            <a:r>
              <a:rPr lang="en-US" altLang="zh-CN" sz="900" dirty="0"/>
              <a:t>&lt;/email&gt;</a:t>
            </a:r>
          </a:p>
          <a:p>
            <a:pPr>
              <a:buNone/>
            </a:pPr>
            <a:r>
              <a:rPr lang="en-US" altLang="zh-CN" sz="900" dirty="0"/>
              <a:t>  &lt;roles&gt;</a:t>
            </a:r>
          </a:p>
          <a:p>
            <a:pPr>
              <a:buNone/>
            </a:pPr>
            <a:r>
              <a:rPr lang="en-US" altLang="zh-CN" sz="900" dirty="0"/>
              <a:t>  &lt;role&gt;</a:t>
            </a:r>
            <a:r>
              <a:rPr lang="zh-CN" altLang="en-US" sz="900" dirty="0"/>
              <a:t>研发经理</a:t>
            </a:r>
            <a:r>
              <a:rPr lang="en-US" altLang="zh-CN" sz="900" dirty="0"/>
              <a:t>&lt;/role&gt;</a:t>
            </a:r>
          </a:p>
          <a:p>
            <a:pPr>
              <a:buNone/>
            </a:pPr>
            <a:r>
              <a:rPr lang="en-US" altLang="zh-CN" sz="900" dirty="0"/>
              <a:t>  &lt;role&gt;</a:t>
            </a:r>
            <a:r>
              <a:rPr lang="zh-CN" altLang="en-US" sz="900" dirty="0"/>
              <a:t>研发工程师</a:t>
            </a:r>
            <a:r>
              <a:rPr lang="en-US" altLang="zh-CN" sz="900" dirty="0"/>
              <a:t>&lt;/role&gt;</a:t>
            </a:r>
          </a:p>
          <a:p>
            <a:pPr>
              <a:buNone/>
            </a:pPr>
            <a:r>
              <a:rPr lang="en-US" altLang="zh-CN" sz="900" dirty="0"/>
              <a:t>  &lt;/roles&gt;</a:t>
            </a:r>
          </a:p>
          <a:p>
            <a:pPr>
              <a:buNone/>
            </a:pPr>
            <a:r>
              <a:rPr lang="en-US" altLang="zh-CN" sz="900" dirty="0"/>
              <a:t>  &lt;/developer&gt;</a:t>
            </a:r>
          </a:p>
          <a:p>
            <a:pPr>
              <a:buNone/>
            </a:pPr>
            <a:r>
              <a:rPr lang="en-US" altLang="zh-CN" sz="900" dirty="0"/>
              <a:t>  &lt;/developers&gt;</a:t>
            </a:r>
          </a:p>
          <a:p>
            <a:pPr>
              <a:buNone/>
            </a:pPr>
            <a:r>
              <a:rPr lang="en-US" altLang="zh-CN" sz="900" dirty="0"/>
              <a:t>  </a:t>
            </a:r>
          </a:p>
          <a:p>
            <a:pPr>
              <a:buNone/>
            </a:pPr>
            <a:r>
              <a:rPr lang="en-US" altLang="zh-CN" sz="900" dirty="0"/>
              <a:t>  </a:t>
            </a:r>
            <a:r>
              <a:rPr lang="en-US" altLang="zh-CN" sz="900" b="1" dirty="0"/>
              <a:t>&lt;!-- </a:t>
            </a:r>
            <a:r>
              <a:rPr lang="zh-CN" altLang="en-US" sz="900" b="1" dirty="0"/>
              <a:t>贡献人列表 </a:t>
            </a:r>
            <a:r>
              <a:rPr lang="en-US" altLang="zh-CN" sz="900" b="1" dirty="0"/>
              <a:t>--&gt;</a:t>
            </a:r>
          </a:p>
          <a:p>
            <a:pPr>
              <a:buNone/>
            </a:pPr>
            <a:r>
              <a:rPr lang="en-US" altLang="zh-CN" sz="900" dirty="0"/>
              <a:t>  &lt;contributors&gt;</a:t>
            </a:r>
          </a:p>
          <a:p>
            <a:pPr>
              <a:buNone/>
            </a:pPr>
            <a:r>
              <a:rPr lang="en-US" altLang="zh-CN" sz="900" dirty="0"/>
              <a:t>  &lt;contributor&gt;</a:t>
            </a:r>
          </a:p>
          <a:p>
            <a:pPr>
              <a:buNone/>
            </a:pPr>
            <a:r>
              <a:rPr lang="en-US" altLang="zh-CN" sz="900" dirty="0"/>
              <a:t>  &lt;name&gt;</a:t>
            </a:r>
            <a:r>
              <a:rPr lang="zh-CN" altLang="en-US" sz="900" dirty="0"/>
              <a:t>胡莹莹</a:t>
            </a:r>
            <a:r>
              <a:rPr lang="en-US" altLang="zh-CN" sz="900" dirty="0"/>
              <a:t>&lt;/name&gt;</a:t>
            </a:r>
          </a:p>
          <a:p>
            <a:pPr>
              <a:buNone/>
            </a:pPr>
            <a:r>
              <a:rPr lang="en-US" altLang="zh-CN" sz="900" dirty="0"/>
              <a:t>  &lt;email&gt;huyingying@163.com&lt;/email&gt;</a:t>
            </a:r>
          </a:p>
          <a:p>
            <a:pPr>
              <a:buNone/>
            </a:pPr>
            <a:r>
              <a:rPr lang="en-US" altLang="zh-CN" sz="900" dirty="0"/>
              <a:t>  &lt;roles&gt;&lt;role&gt;</a:t>
            </a:r>
            <a:r>
              <a:rPr lang="zh-CN" altLang="en-US" sz="900" dirty="0"/>
              <a:t>研发工程师</a:t>
            </a:r>
            <a:r>
              <a:rPr lang="en-US" altLang="zh-CN" sz="900" dirty="0"/>
              <a:t>&lt;/role&gt;&lt;/roles&gt;</a:t>
            </a:r>
          </a:p>
          <a:p>
            <a:pPr>
              <a:buNone/>
            </a:pPr>
            <a:r>
              <a:rPr lang="en-US" altLang="zh-CN" sz="900" dirty="0"/>
              <a:t>  &lt;/contributor&gt;</a:t>
            </a:r>
          </a:p>
          <a:p>
            <a:pPr>
              <a:buNone/>
            </a:pPr>
            <a:r>
              <a:rPr lang="en-US" altLang="zh-CN" sz="900" dirty="0"/>
              <a:t>  &lt;/contributors&gt;</a:t>
            </a:r>
            <a:endParaRPr lang="zh-CN" altLang="en-US" sz="900" dirty="0"/>
          </a:p>
        </p:txBody>
      </p:sp>
      <p:sp>
        <p:nvSpPr>
          <p:cNvPr id="4" name="矩形 3"/>
          <p:cNvSpPr/>
          <p:nvPr/>
        </p:nvSpPr>
        <p:spPr>
          <a:xfrm>
            <a:off x="6300192" y="1412776"/>
            <a:ext cx="19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site clean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中文乱码：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640871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pom.xml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文件另存，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保存时选择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utf-8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格式即可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clean site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158" y="2121035"/>
            <a:ext cx="4829175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304" y="971232"/>
            <a:ext cx="2705100" cy="3838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28879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78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3)Default Lifecycle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生命周期：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Default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生命周期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Default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生命周期是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生命周期中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最重要的一个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，绝大部分工作都发生在这个生命周期中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。 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3434106"/>
            <a:ext cx="3960440" cy="282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validate 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generate-sources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process-sources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generate-resources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process-resources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复制并处理资源文件，至目标目录，准备打包。 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compile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编译项目的源代码。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process-classes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generate-test-sources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process-test-sources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generate-test-resources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process-test-resources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复制并处理资源文件，至目标测试目录。 </a:t>
            </a: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test-compile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编译测试源代码。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4734272" y="3434106"/>
            <a:ext cx="41582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process-test-classes </a:t>
            </a:r>
          </a:p>
          <a:p>
            <a:pPr>
              <a:buNone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使用合适的单元测试框架运行测试。这些测试代码不会被打包或部署。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prepare-package 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接受编译好的代码，打包成可发布的格式，如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JAR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。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pre-integration-test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integration-test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post-integration-test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verify 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install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将包安装至本地仓库，以让其它项目依赖。 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deploy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将最终的包复制到远程的仓库，以让其它开发人员与项目共享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380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插件管理：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4896544" cy="3905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的核心仅仅定义了抽象的生命周期，具体的任务都是交由插件完成的</a:t>
            </a: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每个插件都能实现多个功能，每个功能就是一个插件目标</a:t>
            </a:r>
          </a:p>
          <a:p>
            <a:pPr marL="285750" indent="-28575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的生命周期与插件目标相互绑定，以完成某个具体的构建任务</a:t>
            </a: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 例如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compile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就是插件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maven-compiler-plugin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的一个插件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目标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compile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隐含没有显式的指定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插件名：目标名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compiler:compile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maven-compiler-plugin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插件的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compile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目标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132856"/>
            <a:ext cx="2638425" cy="3086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08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2253654" y="3583512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3223617" y="3602561"/>
            <a:ext cx="5452839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Maven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Eclipse/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Arial" charset="0"/>
              </a:rPr>
              <a:t>MyEclipse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整合</a:t>
            </a:r>
          </a:p>
        </p:txBody>
      </p:sp>
    </p:spTree>
    <p:extLst>
      <p:ext uri="{BB962C8B-B14F-4D97-AF65-F5344CB8AC3E}">
        <p14:creationId xmlns:p14="http://schemas.microsoft.com/office/powerpoint/2010/main" val="6141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*Maven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整合：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6768752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如何安装？</a:t>
            </a:r>
          </a:p>
          <a:p>
            <a:pPr marL="285750" indent="-28575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zest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插件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安装   实现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pom.xml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文件设计窗口编辑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m2e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插件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安装  实现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配置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m2e-extras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插件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安装 实现支持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cvs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等支持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安装方式有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种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的选择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help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菜单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&gt; Install New Software.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然后弹出安装的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对话框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目录的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plugins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目录下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link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方式。这种方式偶合性低，想卸载，只需修改下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dropins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目录的文件即可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	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获得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zest,m2e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m2e-extras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三件文件夹。</a:t>
            </a:r>
          </a:p>
          <a:p>
            <a:pPr marL="742950" lvl="1" indent="-28575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进入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dropins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目录下，新建三个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文件（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zest.txt,m2e.txt,m2e-extras.txt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428" y="2318979"/>
            <a:ext cx="3480581" cy="1368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39552" y="5301208"/>
            <a:ext cx="7366686" cy="123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其中每个文件内容如下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path=E:/personal/maven/install/GEF-zest-3.7.1</a:t>
            </a: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需路径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修改你本机的实际插件的路径地址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重新启动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eclipse,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sym typeface="Wingdings"/>
              </a:rPr>
              <a:t>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preferences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buNone/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成功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后看到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右侧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画面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113" y="4998788"/>
            <a:ext cx="1762125" cy="1514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696712" y="1484783"/>
            <a:ext cx="3907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推荐使用带插件的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eclipse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kepler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60946"/>
            <a:ext cx="4667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22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807803" y="1412776"/>
            <a:ext cx="4084677" cy="2304256"/>
            <a:chOff x="4788024" y="1772816"/>
            <a:chExt cx="4012669" cy="221601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2143630"/>
              <a:ext cx="4012669" cy="184519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836379" y="1772816"/>
              <a:ext cx="527709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4800" b="1" i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Elephant" pitchFamily="18" charset="0"/>
                </a:rPr>
                <a:t>1</a:t>
              </a:r>
              <a:endParaRPr lang="zh-CN" altLang="en-US" sz="4800" b="1" i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Elephant" pitchFamily="18" charset="0"/>
              </a:endParaRPr>
            </a:p>
          </p:txBody>
        </p: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整合：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676875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带的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不好，用我们的替换调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新建一个，选择我们的安装，然后勾中即可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settings.xml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配置文件，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如此文件内容变化，一定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执行“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Update Settings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91550" y="3622046"/>
            <a:ext cx="4716554" cy="2510516"/>
            <a:chOff x="791550" y="3238764"/>
            <a:chExt cx="5436634" cy="2893798"/>
          </a:xfrm>
        </p:grpSpPr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550" y="3598131"/>
              <a:ext cx="5436634" cy="253443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91550" y="3238764"/>
              <a:ext cx="614271" cy="766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4800" b="1" i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Elephant" pitchFamily="18" charset="0"/>
                </a:rPr>
                <a:t>2</a:t>
              </a:r>
              <a:endParaRPr lang="zh-CN" altLang="en-US" sz="4800" b="1" i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Elephant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5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9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工程导入到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菜单选择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，然后选择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Existing Maven Projects</a:t>
            </a: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HelloFriend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工程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	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切换成自己配置的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版本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82" y="3066228"/>
            <a:ext cx="4921429" cy="30303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200265"/>
            <a:ext cx="22574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26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MyEclipse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整合：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676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带的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不好，用我们的替换调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新建一个，选择我们的安装，然后勾中即可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259" y="3148002"/>
            <a:ext cx="5828842" cy="3089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87824" y="1508526"/>
            <a:ext cx="5637093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MyEclipse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自带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Maven4MyEclipse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插件，但有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，爱出问题。首先必须启用。</a:t>
            </a:r>
            <a:endParaRPr lang="en-US" altLang="zh-CN" sz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MyEclipse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整合：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08912" cy="76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settings.xml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；默认安装完是没有这个文件的，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要把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D:\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javaenv\apache-maven-3.0.5\conf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下的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settings.xml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拷贝到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C:\Documents and Settings\tony\.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下，然后这里选择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settings.xml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，否则运行时会报错。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93473"/>
            <a:ext cx="5112568" cy="2620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1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、自动构建：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傻瓜化、高度自动化、一步构件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01008"/>
            <a:ext cx="680316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52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工程导入到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MyEclipse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08912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菜单选择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，然后选择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Existing Maven Projects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91881" y="1341467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如果重新建立工作空间，需重新配置</a:t>
            </a:r>
            <a:r>
              <a:rPr lang="en-US" altLang="zh-CN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maven</a:t>
            </a:r>
            <a:endParaRPr lang="en-US" altLang="zh-CN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045087"/>
            <a:ext cx="5000625" cy="2990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云形标注 1"/>
          <p:cNvSpPr/>
          <p:nvPr/>
        </p:nvSpPr>
        <p:spPr bwMode="auto">
          <a:xfrm>
            <a:off x="5932009" y="1710799"/>
            <a:ext cx="2852789" cy="2903116"/>
          </a:xfrm>
          <a:prstGeom prst="cloudCallou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奇怪现象，导入后报错，找不到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junit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。但它提示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jre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。按其要求换成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1.5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编译后，不报错。然后再换回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1.6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。错误不再显示。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myeclipse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有地方专门配置了依赖</a:t>
            </a:r>
          </a:p>
        </p:txBody>
      </p:sp>
    </p:spTree>
    <p:extLst>
      <p:ext uri="{BB962C8B-B14F-4D97-AF65-F5344CB8AC3E}">
        <p14:creationId xmlns:p14="http://schemas.microsoft.com/office/powerpoint/2010/main" val="23216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命令：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08912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pom.xml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上点出右键菜单，选择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run as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12976"/>
            <a:ext cx="6889768" cy="23832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8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3385060" y="3583512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4355023" y="3602561"/>
            <a:ext cx="5452839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依赖关系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6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依赖关系：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9912" y="1196752"/>
            <a:ext cx="4824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依赖多个项目，这些项目中有相同</a:t>
            </a:r>
            <a:r>
              <a:rPr lang="en-US" altLang="zh-CN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jar</a:t>
            </a: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包，但版本不同，那选择哪个呢？</a:t>
            </a:r>
            <a:endParaRPr lang="en-US" altLang="zh-CN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560" y="2543008"/>
            <a:ext cx="8208912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传递性依赖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1676"/>
            <a:ext cx="728474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72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84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MakeFriends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91881" y="1341467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如果重新建立工作空间，需重新配置</a:t>
            </a:r>
            <a:r>
              <a:rPr lang="en-US" altLang="zh-CN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maven</a:t>
            </a:r>
            <a:endParaRPr lang="en-US" altLang="zh-CN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47339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41" y="2996952"/>
            <a:ext cx="500062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18" y="2132856"/>
            <a:ext cx="2381250" cy="3476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0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91881" y="1341467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如果重新建立工作空间，需重新配置</a:t>
            </a:r>
            <a:r>
              <a:rPr lang="en-US" altLang="zh-CN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maven</a:t>
            </a:r>
            <a:endParaRPr lang="en-US" altLang="zh-CN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584" y="2266268"/>
            <a:ext cx="4104456" cy="2261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611560" y="2543008"/>
            <a:ext cx="820891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先对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HelloFriend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进行发布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分别在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pom.xml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上执行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 install</a:t>
            </a:r>
          </a:p>
          <a:p>
            <a:pPr marL="285750" indent="-285750"/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新建类引用了</a:t>
            </a:r>
            <a:r>
              <a:rPr lang="en-US" altLang="zh-CN" sz="14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HelloFriend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，报错，该如何办？</a:t>
            </a:r>
            <a:endParaRPr lang="en-US" altLang="zh-CN" sz="14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定义依赖即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可。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pom.xml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中加入：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4226701"/>
            <a:ext cx="4572000" cy="19451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/>
              <a:t>dependency&gt;</a:t>
            </a:r>
          </a:p>
          <a:p>
            <a:pPr>
              <a:buNone/>
            </a:pPr>
            <a:r>
              <a:rPr lang="en-US" altLang="zh-CN" sz="1400" dirty="0"/>
              <a:t>      &lt;</a:t>
            </a:r>
            <a:r>
              <a:rPr lang="en-US" altLang="zh-CN" sz="1400" dirty="0" err="1"/>
              <a:t>groupId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cn.itcast.maven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groupId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      &lt;</a:t>
            </a:r>
            <a:r>
              <a:rPr lang="en-US" altLang="zh-CN" sz="1400" dirty="0" err="1"/>
              <a:t>artifactId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HelloFriend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artifactId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      &lt;version&gt;0.0.1-SNAPSHOT&lt;/version&gt;</a:t>
            </a:r>
          </a:p>
          <a:p>
            <a:pPr>
              <a:buNone/>
            </a:pPr>
            <a:r>
              <a:rPr lang="en-US" altLang="zh-CN" sz="1400" dirty="0"/>
              <a:t>      &lt;scope&gt;compile&lt;/scope&gt;</a:t>
            </a:r>
          </a:p>
          <a:p>
            <a:pPr>
              <a:buNone/>
            </a:pPr>
            <a:r>
              <a:rPr lang="en-US" altLang="zh-CN" sz="1400" dirty="0" smtClean="0"/>
              <a:t>&lt;/</a:t>
            </a:r>
            <a:r>
              <a:rPr lang="en-US" altLang="zh-CN" sz="1400" dirty="0"/>
              <a:t>dependency</a:t>
            </a:r>
            <a:r>
              <a:rPr lang="en-US" altLang="zh-CN" sz="1400" dirty="0" smtClean="0"/>
              <a:t>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自动依赖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HelloFriend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工程</a:t>
            </a:r>
            <a:endParaRPr lang="zh-CN" altLang="en-US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02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解决依赖中的版本冲突？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9912" y="1196752"/>
            <a:ext cx="4824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依赖多个项目，这些项目中有相同</a:t>
            </a:r>
            <a:r>
              <a:rPr lang="en-US" altLang="zh-CN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jar</a:t>
            </a: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包，但版本不同，那选择哪个呢？</a:t>
            </a:r>
            <a:endParaRPr lang="en-US" altLang="zh-CN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560" y="2543008"/>
            <a:ext cx="8208912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传递性依赖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55976" y="2132856"/>
            <a:ext cx="4464496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传递性依赖原则：</a:t>
            </a:r>
          </a:p>
          <a:p>
            <a:pPr>
              <a:buNone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A--&gt;B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A--&gt;C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最近者优先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相同，第一声明者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优先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4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最终依赖</a:t>
            </a:r>
            <a:r>
              <a:rPr lang="en-US" altLang="zh-CN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log4j1.2.13 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注意：有的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版本会在依赖中直接显示出来，有的则不会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2833841"/>
            <a:ext cx="316835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/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pom.xml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增加：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smtClean="0"/>
              <a:t>&lt;</a:t>
            </a:r>
            <a:r>
              <a:rPr lang="en-US" altLang="zh-CN" sz="1200" dirty="0"/>
              <a:t>dependency&gt;</a:t>
            </a:r>
          </a:p>
          <a:p>
            <a:pPr>
              <a:buNone/>
            </a:pPr>
            <a:r>
              <a:rPr lang="en-US" altLang="zh-CN" sz="1200" dirty="0"/>
              <a:t>&lt;</a:t>
            </a:r>
            <a:r>
              <a:rPr lang="en-US" altLang="zh-CN" sz="1200" dirty="0" err="1"/>
              <a:t>groupId</a:t>
            </a:r>
            <a:r>
              <a:rPr lang="en-US" altLang="zh-CN" sz="1200" dirty="0"/>
              <a:t>&gt;log4j&lt;/</a:t>
            </a:r>
            <a:r>
              <a:rPr lang="en-US" altLang="zh-CN" sz="1200" dirty="0" err="1"/>
              <a:t>groupId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&lt;</a:t>
            </a:r>
            <a:r>
              <a:rPr lang="en-US" altLang="zh-CN" sz="1200" dirty="0" err="1"/>
              <a:t>artifactId</a:t>
            </a:r>
            <a:r>
              <a:rPr lang="en-US" altLang="zh-CN" sz="1200" dirty="0"/>
              <a:t>&gt;log4j&lt;/</a:t>
            </a:r>
            <a:r>
              <a:rPr lang="en-US" altLang="zh-CN" sz="1200" dirty="0" err="1"/>
              <a:t>artifactId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</a:rPr>
              <a:t>&lt;version&gt;1.2.16&lt;/version&gt;</a:t>
            </a:r>
          </a:p>
          <a:p>
            <a:pPr>
              <a:buNone/>
            </a:pPr>
            <a:r>
              <a:rPr lang="en-US" altLang="zh-CN" sz="1200" dirty="0"/>
              <a:t>&lt;scope&gt;test&lt;/scope&gt;</a:t>
            </a:r>
          </a:p>
          <a:p>
            <a:pPr>
              <a:buNone/>
            </a:pPr>
            <a:r>
              <a:rPr lang="en-US" altLang="zh-CN" sz="1200" dirty="0"/>
              <a:t>&lt;/dependency</a:t>
            </a:r>
            <a:r>
              <a:rPr lang="en-US" altLang="zh-CN" sz="1200" dirty="0" smtClean="0"/>
              <a:t>&gt;</a:t>
            </a:r>
          </a:p>
          <a:p>
            <a:pPr>
              <a:buNone/>
            </a:pPr>
            <a:endParaRPr lang="en-US" altLang="zh-CN" sz="1200" dirty="0"/>
          </a:p>
          <a:p>
            <a:pPr marL="171450" indent="-171450"/>
            <a:r>
              <a:rPr lang="en-US" altLang="zh-CN" sz="1200" b="1" dirty="0" err="1" smtClean="0">
                <a:latin typeface="微软雅黑" pitchFamily="34" charset="-122"/>
                <a:ea typeface="微软雅黑" pitchFamily="34" charset="-122"/>
              </a:rPr>
              <a:t>HelloFriends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pom.xml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中增加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smtClean="0"/>
              <a:t>&lt;</a:t>
            </a:r>
            <a:r>
              <a:rPr lang="en-US" altLang="zh-CN" sz="1200" dirty="0"/>
              <a:t>dependency&gt;</a:t>
            </a:r>
          </a:p>
          <a:p>
            <a:pPr>
              <a:buNone/>
            </a:pPr>
            <a:r>
              <a:rPr lang="en-US" altLang="zh-CN" sz="1200" dirty="0"/>
              <a:t>&lt;</a:t>
            </a:r>
            <a:r>
              <a:rPr lang="en-US" altLang="zh-CN" sz="1200" dirty="0" err="1"/>
              <a:t>groupId</a:t>
            </a:r>
            <a:r>
              <a:rPr lang="en-US" altLang="zh-CN" sz="1200" dirty="0"/>
              <a:t>&gt;log4j&lt;/</a:t>
            </a:r>
            <a:r>
              <a:rPr lang="en-US" altLang="zh-CN" sz="1200" dirty="0" err="1"/>
              <a:t>groupId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&lt;</a:t>
            </a:r>
            <a:r>
              <a:rPr lang="en-US" altLang="zh-CN" sz="1200" dirty="0" err="1"/>
              <a:t>artifactId</a:t>
            </a:r>
            <a:r>
              <a:rPr lang="en-US" altLang="zh-CN" sz="1200" dirty="0"/>
              <a:t>&gt;log4j&lt;/</a:t>
            </a:r>
            <a:r>
              <a:rPr lang="en-US" altLang="zh-CN" sz="1200" dirty="0" err="1"/>
              <a:t>artifactId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</a:rPr>
              <a:t>&lt;</a:t>
            </a:r>
            <a:r>
              <a:rPr lang="en-US" altLang="zh-CN" sz="1200" dirty="0" smtClean="0">
                <a:solidFill>
                  <a:srgbClr val="00B050"/>
                </a:solidFill>
              </a:rPr>
              <a:t>version&gt;1.2.13&lt;/</a:t>
            </a:r>
            <a:r>
              <a:rPr lang="en-US" altLang="zh-CN" sz="1200" dirty="0">
                <a:solidFill>
                  <a:srgbClr val="00B050"/>
                </a:solidFill>
              </a:rPr>
              <a:t>version&gt;</a:t>
            </a:r>
          </a:p>
          <a:p>
            <a:pPr>
              <a:buNone/>
            </a:pPr>
            <a:r>
              <a:rPr lang="en-US" altLang="zh-CN" sz="1200" dirty="0"/>
              <a:t>&lt;scope&gt;test&lt;/scope&gt;</a:t>
            </a:r>
          </a:p>
          <a:p>
            <a:pPr>
              <a:buNone/>
            </a:pPr>
            <a:r>
              <a:rPr lang="en-US" altLang="zh-CN" sz="1200" dirty="0"/>
              <a:t>&lt;/dependency</a:t>
            </a:r>
            <a:r>
              <a:rPr lang="en-US" altLang="zh-CN" sz="1200" dirty="0" smtClean="0"/>
              <a:t>&gt;</a:t>
            </a:r>
          </a:p>
          <a:p>
            <a:pPr>
              <a:buNone/>
            </a:pPr>
            <a:endParaRPr lang="en-US" altLang="zh-CN" sz="1200" dirty="0"/>
          </a:p>
          <a:p>
            <a:pPr>
              <a:buNone/>
            </a:pPr>
            <a:r>
              <a:rPr lang="zh-CN" altLang="en-US" sz="12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注意引用的</a:t>
            </a:r>
            <a:r>
              <a:rPr lang="en-US" altLang="zh-CN" sz="12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log4j</a:t>
            </a:r>
            <a:r>
              <a:rPr lang="zh-CN" altLang="en-US" sz="12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版本不同</a:t>
            </a:r>
            <a:endParaRPr lang="zh-CN" altLang="en-US" sz="12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93" y="4869160"/>
            <a:ext cx="4370845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1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3385060" y="3583512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4355023" y="3602561"/>
            <a:ext cx="5452839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继承与聚合</a:t>
            </a:r>
          </a:p>
        </p:txBody>
      </p:sp>
    </p:spTree>
    <p:extLst>
      <p:ext uri="{BB962C8B-B14F-4D97-AF65-F5344CB8AC3E}">
        <p14:creationId xmlns:p14="http://schemas.microsoft.com/office/powerpoint/2010/main" val="1432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聚合：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6408712" cy="313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何为继承？</a:t>
            </a: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继承为了消除重复，我们把很多相同的配置提取出来</a:t>
            </a: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grouptId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version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何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为聚合？</a:t>
            </a: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如果我们想一次构建多个项目模块，那我们就需要对多个项目模块进行聚合</a:t>
            </a:r>
          </a:p>
          <a:p>
            <a:pPr marL="285750" indent="-28575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&lt;modules&gt;&lt;module&gt;…&lt;/module&gt;&lt;/modules&gt;</a:t>
            </a: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聚合与继承的关系</a:t>
            </a: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继承主要为了消除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重复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聚合主要为了快速构建项目</a:t>
            </a:r>
          </a:p>
          <a:p>
            <a:pPr>
              <a:buNone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1881" y="1341467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3</a:t>
            </a: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个工程都有相同的内容，对</a:t>
            </a:r>
            <a:r>
              <a:rPr lang="en-US" altLang="zh-CN" dirty="0" err="1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junit</a:t>
            </a: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的引用</a:t>
            </a:r>
            <a:endParaRPr lang="en-US" altLang="zh-CN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0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继承：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、新建工程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Parent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目的消除子工程的配置文件中重复的内容，所以无需代码类，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、子工程统一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junit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4.9</a:t>
            </a: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加入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HelloFriend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依赖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dependency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最后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在各个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工程中引入父工程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即可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&lt;parent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，放在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denpendencies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上面，同时在所有子项目中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HelloFriend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MakeFridens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中删除重复的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groupId</a:t>
            </a:r>
            <a:r>
              <a:rPr lang="en-US" altLang="zh-CN" sz="1400" dirty="0" smtClean="0"/>
              <a:t>&gt;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&lt;</a:t>
            </a:r>
            <a:r>
              <a:rPr lang="en-US" altLang="zh-CN" sz="1400" dirty="0"/>
              <a:t>version</a:t>
            </a:r>
            <a:r>
              <a:rPr lang="en-US" altLang="zh-CN" sz="1400" dirty="0" smtClean="0"/>
              <a:t>&gt;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&lt;dependency&gt;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1881" y="1341467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3</a:t>
            </a: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个工程都有相同的内容，对</a:t>
            </a:r>
            <a:r>
              <a:rPr lang="en-US" altLang="zh-CN" dirty="0" err="1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junit</a:t>
            </a: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的引用</a:t>
            </a:r>
            <a:endParaRPr lang="en-US" altLang="zh-CN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  <p:sp>
        <p:nvSpPr>
          <p:cNvPr id="2" name="线形标注 2 1"/>
          <p:cNvSpPr/>
          <p:nvPr/>
        </p:nvSpPr>
        <p:spPr bwMode="auto">
          <a:xfrm>
            <a:off x="2976327" y="5525825"/>
            <a:ext cx="1800200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1657"/>
              <a:gd name="adj6" fmla="val -59215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注意，为相对路径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4005064"/>
            <a:ext cx="4572000" cy="12741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200" dirty="0"/>
              <a:t>&lt;parent&gt;</a:t>
            </a:r>
          </a:p>
          <a:p>
            <a:pPr>
              <a:buNone/>
            </a:pPr>
            <a:r>
              <a:rPr lang="en-US" altLang="zh-CN" sz="1200" dirty="0"/>
              <a:t>   &lt;</a:t>
            </a:r>
            <a:r>
              <a:rPr lang="en-US" altLang="zh-CN" sz="1200" dirty="0" err="1"/>
              <a:t>groupId</a:t>
            </a:r>
            <a:r>
              <a:rPr lang="en-US" altLang="zh-CN" sz="1200" dirty="0"/>
              <a:t>&gt;</a:t>
            </a:r>
            <a:r>
              <a:rPr lang="en-US" altLang="zh-CN" sz="1200" dirty="0" err="1"/>
              <a:t>cn.itcast.maven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groupId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   &lt;</a:t>
            </a:r>
            <a:r>
              <a:rPr lang="en-US" altLang="zh-CN" sz="1200" dirty="0" err="1" smtClean="0"/>
              <a:t>artifactId</a:t>
            </a:r>
            <a:r>
              <a:rPr lang="en-US" altLang="zh-CN" sz="1200" dirty="0" smtClean="0"/>
              <a:t>&gt;Parent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artifactId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   &lt;version&gt;0.0.1-SNAPSHOT&lt;/version&gt;</a:t>
            </a:r>
          </a:p>
          <a:p>
            <a:pPr>
              <a:buNone/>
            </a:pPr>
            <a:r>
              <a:rPr lang="en-US" altLang="zh-CN" sz="1200" dirty="0"/>
              <a:t>   &lt;</a:t>
            </a:r>
            <a:r>
              <a:rPr lang="en-US" altLang="zh-CN" sz="1200" dirty="0" err="1"/>
              <a:t>relativePath</a:t>
            </a:r>
            <a:r>
              <a:rPr lang="en-US" altLang="zh-CN" sz="1200" dirty="0" smtClean="0"/>
              <a:t>&gt;</a:t>
            </a:r>
            <a:r>
              <a:rPr lang="en-US" altLang="zh-CN" sz="1200" dirty="0" smtClean="0">
                <a:solidFill>
                  <a:srgbClr val="00B050"/>
                </a:solidFill>
              </a:rPr>
              <a:t>../Parent/pom.xml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relativePath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&lt;/parent&gt;</a:t>
            </a:r>
          </a:p>
        </p:txBody>
      </p:sp>
      <p:sp>
        <p:nvSpPr>
          <p:cNvPr id="8" name="矩形 7"/>
          <p:cNvSpPr/>
          <p:nvPr/>
        </p:nvSpPr>
        <p:spPr>
          <a:xfrm>
            <a:off x="5004048" y="3861048"/>
            <a:ext cx="3888432" cy="2502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900" dirty="0"/>
              <a:t>&lt;</a:t>
            </a:r>
            <a:r>
              <a:rPr lang="en-US" altLang="zh-CN" sz="900" dirty="0" err="1"/>
              <a:t>modelVersion</a:t>
            </a:r>
            <a:r>
              <a:rPr lang="en-US" altLang="zh-CN" sz="900" dirty="0"/>
              <a:t>&gt;4.0.0&lt;/</a:t>
            </a:r>
            <a:r>
              <a:rPr lang="en-US" altLang="zh-CN" sz="900" dirty="0" err="1"/>
              <a:t>modelVersion</a:t>
            </a:r>
            <a:r>
              <a:rPr lang="en-US" altLang="zh-CN" sz="900" dirty="0"/>
              <a:t>&gt;</a:t>
            </a:r>
          </a:p>
          <a:p>
            <a:pPr>
              <a:buNone/>
            </a:pPr>
            <a:r>
              <a:rPr lang="en-US" altLang="zh-CN" sz="900" dirty="0"/>
              <a:t>&lt;</a:t>
            </a:r>
            <a:r>
              <a:rPr lang="en-US" altLang="zh-CN" sz="900" dirty="0" err="1"/>
              <a:t>artifactId</a:t>
            </a:r>
            <a:r>
              <a:rPr lang="en-US" altLang="zh-CN" sz="900" dirty="0"/>
              <a:t>&gt;Hello&lt;/</a:t>
            </a:r>
            <a:r>
              <a:rPr lang="en-US" altLang="zh-CN" sz="900" dirty="0" err="1"/>
              <a:t>artifactId</a:t>
            </a:r>
            <a:r>
              <a:rPr lang="en-US" altLang="zh-CN" sz="900" dirty="0"/>
              <a:t>&gt;</a:t>
            </a:r>
          </a:p>
          <a:p>
            <a:pPr>
              <a:buNone/>
            </a:pPr>
            <a:endParaRPr lang="en-US" altLang="zh-CN" sz="900" dirty="0"/>
          </a:p>
          <a:p>
            <a:pPr>
              <a:buNone/>
            </a:pPr>
            <a:r>
              <a:rPr lang="en-US" altLang="zh-CN" sz="900" dirty="0">
                <a:solidFill>
                  <a:srgbClr val="00B050"/>
                </a:solidFill>
              </a:rPr>
              <a:t>&lt;parent&gt;</a:t>
            </a:r>
          </a:p>
          <a:p>
            <a:pPr>
              <a:buNone/>
            </a:pPr>
            <a:r>
              <a:rPr lang="en-US" altLang="zh-CN" sz="900" dirty="0">
                <a:solidFill>
                  <a:srgbClr val="00B050"/>
                </a:solidFill>
              </a:rPr>
              <a:t>	&lt;</a:t>
            </a:r>
            <a:r>
              <a:rPr lang="en-US" altLang="zh-CN" sz="900" dirty="0" err="1">
                <a:solidFill>
                  <a:srgbClr val="00B050"/>
                </a:solidFill>
              </a:rPr>
              <a:t>groupId</a:t>
            </a:r>
            <a:r>
              <a:rPr lang="en-US" altLang="zh-CN" sz="900" dirty="0">
                <a:solidFill>
                  <a:srgbClr val="00B050"/>
                </a:solidFill>
              </a:rPr>
              <a:t>&gt;</a:t>
            </a:r>
            <a:r>
              <a:rPr lang="en-US" altLang="zh-CN" sz="900" dirty="0" err="1">
                <a:solidFill>
                  <a:srgbClr val="00B050"/>
                </a:solidFill>
              </a:rPr>
              <a:t>cn.itcast.maven</a:t>
            </a:r>
            <a:r>
              <a:rPr lang="en-US" altLang="zh-CN" sz="900" dirty="0">
                <a:solidFill>
                  <a:srgbClr val="00B050"/>
                </a:solidFill>
              </a:rPr>
              <a:t>&lt;/</a:t>
            </a:r>
            <a:r>
              <a:rPr lang="en-US" altLang="zh-CN" sz="900" dirty="0" err="1">
                <a:solidFill>
                  <a:srgbClr val="00B050"/>
                </a:solidFill>
              </a:rPr>
              <a:t>groupId</a:t>
            </a:r>
            <a:r>
              <a:rPr lang="en-US" altLang="zh-CN" sz="900" dirty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altLang="zh-CN" sz="900" dirty="0">
                <a:solidFill>
                  <a:srgbClr val="00B050"/>
                </a:solidFill>
              </a:rPr>
              <a:t>	&lt;</a:t>
            </a:r>
            <a:r>
              <a:rPr lang="en-US" altLang="zh-CN" sz="900" dirty="0" err="1" smtClean="0">
                <a:solidFill>
                  <a:srgbClr val="00B050"/>
                </a:solidFill>
              </a:rPr>
              <a:t>artifactId</a:t>
            </a:r>
            <a:r>
              <a:rPr lang="en-US" altLang="zh-CN" sz="900" dirty="0" smtClean="0">
                <a:solidFill>
                  <a:srgbClr val="00B050"/>
                </a:solidFill>
              </a:rPr>
              <a:t>&gt;Parent</a:t>
            </a:r>
            <a:r>
              <a:rPr lang="en-US" altLang="zh-CN" sz="900" dirty="0">
                <a:solidFill>
                  <a:srgbClr val="00B050"/>
                </a:solidFill>
              </a:rPr>
              <a:t>&lt;/</a:t>
            </a:r>
            <a:r>
              <a:rPr lang="en-US" altLang="zh-CN" sz="900" dirty="0" err="1">
                <a:solidFill>
                  <a:srgbClr val="00B050"/>
                </a:solidFill>
              </a:rPr>
              <a:t>artifactId</a:t>
            </a:r>
            <a:r>
              <a:rPr lang="en-US" altLang="zh-CN" sz="900" dirty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altLang="zh-CN" sz="900" dirty="0">
                <a:solidFill>
                  <a:srgbClr val="00B050"/>
                </a:solidFill>
              </a:rPr>
              <a:t>	&lt;version&gt;0.0.1-SNAPSHOT&lt;/version&gt;</a:t>
            </a:r>
          </a:p>
          <a:p>
            <a:pPr>
              <a:buNone/>
            </a:pPr>
            <a:r>
              <a:rPr lang="en-US" altLang="zh-CN" sz="900" dirty="0">
                <a:solidFill>
                  <a:srgbClr val="00B050"/>
                </a:solidFill>
              </a:rPr>
              <a:t>	&lt;</a:t>
            </a:r>
            <a:r>
              <a:rPr lang="en-US" altLang="zh-CN" sz="900" dirty="0" err="1">
                <a:solidFill>
                  <a:srgbClr val="00B050"/>
                </a:solidFill>
              </a:rPr>
              <a:t>relativePath</a:t>
            </a:r>
            <a:r>
              <a:rPr lang="en-US" altLang="zh-CN" sz="900" dirty="0" smtClean="0">
                <a:solidFill>
                  <a:srgbClr val="00B050"/>
                </a:solidFill>
              </a:rPr>
              <a:t>&gt;../Parent/pom.xml</a:t>
            </a:r>
            <a:r>
              <a:rPr lang="en-US" altLang="zh-CN" sz="900" dirty="0">
                <a:solidFill>
                  <a:srgbClr val="00B050"/>
                </a:solidFill>
              </a:rPr>
              <a:t>&lt;/</a:t>
            </a:r>
            <a:r>
              <a:rPr lang="en-US" altLang="zh-CN" sz="900" dirty="0" err="1">
                <a:solidFill>
                  <a:srgbClr val="00B050"/>
                </a:solidFill>
              </a:rPr>
              <a:t>relativePath</a:t>
            </a:r>
            <a:r>
              <a:rPr lang="en-US" altLang="zh-CN" sz="900" dirty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altLang="zh-CN" sz="900" dirty="0">
                <a:solidFill>
                  <a:srgbClr val="00B050"/>
                </a:solidFill>
              </a:rPr>
              <a:t>&lt;/parent&gt;</a:t>
            </a:r>
          </a:p>
          <a:p>
            <a:pPr>
              <a:buNone/>
            </a:pPr>
            <a:endParaRPr lang="en-US" altLang="zh-CN" sz="900" dirty="0"/>
          </a:p>
          <a:p>
            <a:pPr>
              <a:buNone/>
            </a:pPr>
            <a:r>
              <a:rPr lang="en-US" altLang="zh-CN" sz="900" dirty="0"/>
              <a:t>&lt;dependencies&gt;</a:t>
            </a:r>
          </a:p>
          <a:p>
            <a:pPr>
              <a:buNone/>
            </a:pPr>
            <a:r>
              <a:rPr lang="en-US" altLang="zh-CN" sz="900" dirty="0"/>
              <a:t>	&lt;dependency&gt;</a:t>
            </a:r>
          </a:p>
          <a:p>
            <a:pPr>
              <a:buNone/>
            </a:pPr>
            <a:r>
              <a:rPr lang="en-US" altLang="zh-CN" sz="900" dirty="0"/>
              <a:t>		&lt;</a:t>
            </a:r>
            <a:r>
              <a:rPr lang="en-US" altLang="zh-CN" sz="900" dirty="0" err="1"/>
              <a:t>groupId</a:t>
            </a:r>
            <a:r>
              <a:rPr lang="en-US" altLang="zh-CN" sz="900" dirty="0"/>
              <a:t>&gt;</a:t>
            </a:r>
            <a:r>
              <a:rPr lang="en-US" altLang="zh-CN" sz="900" dirty="0" err="1"/>
              <a:t>junit</a:t>
            </a:r>
            <a:r>
              <a:rPr lang="en-US" altLang="zh-CN" sz="900" dirty="0"/>
              <a:t>&lt;/</a:t>
            </a:r>
            <a:r>
              <a:rPr lang="en-US" altLang="zh-CN" sz="900" dirty="0" err="1"/>
              <a:t>groupId</a:t>
            </a:r>
            <a:r>
              <a:rPr lang="en-US" altLang="zh-CN" sz="900" dirty="0"/>
              <a:t>&gt;</a:t>
            </a:r>
          </a:p>
          <a:p>
            <a:pPr>
              <a:buNone/>
            </a:pPr>
            <a:r>
              <a:rPr lang="en-US" altLang="zh-CN" sz="900" dirty="0"/>
              <a:t>		&lt;</a:t>
            </a:r>
            <a:r>
              <a:rPr lang="en-US" altLang="zh-CN" sz="900" dirty="0" err="1"/>
              <a:t>artifactId</a:t>
            </a:r>
            <a:r>
              <a:rPr lang="en-US" altLang="zh-CN" sz="900" dirty="0"/>
              <a:t>&gt;</a:t>
            </a:r>
            <a:r>
              <a:rPr lang="en-US" altLang="zh-CN" sz="900" dirty="0" err="1"/>
              <a:t>junit</a:t>
            </a:r>
            <a:r>
              <a:rPr lang="en-US" altLang="zh-CN" sz="900" dirty="0"/>
              <a:t>&lt;/</a:t>
            </a:r>
            <a:r>
              <a:rPr lang="en-US" altLang="zh-CN" sz="900" dirty="0" err="1"/>
              <a:t>artifactId</a:t>
            </a:r>
            <a:r>
              <a:rPr lang="en-US" altLang="zh-CN" sz="900" dirty="0"/>
              <a:t>&gt;</a:t>
            </a:r>
          </a:p>
          <a:p>
            <a:pPr>
              <a:buNone/>
            </a:pPr>
            <a:r>
              <a:rPr lang="en-US" altLang="zh-CN" sz="900" dirty="0"/>
              <a:t>	&lt;/dependency&gt;</a:t>
            </a:r>
          </a:p>
          <a:p>
            <a:pPr>
              <a:buNone/>
            </a:pPr>
            <a:r>
              <a:rPr lang="en-US" altLang="zh-CN" sz="900" dirty="0"/>
              <a:t>&lt;/dependencies&gt;</a:t>
            </a:r>
          </a:p>
        </p:txBody>
      </p:sp>
    </p:spTree>
    <p:extLst>
      <p:ext uri="{BB962C8B-B14F-4D97-AF65-F5344CB8AC3E}">
        <p14:creationId xmlns:p14="http://schemas.microsoft.com/office/powerpoint/2010/main" val="17953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、依赖管理：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77686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自动下载相关的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包，统一依赖管理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01008"/>
            <a:ext cx="680316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2339752" y="1486584"/>
            <a:ext cx="6048672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令你惊叹的事，你的准备好硬盘空间和上网的资费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919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继承：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308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此时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Run As  Hello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工程的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pom.xml“maven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install”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报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错，</a:t>
            </a:r>
          </a:p>
          <a:p>
            <a:pPr>
              <a:buNone/>
            </a:pP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Project build error: Invalid packaging for parent POM cn.itcast.maven.HelloParent:0.0.1-SNAPSHOT, must be "</a:t>
            </a:r>
            <a:r>
              <a:rPr lang="en-US" altLang="zh-CN" sz="1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pom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 but is "jar"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HelloParent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pom.xml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&lt;packaging&gt;jar&lt;/packaging&gt;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改为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&lt;packaging&gt;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pom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&lt;/packaging&gt; </a:t>
            </a: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这是一个父工程，实际是一个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聚合工程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，它没有实际代码，它的作用是抽象出子工程公用的内容，</a:t>
            </a:r>
          </a:p>
          <a:p>
            <a:pPr>
              <a:buNone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Run As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一下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工程的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pom.xml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报错：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parent.relativePath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' points at wrong local POM</a:t>
            </a:r>
          </a:p>
          <a:p>
            <a:pPr>
              <a:buNone/>
            </a:pP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注意：在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Run As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子工程前，一定先要对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parent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工程进行安装	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install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124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继承：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384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、修改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HelloFriend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MakeFriends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项目，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Run As “maven install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”都成功。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但发现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工程依赖不对，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怎么多了</a:t>
            </a:r>
            <a:r>
              <a:rPr lang="en-US" altLang="zh-CN" sz="14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HelloFriend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的依赖？</a:t>
            </a:r>
            <a:endParaRPr lang="en-US" altLang="zh-CN" sz="14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依赖进行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管理：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parent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中将依赖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进行管理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dependencyManagement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，此时其他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项目依赖全部消失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、再在各个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中加入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依赖，但不需加入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版本和范围，</a:t>
            </a:r>
            <a:r>
              <a:rPr lang="en-US" altLang="zh-CN" sz="1400" dirty="0"/>
              <a:t>&lt;version</a:t>
            </a:r>
            <a:r>
              <a:rPr lang="en-US" altLang="zh-CN" sz="1400" dirty="0" smtClean="0"/>
              <a:t>&gt;</a:t>
            </a:r>
            <a:r>
              <a:rPr lang="en-US" altLang="zh-CN" sz="1400" dirty="0"/>
              <a:t>&lt;scope</a:t>
            </a:r>
            <a:r>
              <a:rPr lang="en-US" altLang="zh-CN" sz="1400" dirty="0" smtClean="0"/>
              <a:t>&gt;</a:t>
            </a: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这样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防止开发团队中大家使用不同的版本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，造成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整合项目时，发生冲突，导致异常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此时各工程依赖关系又正确了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228184" y="864277"/>
            <a:ext cx="2564005" cy="1703293"/>
            <a:chOff x="5148063" y="3582703"/>
            <a:chExt cx="2867025" cy="20764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3" y="3582703"/>
              <a:ext cx="2867025" cy="20764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 bwMode="auto">
            <a:xfrm>
              <a:off x="5525360" y="4963972"/>
              <a:ext cx="1361504" cy="288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850662" y="3501008"/>
            <a:ext cx="3888432" cy="1131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endParaRPr lang="en-US" altLang="zh-CN" sz="900" dirty="0"/>
          </a:p>
          <a:p>
            <a:pPr>
              <a:buNone/>
            </a:pPr>
            <a:r>
              <a:rPr lang="en-US" altLang="zh-CN" sz="900" dirty="0"/>
              <a:t>&lt;dependencies&gt;</a:t>
            </a:r>
          </a:p>
          <a:p>
            <a:pPr>
              <a:buNone/>
            </a:pPr>
            <a:r>
              <a:rPr lang="en-US" altLang="zh-CN" sz="900" dirty="0"/>
              <a:t>	&lt;dependency&gt;</a:t>
            </a:r>
          </a:p>
          <a:p>
            <a:pPr>
              <a:buNone/>
            </a:pPr>
            <a:r>
              <a:rPr lang="en-US" altLang="zh-CN" sz="900" dirty="0"/>
              <a:t>		&lt;</a:t>
            </a:r>
            <a:r>
              <a:rPr lang="en-US" altLang="zh-CN" sz="900" dirty="0" err="1"/>
              <a:t>groupId</a:t>
            </a:r>
            <a:r>
              <a:rPr lang="en-US" altLang="zh-CN" sz="900" dirty="0"/>
              <a:t>&gt;</a:t>
            </a:r>
            <a:r>
              <a:rPr lang="en-US" altLang="zh-CN" sz="900" dirty="0" err="1"/>
              <a:t>junit</a:t>
            </a:r>
            <a:r>
              <a:rPr lang="en-US" altLang="zh-CN" sz="900" dirty="0"/>
              <a:t>&lt;/</a:t>
            </a:r>
            <a:r>
              <a:rPr lang="en-US" altLang="zh-CN" sz="900" dirty="0" err="1"/>
              <a:t>groupId</a:t>
            </a:r>
            <a:r>
              <a:rPr lang="en-US" altLang="zh-CN" sz="900" dirty="0"/>
              <a:t>&gt;</a:t>
            </a:r>
          </a:p>
          <a:p>
            <a:pPr>
              <a:buNone/>
            </a:pPr>
            <a:r>
              <a:rPr lang="en-US" altLang="zh-CN" sz="900" dirty="0"/>
              <a:t>		&lt;</a:t>
            </a:r>
            <a:r>
              <a:rPr lang="en-US" altLang="zh-CN" sz="900" dirty="0" err="1"/>
              <a:t>artifactId</a:t>
            </a:r>
            <a:r>
              <a:rPr lang="en-US" altLang="zh-CN" sz="900" dirty="0"/>
              <a:t>&gt;</a:t>
            </a:r>
            <a:r>
              <a:rPr lang="en-US" altLang="zh-CN" sz="900" dirty="0" err="1"/>
              <a:t>junit</a:t>
            </a:r>
            <a:r>
              <a:rPr lang="en-US" altLang="zh-CN" sz="900" dirty="0"/>
              <a:t>&lt;/</a:t>
            </a:r>
            <a:r>
              <a:rPr lang="en-US" altLang="zh-CN" sz="900" dirty="0" err="1"/>
              <a:t>artifactId</a:t>
            </a:r>
            <a:r>
              <a:rPr lang="en-US" altLang="zh-CN" sz="900" dirty="0"/>
              <a:t>&gt;</a:t>
            </a:r>
          </a:p>
          <a:p>
            <a:pPr>
              <a:buNone/>
            </a:pPr>
            <a:r>
              <a:rPr lang="en-US" altLang="zh-CN" sz="900" dirty="0"/>
              <a:t>	&lt;/dependency&gt;</a:t>
            </a:r>
          </a:p>
          <a:p>
            <a:pPr>
              <a:buNone/>
            </a:pPr>
            <a:r>
              <a:rPr lang="en-US" altLang="zh-CN" sz="900" dirty="0"/>
              <a:t>&lt;/dependencies&gt;</a:t>
            </a:r>
          </a:p>
        </p:txBody>
      </p:sp>
      <p:sp>
        <p:nvSpPr>
          <p:cNvPr id="6" name="线形标注 1(带边框和强调线) 5"/>
          <p:cNvSpPr/>
          <p:nvPr/>
        </p:nvSpPr>
        <p:spPr bwMode="auto">
          <a:xfrm>
            <a:off x="2123728" y="3501008"/>
            <a:ext cx="2448272" cy="792088"/>
          </a:xfrm>
          <a:prstGeom prst="accentBorderCallout1">
            <a:avLst>
              <a:gd name="adj1" fmla="val 18750"/>
              <a:gd name="adj2" fmla="val -8333"/>
              <a:gd name="adj3" fmla="val -34488"/>
              <a:gd name="adj4" fmla="val -30521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如不出现上面现象，引用正常。则无需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dependencyManagement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74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聚合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2656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Parent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pom.xml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文件中加入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&lt;modules&gt;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&lt;module&gt;../Hello&lt;/module&gt;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&lt;module&gt;../</a:t>
            </a:r>
            <a:r>
              <a:rPr lang="en-US" altLang="zh-CN" sz="1400" dirty="0" err="1">
                <a:solidFill>
                  <a:srgbClr val="00B050"/>
                </a:solidFill>
              </a:rPr>
              <a:t>HelloFriend</a:t>
            </a:r>
            <a:r>
              <a:rPr lang="en-US" altLang="zh-CN" sz="1400" dirty="0">
                <a:solidFill>
                  <a:srgbClr val="00B050"/>
                </a:solidFill>
              </a:rPr>
              <a:t>&lt;/module&gt;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&lt;module&gt;../</a:t>
            </a:r>
            <a:r>
              <a:rPr lang="en-US" altLang="zh-CN" sz="1400" dirty="0" err="1">
                <a:solidFill>
                  <a:srgbClr val="00B050"/>
                </a:solidFill>
              </a:rPr>
              <a:t>MakeFriends</a:t>
            </a:r>
            <a:r>
              <a:rPr lang="en-US" altLang="zh-CN" sz="1400" dirty="0">
                <a:solidFill>
                  <a:srgbClr val="00B050"/>
                </a:solidFill>
              </a:rPr>
              <a:t>&lt;/module&gt;</a:t>
            </a:r>
          </a:p>
          <a:p>
            <a:pPr>
              <a:buNone/>
            </a:pPr>
            <a:r>
              <a:rPr lang="en-US" altLang="zh-CN" sz="1400" dirty="0"/>
              <a:t>&lt;/modules</a:t>
            </a:r>
            <a:r>
              <a:rPr lang="en-US" altLang="zh-CN" sz="1400" dirty="0" smtClean="0"/>
              <a:t>&gt;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这样就无需一个一个的安装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install</a:t>
            </a: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只需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HelloParent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pom.xml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上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Run As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，就会连同全部一起进行安装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24944"/>
            <a:ext cx="4853410" cy="10961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3627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3385060" y="3583512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4355023" y="3602561"/>
            <a:ext cx="5452839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Web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工程</a:t>
            </a:r>
          </a:p>
        </p:txBody>
      </p:sp>
    </p:spTree>
    <p:extLst>
      <p:ext uri="{BB962C8B-B14F-4D97-AF65-F5344CB8AC3E}">
        <p14:creationId xmlns:p14="http://schemas.microsoft.com/office/powerpoint/2010/main" val="387198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28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MyEclipse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8.6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新建时选中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maven-archetype-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webapp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，如果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MyEclipse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报错，手工配置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0968"/>
            <a:ext cx="3368611" cy="265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119346"/>
            <a:ext cx="4498058" cy="266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28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36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工程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MyEclipse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8.6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新建时选中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maven-archetype-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webapp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，如果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MyEclipse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报错，手工配置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1560" y="2904709"/>
            <a:ext cx="3148385" cy="3130394"/>
            <a:chOff x="755576" y="2923112"/>
            <a:chExt cx="3652441" cy="363157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923112"/>
              <a:ext cx="3652441" cy="3631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矩形 8"/>
            <p:cNvSpPr/>
            <p:nvPr/>
          </p:nvSpPr>
          <p:spPr bwMode="auto">
            <a:xfrm>
              <a:off x="897139" y="5157192"/>
              <a:ext cx="1217605" cy="2362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2912385"/>
            <a:ext cx="4139968" cy="808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3933056"/>
            <a:ext cx="3480882" cy="251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8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36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工程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MyEclipse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8.6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784976" cy="384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、手工创建目录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/main/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webapp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/WEB-INF/classes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，并加入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web.xml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、新建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target/classes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目录，删除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WebRoot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、选中工程，属性，编辑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Java Build Path/Source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选项卡，编辑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Output folder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Default output folder</a:t>
            </a: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target/classes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、删除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WebRoot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矩形 1"/>
          <p:cNvSpPr/>
          <p:nvPr/>
        </p:nvSpPr>
        <p:spPr>
          <a:xfrm>
            <a:off x="645809" y="3068960"/>
            <a:ext cx="4572000" cy="22529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web.xml</a:t>
            </a:r>
          </a:p>
          <a:p>
            <a:pPr>
              <a:buNone/>
            </a:pPr>
            <a:endParaRPr lang="en-US" altLang="zh-CN" sz="1200" dirty="0"/>
          </a:p>
          <a:p>
            <a:pPr>
              <a:buNone/>
            </a:pPr>
            <a:r>
              <a:rPr lang="en-US" altLang="zh-CN" sz="1200" dirty="0" smtClean="0"/>
              <a:t>&lt;!</a:t>
            </a:r>
            <a:r>
              <a:rPr lang="en-US" altLang="zh-CN" sz="1200" dirty="0"/>
              <a:t>DOCTYPE web-app PUBLIC</a:t>
            </a:r>
          </a:p>
          <a:p>
            <a:pPr>
              <a:buNone/>
            </a:pPr>
            <a:r>
              <a:rPr lang="en-US" altLang="zh-CN" sz="1200" dirty="0"/>
              <a:t> "-//Sun Microsystems, Inc.//DTD Web Application 2.3//EN"</a:t>
            </a:r>
          </a:p>
          <a:p>
            <a:pPr>
              <a:buNone/>
            </a:pPr>
            <a:r>
              <a:rPr lang="en-US" altLang="zh-CN" sz="1200" dirty="0"/>
              <a:t> "http://java.sun.com/</a:t>
            </a:r>
            <a:r>
              <a:rPr lang="en-US" altLang="zh-CN" sz="1200" dirty="0" err="1"/>
              <a:t>dtd</a:t>
            </a:r>
            <a:r>
              <a:rPr lang="en-US" altLang="zh-CN" sz="1200" dirty="0"/>
              <a:t>/web-app_2_3.dtd" &gt;</a:t>
            </a:r>
          </a:p>
          <a:p>
            <a:pPr>
              <a:buNone/>
            </a:pPr>
            <a:endParaRPr lang="en-US" altLang="zh-CN" sz="1200" dirty="0"/>
          </a:p>
          <a:p>
            <a:pPr>
              <a:buNone/>
            </a:pPr>
            <a:r>
              <a:rPr lang="en-US" altLang="zh-CN" sz="1200" dirty="0"/>
              <a:t>&lt;web-app&gt;</a:t>
            </a:r>
          </a:p>
          <a:p>
            <a:pPr>
              <a:buNone/>
            </a:pPr>
            <a:r>
              <a:rPr lang="en-US" altLang="zh-CN" sz="1200" dirty="0"/>
              <a:t>  &lt;display-name&gt;Archetype Created Web Application&lt;/display-name&gt;</a:t>
            </a:r>
          </a:p>
          <a:p>
            <a:pPr>
              <a:buNone/>
            </a:pPr>
            <a:r>
              <a:rPr lang="en-US" altLang="zh-CN" sz="1200" dirty="0"/>
              <a:t>&lt;/web-app&gt;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884900"/>
            <a:ext cx="3382337" cy="244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3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36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工程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MyEclipse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8.6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784976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、修改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pom.xml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矩形 1"/>
          <p:cNvSpPr/>
          <p:nvPr/>
        </p:nvSpPr>
        <p:spPr>
          <a:xfrm>
            <a:off x="645808" y="3068960"/>
            <a:ext cx="9110768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/>
              <a:t>&lt;project </a:t>
            </a:r>
            <a:r>
              <a:rPr lang="en-US" altLang="zh-CN" sz="1200" dirty="0" err="1"/>
              <a:t>xmlns</a:t>
            </a:r>
            <a:r>
              <a:rPr lang="en-US" altLang="zh-CN" sz="1200" dirty="0"/>
              <a:t>="http://maven.apache.org/POM/4.0.0" </a:t>
            </a:r>
            <a:r>
              <a:rPr lang="en-US" altLang="zh-CN" sz="1200" dirty="0" err="1"/>
              <a:t>xmlns:xsi</a:t>
            </a:r>
            <a:r>
              <a:rPr lang="en-US" altLang="zh-CN" sz="1200" dirty="0"/>
              <a:t>="http://www.w3.org/2001/XMLSchema-instance"</a:t>
            </a:r>
          </a:p>
          <a:p>
            <a:pPr>
              <a:buNone/>
            </a:pPr>
            <a:r>
              <a:rPr lang="en-US" altLang="zh-CN" sz="1200" dirty="0"/>
              <a:t>	</a:t>
            </a:r>
            <a:r>
              <a:rPr lang="en-US" altLang="zh-CN" sz="1200" dirty="0" err="1"/>
              <a:t>xsi:schemaLocation</a:t>
            </a:r>
            <a:r>
              <a:rPr lang="en-US" altLang="zh-CN" sz="1200" dirty="0"/>
              <a:t>="http://maven.apache.org/POM/4.0.0 http://maven.apache.org/maven-v4_0_0.xsd"&gt;</a:t>
            </a:r>
          </a:p>
          <a:p>
            <a:pPr>
              <a:buNone/>
            </a:pPr>
            <a:r>
              <a:rPr lang="en-US" altLang="zh-CN" sz="1200" dirty="0"/>
              <a:t>	&lt;</a:t>
            </a:r>
            <a:r>
              <a:rPr lang="en-US" altLang="zh-CN" sz="1200" dirty="0" err="1"/>
              <a:t>modelVersion</a:t>
            </a:r>
            <a:r>
              <a:rPr lang="en-US" altLang="zh-CN" sz="1200" dirty="0"/>
              <a:t>&gt;4.0.0&lt;/</a:t>
            </a:r>
            <a:r>
              <a:rPr lang="en-US" altLang="zh-CN" sz="1200" dirty="0" err="1"/>
              <a:t>modelVersion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endParaRPr lang="en-US" altLang="zh-CN" sz="1200" dirty="0"/>
          </a:p>
          <a:p>
            <a:pPr>
              <a:buNone/>
            </a:pPr>
            <a:r>
              <a:rPr lang="en-US" altLang="zh-CN" sz="1200" dirty="0"/>
              <a:t>	&lt;</a:t>
            </a:r>
            <a:r>
              <a:rPr lang="en-US" altLang="zh-CN" sz="1200" dirty="0" err="1"/>
              <a:t>artifactId</a:t>
            </a:r>
            <a:r>
              <a:rPr lang="en-US" altLang="zh-CN" sz="1200" dirty="0"/>
              <a:t>&gt;</a:t>
            </a:r>
            <a:r>
              <a:rPr lang="en-US" altLang="zh-CN" sz="1200" dirty="0" err="1"/>
              <a:t>HelloWeb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artifactId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	&lt;packaging&gt;</a:t>
            </a:r>
            <a:r>
              <a:rPr lang="en-US" altLang="zh-CN" sz="1200" b="1" dirty="0">
                <a:solidFill>
                  <a:srgbClr val="00B050"/>
                </a:solidFill>
              </a:rPr>
              <a:t>war</a:t>
            </a:r>
            <a:r>
              <a:rPr lang="en-US" altLang="zh-CN" sz="1200" dirty="0"/>
              <a:t>&lt;/packaging&gt;</a:t>
            </a:r>
          </a:p>
          <a:p>
            <a:pPr>
              <a:buNone/>
            </a:pPr>
            <a:endParaRPr lang="en-US" altLang="zh-CN" sz="1200" dirty="0"/>
          </a:p>
          <a:p>
            <a:pPr>
              <a:buNone/>
            </a:pPr>
            <a:endParaRPr lang="en-US" altLang="zh-CN" sz="1200" dirty="0"/>
          </a:p>
          <a:p>
            <a:pPr>
              <a:buNone/>
            </a:pPr>
            <a:r>
              <a:rPr lang="en-US" altLang="zh-CN" sz="1200" dirty="0"/>
              <a:t>	&lt;parent&gt;</a:t>
            </a:r>
          </a:p>
          <a:p>
            <a:pPr>
              <a:buNone/>
            </a:pPr>
            <a:r>
              <a:rPr lang="en-US" altLang="zh-CN" sz="1200" dirty="0"/>
              <a:t>		&lt;</a:t>
            </a:r>
            <a:r>
              <a:rPr lang="en-US" altLang="zh-CN" sz="1200" dirty="0" err="1"/>
              <a:t>groupId</a:t>
            </a:r>
            <a:r>
              <a:rPr lang="en-US" altLang="zh-CN" sz="1200" dirty="0"/>
              <a:t>&gt;</a:t>
            </a:r>
            <a:r>
              <a:rPr lang="en-US" altLang="zh-CN" sz="1200" dirty="0" err="1"/>
              <a:t>cn.itcast.maven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groupId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		&lt;</a:t>
            </a:r>
            <a:r>
              <a:rPr lang="en-US" altLang="zh-CN" sz="1200" dirty="0" err="1"/>
              <a:t>artifactId</a:t>
            </a:r>
            <a:r>
              <a:rPr lang="en-US" altLang="zh-CN" sz="1200" dirty="0"/>
              <a:t>&gt;</a:t>
            </a:r>
            <a:r>
              <a:rPr lang="en-US" altLang="zh-CN" sz="1200" dirty="0" err="1"/>
              <a:t>HelloParent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artifactId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		&lt;version&gt;0.0.1-SNAPSHOT&lt;/version&gt;</a:t>
            </a:r>
          </a:p>
          <a:p>
            <a:pPr>
              <a:buNone/>
            </a:pPr>
            <a:r>
              <a:rPr lang="en-US" altLang="zh-CN" sz="1200" dirty="0"/>
              <a:t>		&lt;</a:t>
            </a:r>
            <a:r>
              <a:rPr lang="en-US" altLang="zh-CN" sz="1200" dirty="0" err="1"/>
              <a:t>relativePath</a:t>
            </a:r>
            <a:r>
              <a:rPr lang="en-US" altLang="zh-CN" sz="1200" dirty="0"/>
              <a:t>&gt;</a:t>
            </a:r>
            <a:r>
              <a:rPr lang="en-US" altLang="zh-CN" sz="1200" b="1" dirty="0">
                <a:solidFill>
                  <a:srgbClr val="00B050"/>
                </a:solidFill>
              </a:rPr>
              <a:t>../Parent/pom.xml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relativePath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	&lt;/parent</a:t>
            </a:r>
            <a:r>
              <a:rPr lang="en-US" altLang="zh-CN" sz="1200" dirty="0" smtClean="0"/>
              <a:t>&gt;</a:t>
            </a:r>
            <a:endParaRPr lang="en-US" altLang="zh-C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491881" y="1341467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注意这里打包不在是默认的</a:t>
            </a:r>
            <a:r>
              <a:rPr lang="en-US" altLang="zh-CN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jar</a:t>
            </a: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，而是</a:t>
            </a:r>
            <a:r>
              <a:rPr lang="en-US" altLang="zh-CN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war</a:t>
            </a: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包</a:t>
            </a:r>
            <a:endParaRPr lang="en-US" altLang="zh-CN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58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36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工程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MyEclipse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8.6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784976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、修改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pom.xml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文件                                                         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、修改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HelloParent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pom.xml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矩形 1"/>
          <p:cNvSpPr/>
          <p:nvPr/>
        </p:nvSpPr>
        <p:spPr>
          <a:xfrm>
            <a:off x="645808" y="3068960"/>
            <a:ext cx="795863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/>
              <a:t>&lt;dependencies&gt;</a:t>
            </a:r>
          </a:p>
          <a:p>
            <a:pPr>
              <a:buNone/>
            </a:pPr>
            <a:r>
              <a:rPr lang="en-US" altLang="zh-CN" sz="1200" dirty="0"/>
              <a:t>	&lt;dependency&gt;</a:t>
            </a:r>
          </a:p>
          <a:p>
            <a:pPr>
              <a:buNone/>
            </a:pPr>
            <a:r>
              <a:rPr lang="en-US" altLang="zh-CN" sz="1200" dirty="0"/>
              <a:t>		&lt;</a:t>
            </a:r>
            <a:r>
              <a:rPr lang="en-US" altLang="zh-CN" sz="1200" dirty="0" err="1"/>
              <a:t>groupId</a:t>
            </a:r>
            <a:r>
              <a:rPr lang="en-US" altLang="zh-CN" sz="1200" dirty="0"/>
              <a:t>&gt;</a:t>
            </a:r>
            <a:r>
              <a:rPr lang="en-US" altLang="zh-CN" sz="1200" dirty="0" err="1"/>
              <a:t>junit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groupId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		&lt;</a:t>
            </a:r>
            <a:r>
              <a:rPr lang="en-US" altLang="zh-CN" sz="1200" dirty="0" err="1"/>
              <a:t>artifactId</a:t>
            </a:r>
            <a:r>
              <a:rPr lang="en-US" altLang="zh-CN" sz="1200" dirty="0"/>
              <a:t>&gt;</a:t>
            </a:r>
            <a:r>
              <a:rPr lang="en-US" altLang="zh-CN" sz="1200" dirty="0" err="1"/>
              <a:t>junit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artifactId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	&lt;/dependency&gt;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</a:rPr>
              <a:t>	&lt;dependency&gt;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</a:rPr>
              <a:t>		&lt;</a:t>
            </a:r>
            <a:r>
              <a:rPr lang="en-US" altLang="zh-CN" sz="1200" dirty="0" err="1">
                <a:solidFill>
                  <a:srgbClr val="00B050"/>
                </a:solidFill>
              </a:rPr>
              <a:t>groupId</a:t>
            </a:r>
            <a:r>
              <a:rPr lang="en-US" altLang="zh-CN" sz="1200" dirty="0">
                <a:solidFill>
                  <a:srgbClr val="00B050"/>
                </a:solidFill>
              </a:rPr>
              <a:t>&gt;</a:t>
            </a:r>
            <a:r>
              <a:rPr lang="en-US" altLang="zh-CN" sz="1200" dirty="0" err="1">
                <a:solidFill>
                  <a:srgbClr val="00B050"/>
                </a:solidFill>
              </a:rPr>
              <a:t>cn.itcast.maven</a:t>
            </a:r>
            <a:r>
              <a:rPr lang="en-US" altLang="zh-CN" sz="1200" dirty="0">
                <a:solidFill>
                  <a:srgbClr val="00B050"/>
                </a:solidFill>
              </a:rPr>
              <a:t>&lt;/</a:t>
            </a:r>
            <a:r>
              <a:rPr lang="en-US" altLang="zh-CN" sz="1200" dirty="0" err="1">
                <a:solidFill>
                  <a:srgbClr val="00B050"/>
                </a:solidFill>
              </a:rPr>
              <a:t>groupId</a:t>
            </a:r>
            <a:r>
              <a:rPr lang="en-US" altLang="zh-CN" sz="1200" dirty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</a:rPr>
              <a:t>		&lt;</a:t>
            </a:r>
            <a:r>
              <a:rPr lang="en-US" altLang="zh-CN" sz="1200" dirty="0" err="1">
                <a:solidFill>
                  <a:srgbClr val="00B050"/>
                </a:solidFill>
              </a:rPr>
              <a:t>artifactId</a:t>
            </a:r>
            <a:r>
              <a:rPr lang="en-US" altLang="zh-CN" sz="1200" dirty="0">
                <a:solidFill>
                  <a:srgbClr val="00B050"/>
                </a:solidFill>
              </a:rPr>
              <a:t>&gt;</a:t>
            </a:r>
            <a:r>
              <a:rPr lang="en-US" altLang="zh-CN" sz="1200" dirty="0" err="1">
                <a:solidFill>
                  <a:srgbClr val="00B050"/>
                </a:solidFill>
              </a:rPr>
              <a:t>MakeFriends</a:t>
            </a:r>
            <a:r>
              <a:rPr lang="en-US" altLang="zh-CN" sz="1200" dirty="0">
                <a:solidFill>
                  <a:srgbClr val="00B050"/>
                </a:solidFill>
              </a:rPr>
              <a:t>&lt;/</a:t>
            </a:r>
            <a:r>
              <a:rPr lang="en-US" altLang="zh-CN" sz="1200" dirty="0" err="1">
                <a:solidFill>
                  <a:srgbClr val="00B050"/>
                </a:solidFill>
              </a:rPr>
              <a:t>artifactId</a:t>
            </a:r>
            <a:r>
              <a:rPr lang="en-US" altLang="zh-CN" sz="1200" dirty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</a:rPr>
              <a:t>	&lt;/dependency&gt;</a:t>
            </a:r>
          </a:p>
          <a:p>
            <a:pPr>
              <a:buNone/>
            </a:pPr>
            <a:r>
              <a:rPr lang="en-US" altLang="zh-CN" sz="1200" dirty="0"/>
              <a:t>&lt;/dependencies&gt;</a:t>
            </a:r>
          </a:p>
          <a:p>
            <a:pPr>
              <a:buNone/>
            </a:pPr>
            <a:endParaRPr lang="en-US" altLang="zh-CN" sz="1200" dirty="0"/>
          </a:p>
          <a:p>
            <a:pPr>
              <a:buNone/>
            </a:pPr>
            <a:r>
              <a:rPr lang="en-US" altLang="zh-CN" sz="1200" dirty="0"/>
              <a:t>&lt;/project&gt;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1881" y="1341467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zh-CN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Build </a:t>
            </a: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指定发布的虚拟路径</a:t>
            </a:r>
            <a:endParaRPr lang="en-US" altLang="zh-CN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17216" y="3068959"/>
            <a:ext cx="7958639" cy="313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/>
              <a:t>&lt;modules&gt;</a:t>
            </a:r>
          </a:p>
          <a:p>
            <a:pPr>
              <a:buNone/>
            </a:pPr>
            <a:r>
              <a:rPr lang="en-US" altLang="zh-CN" sz="1200" dirty="0"/>
              <a:t>	&lt;module&gt;../Hello&lt;/module&gt;</a:t>
            </a:r>
          </a:p>
          <a:p>
            <a:pPr>
              <a:buNone/>
            </a:pPr>
            <a:r>
              <a:rPr lang="en-US" altLang="zh-CN" sz="1200" dirty="0"/>
              <a:t>	&lt;module&gt;../</a:t>
            </a:r>
            <a:r>
              <a:rPr lang="en-US" altLang="zh-CN" sz="1200" dirty="0" err="1"/>
              <a:t>HelloFriend</a:t>
            </a:r>
            <a:r>
              <a:rPr lang="en-US" altLang="zh-CN" sz="1200" dirty="0"/>
              <a:t>&lt;/module&gt;</a:t>
            </a:r>
          </a:p>
          <a:p>
            <a:pPr>
              <a:buNone/>
            </a:pPr>
            <a:r>
              <a:rPr lang="en-US" altLang="zh-CN" sz="1200" dirty="0"/>
              <a:t>	&lt;module&gt;../</a:t>
            </a:r>
            <a:r>
              <a:rPr lang="en-US" altLang="zh-CN" sz="1200" dirty="0" err="1"/>
              <a:t>MakeFriends</a:t>
            </a:r>
            <a:r>
              <a:rPr lang="en-US" altLang="zh-CN" sz="1200" dirty="0"/>
              <a:t>&lt;/module&gt;</a:t>
            </a:r>
          </a:p>
          <a:p>
            <a:pPr>
              <a:buNone/>
            </a:pPr>
            <a:r>
              <a:rPr lang="en-US" altLang="zh-CN" sz="1200" dirty="0"/>
              <a:t>	</a:t>
            </a:r>
            <a:r>
              <a:rPr lang="en-US" altLang="zh-CN" sz="1200" dirty="0">
                <a:solidFill>
                  <a:srgbClr val="00B050"/>
                </a:solidFill>
              </a:rPr>
              <a:t>&lt;module&gt;../</a:t>
            </a:r>
            <a:r>
              <a:rPr lang="en-US" altLang="zh-CN" sz="1200" dirty="0" err="1">
                <a:solidFill>
                  <a:srgbClr val="00B050"/>
                </a:solidFill>
              </a:rPr>
              <a:t>HelloWeb</a:t>
            </a:r>
            <a:r>
              <a:rPr lang="en-US" altLang="zh-CN" sz="1200" dirty="0">
                <a:solidFill>
                  <a:srgbClr val="00B050"/>
                </a:solidFill>
              </a:rPr>
              <a:t>&lt;/module&gt;</a:t>
            </a:r>
          </a:p>
          <a:p>
            <a:pPr>
              <a:buNone/>
            </a:pPr>
            <a:r>
              <a:rPr lang="en-US" altLang="zh-CN" sz="1200" dirty="0"/>
              <a:t>&lt;/</a:t>
            </a:r>
            <a:r>
              <a:rPr lang="en-US" altLang="zh-CN" sz="1200" dirty="0" smtClean="0"/>
              <a:t>modules&gt;</a:t>
            </a:r>
          </a:p>
          <a:p>
            <a:pPr>
              <a:buNone/>
            </a:pPr>
            <a:endParaRPr lang="en-US" altLang="zh-CN" sz="1200" dirty="0"/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index.jsp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fr-FR" altLang="zh-CN" sz="1200" dirty="0"/>
              <a:t>&lt;%@ page language="java" contentType="text/html; charset=UTF-8" pageEncoding="UTF-8"%&gt;</a:t>
            </a:r>
          </a:p>
          <a:p>
            <a:pPr>
              <a:buNone/>
            </a:pPr>
            <a:r>
              <a:rPr lang="fr-FR" altLang="zh-CN" sz="1200" dirty="0"/>
              <a:t>&lt;%@ page import="cn.itcast.maven.*"%&gt;</a:t>
            </a:r>
          </a:p>
          <a:p>
            <a:pPr>
              <a:buNone/>
            </a:pPr>
            <a:r>
              <a:rPr lang="fr-FR" altLang="zh-CN" sz="1200" dirty="0"/>
              <a:t>&lt;%</a:t>
            </a:r>
          </a:p>
          <a:p>
            <a:pPr>
              <a:buNone/>
            </a:pPr>
            <a:r>
              <a:rPr lang="fr-FR" altLang="zh-CN" sz="1200" dirty="0"/>
              <a:t>    MakeFriends makeFriends=new MakeFriends();</a:t>
            </a:r>
          </a:p>
          <a:p>
            <a:pPr>
              <a:buNone/>
            </a:pPr>
            <a:r>
              <a:rPr lang="fr-FR" altLang="zh-CN" sz="1200" dirty="0"/>
              <a:t>    out.println(makeFriends.makeFriends("tony"));</a:t>
            </a:r>
          </a:p>
          <a:p>
            <a:pPr>
              <a:buNone/>
            </a:pPr>
            <a:r>
              <a:rPr lang="fr-FR" altLang="zh-CN" sz="1200" dirty="0"/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1355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36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工程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MyEclipse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8.6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9145016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、仓库中的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war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出现，配置无错，顺利打包、发布完成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拷贝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war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包到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tomcat/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webapps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下，启动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访问：</a:t>
            </a:r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http://localhost:8090/HelloWeb-0.0.1-SNAPSHOT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、成功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1881" y="1341467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访问名字好像有点长</a:t>
            </a:r>
            <a:endParaRPr lang="en-US" altLang="zh-CN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06" y="3679816"/>
            <a:ext cx="4322042" cy="2226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581128"/>
            <a:ext cx="4095750" cy="1628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6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、项目信息管理：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项目信息、开发人员信息、开发者信息，文档自动生成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01008"/>
            <a:ext cx="680316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7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540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设置虚拟路径，并自动启动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9145016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HelloWeb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/pom.xml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中加入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build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标签。使用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org.codehaus.cargo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插件，设置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路径，端口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5736" y="1403484"/>
            <a:ext cx="64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执行</a:t>
            </a:r>
            <a:r>
              <a:rPr lang="en-US" altLang="zh-CN" dirty="0" err="1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HelloWeb</a:t>
            </a: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的</a:t>
            </a:r>
            <a:r>
              <a:rPr lang="en-US" altLang="zh-CN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pom.xml </a:t>
            </a:r>
            <a:r>
              <a:rPr lang="en-US" altLang="zh-CN" dirty="0" err="1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mvn</a:t>
            </a:r>
            <a:r>
              <a:rPr lang="en-US" altLang="zh-CN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 install</a:t>
            </a: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，第一次会下载插件</a:t>
            </a:r>
            <a:endParaRPr lang="en-US" altLang="zh-CN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924944"/>
            <a:ext cx="1144927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/>
              <a:t>&lt;build&gt;</a:t>
            </a:r>
          </a:p>
          <a:p>
            <a:pPr>
              <a:buNone/>
            </a:pPr>
            <a:r>
              <a:rPr lang="en-US" altLang="zh-CN" sz="1200" dirty="0"/>
              <a:t>  &lt;</a:t>
            </a:r>
            <a:r>
              <a:rPr lang="en-US" altLang="zh-CN" sz="1200" dirty="0" err="1"/>
              <a:t>finalName</a:t>
            </a:r>
            <a:r>
              <a:rPr lang="en-US" altLang="zh-CN" sz="1200" dirty="0"/>
              <a:t>&gt;</a:t>
            </a:r>
            <a:r>
              <a:rPr lang="en-US" altLang="zh-CN" sz="1200" dirty="0" err="1">
                <a:solidFill>
                  <a:srgbClr val="00B050"/>
                </a:solidFill>
              </a:rPr>
              <a:t>hw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finalName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  &lt;plugins&gt;</a:t>
            </a:r>
          </a:p>
          <a:p>
            <a:pPr>
              <a:buNone/>
            </a:pPr>
            <a:r>
              <a:rPr lang="en-US" altLang="zh-CN" sz="1200" dirty="0"/>
              <a:t>    &lt;plugin&gt;</a:t>
            </a:r>
          </a:p>
          <a:p>
            <a:pPr>
              <a:buNone/>
            </a:pPr>
            <a:r>
              <a:rPr lang="en-US" altLang="zh-CN" sz="1200" dirty="0"/>
              <a:t>      &lt;</a:t>
            </a:r>
            <a:r>
              <a:rPr lang="en-US" altLang="zh-CN" sz="1200" dirty="0" err="1"/>
              <a:t>groupId</a:t>
            </a:r>
            <a:r>
              <a:rPr lang="en-US" altLang="zh-CN" sz="1200" dirty="0"/>
              <a:t>&gt;</a:t>
            </a:r>
            <a:r>
              <a:rPr lang="en-US" altLang="zh-CN" sz="1200" dirty="0" err="1">
                <a:solidFill>
                  <a:srgbClr val="00B050"/>
                </a:solidFill>
              </a:rPr>
              <a:t>org.codehaus.cargo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groupId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      &lt;</a:t>
            </a:r>
            <a:r>
              <a:rPr lang="en-US" altLang="zh-CN" sz="1200" dirty="0" err="1"/>
              <a:t>artifactId</a:t>
            </a:r>
            <a:r>
              <a:rPr lang="en-US" altLang="zh-CN" sz="1200" dirty="0"/>
              <a:t>&gt;</a:t>
            </a:r>
            <a:r>
              <a:rPr lang="en-US" altLang="zh-CN" sz="1200" dirty="0">
                <a:solidFill>
                  <a:srgbClr val="00B050"/>
                </a:solidFill>
              </a:rPr>
              <a:t>cargo-maven2-plugin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artifactId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      &lt;version&gt;1.2.3&lt;/version&gt;</a:t>
            </a:r>
          </a:p>
          <a:p>
            <a:pPr>
              <a:buNone/>
            </a:pPr>
            <a:r>
              <a:rPr lang="en-US" altLang="zh-CN" sz="1200" dirty="0"/>
              <a:t>      &lt;configuration&gt;</a:t>
            </a:r>
          </a:p>
          <a:p>
            <a:pPr>
              <a:buNone/>
            </a:pPr>
            <a:r>
              <a:rPr lang="en-US" altLang="zh-CN" sz="1200" dirty="0"/>
              <a:t>        &lt;container&gt;</a:t>
            </a:r>
          </a:p>
          <a:p>
            <a:pPr>
              <a:buNone/>
            </a:pPr>
            <a:r>
              <a:rPr lang="en-US" altLang="zh-CN" sz="1200" dirty="0"/>
              <a:t>          &lt;</a:t>
            </a:r>
            <a:r>
              <a:rPr lang="en-US" altLang="zh-CN" sz="1200" dirty="0" err="1"/>
              <a:t>containerId</a:t>
            </a:r>
            <a:r>
              <a:rPr lang="en-US" altLang="zh-CN" sz="1200" dirty="0"/>
              <a:t>&gt;tomcat6x&lt;/</a:t>
            </a:r>
            <a:r>
              <a:rPr lang="en-US" altLang="zh-CN" sz="1200" dirty="0" err="1"/>
              <a:t>containerId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          &lt;home&gt;</a:t>
            </a:r>
            <a:r>
              <a:rPr lang="en-US" altLang="zh-CN" sz="1200" dirty="0">
                <a:solidFill>
                  <a:srgbClr val="00B050"/>
                </a:solidFill>
              </a:rPr>
              <a:t>D:/</a:t>
            </a:r>
            <a:r>
              <a:rPr lang="en-US" altLang="zh-CN" sz="1200" dirty="0" err="1">
                <a:solidFill>
                  <a:srgbClr val="00B050"/>
                </a:solidFill>
              </a:rPr>
              <a:t>javaenv</a:t>
            </a:r>
            <a:r>
              <a:rPr lang="en-US" altLang="zh-CN" sz="1200" dirty="0">
                <a:solidFill>
                  <a:srgbClr val="00B050"/>
                </a:solidFill>
              </a:rPr>
              <a:t>/tomcat-6.0.16-ssi-utf-service</a:t>
            </a:r>
            <a:r>
              <a:rPr lang="en-US" altLang="zh-CN" sz="1200" dirty="0"/>
              <a:t>&lt;/home&gt;</a:t>
            </a:r>
          </a:p>
          <a:p>
            <a:pPr>
              <a:buNone/>
            </a:pPr>
            <a:r>
              <a:rPr lang="en-US" altLang="zh-CN" sz="1200" dirty="0"/>
              <a:t>        &lt;/container&gt;</a:t>
            </a:r>
          </a:p>
          <a:p>
            <a:pPr>
              <a:buNone/>
            </a:pPr>
            <a:r>
              <a:rPr lang="en-US" altLang="zh-CN" sz="1200" dirty="0"/>
              <a:t>        &lt;configuration&gt;</a:t>
            </a:r>
          </a:p>
          <a:p>
            <a:pPr>
              <a:buNone/>
            </a:pPr>
            <a:r>
              <a:rPr lang="en-US" altLang="zh-CN" sz="1200" dirty="0"/>
              <a:t>          &lt;type&gt;existing&lt;/type&gt;</a:t>
            </a:r>
          </a:p>
          <a:p>
            <a:pPr>
              <a:buNone/>
            </a:pPr>
            <a:r>
              <a:rPr lang="en-US" altLang="zh-CN" sz="1200" dirty="0"/>
              <a:t>          &lt;home&gt;</a:t>
            </a:r>
            <a:r>
              <a:rPr lang="en-US" altLang="zh-CN" sz="1200" dirty="0">
                <a:solidFill>
                  <a:srgbClr val="00B050"/>
                </a:solidFill>
              </a:rPr>
              <a:t>D:/</a:t>
            </a:r>
            <a:r>
              <a:rPr lang="en-US" altLang="zh-CN" sz="1200" dirty="0" err="1">
                <a:solidFill>
                  <a:srgbClr val="00B050"/>
                </a:solidFill>
              </a:rPr>
              <a:t>javaenv</a:t>
            </a:r>
            <a:r>
              <a:rPr lang="en-US" altLang="zh-CN" sz="1200" dirty="0">
                <a:solidFill>
                  <a:srgbClr val="00B050"/>
                </a:solidFill>
              </a:rPr>
              <a:t>/tomcat-6.0.16-ssi-utf-service&lt;</a:t>
            </a:r>
            <a:r>
              <a:rPr lang="en-US" altLang="zh-CN" sz="1200" dirty="0"/>
              <a:t>/home</a:t>
            </a:r>
            <a:r>
              <a:rPr lang="en-US" altLang="zh-CN" sz="1200" dirty="0" smtClean="0"/>
              <a:t>&gt;</a:t>
            </a:r>
          </a:p>
          <a:p>
            <a:pPr>
              <a:buNone/>
            </a:pPr>
            <a:r>
              <a:rPr lang="en-US" altLang="zh-CN" sz="1200" dirty="0" smtClean="0"/>
              <a:t>       &lt;/</a:t>
            </a:r>
            <a:r>
              <a:rPr lang="en-US" altLang="zh-CN" sz="1200" dirty="0"/>
              <a:t>configuration&gt;</a:t>
            </a:r>
          </a:p>
          <a:p>
            <a:pPr>
              <a:buNone/>
            </a:pPr>
            <a:endParaRPr lang="en-US" altLang="zh-CN" sz="1200" dirty="0"/>
          </a:p>
        </p:txBody>
      </p:sp>
      <p:sp>
        <p:nvSpPr>
          <p:cNvPr id="6" name="矩形 5"/>
          <p:cNvSpPr/>
          <p:nvPr/>
        </p:nvSpPr>
        <p:spPr>
          <a:xfrm>
            <a:off x="4427984" y="3733757"/>
            <a:ext cx="4355621" cy="6647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首先在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:\Documents and Settings\tony\.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m2\settings.xml</a:t>
            </a:r>
          </a:p>
          <a:p>
            <a:pPr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pluginGroups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中加入插件：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pluginGroup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org.codehaus.cargo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pluginGroup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&gt; </a:t>
            </a:r>
          </a:p>
        </p:txBody>
      </p:sp>
      <p:sp>
        <p:nvSpPr>
          <p:cNvPr id="4" name="线形标注 1 3"/>
          <p:cNvSpPr/>
          <p:nvPr/>
        </p:nvSpPr>
        <p:spPr bwMode="auto">
          <a:xfrm>
            <a:off x="3347864" y="2924944"/>
            <a:ext cx="2376264" cy="360040"/>
          </a:xfrm>
          <a:prstGeom prst="borderCallout1">
            <a:avLst>
              <a:gd name="adj1" fmla="val 18750"/>
              <a:gd name="adj2" fmla="val -8333"/>
              <a:gd name="adj3" fmla="val 45940"/>
              <a:gd name="adj4" fmla="val -30587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如果发布到根目录改为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ROOT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0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540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设置虚拟路径，并自动启动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9145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仓库中的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war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出现，配置无错，顺利打包、发布完成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2924944"/>
            <a:ext cx="11449272" cy="269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 smtClean="0"/>
              <a:t>&lt;/</a:t>
            </a:r>
            <a:r>
              <a:rPr lang="en-US" altLang="zh-CN" sz="1200" dirty="0"/>
              <a:t>configuration&gt;</a:t>
            </a:r>
          </a:p>
          <a:p>
            <a:pPr>
              <a:buNone/>
            </a:pPr>
            <a:r>
              <a:rPr lang="en-US" altLang="zh-CN" sz="1200" dirty="0"/>
              <a:t>      &lt;executions&gt;</a:t>
            </a:r>
          </a:p>
          <a:p>
            <a:pPr>
              <a:buNone/>
            </a:pPr>
            <a:r>
              <a:rPr lang="en-US" altLang="zh-CN" sz="1200" dirty="0"/>
              <a:t>        &lt;execution&gt;</a:t>
            </a:r>
          </a:p>
          <a:p>
            <a:pPr>
              <a:buNone/>
            </a:pPr>
            <a:r>
              <a:rPr lang="en-US" altLang="zh-CN" sz="1200" dirty="0"/>
              <a:t>          &lt;id&gt;cargo-run&lt;/id&gt;</a:t>
            </a:r>
          </a:p>
          <a:p>
            <a:pPr>
              <a:buNone/>
            </a:pPr>
            <a:r>
              <a:rPr lang="en-US" altLang="zh-CN" sz="1200" dirty="0"/>
              <a:t>          &lt;phase&gt;install&lt;/phase&gt;</a:t>
            </a:r>
          </a:p>
          <a:p>
            <a:pPr>
              <a:buNone/>
            </a:pPr>
            <a:r>
              <a:rPr lang="en-US" altLang="zh-CN" sz="1200" dirty="0"/>
              <a:t>          &lt;goals&gt;</a:t>
            </a:r>
          </a:p>
          <a:p>
            <a:pPr>
              <a:buNone/>
            </a:pPr>
            <a:r>
              <a:rPr lang="en-US" altLang="zh-CN" sz="1200" dirty="0"/>
              <a:t>            &lt;goal&gt;run&lt;/goal&gt;</a:t>
            </a:r>
          </a:p>
          <a:p>
            <a:pPr>
              <a:buNone/>
            </a:pPr>
            <a:r>
              <a:rPr lang="en-US" altLang="zh-CN" sz="1200" dirty="0"/>
              <a:t>          &lt;/goals&gt;</a:t>
            </a:r>
          </a:p>
          <a:p>
            <a:pPr>
              <a:buNone/>
            </a:pPr>
            <a:r>
              <a:rPr lang="en-US" altLang="zh-CN" sz="1200" dirty="0"/>
              <a:t>        &lt;/execution&gt;</a:t>
            </a:r>
          </a:p>
          <a:p>
            <a:pPr>
              <a:buNone/>
            </a:pPr>
            <a:r>
              <a:rPr lang="en-US" altLang="zh-CN" sz="1200" dirty="0"/>
              <a:t>      &lt;/executions&gt;</a:t>
            </a:r>
          </a:p>
          <a:p>
            <a:pPr>
              <a:buNone/>
            </a:pPr>
            <a:r>
              <a:rPr lang="en-US" altLang="zh-CN" sz="1200" dirty="0"/>
              <a:t>    &lt;/plugin&gt;</a:t>
            </a:r>
          </a:p>
          <a:p>
            <a:pPr>
              <a:buNone/>
            </a:pPr>
            <a:r>
              <a:rPr lang="en-US" altLang="zh-CN" sz="1200" dirty="0"/>
              <a:t>  &lt;/plugins&gt;</a:t>
            </a:r>
          </a:p>
          <a:p>
            <a:pPr>
              <a:buNone/>
            </a:pPr>
            <a:r>
              <a:rPr lang="en-US" altLang="zh-CN" sz="1200" dirty="0"/>
              <a:t>&lt;/build&gt;</a:t>
            </a:r>
            <a:endParaRPr lang="zh-CN" altLang="en-US" sz="1200" dirty="0"/>
          </a:p>
        </p:txBody>
      </p:sp>
      <p:sp>
        <p:nvSpPr>
          <p:cNvPr id="9" name="椭圆形标注 8"/>
          <p:cNvSpPr/>
          <p:nvPr/>
        </p:nvSpPr>
        <p:spPr bwMode="auto">
          <a:xfrm>
            <a:off x="3945721" y="3066228"/>
            <a:ext cx="5018767" cy="2664296"/>
          </a:xfrm>
          <a:prstGeom prst="wedgeEllipseCallou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MyEclipse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中没有停止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的命令：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可以在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目录手工停止，否则下次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install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时，会报错：</a:t>
            </a:r>
            <a:r>
              <a:rPr lang="en-US" altLang="zh-CN" sz="1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java.net.BindException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: Address already in use: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JVM_Bind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D:\javaenv\tomcat-6.0.16-ssi-utf-service\bin\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shutdown.bat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5736" y="941819"/>
            <a:ext cx="6408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执行</a:t>
            </a:r>
            <a:r>
              <a:rPr lang="en-US" altLang="zh-CN" dirty="0" err="1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HelloWeb</a:t>
            </a: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的</a:t>
            </a:r>
            <a:r>
              <a:rPr lang="en-US" altLang="zh-CN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pom.xml</a:t>
            </a: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下载插件后就可以执行</a:t>
            </a:r>
            <a:r>
              <a:rPr lang="en-US" altLang="zh-CN" dirty="0" err="1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HelloParent</a:t>
            </a: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的</a:t>
            </a:r>
            <a:r>
              <a:rPr lang="en-US" altLang="zh-CN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pom.xml</a:t>
            </a: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。否则插件未下载，不能自动启动</a:t>
            </a:r>
            <a:r>
              <a:rPr lang="en-US" altLang="zh-CN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tomcat</a:t>
            </a: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。</a:t>
            </a:r>
            <a:endParaRPr lang="en-US" altLang="zh-CN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2416" y="5868133"/>
            <a:ext cx="294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http://localhost:8090/hw</a:t>
            </a:r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6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64829"/>
            <a:ext cx="11525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36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工程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MyEclipse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8.6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这就是最终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J2EE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工程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打包：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聚合工程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Parent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中加入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module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/>
              <a:t>&lt;modules&gt;</a:t>
            </a:r>
          </a:p>
          <a:p>
            <a:pPr>
              <a:buNone/>
            </a:pPr>
            <a:r>
              <a:rPr lang="en-US" altLang="zh-CN" sz="1200" dirty="0"/>
              <a:t>&lt;module&gt;../Hello&lt;/module&gt;</a:t>
            </a:r>
          </a:p>
          <a:p>
            <a:pPr>
              <a:buNone/>
            </a:pPr>
            <a:r>
              <a:rPr lang="en-US" altLang="zh-CN" sz="1200" dirty="0"/>
              <a:t>&lt;module&gt;../</a:t>
            </a:r>
            <a:r>
              <a:rPr lang="en-US" altLang="zh-CN" sz="1200" dirty="0" err="1"/>
              <a:t>HelloFriend</a:t>
            </a:r>
            <a:r>
              <a:rPr lang="en-US" altLang="zh-CN" sz="1200" dirty="0"/>
              <a:t>&lt;/module&gt;</a:t>
            </a:r>
          </a:p>
          <a:p>
            <a:pPr>
              <a:buNone/>
            </a:pPr>
            <a:r>
              <a:rPr lang="en-US" altLang="zh-CN" sz="1200" dirty="0"/>
              <a:t>&lt;module&gt;../</a:t>
            </a:r>
            <a:r>
              <a:rPr lang="en-US" altLang="zh-CN" sz="1200" dirty="0" err="1"/>
              <a:t>MakeFriends</a:t>
            </a:r>
            <a:r>
              <a:rPr lang="en-US" altLang="zh-CN" sz="1200" dirty="0"/>
              <a:t>&lt;/module&gt;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</a:rPr>
              <a:t>&lt;module&gt;../</a:t>
            </a:r>
            <a:r>
              <a:rPr lang="en-US" altLang="zh-CN" sz="1200" dirty="0" err="1">
                <a:solidFill>
                  <a:srgbClr val="00B050"/>
                </a:solidFill>
              </a:rPr>
              <a:t>HelloWeb</a:t>
            </a:r>
            <a:r>
              <a:rPr lang="en-US" altLang="zh-CN" sz="1200" dirty="0">
                <a:solidFill>
                  <a:srgbClr val="00B050"/>
                </a:solidFill>
              </a:rPr>
              <a:t>&lt;/module&gt;</a:t>
            </a:r>
          </a:p>
          <a:p>
            <a:pPr>
              <a:buNone/>
            </a:pPr>
            <a:r>
              <a:rPr lang="en-US" altLang="zh-CN" sz="1200" dirty="0"/>
              <a:t>&lt;/modules&gt;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93213"/>
              </p:ext>
            </p:extLst>
          </p:nvPr>
        </p:nvGraphicFramePr>
        <p:xfrm>
          <a:off x="4572000" y="2569840"/>
          <a:ext cx="367240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086"/>
                <a:gridCol w="207732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HelloWeb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视图层 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jsp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03233"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MakeFriends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控制层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action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03233"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HelloFriend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Service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层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03233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Hello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持久层，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DAO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访问层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572000" y="5057542"/>
            <a:ext cx="3744416" cy="8679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注意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HelloWeb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pom.xml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打包为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war</a:t>
            </a: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artifactId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HelloWeb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artifactId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packaging&gt;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war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&lt;/packaging&gt;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67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2829718" y="3583512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3799681" y="3602561"/>
            <a:ext cx="4084687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建立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Maven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私服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-Nexus</a:t>
            </a:r>
          </a:p>
        </p:txBody>
      </p:sp>
    </p:spTree>
    <p:extLst>
      <p:ext uri="{BB962C8B-B14F-4D97-AF65-F5344CB8AC3E}">
        <p14:creationId xmlns:p14="http://schemas.microsoft.com/office/powerpoint/2010/main" val="248740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itcast\0-资料\Maven\讲义\Nexus架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656416"/>
            <a:ext cx="6485762" cy="242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仓库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Nexus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08912" cy="2656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什么是私服？</a:t>
            </a: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为什么使用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Nexus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私服软件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Nexus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安装与使用</a:t>
            </a: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Nexus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的仓库和仓库组</a:t>
            </a: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宿主仓库</a:t>
            </a: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代理仓库</a:t>
            </a: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仓库组</a:t>
            </a: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Nexus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下载，部署构建</a:t>
            </a: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91881" y="1341467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如果重新建立工作空间，需重新配置</a:t>
            </a:r>
            <a:r>
              <a:rPr lang="en-US" altLang="zh-CN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maven</a:t>
            </a:r>
            <a:endParaRPr lang="en-US" altLang="zh-CN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43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发布项目到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nexus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上：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08912" cy="296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要发布项目到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nexus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上要在项目中的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D:\javaws\jk\pom.xml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最后配置</a:t>
            </a:r>
          </a:p>
          <a:p>
            <a:pPr>
              <a:buNone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distributionManagement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&gt;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&lt;repository&gt;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    &lt;id&gt;releases&lt;/id&gt;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    &lt;name&gt;Internal Releases&lt;/name&gt;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 &lt;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&gt;http://localhost:8010/nexus/content/repositories/releases/&lt;/url&gt;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&lt;/repository&gt;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snapshotRepository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&gt;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    &lt;id&gt;snapshots&lt;/id&gt;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    &lt;name&gt;Internal Snapshots&lt;/name&gt;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    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&gt;http://localhost:8010/nexus/content/repositories/snapshots/&lt;/url&gt;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snapshotRepository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&gt;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&lt;/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distributionManagement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7455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配置权限：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08912" cy="319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Nexus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的访问权限控制，在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~/m2/setting.xml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中配置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如下：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&lt;!--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设置发布时的用户名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--&gt;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&lt;servers&gt;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&lt;server&gt;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&lt;id&gt;releases&lt;/id&gt;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&lt;username&gt;admin&lt;/username&gt;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	&lt;password&gt;admin123&lt;/password&gt;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&lt;/server&gt;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&lt;server&gt;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&lt;id&gt;snapshots&lt;/id&gt;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&lt;username&gt;admin&lt;/username&gt;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	&lt;password&gt;admin123&lt;/password&gt;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&lt;/server&gt;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&lt;/servers&gt;</a:t>
            </a: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0492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发布项目到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nexus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08912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扩充执行命令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deploy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，执行后将发布包到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nexus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93" y="3328149"/>
            <a:ext cx="3953576" cy="25491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206" y="1383933"/>
            <a:ext cx="3608266" cy="25491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166" y="4272111"/>
            <a:ext cx="3590925" cy="2181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5536" y="3022740"/>
            <a:ext cx="510076" cy="766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48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Elephant" pitchFamily="18" charset="0"/>
              </a:rPr>
              <a:t>1</a:t>
            </a:r>
            <a:endParaRPr lang="zh-CN" altLang="en-US" sz="48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Elephant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0032" y="1036004"/>
            <a:ext cx="532911" cy="664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48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Elephant" pitchFamily="18" charset="0"/>
              </a:rPr>
              <a:t>2</a:t>
            </a:r>
            <a:endParaRPr lang="zh-CN" altLang="en-US" sz="48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Elephant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8550" y="3933056"/>
            <a:ext cx="641522" cy="766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48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Elephant" pitchFamily="18" charset="0"/>
              </a:rPr>
              <a:t>3</a:t>
            </a:r>
            <a:endParaRPr lang="zh-CN" altLang="en-US" sz="48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4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17229"/>
            <a:ext cx="1872208" cy="215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932040" y="3622899"/>
            <a:ext cx="1484702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4800" dirty="0">
                <a:latin typeface="Arial" pitchFamily="34" charset="0"/>
                <a:ea typeface="汉仪菱心体简" pitchFamily="49" charset="-122"/>
                <a:cs typeface="Arial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087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主要内容：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1475492"/>
            <a:ext cx="538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管理的是最终成品，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管理的是过程</a:t>
            </a:r>
            <a:endParaRPr lang="en-US" altLang="zh-CN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为什么要使用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Maven</a:t>
            </a:r>
          </a:p>
          <a:p>
            <a:pPr marL="342900" indent="-3429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安装与配置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第二个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相关概念介绍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Eclipse/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MyEclipse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私服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-Nexus</a:t>
            </a:r>
          </a:p>
          <a:p>
            <a:pPr marL="342900" indent="-3429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部署构建至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Nexus</a:t>
            </a:r>
          </a:p>
        </p:txBody>
      </p:sp>
    </p:spTree>
    <p:extLst>
      <p:ext uri="{BB962C8B-B14F-4D97-AF65-F5344CB8AC3E}">
        <p14:creationId xmlns:p14="http://schemas.microsoft.com/office/powerpoint/2010/main" val="30706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为什么使用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6136" y="13414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应该傻瓜化，自动化</a:t>
            </a:r>
            <a:endParaRPr lang="en-US" altLang="zh-CN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IDE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pk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Eclipse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手工操作较多，编译、测试、部署等工作都是独立的，很难一步完成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每个人的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配置都不同，很容易出现本地代码换个地方编译就出错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Ant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没有一个约定的目录结构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必须明确让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ant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做什么，什么时候做，然后编译，打包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没有生命周期，必须定义目标及其实现的任务序列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没有集成依赖管理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</a:t>
            </a: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拥有约定，知道你的代码在哪里，放到哪里去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拥有一个生命周期，例如执行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mvn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install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就可以自动执行编译、测试、打包等构件过程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只需要定义一个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pom.xml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，然后把源代码放到默认的目录，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帮你处理其他的事情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拥有依赖管理，仓库管理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46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2829718" y="3583512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3799681" y="3602561"/>
            <a:ext cx="30765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MAVEN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安装和配置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triangle" w="med" len="med"/>
        </a:ln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40831</TotalTime>
  <Words>4470</Words>
  <Application>Microsoft Office PowerPoint</Application>
  <PresentationFormat>全屏显示(4:3)</PresentationFormat>
  <Paragraphs>932</Paragraphs>
  <Slides>68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69" baseType="lpstr">
      <vt:lpstr>1_Studio</vt:lpstr>
      <vt:lpstr>MAVEN</vt:lpstr>
      <vt:lpstr>MAVEN</vt:lpstr>
      <vt:lpstr>MAVEN</vt:lpstr>
      <vt:lpstr>MAVEN</vt:lpstr>
      <vt:lpstr>MAVEN</vt:lpstr>
      <vt:lpstr>MAVEN</vt:lpstr>
      <vt:lpstr>MAVEN</vt:lpstr>
      <vt:lpstr>MAVEN简介</vt:lpstr>
      <vt:lpstr>MAVEN</vt:lpstr>
      <vt:lpstr>MAVEN安装和配置</vt:lpstr>
      <vt:lpstr>MAVEN</vt:lpstr>
      <vt:lpstr>MAVEN安装和配置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</vt:vector>
  </TitlesOfParts>
  <Company>IT315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Java培训大纲</dc:title>
  <dc:creator>于洋</dc:creator>
  <cp:lastModifiedBy>nutony</cp:lastModifiedBy>
  <cp:revision>1910</cp:revision>
  <cp:lastPrinted>1601-01-01T00:00:00Z</cp:lastPrinted>
  <dcterms:created xsi:type="dcterms:W3CDTF">2003-04-14T14:59:42Z</dcterms:created>
  <dcterms:modified xsi:type="dcterms:W3CDTF">2013-07-15T06:55:48Z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2052</vt:i4>
  </property>
</Properties>
</file>