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9" r:id="rId11"/>
    <p:sldId id="267" r:id="rId12"/>
    <p:sldId id="266" r:id="rId13"/>
    <p:sldId id="278" r:id="rId14"/>
    <p:sldId id="27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CE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6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D616DF-1623-484A-9140-E630C5CFFE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9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381638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120966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410616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D616DF-1623-484A-9140-E630C5CFFE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1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64969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24475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257330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416667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1AA58-9B6D-43A5-A417-EDD9B231F749}" type="datetimeFigureOut">
              <a:rPr lang="zh-CN" altLang="en-US" smtClean="0"/>
              <a:t>2016/9/9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27187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F01AA58-9B6D-43A5-A417-EDD9B231F749}" type="datetimeFigureOut">
              <a:rPr lang="zh-CN" altLang="en-US" smtClean="0"/>
              <a:t>2016/9/9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D616DF-1623-484A-9140-E630C5CFFE5C}" type="slidenum">
              <a:rPr lang="zh-CN" altLang="en-US" smtClean="0"/>
              <a:t>‹#›</a:t>
            </a:fld>
            <a:endParaRPr lang="zh-CN" altLang="en-US"/>
          </a:p>
        </p:txBody>
      </p:sp>
    </p:spTree>
    <p:extLst>
      <p:ext uri="{BB962C8B-B14F-4D97-AF65-F5344CB8AC3E}">
        <p14:creationId xmlns:p14="http://schemas.microsoft.com/office/powerpoint/2010/main" val="313708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1AA58-9B6D-43A5-A417-EDD9B231F749}" type="datetimeFigureOut">
              <a:rPr lang="zh-CN" altLang="en-US" smtClean="0"/>
              <a:t>2016/9/9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D616DF-1623-484A-9140-E630C5CFFE5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08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reference/android/webkit/WebView.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tuicool.com/articles/EFfeu2&#65307;http:/www.360doc.com/content/13/0509/12/11220452_284098625.shtml" TargetMode="External"/><Relationship Id="rId2" Type="http://schemas.openxmlformats.org/officeDocument/2006/relationships/hyperlink" Target="http://www.cnblogs.com/liuling/p/2013-7-25-01.html&#65307;http:/www.tuicool.com/articles/EFfeu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32965"/>
            <a:ext cx="9144000" cy="2387600"/>
          </a:xfrm>
        </p:spPr>
        <p:txBody>
          <a:bodyPr/>
          <a:lstStyle/>
          <a:p>
            <a:r>
              <a:rPr lang="zh-CN" altLang="en-US" dirty="0" smtClean="0"/>
              <a:t>如何优化</a:t>
            </a:r>
            <a:r>
              <a:rPr lang="en-US" altLang="zh-CN" dirty="0" smtClean="0"/>
              <a:t>Web</a:t>
            </a:r>
            <a:r>
              <a:rPr lang="zh-CN" altLang="en-US" dirty="0" smtClean="0"/>
              <a:t>前端</a:t>
            </a:r>
            <a:endParaRPr lang="zh-CN" altLang="en-US" dirty="0"/>
          </a:p>
        </p:txBody>
      </p:sp>
      <p:sp>
        <p:nvSpPr>
          <p:cNvPr id="3" name="副标题 2"/>
          <p:cNvSpPr>
            <a:spLocks noGrp="1"/>
          </p:cNvSpPr>
          <p:nvPr>
            <p:ph type="subTitle" idx="1"/>
          </p:nvPr>
        </p:nvSpPr>
        <p:spPr/>
        <p:txBody>
          <a:bodyPr>
            <a:normAutofit fontScale="25000" lnSpcReduction="20000"/>
          </a:bodyPr>
          <a:lstStyle/>
          <a:p>
            <a:endParaRPr lang="en-US" altLang="zh-CN" dirty="0" smtClean="0"/>
          </a:p>
          <a:p>
            <a:endParaRPr lang="en-US" altLang="zh-CN" dirty="0"/>
          </a:p>
          <a:p>
            <a:endParaRPr lang="en-US" altLang="zh-CN" dirty="0" smtClean="0"/>
          </a:p>
          <a:p>
            <a:r>
              <a:rPr lang="zh-CN" altLang="en-US" dirty="0" smtClean="0"/>
              <a:t>                                                                                                                                                                                      </a:t>
            </a:r>
            <a:r>
              <a:rPr lang="zh-CN" altLang="en-US" sz="9600" b="1" dirty="0" smtClean="0">
                <a:solidFill>
                  <a:schemeClr val="tx1"/>
                </a:solidFill>
              </a:rPr>
              <a:t>主讲人：宋勉</a:t>
            </a:r>
            <a:endParaRPr lang="zh-CN" altLang="en-US" sz="9600" b="1" dirty="0">
              <a:solidFill>
                <a:schemeClr val="tx1"/>
              </a:solidFill>
            </a:endParaRPr>
          </a:p>
        </p:txBody>
      </p:sp>
    </p:spTree>
    <p:extLst>
      <p:ext uri="{BB962C8B-B14F-4D97-AF65-F5344CB8AC3E}">
        <p14:creationId xmlns:p14="http://schemas.microsoft.com/office/powerpoint/2010/main" val="45339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8993" y="386532"/>
            <a:ext cx="9963806" cy="3970318"/>
          </a:xfrm>
          <a:prstGeom prst="rect">
            <a:avLst/>
          </a:prstGeom>
        </p:spPr>
        <p:txBody>
          <a:bodyPr wrap="square">
            <a:spAutoFit/>
          </a:bodyPr>
          <a:lstStyle/>
          <a:p>
            <a:r>
              <a:rPr lang="zh-CN" altLang="en-US" b="1" dirty="0" smtClean="0"/>
              <a:t>优化规则 </a:t>
            </a:r>
            <a:r>
              <a:rPr lang="en-US" altLang="zh-CN" b="1" dirty="0" smtClean="0"/>
              <a:t>-- </a:t>
            </a:r>
            <a:r>
              <a:rPr lang="zh-CN" altLang="en-US" b="1" dirty="0" smtClean="0"/>
              <a:t>使用外部的</a:t>
            </a:r>
            <a:r>
              <a:rPr lang="en-US" altLang="zh-CN" b="1" dirty="0" smtClean="0"/>
              <a:t>Js</a:t>
            </a:r>
            <a:r>
              <a:rPr lang="zh-CN" altLang="en-US" b="1" dirty="0" smtClean="0"/>
              <a:t>和</a:t>
            </a:r>
            <a:r>
              <a:rPr lang="en-US" altLang="zh-CN" b="1" dirty="0" smtClean="0"/>
              <a:t>Css</a:t>
            </a:r>
            <a:r>
              <a:rPr lang="zh-CN" altLang="en-US" b="1" dirty="0" smtClean="0"/>
              <a:t>文件</a:t>
            </a:r>
          </a:p>
          <a:p>
            <a:pPr indent="457200"/>
            <a:r>
              <a:rPr lang="zh-CN" altLang="en-US" dirty="0" smtClean="0"/>
              <a:t>在实际应用中使用外部文件可以提高页面速度，因为</a:t>
            </a:r>
            <a:r>
              <a:rPr lang="en-US" altLang="zh-CN" dirty="0" smtClean="0"/>
              <a:t>JavaScript</a:t>
            </a:r>
            <a:r>
              <a:rPr lang="zh-CN" altLang="en-US" dirty="0" smtClean="0"/>
              <a:t>和</a:t>
            </a:r>
            <a:r>
              <a:rPr lang="en-US" altLang="zh-CN" dirty="0" smtClean="0"/>
              <a:t>CSS</a:t>
            </a:r>
            <a:r>
              <a:rPr lang="zh-CN" altLang="en-US" dirty="0" smtClean="0"/>
              <a:t>文件都能在浏览器中产生缓存。内置在</a:t>
            </a:r>
            <a:r>
              <a:rPr lang="en-US" altLang="zh-CN" dirty="0" smtClean="0"/>
              <a:t>HTML</a:t>
            </a:r>
            <a:r>
              <a:rPr lang="zh-CN" altLang="en-US" dirty="0" smtClean="0"/>
              <a:t>文档中的</a:t>
            </a:r>
            <a:r>
              <a:rPr lang="en-US" altLang="zh-CN" dirty="0" smtClean="0"/>
              <a:t>JavaScript </a:t>
            </a:r>
            <a:r>
              <a:rPr lang="zh-CN" altLang="en-US" dirty="0" smtClean="0"/>
              <a:t>和</a:t>
            </a:r>
            <a:r>
              <a:rPr lang="en-US" altLang="zh-CN" dirty="0" smtClean="0"/>
              <a:t>CSS</a:t>
            </a:r>
            <a:r>
              <a:rPr lang="zh-CN" altLang="en-US" dirty="0" smtClean="0"/>
              <a:t>则会在每次请求中随</a:t>
            </a:r>
            <a:r>
              <a:rPr lang="en-US" altLang="zh-CN" dirty="0" smtClean="0"/>
              <a:t>HTML</a:t>
            </a:r>
            <a:r>
              <a:rPr lang="zh-CN" altLang="en-US" dirty="0" smtClean="0"/>
              <a:t>文档重新下载。这虽然减少了</a:t>
            </a:r>
            <a:r>
              <a:rPr lang="en-US" altLang="zh-CN" dirty="0" smtClean="0"/>
              <a:t>HTTP</a:t>
            </a:r>
            <a:r>
              <a:rPr lang="zh-CN" altLang="en-US" dirty="0" smtClean="0"/>
              <a:t>请求的次数，却增加了</a:t>
            </a:r>
            <a:r>
              <a:rPr lang="en-US" altLang="zh-CN" dirty="0" smtClean="0"/>
              <a:t>HTML</a:t>
            </a:r>
            <a:r>
              <a:rPr lang="zh-CN" altLang="en-US" dirty="0" smtClean="0"/>
              <a:t>文档的大小。从另一方面来说，如果外部文件中的 </a:t>
            </a:r>
            <a:r>
              <a:rPr lang="en-US" altLang="zh-CN" dirty="0" smtClean="0"/>
              <a:t>JavaScript</a:t>
            </a:r>
            <a:r>
              <a:rPr lang="zh-CN" altLang="en-US" dirty="0" smtClean="0"/>
              <a:t>和</a:t>
            </a:r>
            <a:r>
              <a:rPr lang="en-US" altLang="zh-CN" dirty="0" smtClean="0"/>
              <a:t>CSS</a:t>
            </a:r>
            <a:r>
              <a:rPr lang="zh-CN" altLang="en-US" dirty="0" smtClean="0"/>
              <a:t>被浏览器缓存，在没有增加</a:t>
            </a:r>
            <a:r>
              <a:rPr lang="en-US" altLang="zh-CN" dirty="0" smtClean="0"/>
              <a:t>HTTP</a:t>
            </a:r>
            <a:r>
              <a:rPr lang="zh-CN" altLang="en-US" dirty="0" smtClean="0"/>
              <a:t>请求次数的同时可以减少</a:t>
            </a:r>
            <a:r>
              <a:rPr lang="en-US" altLang="zh-CN" dirty="0" smtClean="0"/>
              <a:t>HTML</a:t>
            </a:r>
            <a:r>
              <a:rPr lang="zh-CN" altLang="en-US" dirty="0" smtClean="0"/>
              <a:t>文档的大小。</a:t>
            </a:r>
          </a:p>
          <a:p>
            <a:r>
              <a:rPr lang="zh-CN" altLang="en-US" dirty="0" smtClean="0"/>
              <a:t>关键问题是，外部</a:t>
            </a:r>
            <a:r>
              <a:rPr lang="en-US" altLang="zh-CN" dirty="0" smtClean="0"/>
              <a:t>JavaScript</a:t>
            </a:r>
            <a:r>
              <a:rPr lang="zh-CN" altLang="en-US" dirty="0" smtClean="0"/>
              <a:t>和</a:t>
            </a:r>
            <a:r>
              <a:rPr lang="en-US" altLang="zh-CN" dirty="0" smtClean="0"/>
              <a:t>CSS</a:t>
            </a:r>
            <a:r>
              <a:rPr lang="zh-CN" altLang="en-US" dirty="0" smtClean="0"/>
              <a:t>文件缓存的频率和请求</a:t>
            </a:r>
            <a:r>
              <a:rPr lang="en-US" altLang="zh-CN" dirty="0" smtClean="0"/>
              <a:t>HTML</a:t>
            </a:r>
            <a:r>
              <a:rPr lang="zh-CN" altLang="en-US" dirty="0" smtClean="0"/>
              <a:t>文档的次数有关。虽然有一定的难度，但是仍然有一些指标可以一测量它。如果一 个会话中用户会浏览你网站中的多个页面，并且这些页面中会重复使用相同的脚本和样式表，缓存外部文件就会带来更大的益处。对于拥有较大浏览量的首页来说，有一种技术可以平衡内置代码带来的</a:t>
            </a:r>
            <a:r>
              <a:rPr lang="en-US" altLang="zh-CN" dirty="0" smtClean="0"/>
              <a:t>HTTP</a:t>
            </a:r>
            <a:r>
              <a:rPr lang="zh-CN" altLang="en-US" dirty="0" smtClean="0"/>
              <a:t>请求减少与通过使用外部文件进行缓存带来的好处。其中一个就是在首页中内置 </a:t>
            </a:r>
            <a:r>
              <a:rPr lang="en-US" altLang="zh-CN" dirty="0" smtClean="0"/>
              <a:t>JavaScript</a:t>
            </a:r>
            <a:r>
              <a:rPr lang="zh-CN" altLang="en-US" dirty="0" smtClean="0"/>
              <a:t>和</a:t>
            </a:r>
            <a:r>
              <a:rPr lang="en-US" altLang="zh-CN" dirty="0" smtClean="0"/>
              <a:t>CSS</a:t>
            </a:r>
            <a:r>
              <a:rPr lang="zh-CN" altLang="en-US" dirty="0" smtClean="0"/>
              <a:t>，但是在页面下载完成后动态下载外部文件，在子页面中使用到这些文件时，它们已经缓存到浏览器了。</a:t>
            </a:r>
            <a:endParaRPr lang="en-US" altLang="zh-CN" dirty="0" smtClean="0"/>
          </a:p>
          <a:p>
            <a:pPr indent="457200"/>
            <a:r>
              <a:rPr lang="zh-CN" altLang="en-US" dirty="0" smtClean="0"/>
              <a:t>但是将</a:t>
            </a:r>
            <a:r>
              <a:rPr lang="en-US" altLang="zh-CN" dirty="0" smtClean="0"/>
              <a:t>Js</a:t>
            </a:r>
            <a:r>
              <a:rPr lang="zh-CN" altLang="en-US" dirty="0" smtClean="0"/>
              <a:t>和</a:t>
            </a:r>
            <a:r>
              <a:rPr lang="en-US" altLang="zh-CN" dirty="0" smtClean="0"/>
              <a:t>Css</a:t>
            </a:r>
            <a:r>
              <a:rPr lang="zh-CN" altLang="en-US" dirty="0" smtClean="0"/>
              <a:t>外置也并不是绝对的，如果你的</a:t>
            </a:r>
            <a:r>
              <a:rPr lang="en-US" altLang="zh-CN" dirty="0" smtClean="0"/>
              <a:t>CSS</a:t>
            </a:r>
            <a:r>
              <a:rPr lang="zh-CN" altLang="en-US" dirty="0" smtClean="0"/>
              <a:t>代码比较小，可以将这部分代码放到</a:t>
            </a:r>
            <a:r>
              <a:rPr lang="en-US" altLang="zh-CN" dirty="0" smtClean="0"/>
              <a:t>HTML</a:t>
            </a:r>
            <a:r>
              <a:rPr lang="zh-CN" altLang="en-US" dirty="0" smtClean="0"/>
              <a:t>文件中，而不是一个外部</a:t>
            </a:r>
            <a:r>
              <a:rPr lang="en-US" altLang="zh-CN" dirty="0" smtClean="0"/>
              <a:t>CSS</a:t>
            </a:r>
            <a:r>
              <a:rPr lang="zh-CN" altLang="en-US" dirty="0" smtClean="0"/>
              <a:t>文件，这样可以减少页面加载所需的文件数，从而加快页面的加载。同样，也可以将小的 </a:t>
            </a:r>
            <a:r>
              <a:rPr lang="en-US" altLang="zh-CN" dirty="0" smtClean="0"/>
              <a:t>JavaScript</a:t>
            </a:r>
            <a:r>
              <a:rPr lang="zh-CN" altLang="en-US" dirty="0" smtClean="0"/>
              <a:t>脚本代码内嵌到</a:t>
            </a:r>
            <a:r>
              <a:rPr lang="en-US" altLang="zh-CN" dirty="0" smtClean="0"/>
              <a:t>HTML</a:t>
            </a:r>
            <a:r>
              <a:rPr lang="zh-CN" altLang="en-US" dirty="0" smtClean="0"/>
              <a:t>文件中。</a:t>
            </a:r>
            <a:endParaRPr lang="zh-CN" altLang="en-US" dirty="0"/>
          </a:p>
        </p:txBody>
      </p:sp>
    </p:spTree>
    <p:extLst>
      <p:ext uri="{BB962C8B-B14F-4D97-AF65-F5344CB8AC3E}">
        <p14:creationId xmlns:p14="http://schemas.microsoft.com/office/powerpoint/2010/main" val="1702403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10640" y="304800"/>
            <a:ext cx="9525000" cy="396240"/>
          </a:xfrm>
          <a:prstGeom prst="rect">
            <a:avLst/>
          </a:prstGeom>
          <a:solidFill>
            <a:srgbClr val="7A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第八步、处理元素</a:t>
            </a:r>
            <a:endParaRPr lang="zh-CN" altLang="en-US" sz="2000" dirty="0"/>
          </a:p>
        </p:txBody>
      </p:sp>
      <p:sp>
        <p:nvSpPr>
          <p:cNvPr id="5" name="矩形 4"/>
          <p:cNvSpPr/>
          <p:nvPr/>
        </p:nvSpPr>
        <p:spPr>
          <a:xfrm>
            <a:off x="1310640" y="912614"/>
            <a:ext cx="9525000" cy="923330"/>
          </a:xfrm>
          <a:prstGeom prst="rect">
            <a:avLst/>
          </a:prstGeom>
        </p:spPr>
        <p:txBody>
          <a:bodyPr wrap="square">
            <a:spAutoFit/>
          </a:bodyPr>
          <a:lstStyle/>
          <a:p>
            <a:r>
              <a:rPr lang="zh-CN" altLang="en-US" dirty="0"/>
              <a:t>不要对</a:t>
            </a:r>
            <a:r>
              <a:rPr lang="en-US" altLang="zh-CN" dirty="0"/>
              <a:t>image</a:t>
            </a:r>
            <a:r>
              <a:rPr lang="zh-CN" altLang="en-US" dirty="0"/>
              <a:t>和</a:t>
            </a:r>
            <a:r>
              <a:rPr lang="en-US" altLang="zh-CN" dirty="0" smtClean="0"/>
              <a:t>pdf</a:t>
            </a:r>
            <a:r>
              <a:rPr lang="zh-CN" altLang="en-US" dirty="0" smtClean="0"/>
              <a:t>、视频等</a:t>
            </a:r>
            <a:r>
              <a:rPr lang="zh-CN" altLang="en-US" dirty="0" smtClean="0"/>
              <a:t>已经使用二进制压缩过的</a:t>
            </a:r>
            <a:r>
              <a:rPr lang="zh-CN" altLang="en-US" dirty="0" smtClean="0"/>
              <a:t>文件</a:t>
            </a:r>
            <a:r>
              <a:rPr lang="zh-CN" altLang="en-US" dirty="0"/>
              <a:t>进行</a:t>
            </a:r>
            <a:r>
              <a:rPr lang="en-US" altLang="zh-CN" dirty="0"/>
              <a:t>gzip</a:t>
            </a:r>
            <a:r>
              <a:rPr lang="zh-CN" altLang="en-US" dirty="0" smtClean="0"/>
              <a:t>压缩，使用</a:t>
            </a:r>
            <a:r>
              <a:rPr lang="en-US" altLang="zh-CN" dirty="0" smtClean="0"/>
              <a:t>gzip</a:t>
            </a:r>
            <a:r>
              <a:rPr lang="zh-CN" altLang="en-US" dirty="0" smtClean="0"/>
              <a:t>压缩这些文件，不会提供额外的好处，反而使他们的体积变得更大</a:t>
            </a:r>
            <a:r>
              <a:rPr lang="zh-CN" altLang="en-US" dirty="0"/>
              <a:t>，</a:t>
            </a:r>
            <a:r>
              <a:rPr lang="zh-CN" altLang="en-US" dirty="0" smtClean="0"/>
              <a:t>可以用压缩软件进行压缩（或者网上的在线压缩，方法挺多）</a:t>
            </a:r>
            <a:endParaRPr lang="zh-CN" altLang="en-US" b="1" i="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2137382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8295" y="178676"/>
            <a:ext cx="9525000" cy="396240"/>
          </a:xfrm>
          <a:prstGeom prst="rect">
            <a:avLst/>
          </a:prstGeom>
          <a:solidFill>
            <a:srgbClr val="7A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第九步、渲染元素</a:t>
            </a:r>
            <a:endParaRPr lang="zh-CN" altLang="en-US" sz="2000" dirty="0"/>
          </a:p>
        </p:txBody>
      </p:sp>
      <p:sp>
        <p:nvSpPr>
          <p:cNvPr id="5" name="矩形 4"/>
          <p:cNvSpPr/>
          <p:nvPr/>
        </p:nvSpPr>
        <p:spPr>
          <a:xfrm>
            <a:off x="1310639" y="833786"/>
            <a:ext cx="9682655" cy="4247317"/>
          </a:xfrm>
          <a:prstGeom prst="rect">
            <a:avLst/>
          </a:prstGeom>
        </p:spPr>
        <p:txBody>
          <a:bodyPr wrap="square">
            <a:spAutoFit/>
          </a:bodyPr>
          <a:lstStyle/>
          <a:p>
            <a:r>
              <a:rPr lang="zh-CN" altLang="en-US" b="1" dirty="0" smtClean="0"/>
              <a:t>浏览器加载和渲染</a:t>
            </a:r>
            <a:r>
              <a:rPr lang="en-US" altLang="zh-CN" b="1" dirty="0" smtClean="0"/>
              <a:t>html</a:t>
            </a:r>
            <a:r>
              <a:rPr lang="zh-CN" altLang="en-US" b="1" dirty="0" smtClean="0"/>
              <a:t>的顺序</a:t>
            </a:r>
            <a:r>
              <a:rPr lang="zh-CN" altLang="en-US" dirty="0" smtClean="0"/>
              <a:t> </a:t>
            </a:r>
            <a:br>
              <a:rPr lang="zh-CN" altLang="en-US" dirty="0" smtClean="0"/>
            </a:br>
            <a:r>
              <a:rPr lang="en-US" altLang="zh-CN" dirty="0" smtClean="0"/>
              <a:t>1. IE</a:t>
            </a:r>
            <a:r>
              <a:rPr lang="zh-CN" altLang="en-US" dirty="0" smtClean="0"/>
              <a:t>下载的顺序是从上到下，渲染的顺序也是从上到下，下载和渲染是同时进行的。 </a:t>
            </a:r>
            <a:br>
              <a:rPr lang="zh-CN" altLang="en-US" dirty="0" smtClean="0"/>
            </a:br>
            <a:r>
              <a:rPr lang="en-US" altLang="zh-CN" dirty="0" smtClean="0"/>
              <a:t>2. </a:t>
            </a:r>
            <a:r>
              <a:rPr lang="zh-CN" altLang="en-US" dirty="0" smtClean="0"/>
              <a:t>在渲染到页面的某一部分时，其上面的所有部分都已经下载完成（并不是说所有相关联的元素都已经下载完）。 </a:t>
            </a:r>
            <a:br>
              <a:rPr lang="zh-CN" altLang="en-US" dirty="0" smtClean="0"/>
            </a:br>
            <a:r>
              <a:rPr lang="en-US" altLang="zh-CN" dirty="0" smtClean="0"/>
              <a:t>3. </a:t>
            </a:r>
            <a:r>
              <a:rPr lang="zh-CN" altLang="en-US" dirty="0" smtClean="0"/>
              <a:t>如果遇到语义解释性的标签嵌入文件（</a:t>
            </a:r>
            <a:r>
              <a:rPr lang="en-US" altLang="zh-CN" dirty="0" smtClean="0"/>
              <a:t>JS</a:t>
            </a:r>
            <a:r>
              <a:rPr lang="zh-CN" altLang="en-US" dirty="0" smtClean="0"/>
              <a:t>脚本，</a:t>
            </a:r>
            <a:r>
              <a:rPr lang="en-US" altLang="zh-CN" dirty="0" smtClean="0"/>
              <a:t>CSS</a:t>
            </a:r>
            <a:r>
              <a:rPr lang="zh-CN" altLang="en-US" dirty="0" smtClean="0"/>
              <a:t>样式），那么此时</a:t>
            </a:r>
            <a:r>
              <a:rPr lang="en-US" altLang="zh-CN" dirty="0" smtClean="0"/>
              <a:t>IE</a:t>
            </a:r>
            <a:r>
              <a:rPr lang="zh-CN" altLang="en-US" dirty="0" smtClean="0"/>
              <a:t>的下载过程会启用单独连接进行下载。 </a:t>
            </a:r>
            <a:br>
              <a:rPr lang="zh-CN" altLang="en-US" dirty="0" smtClean="0"/>
            </a:br>
            <a:r>
              <a:rPr lang="en-US" altLang="zh-CN" dirty="0" smtClean="0"/>
              <a:t>4. </a:t>
            </a:r>
            <a:r>
              <a:rPr lang="zh-CN" altLang="en-US" dirty="0" smtClean="0"/>
              <a:t>样式表在下载完成后，将和以前下载的所有样式表一起进行解析，解析完成后，将对此前所有元素（含以前已经渲染的）重新进行渲染。 </a:t>
            </a:r>
            <a:br>
              <a:rPr lang="zh-CN" altLang="en-US" dirty="0" smtClean="0"/>
            </a:br>
            <a:r>
              <a:rPr lang="en-US" altLang="zh-CN" dirty="0" smtClean="0"/>
              <a:t>5. JS</a:t>
            </a:r>
            <a:r>
              <a:rPr lang="zh-CN" altLang="en-US" dirty="0" smtClean="0"/>
              <a:t>、</a:t>
            </a:r>
            <a:r>
              <a:rPr lang="en-US" altLang="zh-CN" dirty="0" smtClean="0"/>
              <a:t>CSS</a:t>
            </a:r>
            <a:r>
              <a:rPr lang="zh-CN" altLang="en-US" dirty="0" smtClean="0"/>
              <a:t>中如有重定义，后定义函数将覆盖前定义函数。</a:t>
            </a:r>
            <a:endParaRPr lang="en-US" altLang="zh-CN" dirty="0" smtClean="0"/>
          </a:p>
          <a:p>
            <a:r>
              <a:rPr lang="en-US" altLang="zh-CN" b="1" dirty="0" smtClean="0"/>
              <a:t>JS</a:t>
            </a:r>
            <a:r>
              <a:rPr lang="zh-CN" altLang="en-US" b="1" dirty="0" smtClean="0"/>
              <a:t>的加载</a:t>
            </a:r>
            <a:r>
              <a:rPr lang="zh-CN" altLang="en-US" dirty="0" smtClean="0"/>
              <a:t> </a:t>
            </a:r>
            <a:br>
              <a:rPr lang="zh-CN" altLang="en-US" dirty="0" smtClean="0"/>
            </a:br>
            <a:r>
              <a:rPr lang="en-US" altLang="zh-CN" dirty="0" smtClean="0"/>
              <a:t>1. </a:t>
            </a:r>
            <a:r>
              <a:rPr lang="zh-CN" altLang="en-US" dirty="0" smtClean="0"/>
              <a:t>不能并行下载和解析（阻塞下载）。 </a:t>
            </a:r>
            <a:br>
              <a:rPr lang="zh-CN" altLang="en-US" dirty="0" smtClean="0"/>
            </a:br>
            <a:r>
              <a:rPr lang="en-US" altLang="zh-CN" dirty="0" smtClean="0"/>
              <a:t>2. </a:t>
            </a:r>
            <a:r>
              <a:rPr lang="zh-CN" altLang="en-US" dirty="0" smtClean="0"/>
              <a:t>当引用了</a:t>
            </a:r>
            <a:r>
              <a:rPr lang="en-US" altLang="zh-CN" dirty="0" smtClean="0"/>
              <a:t>JS</a:t>
            </a:r>
            <a:r>
              <a:rPr lang="zh-CN" altLang="en-US" dirty="0" smtClean="0"/>
              <a:t>的时候，浏览器发送</a:t>
            </a:r>
            <a:r>
              <a:rPr lang="en-US" altLang="zh-CN" dirty="0" smtClean="0"/>
              <a:t>1</a:t>
            </a:r>
            <a:r>
              <a:rPr lang="zh-CN" altLang="en-US" dirty="0" smtClean="0"/>
              <a:t>个</a:t>
            </a:r>
            <a:r>
              <a:rPr lang="en-US" altLang="zh-CN" dirty="0" smtClean="0"/>
              <a:t>js request</a:t>
            </a:r>
            <a:r>
              <a:rPr lang="zh-CN" altLang="en-US" dirty="0" smtClean="0"/>
              <a:t>就会一直等待该</a:t>
            </a:r>
            <a:r>
              <a:rPr lang="en-US" altLang="zh-CN" dirty="0" smtClean="0"/>
              <a:t>request</a:t>
            </a:r>
            <a:r>
              <a:rPr lang="zh-CN" altLang="en-US" dirty="0" smtClean="0"/>
              <a:t>的返回。因为浏览器需要</a:t>
            </a:r>
            <a:r>
              <a:rPr lang="en-US" altLang="zh-CN" dirty="0" smtClean="0"/>
              <a:t>1</a:t>
            </a:r>
            <a:r>
              <a:rPr lang="zh-CN" altLang="en-US" dirty="0" smtClean="0"/>
              <a:t>个稳定的</a:t>
            </a:r>
            <a:r>
              <a:rPr lang="en-US" altLang="zh-CN" dirty="0" smtClean="0"/>
              <a:t>DOM</a:t>
            </a:r>
            <a:r>
              <a:rPr lang="zh-CN" altLang="en-US" dirty="0" smtClean="0"/>
              <a:t>树结构，而</a:t>
            </a:r>
            <a:r>
              <a:rPr lang="en-US" altLang="zh-CN" dirty="0" smtClean="0"/>
              <a:t>JS</a:t>
            </a:r>
            <a:r>
              <a:rPr lang="zh-CN" altLang="en-US" dirty="0" smtClean="0"/>
              <a:t>中很有可能有代码直接改变了</a:t>
            </a:r>
            <a:r>
              <a:rPr lang="en-US" altLang="zh-CN" dirty="0" smtClean="0"/>
              <a:t>DOM</a:t>
            </a:r>
            <a:r>
              <a:rPr lang="zh-CN" altLang="en-US" dirty="0" smtClean="0"/>
              <a:t>树结构，如使用</a:t>
            </a:r>
            <a:r>
              <a:rPr lang="en-US" altLang="zh-CN" dirty="0" smtClean="0"/>
              <a:t>document.write </a:t>
            </a:r>
            <a:r>
              <a:rPr lang="zh-CN" altLang="en-US" dirty="0" smtClean="0"/>
              <a:t>或 </a:t>
            </a:r>
            <a:r>
              <a:rPr lang="en-US" altLang="zh-CN" dirty="0" smtClean="0"/>
              <a:t>appendChild</a:t>
            </a:r>
            <a:r>
              <a:rPr lang="zh-CN" altLang="en-US" dirty="0" smtClean="0"/>
              <a:t>，甚至是直接使用的</a:t>
            </a:r>
            <a:r>
              <a:rPr lang="en-US" altLang="zh-CN" dirty="0" smtClean="0"/>
              <a:t>location.href</a:t>
            </a:r>
            <a:r>
              <a:rPr lang="zh-CN" altLang="en-US" dirty="0" smtClean="0"/>
              <a:t>进行跳转，浏览器为了防止出现</a:t>
            </a:r>
            <a:r>
              <a:rPr lang="en-US" altLang="zh-CN" dirty="0" smtClean="0"/>
              <a:t>JS</a:t>
            </a:r>
            <a:r>
              <a:rPr lang="zh-CN" altLang="en-US" dirty="0" smtClean="0"/>
              <a:t>修改</a:t>
            </a:r>
            <a:r>
              <a:rPr lang="en-US" altLang="zh-CN" dirty="0" smtClean="0"/>
              <a:t>DOM</a:t>
            </a:r>
            <a:r>
              <a:rPr lang="zh-CN" altLang="en-US" dirty="0" smtClean="0"/>
              <a:t>树，需要重新构建</a:t>
            </a:r>
            <a:r>
              <a:rPr lang="en-US" altLang="zh-CN" dirty="0" smtClean="0"/>
              <a:t>DOM</a:t>
            </a:r>
            <a:r>
              <a:rPr lang="zh-CN" altLang="en-US" dirty="0" smtClean="0"/>
              <a:t>树的情况，所以 就会阻塞其他的下载和呈现</a:t>
            </a:r>
            <a:r>
              <a:rPr lang="en-US" altLang="zh-CN" dirty="0" smtClean="0"/>
              <a:t>. </a:t>
            </a:r>
            <a:r>
              <a:rPr lang="zh-CN" altLang="en-US" dirty="0" smtClean="0"/>
              <a:t> </a:t>
            </a:r>
            <a:endParaRPr lang="zh-CN" altLang="en-US" b="1" dirty="0"/>
          </a:p>
        </p:txBody>
      </p:sp>
    </p:spTree>
    <p:extLst>
      <p:ext uri="{BB962C8B-B14F-4D97-AF65-F5344CB8AC3E}">
        <p14:creationId xmlns:p14="http://schemas.microsoft.com/office/powerpoint/2010/main" val="276313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10639" y="486945"/>
            <a:ext cx="9682655" cy="5078313"/>
          </a:xfrm>
          <a:prstGeom prst="rect">
            <a:avLst/>
          </a:prstGeom>
        </p:spPr>
        <p:txBody>
          <a:bodyPr wrap="square">
            <a:spAutoFit/>
          </a:bodyPr>
          <a:lstStyle/>
          <a:p>
            <a:r>
              <a:rPr lang="zh-CN" altLang="en-US" b="1" dirty="0"/>
              <a:t>优化规则 </a:t>
            </a:r>
            <a:r>
              <a:rPr lang="en-US" altLang="zh-CN" b="1" dirty="0"/>
              <a:t>-- </a:t>
            </a:r>
            <a:r>
              <a:rPr lang="zh-CN" altLang="en-US" b="1" dirty="0"/>
              <a:t>将样式表放在</a:t>
            </a:r>
            <a:r>
              <a:rPr lang="zh-CN" altLang="en-US" b="1" dirty="0" smtClean="0"/>
              <a:t>顶部</a:t>
            </a:r>
            <a:endParaRPr lang="en-US" altLang="zh-CN" b="1" dirty="0" smtClean="0"/>
          </a:p>
          <a:p>
            <a:r>
              <a:rPr lang="zh-CN" altLang="en-US" dirty="0"/>
              <a:t> </a:t>
            </a:r>
            <a:r>
              <a:rPr lang="zh-CN" altLang="en-US" dirty="0" smtClean="0"/>
              <a:t>将样式表放在顶部可以尽早地呈现页面</a:t>
            </a:r>
            <a:endParaRPr lang="en-US" altLang="zh-CN" dirty="0" smtClean="0"/>
          </a:p>
          <a:p>
            <a:r>
              <a:rPr lang="zh-CN" altLang="en-US" b="1" dirty="0" smtClean="0"/>
              <a:t>优化</a:t>
            </a:r>
            <a:r>
              <a:rPr lang="zh-CN" altLang="en-US" b="1" dirty="0"/>
              <a:t>规则 </a:t>
            </a:r>
            <a:r>
              <a:rPr lang="en-US" altLang="zh-CN" b="1" dirty="0"/>
              <a:t>– </a:t>
            </a:r>
            <a:r>
              <a:rPr lang="zh-CN" altLang="en-US" b="1" dirty="0" smtClean="0"/>
              <a:t>延</a:t>
            </a:r>
            <a:r>
              <a:rPr lang="zh-CN" altLang="en-US" b="1" dirty="0"/>
              <a:t>迟</a:t>
            </a:r>
            <a:r>
              <a:rPr lang="en-US" altLang="zh-CN" b="1" dirty="0" smtClean="0"/>
              <a:t>Javascript</a:t>
            </a:r>
            <a:r>
              <a:rPr lang="zh-CN" altLang="en-US" b="1" dirty="0" smtClean="0"/>
              <a:t>的加载</a:t>
            </a:r>
            <a:endParaRPr lang="en-US" altLang="zh-CN" b="1" dirty="0" smtClean="0"/>
          </a:p>
          <a:p>
            <a:r>
              <a:rPr lang="zh-CN" altLang="en-US" dirty="0"/>
              <a:t>浏览器在执行</a:t>
            </a:r>
            <a:r>
              <a:rPr lang="en-US" altLang="zh-CN" dirty="0"/>
              <a:t>JavaScript</a:t>
            </a:r>
            <a:r>
              <a:rPr lang="zh-CN" altLang="en-US" dirty="0"/>
              <a:t>代码时会停止处理页面，当页面中有很多</a:t>
            </a:r>
            <a:r>
              <a:rPr lang="en-US" altLang="zh-CN" dirty="0"/>
              <a:t>JavaScript</a:t>
            </a:r>
            <a:r>
              <a:rPr lang="zh-CN" altLang="en-US" dirty="0"/>
              <a:t>文件或代码要加载时，将导致严重的延迟。尽管可以使用</a:t>
            </a:r>
            <a:r>
              <a:rPr lang="en-US" altLang="zh-CN" dirty="0"/>
              <a:t>defer</a:t>
            </a:r>
            <a:r>
              <a:rPr lang="zh-CN" altLang="en-US" dirty="0"/>
              <a:t>、异步或将</a:t>
            </a:r>
            <a:r>
              <a:rPr lang="en-US" altLang="zh-CN" dirty="0"/>
              <a:t>JavaScript</a:t>
            </a:r>
            <a:r>
              <a:rPr lang="zh-CN" altLang="en-US" dirty="0"/>
              <a:t>代码放到页面底部来延迟</a:t>
            </a:r>
            <a:r>
              <a:rPr lang="en-US" altLang="zh-CN" dirty="0"/>
              <a:t>JavaScript</a:t>
            </a:r>
            <a:r>
              <a:rPr lang="zh-CN" altLang="en-US" dirty="0"/>
              <a:t>的加载，但这些都不是一个好的解决</a:t>
            </a:r>
            <a:r>
              <a:rPr lang="zh-CN" altLang="en-US" dirty="0" smtClean="0"/>
              <a:t>方案。谷歌的方案：</a:t>
            </a:r>
            <a:endParaRPr lang="en-US" altLang="zh-CN" dirty="0" smtClean="0"/>
          </a:p>
          <a:p>
            <a:pPr indent="457200"/>
            <a:r>
              <a:rPr lang="en-US" altLang="zh-CN" dirty="0" smtClean="0"/>
              <a:t>&lt;script type="text/javascript"&gt;  </a:t>
            </a:r>
          </a:p>
          <a:p>
            <a:pPr indent="709200"/>
            <a:r>
              <a:rPr lang="en-US" altLang="zh-CN" dirty="0" smtClean="0"/>
              <a:t>function downloadJSAtOnload() {  </a:t>
            </a:r>
          </a:p>
          <a:p>
            <a:pPr indent="709200"/>
            <a:r>
              <a:rPr lang="en-US" altLang="zh-CN" dirty="0" smtClean="0"/>
              <a:t>var element = document.createElement("script");  </a:t>
            </a:r>
          </a:p>
          <a:p>
            <a:pPr indent="709200"/>
            <a:r>
              <a:rPr lang="en-US" altLang="zh-CN" dirty="0" smtClean="0"/>
              <a:t>element.src = "defer.js";  </a:t>
            </a:r>
          </a:p>
          <a:p>
            <a:pPr indent="709200"/>
            <a:r>
              <a:rPr lang="en-US" altLang="zh-CN" dirty="0" smtClean="0"/>
              <a:t>document.body.appendChild(element);  }  </a:t>
            </a:r>
          </a:p>
          <a:p>
            <a:pPr indent="709200"/>
            <a:r>
              <a:rPr lang="en-US" altLang="zh-CN" dirty="0" smtClean="0"/>
              <a:t>if (window.addEventListener)  </a:t>
            </a:r>
          </a:p>
          <a:p>
            <a:pPr indent="709200"/>
            <a:r>
              <a:rPr lang="en-US" altLang="zh-CN" dirty="0" smtClean="0"/>
              <a:t>window.addEventListener("load", downloadJSAtOnload, false);  //firefox</a:t>
            </a:r>
          </a:p>
          <a:p>
            <a:pPr indent="709200"/>
            <a:r>
              <a:rPr lang="en-US" altLang="zh-CN" dirty="0" smtClean="0"/>
              <a:t>else if (window.attachEvent)  </a:t>
            </a:r>
          </a:p>
          <a:p>
            <a:pPr indent="709200"/>
            <a:r>
              <a:rPr lang="en-US" altLang="zh-CN" dirty="0" smtClean="0"/>
              <a:t>window.attachEvent("onload", downloadJSAtOnload);  //IE</a:t>
            </a:r>
          </a:p>
          <a:p>
            <a:pPr indent="709200"/>
            <a:r>
              <a:rPr lang="en-US" altLang="zh-CN" dirty="0" smtClean="0"/>
              <a:t>else  window.onload = downloadJSAtOnload;  </a:t>
            </a:r>
          </a:p>
          <a:p>
            <a:pPr indent="457200"/>
            <a:r>
              <a:rPr lang="en-US" altLang="zh-CN" dirty="0" smtClean="0"/>
              <a:t>&lt;/script&gt;</a:t>
            </a:r>
          </a:p>
          <a:p>
            <a:endParaRPr lang="zh-CN" altLang="en-US" b="1" dirty="0"/>
          </a:p>
        </p:txBody>
      </p:sp>
    </p:spTree>
    <p:extLst>
      <p:ext uri="{BB962C8B-B14F-4D97-AF65-F5344CB8AC3E}">
        <p14:creationId xmlns:p14="http://schemas.microsoft.com/office/powerpoint/2010/main" val="3518608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0166" y="584538"/>
            <a:ext cx="9979572" cy="2031325"/>
          </a:xfrm>
          <a:prstGeom prst="rect">
            <a:avLst/>
          </a:prstGeom>
        </p:spPr>
        <p:txBody>
          <a:bodyPr wrap="square">
            <a:spAutoFit/>
          </a:bodyPr>
          <a:lstStyle/>
          <a:p>
            <a:r>
              <a:rPr lang="zh-CN" altLang="en-US" b="1" dirty="0" smtClean="0"/>
              <a:t>优化规则 </a:t>
            </a:r>
            <a:r>
              <a:rPr lang="en-US" altLang="zh-CN" b="1" dirty="0" smtClean="0"/>
              <a:t>-- </a:t>
            </a:r>
            <a:r>
              <a:rPr lang="zh-CN" altLang="en-US" b="1" dirty="0" smtClean="0"/>
              <a:t>避免</a:t>
            </a:r>
            <a:r>
              <a:rPr lang="en-US" altLang="zh-CN" b="1" dirty="0" smtClean="0"/>
              <a:t>CSS</a:t>
            </a:r>
            <a:r>
              <a:rPr lang="zh-CN" altLang="en-US" b="1" dirty="0" smtClean="0"/>
              <a:t>表达式</a:t>
            </a:r>
          </a:p>
          <a:p>
            <a:r>
              <a:rPr lang="zh-CN" altLang="en-US" dirty="0" smtClean="0"/>
              <a:t>影响浏览器渲染时间</a:t>
            </a:r>
            <a:endParaRPr lang="en-US" altLang="zh-CN" dirty="0" smtClean="0"/>
          </a:p>
          <a:p>
            <a:r>
              <a:rPr lang="zh-CN" altLang="en-US" b="1" dirty="0" smtClean="0"/>
              <a:t>优化规则 </a:t>
            </a:r>
            <a:r>
              <a:rPr lang="en-US" altLang="zh-CN" b="1" dirty="0" smtClean="0"/>
              <a:t>– </a:t>
            </a:r>
            <a:r>
              <a:rPr lang="zh-CN" altLang="en-US" b="1" dirty="0" smtClean="0"/>
              <a:t>优化图像</a:t>
            </a:r>
          </a:p>
          <a:p>
            <a:r>
              <a:rPr lang="zh-CN" altLang="en-US" dirty="0" smtClean="0"/>
              <a:t>尽量使用</a:t>
            </a:r>
            <a:r>
              <a:rPr lang="en-US" altLang="zh-CN" dirty="0" smtClean="0"/>
              <a:t>GIF</a:t>
            </a:r>
            <a:r>
              <a:rPr lang="zh-CN" altLang="en-US" dirty="0" smtClean="0"/>
              <a:t>和</a:t>
            </a:r>
            <a:r>
              <a:rPr lang="en-US" altLang="zh-CN" dirty="0" smtClean="0"/>
              <a:t>PNG</a:t>
            </a:r>
          </a:p>
          <a:p>
            <a:r>
              <a:rPr lang="zh-CN" altLang="en-US" dirty="0" smtClean="0"/>
              <a:t>尽量使用</a:t>
            </a:r>
            <a:r>
              <a:rPr lang="en-US" altLang="zh-CN" dirty="0" smtClean="0"/>
              <a:t>png/gif</a:t>
            </a:r>
            <a:r>
              <a:rPr lang="zh-CN" altLang="en-US" dirty="0" smtClean="0"/>
              <a:t>格式的图片，</a:t>
            </a:r>
            <a:r>
              <a:rPr lang="en-US" altLang="zh-CN" dirty="0" smtClean="0"/>
              <a:t>png</a:t>
            </a:r>
            <a:r>
              <a:rPr lang="zh-CN" altLang="en-US" dirty="0" smtClean="0"/>
              <a:t>的图片优先，但是必须注意如要兼容</a:t>
            </a:r>
            <a:r>
              <a:rPr lang="en-US" altLang="zh-CN" dirty="0" smtClean="0"/>
              <a:t>IE6</a:t>
            </a:r>
            <a:r>
              <a:rPr lang="zh-CN" altLang="en-US" dirty="0" smtClean="0"/>
              <a:t>，则</a:t>
            </a:r>
            <a:r>
              <a:rPr lang="en-US" altLang="zh-CN" dirty="0" smtClean="0"/>
              <a:t>png</a:t>
            </a:r>
            <a:r>
              <a:rPr lang="zh-CN" altLang="en-US" dirty="0" smtClean="0"/>
              <a:t>使用一定要注意透明问题。</a:t>
            </a:r>
          </a:p>
          <a:p>
            <a:r>
              <a:rPr lang="zh-CN" altLang="en-US" dirty="0" smtClean="0"/>
              <a:t>图片在上传前一定要先用工具压缩优化（</a:t>
            </a:r>
            <a:r>
              <a:rPr lang="en-US" altLang="zh-CN" dirty="0" smtClean="0"/>
              <a:t>png</a:t>
            </a:r>
            <a:r>
              <a:rPr lang="zh-CN" altLang="en-US" dirty="0" smtClean="0"/>
              <a:t>、</a:t>
            </a:r>
            <a:r>
              <a:rPr lang="en-US" altLang="zh-CN" dirty="0" smtClean="0"/>
              <a:t>jpg</a:t>
            </a:r>
            <a:r>
              <a:rPr lang="zh-CN" altLang="en-US" dirty="0" smtClean="0"/>
              <a:t>）</a:t>
            </a:r>
            <a:endParaRPr lang="zh-CN" altLang="en-US" dirty="0"/>
          </a:p>
        </p:txBody>
      </p:sp>
    </p:spTree>
    <p:extLst>
      <p:ext uri="{BB962C8B-B14F-4D97-AF65-F5344CB8AC3E}">
        <p14:creationId xmlns:p14="http://schemas.microsoft.com/office/powerpoint/2010/main" val="3691543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6360" y="638294"/>
            <a:ext cx="8991600" cy="3693319"/>
          </a:xfrm>
          <a:prstGeom prst="rect">
            <a:avLst/>
          </a:prstGeom>
        </p:spPr>
        <p:txBody>
          <a:bodyPr wrap="square">
            <a:spAutoFit/>
          </a:bodyPr>
          <a:lstStyle/>
          <a:p>
            <a:r>
              <a:rPr lang="zh-CN" altLang="en-US" b="1" dirty="0" smtClean="0"/>
              <a:t>优化规则 </a:t>
            </a:r>
            <a:r>
              <a:rPr lang="en-US" altLang="zh-CN" b="1" dirty="0" smtClean="0"/>
              <a:t>– </a:t>
            </a:r>
            <a:r>
              <a:rPr lang="zh-CN" altLang="en-US" b="1" dirty="0" smtClean="0"/>
              <a:t>代码优化</a:t>
            </a:r>
            <a:endParaRPr lang="en-US" altLang="zh-CN" b="1" dirty="0" smtClean="0"/>
          </a:p>
          <a:p>
            <a:r>
              <a:rPr lang="en-US" altLang="zh-CN" b="1" dirty="0" smtClean="0"/>
              <a:t>1.DOM</a:t>
            </a:r>
          </a:p>
          <a:p>
            <a:r>
              <a:rPr lang="en-US" altLang="zh-CN" dirty="0" smtClean="0"/>
              <a:t>         </a:t>
            </a:r>
            <a:r>
              <a:rPr lang="zh-CN" altLang="en-US" dirty="0" smtClean="0"/>
              <a:t>在</a:t>
            </a:r>
            <a:r>
              <a:rPr lang="zh-CN" altLang="en-US" dirty="0"/>
              <a:t>脚本中 </a:t>
            </a:r>
            <a:r>
              <a:rPr lang="en-US" altLang="zh-CN" dirty="0" smtClean="0"/>
              <a:t>document.images</a:t>
            </a:r>
            <a:r>
              <a:rPr lang="zh-CN" altLang="en-US" dirty="0" smtClean="0"/>
              <a:t>，</a:t>
            </a:r>
            <a:r>
              <a:rPr lang="en-US" altLang="zh-CN" dirty="0" smtClean="0"/>
              <a:t>document.forms</a:t>
            </a:r>
            <a:r>
              <a:rPr lang="zh-CN" altLang="en-US" dirty="0" smtClean="0"/>
              <a:t>，</a:t>
            </a:r>
            <a:r>
              <a:rPr lang="en-US" altLang="zh-CN" dirty="0" smtClean="0"/>
              <a:t>Form.elements</a:t>
            </a:r>
            <a:r>
              <a:rPr lang="zh-CN" altLang="en-US" dirty="0" smtClean="0"/>
              <a:t>，</a:t>
            </a:r>
            <a:r>
              <a:rPr lang="en-US" altLang="zh-CN" dirty="0" smtClean="0"/>
              <a:t>document.styleSheets, Select.options</a:t>
            </a:r>
            <a:r>
              <a:rPr lang="zh-CN" altLang="en-US" dirty="0" smtClean="0"/>
              <a:t>，</a:t>
            </a:r>
            <a:r>
              <a:rPr lang="en-US" altLang="zh-CN" dirty="0" smtClean="0"/>
              <a:t>document.getElementsByName </a:t>
            </a:r>
            <a:r>
              <a:rPr lang="zh-CN" altLang="en-US" dirty="0" smtClean="0"/>
              <a:t>，</a:t>
            </a:r>
            <a:r>
              <a:rPr lang="en-US" altLang="zh-CN" dirty="0" smtClean="0"/>
              <a:t>document.getElementsByTagName</a:t>
            </a:r>
            <a:r>
              <a:rPr lang="zh-CN" altLang="en-US" dirty="0" smtClean="0"/>
              <a:t>返回的都是 </a:t>
            </a:r>
            <a:r>
              <a:rPr lang="en-US" altLang="zh-CN" dirty="0" smtClean="0"/>
              <a:t>HTMLCollection</a:t>
            </a:r>
            <a:r>
              <a:rPr lang="zh-CN" altLang="en-US" dirty="0" smtClean="0"/>
              <a:t>类型的集合，在平时使用的时候大多将它作为数组来使用，因为它有 </a:t>
            </a:r>
            <a:r>
              <a:rPr lang="en-US" altLang="zh-CN" dirty="0" smtClean="0"/>
              <a:t>length</a:t>
            </a:r>
            <a:r>
              <a:rPr lang="zh-CN" altLang="en-US" dirty="0" smtClean="0"/>
              <a:t>属性，也可以使用索引访问每一个元素。不过在访问性能上则比数组要差很多，原因是这个集合并不是一个静态的结果，它表示的仅仅是一个特定的查询，每次访问该集合时都会重新执行这个查询从而更新查询结果。所谓的 “访问集合” 包括读取集合的 </a:t>
            </a:r>
            <a:r>
              <a:rPr lang="en-US" altLang="zh-CN" dirty="0" smtClean="0"/>
              <a:t>length</a:t>
            </a:r>
            <a:r>
              <a:rPr lang="zh-CN" altLang="en-US" dirty="0" smtClean="0"/>
              <a:t>属性、访问集合中的元素。</a:t>
            </a:r>
            <a:br>
              <a:rPr lang="zh-CN" altLang="en-US" dirty="0" smtClean="0"/>
            </a:br>
            <a:r>
              <a:rPr lang="zh-CN" altLang="en-US" dirty="0" smtClean="0"/>
              <a:t>　　因此，当你需要遍历 </a:t>
            </a:r>
            <a:r>
              <a:rPr lang="en-US" altLang="zh-CN" dirty="0" smtClean="0"/>
              <a:t>HTML Collection</a:t>
            </a:r>
            <a:r>
              <a:rPr lang="zh-CN" altLang="en-US" dirty="0" smtClean="0"/>
              <a:t>的时候，尽量将它转为数组后再访问，以提高性能。即使不转换为数组，也请尽可能少的访问它，例如在遍历的时候可以将 </a:t>
            </a:r>
            <a:r>
              <a:rPr lang="en-US" altLang="zh-CN" dirty="0" smtClean="0"/>
              <a:t>length</a:t>
            </a:r>
            <a:r>
              <a:rPr lang="zh-CN" altLang="en-US" dirty="0" smtClean="0"/>
              <a:t>属性、成员保存到局部变量后再使用局部变量。</a:t>
            </a:r>
            <a:endParaRPr lang="en-US" altLang="zh-CN" dirty="0" smtClean="0"/>
          </a:p>
          <a:p>
            <a:r>
              <a:rPr lang="zh-CN" altLang="en-US" dirty="0" smtClean="0"/>
              <a:t>        转换数组代码：</a:t>
            </a:r>
          </a:p>
        </p:txBody>
      </p:sp>
    </p:spTree>
    <p:extLst>
      <p:ext uri="{BB962C8B-B14F-4D97-AF65-F5344CB8AC3E}">
        <p14:creationId xmlns:p14="http://schemas.microsoft.com/office/powerpoint/2010/main" val="1754249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4440" y="1166843"/>
            <a:ext cx="9479280" cy="3970318"/>
          </a:xfrm>
          <a:prstGeom prst="rect">
            <a:avLst/>
          </a:prstGeom>
        </p:spPr>
        <p:txBody>
          <a:bodyPr wrap="square">
            <a:spAutoFit/>
          </a:bodyPr>
          <a:lstStyle/>
          <a:p>
            <a:r>
              <a:rPr lang="en-US" altLang="zh-CN" dirty="0" smtClean="0"/>
              <a:t>var makeArray = function(obj){</a:t>
            </a:r>
          </a:p>
          <a:p>
            <a:r>
              <a:rPr lang="en-US" altLang="zh-CN" dirty="0" smtClean="0"/>
              <a:t>    return Array.prototype.slice.call(obj,0);</a:t>
            </a:r>
          </a:p>
          <a:p>
            <a:r>
              <a:rPr lang="en-US" altLang="zh-CN" dirty="0" smtClean="0"/>
              <a:t>}</a:t>
            </a:r>
          </a:p>
          <a:p>
            <a:r>
              <a:rPr lang="en-US" altLang="zh-CN" dirty="0" smtClean="0"/>
              <a:t>try{</a:t>
            </a:r>
          </a:p>
          <a:p>
            <a:r>
              <a:rPr lang="en-US" altLang="zh-CN" dirty="0" smtClean="0"/>
              <a:t>    Array.prototype.slice.call(document.documentElement.childNodes, 0)[0].nodeType;</a:t>
            </a:r>
          </a:p>
          <a:p>
            <a:r>
              <a:rPr lang="en-US" altLang="zh-CN" dirty="0" smtClean="0"/>
              <a:t>}catch(e){</a:t>
            </a:r>
          </a:p>
          <a:p>
            <a:r>
              <a:rPr lang="en-US" altLang="zh-CN" dirty="0" smtClean="0"/>
              <a:t>    makeArray = function(obj){</a:t>
            </a:r>
          </a:p>
          <a:p>
            <a:r>
              <a:rPr lang="en-US" altLang="zh-CN" dirty="0" smtClean="0"/>
              <a:t>        var res = [];</a:t>
            </a:r>
          </a:p>
          <a:p>
            <a:r>
              <a:rPr lang="en-US" altLang="zh-CN" dirty="0" smtClean="0"/>
              <a:t>        for(var i=0,len=obj.length; i&lt;len; i++){</a:t>
            </a:r>
          </a:p>
          <a:p>
            <a:r>
              <a:rPr lang="en-US" altLang="zh-CN" dirty="0" smtClean="0"/>
              <a:t>            res.push(obj[i]);</a:t>
            </a:r>
          </a:p>
          <a:p>
            <a:r>
              <a:rPr lang="en-US" altLang="zh-CN" dirty="0" smtClean="0"/>
              <a:t>        }</a:t>
            </a:r>
          </a:p>
          <a:p>
            <a:r>
              <a:rPr lang="en-US" altLang="zh-CN" dirty="0" smtClean="0"/>
              <a:t>        return res;</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2540380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7320" y="577334"/>
            <a:ext cx="9646920" cy="5909310"/>
          </a:xfrm>
          <a:prstGeom prst="rect">
            <a:avLst/>
          </a:prstGeom>
        </p:spPr>
        <p:txBody>
          <a:bodyPr wrap="square">
            <a:spAutoFit/>
          </a:bodyPr>
          <a:lstStyle/>
          <a:p>
            <a:r>
              <a:rPr lang="en-US" altLang="zh-CN" b="1" dirty="0"/>
              <a:t>2</a:t>
            </a:r>
            <a:r>
              <a:rPr lang="en-US" altLang="zh-CN" b="1" dirty="0" smtClean="0"/>
              <a:t>.</a:t>
            </a:r>
            <a:r>
              <a:rPr lang="zh-CN" altLang="en-US" b="1" dirty="0"/>
              <a:t>慎用 </a:t>
            </a:r>
            <a:r>
              <a:rPr lang="en-US" altLang="zh-CN" b="1" dirty="0" smtClean="0"/>
              <a:t>with</a:t>
            </a:r>
          </a:p>
          <a:p>
            <a:r>
              <a:rPr lang="en-US" altLang="zh-CN" dirty="0" smtClean="0"/>
              <a:t>        with</a:t>
            </a:r>
            <a:r>
              <a:rPr lang="zh-CN" altLang="en-US" dirty="0" smtClean="0"/>
              <a:t>语句的作用是暂时改变作用域链、减少的重复输入，其语法结构为：</a:t>
            </a:r>
            <a:endParaRPr lang="en-US" altLang="zh-CN" dirty="0" smtClean="0"/>
          </a:p>
          <a:p>
            <a:r>
              <a:rPr lang="en-US" altLang="zh-CN" dirty="0" smtClean="0"/>
              <a:t>                with(object){   //statements   }</a:t>
            </a:r>
          </a:p>
          <a:p>
            <a:r>
              <a:rPr lang="zh-CN" altLang="en-US" dirty="0" smtClean="0"/>
              <a:t>        应用：</a:t>
            </a:r>
            <a:endParaRPr lang="en-US" altLang="zh-CN" dirty="0" smtClean="0"/>
          </a:p>
          <a:p>
            <a:r>
              <a:rPr lang="en-US" altLang="zh-CN" dirty="0" smtClean="0"/>
              <a:t>        with(document.forms[0]){  </a:t>
            </a:r>
          </a:p>
          <a:p>
            <a:r>
              <a:rPr lang="en-US" altLang="zh-CN" dirty="0" smtClean="0"/>
              <a:t>           name.value = "lee king";  </a:t>
            </a:r>
          </a:p>
          <a:p>
            <a:r>
              <a:rPr lang="en-US" altLang="zh-CN" dirty="0" smtClean="0"/>
              <a:t>           address.value = "Peking";  </a:t>
            </a:r>
          </a:p>
          <a:p>
            <a:r>
              <a:rPr lang="en-US" altLang="zh-CN" dirty="0" smtClean="0"/>
              <a:t>           zipcode.value = "10000";  </a:t>
            </a:r>
          </a:p>
          <a:p>
            <a:r>
              <a:rPr lang="en-US" altLang="zh-CN" dirty="0" smtClean="0"/>
              <a:t>        } </a:t>
            </a:r>
          </a:p>
          <a:p>
            <a:r>
              <a:rPr lang="zh-CN" altLang="en-US" dirty="0" smtClean="0"/>
              <a:t>       与之对应的传统的写法：</a:t>
            </a:r>
            <a:endParaRPr lang="en-US" altLang="zh-CN" dirty="0" smtClean="0"/>
          </a:p>
          <a:p>
            <a:r>
              <a:rPr lang="en-US" altLang="zh-CN" dirty="0" smtClean="0"/>
              <a:t>        document.forms[0].name.value = "lee king";  </a:t>
            </a:r>
          </a:p>
          <a:p>
            <a:r>
              <a:rPr lang="en-US" altLang="zh-CN" dirty="0" smtClean="0"/>
              <a:t>        document.forms[0].address.value = "Peking";  </a:t>
            </a:r>
          </a:p>
          <a:p>
            <a:r>
              <a:rPr lang="en-US" altLang="zh-CN" dirty="0" smtClean="0"/>
              <a:t>        document.forms[0].zipcode.value = "10000";</a:t>
            </a:r>
          </a:p>
          <a:p>
            <a:r>
              <a:rPr lang="zh-CN" altLang="en-US" dirty="0" smtClean="0"/>
              <a:t>        可以看出</a:t>
            </a:r>
            <a:r>
              <a:rPr lang="en-US" altLang="zh-CN" dirty="0" smtClean="0"/>
              <a:t>with</a:t>
            </a:r>
            <a:r>
              <a:rPr lang="zh-CN" altLang="en-US" dirty="0" smtClean="0"/>
              <a:t>语句的简洁明了，但是</a:t>
            </a:r>
            <a:r>
              <a:rPr lang="en-US" altLang="zh-CN" dirty="0" smtClean="0"/>
              <a:t>js</a:t>
            </a:r>
            <a:r>
              <a:rPr lang="zh-CN" altLang="en-US" dirty="0" smtClean="0"/>
              <a:t>的解释器需要检查</a:t>
            </a:r>
            <a:r>
              <a:rPr lang="en-US" altLang="zh-CN" dirty="0" smtClean="0"/>
              <a:t>with</a:t>
            </a:r>
            <a:r>
              <a:rPr lang="zh-CN" altLang="en-US" dirty="0" smtClean="0"/>
              <a:t>块中的变量是否属于</a:t>
            </a:r>
            <a:r>
              <a:rPr lang="en-US" altLang="zh-CN" dirty="0" smtClean="0"/>
              <a:t>with</a:t>
            </a:r>
            <a:r>
              <a:rPr lang="zh-CN" altLang="en-US" dirty="0" smtClean="0"/>
              <a:t>包含的对象，这将使</a:t>
            </a:r>
            <a:r>
              <a:rPr lang="en-US" altLang="zh-CN" dirty="0" smtClean="0"/>
              <a:t>with</a:t>
            </a:r>
            <a:r>
              <a:rPr lang="zh-CN" altLang="en-US" dirty="0" smtClean="0"/>
              <a:t>语句执行速度大大下降，并且导致</a:t>
            </a:r>
            <a:r>
              <a:rPr lang="en-US" altLang="zh-CN" dirty="0" smtClean="0"/>
              <a:t>js</a:t>
            </a:r>
            <a:r>
              <a:rPr lang="zh-CN" altLang="en-US" dirty="0" smtClean="0"/>
              <a:t>语句很难被优化。为了兼顾速度与代码量可以找到一个比较折衷的方案：</a:t>
            </a:r>
            <a:r>
              <a:rPr lang="zh-CN" altLang="en-US" dirty="0"/>
              <a:t>使用局部变量缓存需要</a:t>
            </a:r>
            <a:r>
              <a:rPr lang="zh-CN" altLang="en-US" dirty="0" smtClean="0"/>
              <a:t>访问的对象</a:t>
            </a:r>
          </a:p>
          <a:p>
            <a:r>
              <a:rPr lang="en-US" altLang="zh-CN" dirty="0" smtClean="0"/>
              <a:t>        var  form = document.forms[0];  </a:t>
            </a:r>
          </a:p>
          <a:p>
            <a:r>
              <a:rPr lang="en-US" altLang="zh-CN" dirty="0" smtClean="0"/>
              <a:t>        form.name.value = "lee king";  </a:t>
            </a:r>
          </a:p>
          <a:p>
            <a:r>
              <a:rPr lang="en-US" altLang="zh-CN" dirty="0" smtClean="0"/>
              <a:t>        form.address.value = "Peking";  </a:t>
            </a:r>
          </a:p>
          <a:p>
            <a:r>
              <a:rPr lang="en-US" altLang="zh-CN" dirty="0" smtClean="0"/>
              <a:t>        form.zipcode.value = "10000";</a:t>
            </a:r>
          </a:p>
          <a:p>
            <a:endParaRPr lang="en-US" altLang="zh-CN" b="1" dirty="0" smtClean="0"/>
          </a:p>
        </p:txBody>
      </p:sp>
    </p:spTree>
    <p:extLst>
      <p:ext uri="{BB962C8B-B14F-4D97-AF65-F5344CB8AC3E}">
        <p14:creationId xmlns:p14="http://schemas.microsoft.com/office/powerpoint/2010/main" val="399853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132" y="438071"/>
            <a:ext cx="9616965" cy="3693319"/>
          </a:xfrm>
          <a:prstGeom prst="rect">
            <a:avLst/>
          </a:prstGeom>
        </p:spPr>
        <p:txBody>
          <a:bodyPr wrap="square">
            <a:spAutoFit/>
          </a:bodyPr>
          <a:lstStyle/>
          <a:p>
            <a:r>
              <a:rPr lang="en-US" altLang="zh-CN" b="1" i="0" dirty="0" smtClean="0">
                <a:solidFill>
                  <a:srgbClr val="222222"/>
                </a:solidFill>
                <a:effectLst/>
                <a:latin typeface="Helvetica Neue"/>
              </a:rPr>
              <a:t>3.</a:t>
            </a:r>
            <a:r>
              <a:rPr lang="zh-CN" altLang="en-US" b="1" i="0" dirty="0" smtClean="0">
                <a:solidFill>
                  <a:srgbClr val="222222"/>
                </a:solidFill>
                <a:effectLst/>
                <a:latin typeface="Helvetica Neue"/>
              </a:rPr>
              <a:t>减少作用域链查找</a:t>
            </a:r>
            <a:endParaRPr lang="en-US" altLang="zh-CN" b="1" i="0" dirty="0" smtClean="0">
              <a:solidFill>
                <a:srgbClr val="222222"/>
              </a:solidFill>
              <a:effectLst/>
              <a:latin typeface="Helvetica Neue"/>
            </a:endParaRPr>
          </a:p>
          <a:p>
            <a:r>
              <a:rPr lang="zh-CN" altLang="en-US" dirty="0" smtClean="0"/>
              <a:t>        这</a:t>
            </a:r>
            <a:r>
              <a:rPr lang="zh-CN" altLang="en-US" dirty="0"/>
              <a:t>一点在循环中是尤其需要注意的</a:t>
            </a:r>
            <a:r>
              <a:rPr lang="zh-CN" altLang="en-US" dirty="0" smtClean="0"/>
              <a:t>问题，如果</a:t>
            </a:r>
            <a:r>
              <a:rPr lang="zh-CN" altLang="en-US" dirty="0"/>
              <a:t>在循环中需要访问非本作用域下的变量时请在遍历之前用局部变量缓存该变量，并在遍历结束后再重写那个变量，这一点对全局变量尤其重要，因为全局变量处于作用域链的最顶端，访问时的查找次数是最多的</a:t>
            </a:r>
            <a:r>
              <a:rPr lang="zh-CN" altLang="en-US" dirty="0" smtClean="0"/>
              <a:t>。</a:t>
            </a:r>
            <a:endParaRPr lang="en-US" altLang="zh-CN" dirty="0" smtClean="0"/>
          </a:p>
          <a:p>
            <a:r>
              <a:rPr lang="zh-CN" altLang="en-US" dirty="0" smtClean="0"/>
              <a:t>        低效率</a:t>
            </a:r>
            <a:r>
              <a:rPr lang="zh-CN" altLang="en-US" dirty="0"/>
              <a:t>的</a:t>
            </a:r>
            <a:r>
              <a:rPr lang="zh-CN" altLang="en-US" dirty="0" smtClean="0"/>
              <a:t>写法：</a:t>
            </a:r>
            <a:endParaRPr lang="en-US" altLang="zh-CN" dirty="0" smtClean="0"/>
          </a:p>
          <a:p>
            <a:r>
              <a:rPr lang="en-US" altLang="zh-CN" b="1" dirty="0"/>
              <a:t> </a:t>
            </a:r>
            <a:r>
              <a:rPr lang="en-US" altLang="zh-CN" b="1" dirty="0" smtClean="0"/>
              <a:t>       </a:t>
            </a:r>
            <a:r>
              <a:rPr lang="en-US" altLang="zh-CN" dirty="0" smtClean="0"/>
              <a:t>// </a:t>
            </a:r>
            <a:r>
              <a:rPr lang="zh-CN" altLang="en-US" dirty="0" smtClean="0"/>
              <a:t>全局变量 </a:t>
            </a:r>
            <a:br>
              <a:rPr lang="zh-CN" altLang="en-US" dirty="0" smtClean="0"/>
            </a:br>
            <a:r>
              <a:rPr lang="zh-CN" altLang="en-US" dirty="0" smtClean="0"/>
              <a:t>        </a:t>
            </a:r>
            <a:r>
              <a:rPr lang="en-US" altLang="zh-CN" dirty="0" smtClean="0"/>
              <a:t>var globalVar = 1; </a:t>
            </a:r>
            <a:br>
              <a:rPr lang="en-US" altLang="zh-CN" dirty="0" smtClean="0"/>
            </a:br>
            <a:r>
              <a:rPr lang="en-US" altLang="zh-CN" dirty="0" smtClean="0"/>
              <a:t>        function myCallback(info){ </a:t>
            </a:r>
            <a:br>
              <a:rPr lang="en-US" altLang="zh-CN" dirty="0" smtClean="0"/>
            </a:br>
            <a:r>
              <a:rPr lang="en-US" altLang="zh-CN" dirty="0" smtClean="0"/>
              <a:t>        for( var i = 100000; i--;){ </a:t>
            </a:r>
          </a:p>
          <a:p>
            <a:r>
              <a:rPr lang="en-US" altLang="zh-CN" dirty="0"/>
              <a:t> </a:t>
            </a:r>
            <a:r>
              <a:rPr lang="en-US" altLang="zh-CN" dirty="0" smtClean="0"/>
              <a:t>       //</a:t>
            </a:r>
            <a:r>
              <a:rPr lang="zh-CN" altLang="en-US" dirty="0" smtClean="0"/>
              <a:t>每次访问 </a:t>
            </a:r>
            <a:r>
              <a:rPr lang="en-US" altLang="zh-CN" dirty="0" smtClean="0"/>
              <a:t>globalVar </a:t>
            </a:r>
            <a:r>
              <a:rPr lang="zh-CN" altLang="en-US" dirty="0" smtClean="0"/>
              <a:t>都需要查找到作用域链最顶端，本例中需要访问 </a:t>
            </a:r>
            <a:r>
              <a:rPr lang="en-US" altLang="zh-CN" dirty="0" smtClean="0"/>
              <a:t>100000 </a:t>
            </a:r>
            <a:r>
              <a:rPr lang="zh-CN" altLang="en-US" dirty="0" smtClean="0"/>
              <a:t>次 </a:t>
            </a:r>
            <a:br>
              <a:rPr lang="zh-CN" altLang="en-US" dirty="0" smtClean="0"/>
            </a:br>
            <a:r>
              <a:rPr lang="zh-CN" altLang="en-US" dirty="0" smtClean="0"/>
              <a:t>        </a:t>
            </a:r>
            <a:r>
              <a:rPr lang="en-US" altLang="zh-CN" dirty="0" smtClean="0"/>
              <a:t>globalVar += i; }} </a:t>
            </a:r>
          </a:p>
          <a:p>
            <a:r>
              <a:rPr lang="zh-CN" altLang="en-US" dirty="0" smtClean="0"/>
              <a:t>        </a:t>
            </a:r>
            <a:endParaRPr lang="en-US" altLang="zh-CN" b="1" dirty="0"/>
          </a:p>
          <a:p>
            <a:endParaRPr lang="zh-CN" altLang="en-US" b="1" dirty="0"/>
          </a:p>
        </p:txBody>
      </p:sp>
    </p:spTree>
    <p:extLst>
      <p:ext uri="{BB962C8B-B14F-4D97-AF65-F5344CB8AC3E}">
        <p14:creationId xmlns:p14="http://schemas.microsoft.com/office/powerpoint/2010/main" val="675611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2055" y="1021563"/>
            <a:ext cx="9948042" cy="3970318"/>
          </a:xfrm>
          <a:prstGeom prst="rect">
            <a:avLst/>
          </a:prstGeom>
        </p:spPr>
        <p:txBody>
          <a:bodyPr wrap="square">
            <a:spAutoFit/>
          </a:bodyPr>
          <a:lstStyle/>
          <a:p>
            <a:r>
              <a:rPr lang="zh-CN" altLang="en-US" dirty="0" smtClean="0"/>
              <a:t>       更高效的写法：</a:t>
            </a:r>
            <a:endParaRPr lang="en-US" altLang="zh-CN" dirty="0" smtClean="0"/>
          </a:p>
          <a:p>
            <a:r>
              <a:rPr lang="en-US" altLang="zh-CN" dirty="0" smtClean="0"/>
              <a:t>        // </a:t>
            </a:r>
            <a:r>
              <a:rPr lang="zh-CN" altLang="en-US" dirty="0" smtClean="0"/>
              <a:t>全局变量 </a:t>
            </a:r>
            <a:br>
              <a:rPr lang="zh-CN" altLang="en-US" dirty="0" smtClean="0"/>
            </a:br>
            <a:r>
              <a:rPr lang="zh-CN" altLang="en-US" dirty="0" smtClean="0"/>
              <a:t>        </a:t>
            </a:r>
            <a:r>
              <a:rPr lang="en-US" altLang="zh-CN" dirty="0" smtClean="0"/>
              <a:t>var globalVar = 1; </a:t>
            </a:r>
            <a:br>
              <a:rPr lang="en-US" altLang="zh-CN" dirty="0" smtClean="0"/>
            </a:br>
            <a:r>
              <a:rPr lang="en-US" altLang="zh-CN" dirty="0" smtClean="0"/>
              <a:t>        function myCallback(info){ </a:t>
            </a:r>
            <a:br>
              <a:rPr lang="en-US" altLang="zh-CN" dirty="0" smtClean="0"/>
            </a:br>
            <a:r>
              <a:rPr lang="en-US" altLang="zh-CN" dirty="0" smtClean="0"/>
              <a:t>        //</a:t>
            </a:r>
            <a:r>
              <a:rPr lang="zh-CN" altLang="en-US" dirty="0" smtClean="0"/>
              <a:t>局部变量缓存全局变量 </a:t>
            </a:r>
            <a:br>
              <a:rPr lang="zh-CN" altLang="en-US" dirty="0" smtClean="0"/>
            </a:br>
            <a:r>
              <a:rPr lang="zh-CN" altLang="en-US" dirty="0" smtClean="0"/>
              <a:t>        </a:t>
            </a:r>
            <a:r>
              <a:rPr lang="en-US" altLang="zh-CN" dirty="0" smtClean="0"/>
              <a:t>var localVar = globalVar; </a:t>
            </a:r>
            <a:br>
              <a:rPr lang="en-US" altLang="zh-CN" dirty="0" smtClean="0"/>
            </a:br>
            <a:r>
              <a:rPr lang="en-US" altLang="zh-CN" dirty="0" smtClean="0"/>
              <a:t>        for( var i = 100000; i--;){ </a:t>
            </a:r>
            <a:br>
              <a:rPr lang="en-US" altLang="zh-CN" dirty="0" smtClean="0"/>
            </a:br>
            <a:r>
              <a:rPr lang="en-US" altLang="zh-CN" dirty="0" smtClean="0"/>
              <a:t>        //</a:t>
            </a:r>
            <a:r>
              <a:rPr lang="zh-CN" altLang="en-US" dirty="0" smtClean="0"/>
              <a:t>访问局部变量是最快的 </a:t>
            </a:r>
            <a:br>
              <a:rPr lang="zh-CN" altLang="en-US" dirty="0" smtClean="0"/>
            </a:br>
            <a:r>
              <a:rPr lang="zh-CN" altLang="en-US" dirty="0" smtClean="0"/>
              <a:t>        </a:t>
            </a:r>
            <a:r>
              <a:rPr lang="en-US" altLang="zh-CN" dirty="0" smtClean="0"/>
              <a:t>localVar += i; </a:t>
            </a:r>
            <a:br>
              <a:rPr lang="en-US" altLang="zh-CN" dirty="0" smtClean="0"/>
            </a:br>
            <a:r>
              <a:rPr lang="en-US" altLang="zh-CN" dirty="0" smtClean="0"/>
              <a:t>        } </a:t>
            </a:r>
            <a:br>
              <a:rPr lang="en-US" altLang="zh-CN" dirty="0" smtClean="0"/>
            </a:br>
            <a:r>
              <a:rPr lang="en-US" altLang="zh-CN" dirty="0" smtClean="0"/>
              <a:t>         //</a:t>
            </a:r>
            <a:r>
              <a:rPr lang="zh-CN" altLang="en-US" dirty="0" smtClean="0"/>
              <a:t>本例中只需要访问 </a:t>
            </a:r>
            <a:r>
              <a:rPr lang="en-US" altLang="zh-CN" dirty="0" smtClean="0"/>
              <a:t>2</a:t>
            </a:r>
            <a:r>
              <a:rPr lang="zh-CN" altLang="en-US" dirty="0" smtClean="0"/>
              <a:t>次全局变量</a:t>
            </a:r>
            <a:br>
              <a:rPr lang="zh-CN" altLang="en-US" dirty="0" smtClean="0"/>
            </a:br>
            <a:r>
              <a:rPr lang="zh-CN" altLang="en-US" dirty="0" smtClean="0"/>
              <a:t>        在函数中只需要将 </a:t>
            </a:r>
            <a:r>
              <a:rPr lang="en-US" altLang="zh-CN" dirty="0" smtClean="0"/>
              <a:t>globalVar</a:t>
            </a:r>
            <a:r>
              <a:rPr lang="zh-CN" altLang="en-US" dirty="0" smtClean="0"/>
              <a:t>中内容的值赋给</a:t>
            </a:r>
            <a:r>
              <a:rPr lang="en-US" altLang="zh-CN" dirty="0" smtClean="0"/>
              <a:t>localVar </a:t>
            </a:r>
            <a:r>
              <a:rPr lang="zh-CN" altLang="en-US" dirty="0" smtClean="0"/>
              <a:t>中去</a:t>
            </a:r>
            <a:br>
              <a:rPr lang="zh-CN" altLang="en-US" dirty="0" smtClean="0"/>
            </a:br>
            <a:r>
              <a:rPr lang="zh-CN" altLang="en-US" dirty="0" smtClean="0"/>
              <a:t>         </a:t>
            </a:r>
            <a:r>
              <a:rPr lang="en-US" altLang="zh-CN" dirty="0" smtClean="0"/>
              <a:t>globalVar = localVar; </a:t>
            </a:r>
            <a:br>
              <a:rPr lang="en-US" altLang="zh-CN" dirty="0" smtClean="0"/>
            </a:br>
            <a:r>
              <a:rPr lang="en-US" altLang="zh-CN" dirty="0" smtClean="0"/>
              <a:t>         }</a:t>
            </a:r>
            <a:endParaRPr lang="en-US" altLang="zh-CN" dirty="0" smtClean="0"/>
          </a:p>
        </p:txBody>
      </p:sp>
    </p:spTree>
    <p:extLst>
      <p:ext uri="{BB962C8B-B14F-4D97-AF65-F5344CB8AC3E}">
        <p14:creationId xmlns:p14="http://schemas.microsoft.com/office/powerpoint/2010/main" val="2019383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8" y="127390"/>
            <a:ext cx="11423561" cy="6209016"/>
          </a:xfrm>
          <a:prstGeom prst="rect">
            <a:avLst/>
          </a:prstGeom>
        </p:spPr>
      </p:pic>
    </p:spTree>
    <p:extLst>
      <p:ext uri="{BB962C8B-B14F-4D97-AF65-F5344CB8AC3E}">
        <p14:creationId xmlns:p14="http://schemas.microsoft.com/office/powerpoint/2010/main" val="395403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132" y="438071"/>
            <a:ext cx="9616965" cy="2308324"/>
          </a:xfrm>
          <a:prstGeom prst="rect">
            <a:avLst/>
          </a:prstGeom>
        </p:spPr>
        <p:txBody>
          <a:bodyPr wrap="square">
            <a:spAutoFit/>
          </a:bodyPr>
          <a:lstStyle/>
          <a:p>
            <a:r>
              <a:rPr lang="en-US" altLang="zh-CN" b="1" dirty="0">
                <a:solidFill>
                  <a:srgbClr val="222222"/>
                </a:solidFill>
                <a:latin typeface="Helvetica Neue"/>
              </a:rPr>
              <a:t>4</a:t>
            </a:r>
            <a:r>
              <a:rPr lang="en-US" altLang="zh-CN" b="1" i="0" dirty="0" smtClean="0">
                <a:solidFill>
                  <a:srgbClr val="222222"/>
                </a:solidFill>
                <a:effectLst/>
                <a:latin typeface="Helvetica Neue"/>
              </a:rPr>
              <a:t>.</a:t>
            </a:r>
            <a:r>
              <a:rPr lang="zh-CN" altLang="en-US" b="1" dirty="0"/>
              <a:t>数据</a:t>
            </a:r>
            <a:r>
              <a:rPr lang="zh-CN" altLang="en-US" b="1" dirty="0" smtClean="0"/>
              <a:t>访问</a:t>
            </a:r>
            <a:endParaRPr lang="en-US" altLang="zh-CN" b="1" dirty="0" smtClean="0"/>
          </a:p>
          <a:p>
            <a:r>
              <a:rPr lang="en-US" altLang="zh-CN" dirty="0" smtClean="0"/>
              <a:t>         Javascript</a:t>
            </a:r>
            <a:r>
              <a:rPr lang="zh-CN" altLang="en-US" dirty="0" smtClean="0"/>
              <a:t>中的数据访问包括直接量 </a:t>
            </a:r>
            <a:r>
              <a:rPr lang="en-US" altLang="zh-CN" dirty="0" smtClean="0"/>
              <a:t>(</a:t>
            </a:r>
            <a:r>
              <a:rPr lang="zh-CN" altLang="en-US" dirty="0" smtClean="0"/>
              <a:t>字符串、正则表达式 </a:t>
            </a:r>
            <a:r>
              <a:rPr lang="en-US" altLang="zh-CN" dirty="0" smtClean="0"/>
              <a:t>)</a:t>
            </a:r>
            <a:r>
              <a:rPr lang="zh-CN" altLang="en-US" dirty="0" smtClean="0"/>
              <a:t>、变量、对象属性以及数组，其中对直接量和局部变量的访问是最快的，对对象属性以及数组的访问需要更大的开销。当出现以下情况时，建议将数据放入局部变量：</a:t>
            </a:r>
            <a:br>
              <a:rPr lang="zh-CN" altLang="en-US" dirty="0" smtClean="0"/>
            </a:br>
            <a:r>
              <a:rPr lang="zh-CN" altLang="en-US" dirty="0" smtClean="0"/>
              <a:t>　　</a:t>
            </a:r>
            <a:r>
              <a:rPr lang="en-US" altLang="zh-CN" dirty="0" smtClean="0"/>
              <a:t>a. </a:t>
            </a:r>
            <a:r>
              <a:rPr lang="zh-CN" altLang="en-US" dirty="0" smtClean="0"/>
              <a:t>对任何对象属性的访问超过 </a:t>
            </a:r>
            <a:r>
              <a:rPr lang="en-US" altLang="zh-CN" dirty="0" smtClean="0"/>
              <a:t>1</a:t>
            </a:r>
            <a:r>
              <a:rPr lang="zh-CN" altLang="en-US" dirty="0" smtClean="0"/>
              <a:t>次</a:t>
            </a:r>
            <a:br>
              <a:rPr lang="zh-CN" altLang="en-US" dirty="0" smtClean="0"/>
            </a:br>
            <a:r>
              <a:rPr lang="zh-CN" altLang="en-US" dirty="0" smtClean="0"/>
              <a:t>　　</a:t>
            </a:r>
            <a:r>
              <a:rPr lang="en-US" altLang="zh-CN" dirty="0" smtClean="0"/>
              <a:t>b. </a:t>
            </a:r>
            <a:r>
              <a:rPr lang="zh-CN" altLang="en-US" dirty="0" smtClean="0"/>
              <a:t>对任何数组成员的访问次数超过 </a:t>
            </a:r>
            <a:r>
              <a:rPr lang="en-US" altLang="zh-CN" dirty="0" smtClean="0"/>
              <a:t>1</a:t>
            </a:r>
            <a:r>
              <a:rPr lang="zh-CN" altLang="en-US" dirty="0" smtClean="0"/>
              <a:t>次</a:t>
            </a:r>
            <a:br>
              <a:rPr lang="zh-CN" altLang="en-US" dirty="0" smtClean="0"/>
            </a:br>
            <a:r>
              <a:rPr lang="zh-CN" altLang="en-US" dirty="0" smtClean="0"/>
              <a:t>　　另外，还应当尽可能的减少对对象以及数组深度查找</a:t>
            </a:r>
          </a:p>
          <a:p>
            <a:endParaRPr lang="zh-CN" altLang="en-US" b="1" dirty="0"/>
          </a:p>
        </p:txBody>
      </p:sp>
    </p:spTree>
    <p:extLst>
      <p:ext uri="{BB962C8B-B14F-4D97-AF65-F5344CB8AC3E}">
        <p14:creationId xmlns:p14="http://schemas.microsoft.com/office/powerpoint/2010/main" val="1412729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132" y="438071"/>
            <a:ext cx="9616965" cy="1754326"/>
          </a:xfrm>
          <a:prstGeom prst="rect">
            <a:avLst/>
          </a:prstGeom>
        </p:spPr>
        <p:txBody>
          <a:bodyPr wrap="square">
            <a:spAutoFit/>
          </a:bodyPr>
          <a:lstStyle/>
          <a:p>
            <a:r>
              <a:rPr lang="en-US" altLang="zh-CN" b="1" dirty="0" smtClean="0">
                <a:solidFill>
                  <a:srgbClr val="222222"/>
                </a:solidFill>
                <a:latin typeface="Helvetica Neue"/>
              </a:rPr>
              <a:t>5</a:t>
            </a:r>
            <a:r>
              <a:rPr lang="en-US" altLang="zh-CN" b="1" i="0" dirty="0" smtClean="0">
                <a:solidFill>
                  <a:srgbClr val="222222"/>
                </a:solidFill>
                <a:effectLst/>
                <a:latin typeface="Helvetica Neue"/>
              </a:rPr>
              <a:t>.</a:t>
            </a:r>
            <a:r>
              <a:rPr lang="zh-CN" altLang="en-US" b="1" dirty="0"/>
              <a:t>字符串拼接</a:t>
            </a:r>
            <a:endParaRPr lang="en-US" altLang="zh-CN" b="1" dirty="0" smtClean="0"/>
          </a:p>
          <a:p>
            <a:r>
              <a:rPr lang="zh-CN" altLang="en-US" dirty="0" smtClean="0"/>
              <a:t>         在 </a:t>
            </a:r>
            <a:r>
              <a:rPr lang="en-US" altLang="zh-CN" dirty="0" smtClean="0"/>
              <a:t>Javascript</a:t>
            </a:r>
            <a:r>
              <a:rPr lang="zh-CN" altLang="en-US" dirty="0" smtClean="0"/>
              <a:t>中使用</a:t>
            </a:r>
            <a:r>
              <a:rPr lang="en-US" altLang="zh-CN" dirty="0" smtClean="0"/>
              <a:t>"+" </a:t>
            </a:r>
            <a:r>
              <a:rPr lang="zh-CN" altLang="en-US" dirty="0" smtClean="0"/>
              <a:t>号来拼接字符串效率是比较低的，因为每次运行都会开辟新的内存并生成新的字符串变量，然后将拼接结果赋值给新变量。与之相比更为高效的做法是使用数组的 </a:t>
            </a:r>
            <a:r>
              <a:rPr lang="en-US" altLang="zh-CN" dirty="0" smtClean="0"/>
              <a:t>join</a:t>
            </a:r>
            <a:r>
              <a:rPr lang="zh-CN" altLang="en-US" dirty="0" smtClean="0"/>
              <a:t>方法，即将需要拼接的字符串放在数组中最后调用其 </a:t>
            </a:r>
            <a:r>
              <a:rPr lang="en-US" altLang="zh-CN" dirty="0" smtClean="0"/>
              <a:t>join</a:t>
            </a:r>
            <a:r>
              <a:rPr lang="zh-CN" altLang="en-US" dirty="0" smtClean="0"/>
              <a:t>方法得到结果。不过由于使用数组也有一定的开销，因此当需要拼接的字符串较多的时候可以考虑用此方法</a:t>
            </a:r>
            <a:br>
              <a:rPr lang="zh-CN" altLang="en-US" dirty="0" smtClean="0"/>
            </a:br>
            <a:endParaRPr lang="zh-CN" altLang="en-US" b="1" dirty="0"/>
          </a:p>
        </p:txBody>
      </p:sp>
    </p:spTree>
    <p:extLst>
      <p:ext uri="{BB962C8B-B14F-4D97-AF65-F5344CB8AC3E}">
        <p14:creationId xmlns:p14="http://schemas.microsoft.com/office/powerpoint/2010/main" val="3027311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132" y="170057"/>
            <a:ext cx="9616965" cy="7017306"/>
          </a:xfrm>
          <a:prstGeom prst="rect">
            <a:avLst/>
          </a:prstGeom>
        </p:spPr>
        <p:txBody>
          <a:bodyPr wrap="square">
            <a:spAutoFit/>
          </a:bodyPr>
          <a:lstStyle/>
          <a:p>
            <a:r>
              <a:rPr lang="en-US" altLang="zh-CN" b="1" dirty="0" smtClean="0">
                <a:solidFill>
                  <a:srgbClr val="222222"/>
                </a:solidFill>
                <a:latin typeface="Helvetica Neue"/>
              </a:rPr>
              <a:t>6</a:t>
            </a:r>
            <a:r>
              <a:rPr lang="en-US" altLang="zh-CN" b="1" i="0" dirty="0" smtClean="0">
                <a:solidFill>
                  <a:srgbClr val="222222"/>
                </a:solidFill>
                <a:effectLst/>
                <a:latin typeface="Helvetica Neue"/>
              </a:rPr>
              <a:t>.</a:t>
            </a:r>
            <a:r>
              <a:rPr lang="en-US" altLang="zh-CN" b="1" dirty="0" smtClean="0"/>
              <a:t>Css</a:t>
            </a:r>
            <a:r>
              <a:rPr lang="zh-CN" altLang="en-US" b="1" dirty="0" smtClean="0"/>
              <a:t>选择符使用</a:t>
            </a:r>
            <a:endParaRPr lang="en-US" altLang="zh-CN" b="1" dirty="0" smtClean="0"/>
          </a:p>
          <a:p>
            <a:r>
              <a:rPr lang="zh-CN" altLang="en-US" dirty="0" smtClean="0"/>
              <a:t>         浏览器引擎在样式匹配时，以从右向左的顺序进行。在具体匹配某一条样式规则时，这个从右向左的过程会一直持续，直到读取完整个选择符序列并完成匹配，或因某一个地方的不匹配而取消</a:t>
            </a:r>
            <a:r>
              <a:rPr lang="en-US" altLang="zh-CN" dirty="0" smtClean="0"/>
              <a:t>(</a:t>
            </a:r>
            <a:r>
              <a:rPr lang="zh-CN" altLang="en-US" dirty="0" smtClean="0"/>
              <a:t>然后转到另一条样式规则</a:t>
            </a:r>
            <a:r>
              <a:rPr lang="en-US" altLang="zh-CN" dirty="0" smtClean="0"/>
              <a:t>)</a:t>
            </a:r>
            <a:r>
              <a:rPr lang="zh-CN" altLang="en-US" dirty="0" smtClean="0"/>
              <a:t>。</a:t>
            </a:r>
            <a:endParaRPr lang="en-US" altLang="zh-CN" dirty="0" smtClean="0"/>
          </a:p>
          <a:p>
            <a:r>
              <a:rPr lang="en-US" altLang="zh-CN" dirty="0"/>
              <a:t> </a:t>
            </a:r>
            <a:r>
              <a:rPr lang="en-US" altLang="zh-CN" dirty="0" smtClean="0"/>
              <a:t>        </a:t>
            </a:r>
            <a:r>
              <a:rPr lang="zh-CN" altLang="en-US" dirty="0" smtClean="0"/>
              <a:t>选择符匹配顺序：</a:t>
            </a:r>
            <a:r>
              <a:rPr lang="en-US" altLang="zh-CN" dirty="0"/>
              <a:t>#toc A { color: #444; </a:t>
            </a:r>
            <a:r>
              <a:rPr lang="en-US" altLang="zh-CN" dirty="0" smtClean="0"/>
              <a:t>}</a:t>
            </a:r>
          </a:p>
          <a:p>
            <a:endParaRPr lang="en-US" altLang="zh-CN" dirty="0"/>
          </a:p>
          <a:p>
            <a:r>
              <a:rPr lang="en-US" altLang="zh-CN" b="1" dirty="0" smtClean="0"/>
              <a:t>         </a:t>
            </a:r>
            <a:r>
              <a:rPr lang="en-US" altLang="zh-CN" dirty="0" smtClean="0"/>
              <a:t>css</a:t>
            </a:r>
            <a:r>
              <a:rPr lang="zh-CN" altLang="en-US" dirty="0" smtClean="0"/>
              <a:t>选择符的正确使用方式：</a:t>
            </a:r>
          </a:p>
          <a:p>
            <a:r>
              <a:rPr lang="zh-CN" altLang="en-US" dirty="0" smtClean="0"/>
              <a:t>         </a:t>
            </a:r>
            <a:r>
              <a:rPr lang="en-US" altLang="zh-CN" dirty="0" smtClean="0"/>
              <a:t>a</a:t>
            </a:r>
            <a:r>
              <a:rPr lang="zh-CN" altLang="en-US" dirty="0" smtClean="0"/>
              <a:t>）更特定，更具体的关键选择符</a:t>
            </a:r>
          </a:p>
          <a:p>
            <a:r>
              <a:rPr lang="zh-CN" altLang="en-US" dirty="0" smtClean="0"/>
              <a:t>         关键选择符是浏览器引擎在样式匹配时最先读取到的部分，因此，如果你在某一条样式规则中使用更特定、具体的选择符，可以帮助减少浏览器的查找匹配次数。</a:t>
            </a:r>
            <a:endParaRPr lang="en-US" altLang="zh-CN" dirty="0" smtClean="0"/>
          </a:p>
          <a:p>
            <a:r>
              <a:rPr lang="en-US" altLang="zh-CN" dirty="0"/>
              <a:t> </a:t>
            </a:r>
            <a:r>
              <a:rPr lang="en-US" altLang="zh-CN" dirty="0" smtClean="0"/>
              <a:t>         </a:t>
            </a:r>
            <a:r>
              <a:rPr lang="zh-CN" altLang="en-US" dirty="0" smtClean="0"/>
              <a:t>看看这个例子：  </a:t>
            </a:r>
            <a:r>
              <a:rPr lang="en-US" altLang="zh-CN" dirty="0" smtClean="0"/>
              <a:t>.content .note span{}</a:t>
            </a:r>
          </a:p>
          <a:p>
            <a:r>
              <a:rPr lang="en-US" altLang="zh-CN" dirty="0"/>
              <a:t> </a:t>
            </a:r>
            <a:r>
              <a:rPr lang="en-US" altLang="zh-CN" dirty="0" smtClean="0"/>
              <a:t>         </a:t>
            </a:r>
            <a:r>
              <a:rPr lang="zh-CN" altLang="en-US" dirty="0" smtClean="0"/>
              <a:t>最后一个</a:t>
            </a:r>
            <a:r>
              <a:rPr lang="en-US" altLang="zh-CN" dirty="0" smtClean="0"/>
              <a:t>span</a:t>
            </a:r>
            <a:r>
              <a:rPr lang="zh-CN" altLang="en-US" dirty="0" smtClean="0"/>
              <a:t>是关键选择符，而</a:t>
            </a:r>
            <a:r>
              <a:rPr lang="en-US" altLang="zh-CN" dirty="0" smtClean="0"/>
              <a:t>span</a:t>
            </a:r>
            <a:r>
              <a:rPr lang="zh-CN" altLang="en-US" dirty="0" smtClean="0"/>
              <a:t>这个标签，在网页中使用是非常多的。浏览器从</a:t>
            </a:r>
            <a:r>
              <a:rPr lang="en-US" altLang="zh-CN" dirty="0" smtClean="0"/>
              <a:t>span</a:t>
            </a:r>
            <a:r>
              <a:rPr lang="zh-CN" altLang="en-US" dirty="0" smtClean="0"/>
              <a:t>开始读取选择符，就可能会为因此在样式匹配上做了一些额外工作。如果你确定只是想为具体处于哪一个位置的</a:t>
            </a:r>
            <a:r>
              <a:rPr lang="en-US" altLang="zh-CN" dirty="0" smtClean="0"/>
              <a:t>span</a:t>
            </a:r>
            <a:r>
              <a:rPr lang="zh-CN" altLang="en-US" dirty="0" smtClean="0"/>
              <a:t>元素定义样式，更好的做法是为</a:t>
            </a:r>
            <a:r>
              <a:rPr lang="en-US" altLang="zh-CN" dirty="0" smtClean="0"/>
              <a:t>span</a:t>
            </a:r>
            <a:r>
              <a:rPr lang="zh-CN" altLang="en-US" dirty="0" smtClean="0"/>
              <a:t>命名</a:t>
            </a:r>
            <a:r>
              <a:rPr lang="en-US" altLang="zh-CN" dirty="0" smtClean="0"/>
              <a:t>class</a:t>
            </a:r>
            <a:r>
              <a:rPr lang="zh-CN" altLang="en-US" dirty="0" smtClean="0"/>
              <a:t>，比如命名为</a:t>
            </a:r>
            <a:r>
              <a:rPr lang="en-US" altLang="zh-CN" dirty="0" smtClean="0"/>
              <a:t>note_text</a:t>
            </a:r>
            <a:r>
              <a:rPr lang="zh-CN" altLang="en-US" dirty="0" smtClean="0"/>
              <a:t>，然后简单写为：</a:t>
            </a:r>
            <a:r>
              <a:rPr lang="en-US" altLang="zh-CN" dirty="0" smtClean="0"/>
              <a:t>.note_text{}</a:t>
            </a:r>
          </a:p>
          <a:p>
            <a:pPr indent="457200"/>
            <a:r>
              <a:rPr lang="en-US" altLang="zh-CN" dirty="0"/>
              <a:t>b</a:t>
            </a:r>
            <a:r>
              <a:rPr lang="zh-CN" altLang="en-US" dirty="0" smtClean="0"/>
              <a:t>）使用</a:t>
            </a:r>
            <a:r>
              <a:rPr lang="en-US" altLang="zh-CN" dirty="0" smtClean="0"/>
              <a:t>class</a:t>
            </a:r>
            <a:r>
              <a:rPr lang="zh-CN" altLang="en-US" dirty="0" smtClean="0"/>
              <a:t>选择符</a:t>
            </a:r>
            <a:endParaRPr lang="en-US" altLang="zh-CN" dirty="0" smtClean="0"/>
          </a:p>
          <a:p>
            <a:r>
              <a:rPr lang="en-US" altLang="zh-CN" dirty="0" smtClean="0"/>
              <a:t>class</a:t>
            </a:r>
            <a:r>
              <a:rPr lang="zh-CN" altLang="en-US" dirty="0" smtClean="0"/>
              <a:t>选择符</a:t>
            </a:r>
            <a:r>
              <a:rPr lang="en-US" altLang="zh-CN" dirty="0" smtClean="0"/>
              <a:t>(</a:t>
            </a:r>
            <a:r>
              <a:rPr lang="zh-CN" altLang="en-US" dirty="0" smtClean="0"/>
              <a:t>类选择符</a:t>
            </a:r>
            <a:r>
              <a:rPr lang="en-US" altLang="zh-CN" dirty="0" smtClean="0"/>
              <a:t>)</a:t>
            </a:r>
            <a:r>
              <a:rPr lang="zh-CN" altLang="en-US" dirty="0" smtClean="0"/>
              <a:t>是最利于性能优化的选择符。相对于</a:t>
            </a:r>
            <a:r>
              <a:rPr lang="en-US" altLang="zh-CN" dirty="0" smtClean="0"/>
              <a:t>class</a:t>
            </a:r>
            <a:r>
              <a:rPr lang="zh-CN" altLang="en-US" dirty="0" smtClean="0"/>
              <a:t>，</a:t>
            </a:r>
            <a:r>
              <a:rPr lang="en-US" altLang="zh-CN" dirty="0" smtClean="0"/>
              <a:t>ID</a:t>
            </a:r>
            <a:r>
              <a:rPr lang="zh-CN" altLang="en-US" dirty="0" smtClean="0"/>
              <a:t>的缺点是只允许定义给一个元素，无法重用。而此外，它在使用上没有 任何比</a:t>
            </a:r>
            <a:r>
              <a:rPr lang="en-US" altLang="zh-CN" dirty="0" smtClean="0"/>
              <a:t>class</a:t>
            </a:r>
            <a:r>
              <a:rPr lang="zh-CN" altLang="en-US" dirty="0" smtClean="0"/>
              <a:t>更好的地方。很多时候，你很难确定某一个元素是否是唯一的。另外，使用</a:t>
            </a:r>
            <a:r>
              <a:rPr lang="en-US" altLang="zh-CN" dirty="0" smtClean="0"/>
              <a:t>class</a:t>
            </a:r>
            <a:r>
              <a:rPr lang="zh-CN" altLang="en-US" dirty="0" smtClean="0"/>
              <a:t>来定义样式，而保留</a:t>
            </a:r>
            <a:r>
              <a:rPr lang="en-US" altLang="zh-CN" dirty="0" smtClean="0"/>
              <a:t>ID</a:t>
            </a:r>
            <a:r>
              <a:rPr lang="zh-CN" altLang="en-US" dirty="0" smtClean="0"/>
              <a:t>给</a:t>
            </a:r>
            <a:r>
              <a:rPr lang="en-US" altLang="zh-CN" dirty="0" smtClean="0"/>
              <a:t>javascript</a:t>
            </a:r>
            <a:r>
              <a:rPr lang="zh-CN" altLang="en-US" dirty="0" smtClean="0"/>
              <a:t>，一直是 一个较好的实践。如果可以，不使用</a:t>
            </a:r>
            <a:r>
              <a:rPr lang="en-US" altLang="zh-CN" dirty="0" smtClean="0"/>
              <a:t>ID</a:t>
            </a:r>
            <a:r>
              <a:rPr lang="zh-CN" altLang="en-US" dirty="0" smtClean="0"/>
              <a:t>来定义样式。</a:t>
            </a:r>
          </a:p>
          <a:p>
            <a:r>
              <a:rPr lang="zh-CN" altLang="en-US" dirty="0" smtClean="0"/>
              <a:t>而相对于</a:t>
            </a:r>
            <a:r>
              <a:rPr lang="en-US" altLang="zh-CN" dirty="0" smtClean="0"/>
              <a:t>class</a:t>
            </a:r>
            <a:r>
              <a:rPr lang="zh-CN" altLang="en-US" dirty="0" smtClean="0"/>
              <a:t>，标签在</a:t>
            </a:r>
            <a:r>
              <a:rPr lang="en-US" altLang="zh-CN" dirty="0" smtClean="0"/>
              <a:t>html</a:t>
            </a:r>
            <a:r>
              <a:rPr lang="zh-CN" altLang="en-US" dirty="0" smtClean="0"/>
              <a:t>中的重复性要更大，因此同样可能让浏览器在样式匹配时做更多的额外工作。如果可以，除</a:t>
            </a:r>
            <a:r>
              <a:rPr lang="en-US" altLang="zh-CN" dirty="0" smtClean="0"/>
              <a:t>css</a:t>
            </a:r>
            <a:r>
              <a:rPr lang="zh-CN" altLang="en-US" dirty="0" smtClean="0"/>
              <a:t>样式清零</a:t>
            </a:r>
            <a:r>
              <a:rPr lang="en-US" altLang="zh-CN" dirty="0" smtClean="0"/>
              <a:t>(reset)</a:t>
            </a:r>
            <a:r>
              <a:rPr lang="zh-CN" altLang="en-US" dirty="0" smtClean="0"/>
              <a:t>外，不使用标签选择符</a:t>
            </a:r>
            <a:r>
              <a:rPr lang="en-US" altLang="zh-CN" dirty="0" smtClean="0"/>
              <a:t>(</a:t>
            </a:r>
            <a:r>
              <a:rPr lang="zh-CN" altLang="en-US" dirty="0" smtClean="0"/>
              <a:t>也叫元素选择符</a:t>
            </a:r>
            <a:r>
              <a:rPr lang="en-US" altLang="zh-CN" dirty="0" smtClean="0"/>
              <a:t>)</a:t>
            </a:r>
            <a:r>
              <a:rPr lang="zh-CN" altLang="en-US" dirty="0" smtClean="0"/>
              <a:t>。</a:t>
            </a:r>
          </a:p>
          <a:p>
            <a:pPr indent="457200"/>
            <a:endParaRPr lang="zh-CN" altLang="en-US" dirty="0" smtClean="0"/>
          </a:p>
          <a:p>
            <a:endParaRPr lang="zh-CN" altLang="en-US" dirty="0" smtClean="0"/>
          </a:p>
          <a:p>
            <a:endParaRPr lang="zh-CN" altLang="en-US" b="1" dirty="0"/>
          </a:p>
        </p:txBody>
      </p:sp>
      <p:sp>
        <p:nvSpPr>
          <p:cNvPr id="9" name="KSO_Shape"/>
          <p:cNvSpPr>
            <a:spLocks/>
          </p:cNvSpPr>
          <p:nvPr/>
        </p:nvSpPr>
        <p:spPr bwMode="auto">
          <a:xfrm>
            <a:off x="3729860" y="1627644"/>
            <a:ext cx="716016" cy="122330"/>
          </a:xfrm>
          <a:custGeom>
            <a:avLst/>
            <a:gdLst>
              <a:gd name="T0" fmla="*/ 1184725 w 2747963"/>
              <a:gd name="T1" fmla="*/ 1026920 h 3170238"/>
              <a:gd name="T2" fmla="*/ 1184725 w 2747963"/>
              <a:gd name="T3" fmla="*/ 1026920 h 3170238"/>
              <a:gd name="T4" fmla="*/ 1184725 w 2747963"/>
              <a:gd name="T5" fmla="*/ 1026920 h 3170238"/>
              <a:gd name="T6" fmla="*/ 1184725 w 2747963"/>
              <a:gd name="T7" fmla="*/ 1026920 h 3170238"/>
              <a:gd name="T8" fmla="*/ 1184725 w 2747963"/>
              <a:gd name="T9" fmla="*/ 1026920 h 3170238"/>
              <a:gd name="T10" fmla="*/ 1184725 w 2747963"/>
              <a:gd name="T11" fmla="*/ 1026920 h 3170238"/>
              <a:gd name="T12" fmla="*/ 1184725 w 2747963"/>
              <a:gd name="T13" fmla="*/ 1026920 h 3170238"/>
              <a:gd name="T14" fmla="*/ 1184725 w 2747963"/>
              <a:gd name="T15" fmla="*/ 1026920 h 3170238"/>
              <a:gd name="T16" fmla="*/ 1184725 w 2747963"/>
              <a:gd name="T17" fmla="*/ 1026920 h 3170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7963" h="3170238">
                <a:moveTo>
                  <a:pt x="1104106" y="0"/>
                </a:moveTo>
                <a:lnTo>
                  <a:pt x="1104106" y="147637"/>
                </a:lnTo>
                <a:lnTo>
                  <a:pt x="886619" y="1288257"/>
                </a:lnTo>
                <a:lnTo>
                  <a:pt x="2747963" y="1288257"/>
                </a:lnTo>
                <a:lnTo>
                  <a:pt x="2747963" y="1881982"/>
                </a:lnTo>
                <a:lnTo>
                  <a:pt x="886619" y="1881982"/>
                </a:lnTo>
                <a:lnTo>
                  <a:pt x="1104106" y="3021013"/>
                </a:lnTo>
                <a:lnTo>
                  <a:pt x="1104106" y="3170238"/>
                </a:lnTo>
                <a:lnTo>
                  <a:pt x="0" y="1585119"/>
                </a:lnTo>
                <a:lnTo>
                  <a:pt x="110410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167600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132" y="170057"/>
            <a:ext cx="9616965" cy="7571303"/>
          </a:xfrm>
          <a:prstGeom prst="rect">
            <a:avLst/>
          </a:prstGeom>
        </p:spPr>
        <p:txBody>
          <a:bodyPr wrap="square">
            <a:spAutoFit/>
          </a:bodyPr>
          <a:lstStyle/>
          <a:p>
            <a:pPr indent="457200"/>
            <a:r>
              <a:rPr lang="en-US" altLang="zh-CN" dirty="0" smtClean="0"/>
              <a:t>c</a:t>
            </a:r>
            <a:r>
              <a:rPr lang="zh-CN" altLang="en-US" dirty="0" smtClean="0"/>
              <a:t>）缩短选择符序列</a:t>
            </a:r>
            <a:endParaRPr lang="en-US" altLang="zh-CN" dirty="0" smtClean="0"/>
          </a:p>
          <a:p>
            <a:pPr indent="457200"/>
            <a:r>
              <a:rPr lang="zh-CN" altLang="en-US" dirty="0" smtClean="0"/>
              <a:t>短的选择符序列更有利于浏览器更快地完成匹配过程。相对的，冗长的选择符序列则认为是低效的，比如：</a:t>
            </a:r>
            <a:r>
              <a:rPr lang="en-US" altLang="zh-CN" dirty="0" smtClean="0"/>
              <a:t>.header ul li .nav_link{}</a:t>
            </a:r>
            <a:r>
              <a:rPr lang="zh-CN" altLang="en-US" dirty="0" smtClean="0"/>
              <a:t>，建议写为：</a:t>
            </a:r>
            <a:r>
              <a:rPr lang="en-US" altLang="zh-CN" dirty="0" smtClean="0"/>
              <a:t>.header .nav_link{}</a:t>
            </a:r>
            <a:r>
              <a:rPr lang="zh-CN" altLang="en-US" dirty="0" smtClean="0"/>
              <a:t>。</a:t>
            </a:r>
            <a:endParaRPr lang="en-US" altLang="zh-CN" dirty="0" smtClean="0"/>
          </a:p>
          <a:p>
            <a:r>
              <a:rPr lang="zh-CN" altLang="en-US" dirty="0" smtClean="0"/>
              <a:t>         一般来说，不超过</a:t>
            </a:r>
            <a:r>
              <a:rPr lang="en-US" altLang="zh-CN" dirty="0" smtClean="0"/>
              <a:t>3</a:t>
            </a:r>
            <a:r>
              <a:rPr lang="zh-CN" altLang="en-US" dirty="0" smtClean="0"/>
              <a:t>层的继承层级就可以满足实际中的开发要求。较长的选择符序列还有一个问题，有较长选择符的样式规则，</a:t>
            </a:r>
            <a:r>
              <a:rPr lang="en-US" altLang="zh-CN" dirty="0" smtClean="0"/>
              <a:t>css</a:t>
            </a:r>
            <a:r>
              <a:rPr lang="zh-CN" altLang="en-US" dirty="0" smtClean="0"/>
              <a:t>优先级的计算值也较大。因此，如果在以后需要写新的样式来覆盖掉它，就需要写更长的选择符</a:t>
            </a:r>
            <a:r>
              <a:rPr lang="en-US" altLang="zh-CN" dirty="0" smtClean="0"/>
              <a:t>(</a:t>
            </a:r>
            <a:r>
              <a:rPr lang="zh-CN" altLang="en-US" dirty="0" smtClean="0"/>
              <a:t>或者使用</a:t>
            </a:r>
            <a:r>
              <a:rPr lang="en-US" altLang="zh-CN" dirty="0" smtClean="0"/>
              <a:t>ID)</a:t>
            </a:r>
            <a:r>
              <a:rPr lang="zh-CN" altLang="en-US" dirty="0" smtClean="0"/>
              <a:t>以获得更高的</a:t>
            </a:r>
            <a:r>
              <a:rPr lang="en-US" altLang="zh-CN" dirty="0" smtClean="0"/>
              <a:t>css</a:t>
            </a:r>
            <a:r>
              <a:rPr lang="zh-CN" altLang="en-US" dirty="0" smtClean="0"/>
              <a:t>优先级，这对性能和代码可读性都是不利的。</a:t>
            </a:r>
            <a:endParaRPr lang="en-US" altLang="zh-CN" dirty="0" smtClean="0"/>
          </a:p>
          <a:p>
            <a:r>
              <a:rPr lang="zh-CN" altLang="en-US" dirty="0" smtClean="0"/>
              <a:t>         </a:t>
            </a:r>
            <a:r>
              <a:rPr lang="en-US" altLang="zh-CN" dirty="0" smtClean="0"/>
              <a:t>d</a:t>
            </a:r>
            <a:r>
              <a:rPr lang="zh-CN" altLang="en-US" dirty="0" smtClean="0"/>
              <a:t>）避免链式选择符</a:t>
            </a:r>
            <a:endParaRPr lang="en-US" altLang="zh-CN" dirty="0" smtClean="0"/>
          </a:p>
          <a:p>
            <a:r>
              <a:rPr lang="zh-CN" altLang="en-US" dirty="0" smtClean="0"/>
              <a:t>         链式选择符</a:t>
            </a:r>
            <a:r>
              <a:rPr lang="en-US" altLang="zh-CN" dirty="0" smtClean="0"/>
              <a:t>(Chaining selectors)</a:t>
            </a:r>
            <a:r>
              <a:rPr lang="zh-CN" altLang="en-US" dirty="0" smtClean="0"/>
              <a:t>是对单个元素同时写了多个选择符判定的情况，链式选择符是过度定义</a:t>
            </a:r>
            <a:r>
              <a:rPr lang="en-US" altLang="zh-CN" dirty="0" smtClean="0"/>
              <a:t>(over qualified)</a:t>
            </a:r>
            <a:r>
              <a:rPr lang="zh-CN" altLang="en-US" dirty="0" smtClean="0"/>
              <a:t>的，不利于重用，也不利于性能优化。如</a:t>
            </a:r>
            <a:r>
              <a:rPr lang="zh-CN" altLang="en-US" dirty="0"/>
              <a:t>：</a:t>
            </a:r>
            <a:r>
              <a:rPr lang="en-US" altLang="zh-CN" dirty="0" smtClean="0"/>
              <a:t>a#author{}</a:t>
            </a:r>
            <a:r>
              <a:rPr lang="zh-CN" altLang="en-US" dirty="0" smtClean="0"/>
              <a:t>，建议写为：</a:t>
            </a:r>
            <a:r>
              <a:rPr lang="en-US" altLang="zh-CN" dirty="0" smtClean="0"/>
              <a:t>#author{}</a:t>
            </a:r>
            <a:r>
              <a:rPr lang="zh-CN" altLang="en-US" dirty="0" smtClean="0"/>
              <a:t>，这里的</a:t>
            </a:r>
            <a:r>
              <a:rPr lang="en-US" altLang="zh-CN" dirty="0" smtClean="0"/>
              <a:t>a</a:t>
            </a:r>
            <a:r>
              <a:rPr lang="zh-CN" altLang="en-US" dirty="0" smtClean="0"/>
              <a:t>是不必要的。一个</a:t>
            </a:r>
            <a:r>
              <a:rPr lang="en-US" altLang="zh-CN" dirty="0" smtClean="0"/>
              <a:t>ID</a:t>
            </a:r>
            <a:r>
              <a:rPr lang="zh-CN" altLang="en-US" dirty="0" smtClean="0"/>
              <a:t>只对应一个元素，没有必要再强调这个元素的标签是什么。另外有：</a:t>
            </a:r>
            <a:r>
              <a:rPr lang="en-US" altLang="zh-CN" dirty="0" smtClean="0"/>
              <a:t>.content span.arrow{}</a:t>
            </a:r>
            <a:r>
              <a:rPr lang="zh-CN" altLang="en-US" dirty="0" smtClean="0"/>
              <a:t>，建议写为：</a:t>
            </a:r>
            <a:r>
              <a:rPr lang="en-US" altLang="zh-CN" dirty="0" smtClean="0"/>
              <a:t>.content .arrow{}</a:t>
            </a:r>
            <a:r>
              <a:rPr lang="zh-CN" altLang="en-US" dirty="0" smtClean="0"/>
              <a:t>。</a:t>
            </a:r>
            <a:endParaRPr lang="en-US" altLang="zh-CN" dirty="0" smtClean="0"/>
          </a:p>
          <a:p>
            <a:r>
              <a:rPr lang="en-US" altLang="zh-CN" dirty="0"/>
              <a:t> </a:t>
            </a:r>
            <a:r>
              <a:rPr lang="en-US" altLang="zh-CN" dirty="0" smtClean="0"/>
              <a:t>       </a:t>
            </a:r>
            <a:r>
              <a:rPr lang="zh-CN" altLang="en-US" dirty="0" smtClean="0"/>
              <a:t>这里的</a:t>
            </a:r>
            <a:r>
              <a:rPr lang="en-US" altLang="zh-CN" dirty="0" smtClean="0"/>
              <a:t>span.arrow</a:t>
            </a:r>
            <a:r>
              <a:rPr lang="zh-CN" altLang="en-US" dirty="0" smtClean="0"/>
              <a:t>中的</a:t>
            </a:r>
            <a:r>
              <a:rPr lang="en-US" altLang="zh-CN" dirty="0" smtClean="0"/>
              <a:t>span</a:t>
            </a:r>
            <a:r>
              <a:rPr lang="zh-CN" altLang="en-US" dirty="0" smtClean="0"/>
              <a:t>也是不必要的。一方面，这为浏览器在样式匹配时增加了一项额外工作：检查</a:t>
            </a:r>
            <a:r>
              <a:rPr lang="en-US" altLang="zh-CN" dirty="0" smtClean="0"/>
              <a:t>class</a:t>
            </a:r>
            <a:r>
              <a:rPr lang="zh-CN" altLang="en-US" dirty="0" smtClean="0"/>
              <a:t>名为</a:t>
            </a:r>
            <a:r>
              <a:rPr lang="en-US" altLang="zh-CN" dirty="0" smtClean="0"/>
              <a:t>arrow</a:t>
            </a:r>
            <a:r>
              <a:rPr lang="zh-CN" altLang="en-US" dirty="0" smtClean="0"/>
              <a:t>的元素的标签名 是不是</a:t>
            </a:r>
            <a:r>
              <a:rPr lang="en-US" altLang="zh-CN" dirty="0" smtClean="0"/>
              <a:t>span</a:t>
            </a:r>
            <a:r>
              <a:rPr lang="zh-CN" altLang="en-US" dirty="0" smtClean="0"/>
              <a:t>，也因此降低了性能。另一方面，如果去掉了这个限定，</a:t>
            </a:r>
            <a:r>
              <a:rPr lang="en-US" altLang="zh-CN" dirty="0" smtClean="0"/>
              <a:t>.arrow</a:t>
            </a:r>
            <a:r>
              <a:rPr lang="zh-CN" altLang="en-US" dirty="0" smtClean="0"/>
              <a:t>的样式定义，就可以用在更多的元素上，也就有着更好的重用性。否则，就还得告诉别人，使用这个的时候只能用在</a:t>
            </a:r>
            <a:r>
              <a:rPr lang="en-US" altLang="zh-CN" dirty="0" smtClean="0"/>
              <a:t>span</a:t>
            </a:r>
            <a:r>
              <a:rPr lang="zh-CN" altLang="en-US" dirty="0" smtClean="0"/>
              <a:t>标签上。</a:t>
            </a:r>
            <a:endParaRPr lang="en-US" altLang="zh-CN" dirty="0"/>
          </a:p>
          <a:p>
            <a:r>
              <a:rPr lang="en-US" altLang="zh-CN" dirty="0" smtClean="0"/>
              <a:t>        </a:t>
            </a:r>
            <a:r>
              <a:rPr lang="zh-CN" altLang="en-US" dirty="0" smtClean="0"/>
              <a:t>多个</a:t>
            </a:r>
            <a:r>
              <a:rPr lang="en-US" altLang="zh-CN" dirty="0" smtClean="0"/>
              <a:t>class</a:t>
            </a:r>
            <a:r>
              <a:rPr lang="zh-CN" altLang="en-US" dirty="0" smtClean="0"/>
              <a:t>的链式写法，如：</a:t>
            </a:r>
            <a:r>
              <a:rPr lang="en-US" altLang="zh-CN" dirty="0" smtClean="0"/>
              <a:t>.tips.succuss{}</a:t>
            </a:r>
            <a:r>
              <a:rPr lang="zh-CN" altLang="en-US" dirty="0" smtClean="0"/>
              <a:t>，建议更改命名，写为：</a:t>
            </a:r>
            <a:r>
              <a:rPr lang="en-US" altLang="zh-CN" dirty="0" smtClean="0"/>
              <a:t>.tips_succuss{}</a:t>
            </a:r>
            <a:r>
              <a:rPr lang="zh-CN" altLang="en-US" dirty="0" smtClean="0"/>
              <a:t>，这样可以帮助浏览器减少额外的样式匹配工作。</a:t>
            </a:r>
          </a:p>
          <a:p>
            <a:pPr indent="457200"/>
            <a:r>
              <a:rPr lang="en-US" altLang="zh-CN" dirty="0"/>
              <a:t>e</a:t>
            </a:r>
            <a:r>
              <a:rPr lang="zh-CN" altLang="en-US" dirty="0" smtClean="0"/>
              <a:t>）例外情况</a:t>
            </a:r>
            <a:endParaRPr lang="en-US" altLang="zh-CN" dirty="0" smtClean="0"/>
          </a:p>
          <a:p>
            <a:pPr indent="457200"/>
            <a:r>
              <a:rPr lang="zh-CN" altLang="en-US" dirty="0" smtClean="0"/>
              <a:t>前面所述的选择符的写法的建议，只是从浏览器渲染性能优化，及代码的重用性方面分析得到的理论结果。在实际使用中，如果你确实是准备为</a:t>
            </a:r>
            <a:r>
              <a:rPr lang="en-US" altLang="zh-CN" dirty="0" smtClean="0"/>
              <a:t>class</a:t>
            </a:r>
            <a:r>
              <a:rPr lang="zh-CN" altLang="en-US" dirty="0" smtClean="0"/>
              <a:t>名为</a:t>
            </a:r>
            <a:r>
              <a:rPr lang="en-US" altLang="zh-CN" dirty="0"/>
              <a:t>aaa</a:t>
            </a:r>
            <a:r>
              <a:rPr lang="zh-CN" altLang="en-US" dirty="0" smtClean="0"/>
              <a:t>的元素内的所有</a:t>
            </a:r>
            <a:r>
              <a:rPr lang="en-US" altLang="zh-CN" dirty="0"/>
              <a:t>b</a:t>
            </a:r>
            <a:r>
              <a:rPr lang="zh-CN" altLang="en-US" dirty="0" smtClean="0"/>
              <a:t>标签元素都加上某样式，那么</a:t>
            </a:r>
            <a:r>
              <a:rPr lang="en-US" altLang="zh-CN" dirty="0" smtClean="0"/>
              <a:t>.aaa </a:t>
            </a:r>
            <a:r>
              <a:rPr lang="en-US" altLang="zh-CN" dirty="0"/>
              <a:t>b</a:t>
            </a:r>
            <a:r>
              <a:rPr lang="zh-CN" altLang="en-US" dirty="0" smtClean="0"/>
              <a:t>这样的选择符是明智的。</a:t>
            </a:r>
            <a:endParaRPr lang="en-US" altLang="zh-CN" dirty="0" smtClean="0"/>
          </a:p>
          <a:p>
            <a:pPr indent="457200"/>
            <a:endParaRPr lang="zh-CN" altLang="en-US" dirty="0" smtClean="0"/>
          </a:p>
          <a:p>
            <a:pPr indent="457200"/>
            <a:endParaRPr lang="en-US" altLang="zh-CN" dirty="0" smtClean="0"/>
          </a:p>
          <a:p>
            <a:pPr indent="457200"/>
            <a:endParaRPr lang="zh-CN" altLang="en-US" dirty="0" smtClean="0"/>
          </a:p>
          <a:p>
            <a:endParaRPr lang="zh-CN" altLang="en-US" dirty="0" smtClean="0"/>
          </a:p>
          <a:p>
            <a:endParaRPr lang="zh-CN" altLang="en-US" b="1" dirty="0"/>
          </a:p>
        </p:txBody>
      </p:sp>
    </p:spTree>
    <p:extLst>
      <p:ext uri="{BB962C8B-B14F-4D97-AF65-F5344CB8AC3E}">
        <p14:creationId xmlns:p14="http://schemas.microsoft.com/office/powerpoint/2010/main" val="308566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603419" y="2009104"/>
            <a:ext cx="10058400" cy="3988675"/>
          </a:xfrm>
        </p:spPr>
        <p:txBody>
          <a:bodyPr>
            <a:normAutofit/>
          </a:bodyPr>
          <a:lstStyle/>
          <a:p>
            <a:endParaRPr lang="en-US" altLang="zh-CN" dirty="0" smtClean="0"/>
          </a:p>
          <a:p>
            <a:endParaRPr lang="en-US" altLang="zh-CN" dirty="0"/>
          </a:p>
          <a:p>
            <a:endParaRPr lang="en-US" altLang="zh-CN" dirty="0" smtClean="0"/>
          </a:p>
          <a:p>
            <a:pPr marL="0" indent="0">
              <a:buNone/>
            </a:pPr>
            <a:r>
              <a:rPr lang="zh-CN" altLang="en-US" sz="1800" dirty="0" smtClean="0"/>
              <a:t>浏览器可能会做一些预处理，比如 </a:t>
            </a:r>
            <a:r>
              <a:rPr lang="en-US" altLang="zh-CN" sz="1800" dirty="0" smtClean="0"/>
              <a:t>Chrome </a:t>
            </a:r>
            <a:r>
              <a:rPr lang="zh-CN" altLang="en-US" sz="1800" dirty="0" smtClean="0"/>
              <a:t>会根据历史统计来预估所输入字符对应的网站，比如输入了「</a:t>
            </a:r>
            <a:r>
              <a:rPr lang="en-US" altLang="zh-CN" sz="1800" dirty="0" smtClean="0"/>
              <a:t>ba</a:t>
            </a:r>
            <a:r>
              <a:rPr lang="zh-CN" altLang="en-US" sz="1800" dirty="0" smtClean="0"/>
              <a:t>」，根据之前的历史发现 </a:t>
            </a:r>
            <a:r>
              <a:rPr lang="en-US" altLang="zh-CN" sz="1800" dirty="0" smtClean="0"/>
              <a:t>90% </a:t>
            </a:r>
            <a:r>
              <a:rPr lang="zh-CN" altLang="en-US" sz="1800" dirty="0" smtClean="0"/>
              <a:t>的概率会访问「</a:t>
            </a:r>
            <a:r>
              <a:rPr lang="en-US" altLang="zh-CN" sz="1800" dirty="0" smtClean="0"/>
              <a:t>www.baidu.com </a:t>
            </a:r>
            <a:r>
              <a:rPr lang="zh-CN" altLang="en-US" sz="1800" dirty="0" smtClean="0"/>
              <a:t>」，因此就会在输入回车前就马上开始建立 </a:t>
            </a:r>
            <a:r>
              <a:rPr lang="en-US" altLang="zh-CN" sz="1800" dirty="0" smtClean="0"/>
              <a:t>TCP </a:t>
            </a:r>
            <a:r>
              <a:rPr lang="zh-CN" altLang="en-US" sz="1800" dirty="0" smtClean="0"/>
              <a:t>链接甚至渲染了。接着是输入 </a:t>
            </a:r>
            <a:r>
              <a:rPr lang="en-US" altLang="zh-CN" sz="1800" dirty="0" smtClean="0"/>
              <a:t>URL </a:t>
            </a:r>
            <a:r>
              <a:rPr lang="zh-CN" altLang="en-US" sz="1800" dirty="0" smtClean="0"/>
              <a:t>后的「回车」，这时浏览器会对 </a:t>
            </a:r>
            <a:r>
              <a:rPr lang="en-US" altLang="zh-CN" sz="1800" dirty="0" smtClean="0"/>
              <a:t>URL </a:t>
            </a:r>
            <a:r>
              <a:rPr lang="zh-CN" altLang="en-US" sz="1800" dirty="0" smtClean="0"/>
              <a:t>进行检查，首先判断协议，如果是 </a:t>
            </a:r>
            <a:r>
              <a:rPr lang="en-US" altLang="zh-CN" sz="1800" dirty="0" smtClean="0"/>
              <a:t>http </a:t>
            </a:r>
            <a:r>
              <a:rPr lang="zh-CN" altLang="en-US" sz="1800" dirty="0" smtClean="0"/>
              <a:t>就按照 </a:t>
            </a:r>
            <a:r>
              <a:rPr lang="en-US" altLang="zh-CN" sz="1800" dirty="0" smtClean="0"/>
              <a:t>Web </a:t>
            </a:r>
            <a:r>
              <a:rPr lang="zh-CN" altLang="en-US" sz="1800" dirty="0" smtClean="0"/>
              <a:t>来处理，另外还会对这个 </a:t>
            </a:r>
            <a:r>
              <a:rPr lang="en-US" altLang="zh-CN" sz="1800" dirty="0" smtClean="0"/>
              <a:t>URL </a:t>
            </a:r>
            <a:r>
              <a:rPr lang="zh-CN" altLang="en-US" sz="1800" dirty="0" smtClean="0"/>
              <a:t>进行安全检查，然后直接调用浏览器内核中的对应方法，比如 </a:t>
            </a:r>
            <a:r>
              <a:rPr lang="en-US" altLang="zh-CN" sz="1800" dirty="0" smtClean="0">
                <a:hlinkClick r:id="rId2"/>
              </a:rPr>
              <a:t>WebView</a:t>
            </a:r>
            <a:r>
              <a:rPr lang="zh-CN" altLang="en-US" sz="1800" dirty="0" smtClean="0"/>
              <a:t> 中的 </a:t>
            </a:r>
            <a:r>
              <a:rPr lang="en-US" altLang="zh-CN" sz="1800" dirty="0" smtClean="0"/>
              <a:t>loadUrl </a:t>
            </a:r>
            <a:r>
              <a:rPr lang="zh-CN" altLang="en-US" sz="1800" dirty="0" smtClean="0"/>
              <a:t>方法。在浏览器内核中会先查看缓存，然后设置 </a:t>
            </a:r>
            <a:r>
              <a:rPr lang="en-US" altLang="zh-CN" sz="1800" dirty="0" smtClean="0"/>
              <a:t>UA </a:t>
            </a:r>
            <a:r>
              <a:rPr lang="zh-CN" altLang="en-US" sz="1800" dirty="0" smtClean="0"/>
              <a:t>等 </a:t>
            </a:r>
            <a:r>
              <a:rPr lang="en-US" altLang="zh-CN" sz="1800" dirty="0" smtClean="0"/>
              <a:t>HTTP </a:t>
            </a:r>
            <a:r>
              <a:rPr lang="zh-CN" altLang="en-US" sz="1800" dirty="0" smtClean="0"/>
              <a:t>信息，接着调用不同平台下网络请求的方法。</a:t>
            </a:r>
            <a:endParaRPr lang="zh-CN" altLang="en-US" sz="1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642" y="0"/>
            <a:ext cx="10908405" cy="3232598"/>
          </a:xfrm>
          <a:prstGeom prst="rect">
            <a:avLst/>
          </a:prstGeom>
        </p:spPr>
      </p:pic>
    </p:spTree>
    <p:extLst>
      <p:ext uri="{BB962C8B-B14F-4D97-AF65-F5344CB8AC3E}">
        <p14:creationId xmlns:p14="http://schemas.microsoft.com/office/powerpoint/2010/main" val="315288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3966" y="1310640"/>
            <a:ext cx="8775664" cy="5355312"/>
          </a:xfrm>
          <a:prstGeom prst="rect">
            <a:avLst/>
          </a:prstGeom>
          <a:noFill/>
        </p:spPr>
        <p:txBody>
          <a:bodyPr wrap="square" rtlCol="0">
            <a:spAutoFit/>
          </a:bodyPr>
          <a:lstStyle/>
          <a:p>
            <a:r>
              <a:rPr lang="zh-CN" altLang="en-US" b="1" dirty="0"/>
              <a:t>优化规则</a:t>
            </a:r>
            <a:r>
              <a:rPr lang="en-US" altLang="zh-CN" b="1" dirty="0"/>
              <a:t>--</a:t>
            </a:r>
            <a:r>
              <a:rPr lang="zh-CN" altLang="en-US" b="1" dirty="0"/>
              <a:t>减少</a:t>
            </a:r>
            <a:r>
              <a:rPr lang="en-US" altLang="zh-CN" b="1" dirty="0"/>
              <a:t>DNS</a:t>
            </a:r>
            <a:r>
              <a:rPr lang="zh-CN" altLang="en-US" b="1" dirty="0" smtClean="0"/>
              <a:t>查找</a:t>
            </a:r>
            <a:endParaRPr lang="en-US" altLang="zh-CN" dirty="0"/>
          </a:p>
          <a:p>
            <a:r>
              <a:rPr lang="en-US" altLang="zh-CN" dirty="0" smtClean="0"/>
              <a:t>DNS</a:t>
            </a:r>
            <a:r>
              <a:rPr lang="zh-CN" altLang="en-US" dirty="0"/>
              <a:t>缓存</a:t>
            </a:r>
          </a:p>
          <a:p>
            <a:pPr indent="457200"/>
            <a:r>
              <a:rPr lang="zh-CN" altLang="en-US" dirty="0"/>
              <a:t>浏览器</a:t>
            </a:r>
            <a:r>
              <a:rPr lang="en-US" altLang="zh-CN" dirty="0"/>
              <a:t>DNS</a:t>
            </a:r>
            <a:r>
              <a:rPr lang="zh-CN" altLang="en-US" dirty="0"/>
              <a:t>缓存 计算机</a:t>
            </a:r>
            <a:r>
              <a:rPr lang="en-US" altLang="zh-CN" dirty="0"/>
              <a:t>DNS</a:t>
            </a:r>
            <a:r>
              <a:rPr lang="zh-CN" altLang="en-US" dirty="0"/>
              <a:t>缓存 服务器</a:t>
            </a:r>
            <a:r>
              <a:rPr lang="en-US" altLang="zh-CN" dirty="0"/>
              <a:t>DNS</a:t>
            </a:r>
            <a:r>
              <a:rPr lang="zh-CN" altLang="en-US" dirty="0"/>
              <a:t>缓存（</a:t>
            </a:r>
            <a:r>
              <a:rPr lang="en-US" altLang="zh-CN" dirty="0"/>
              <a:t>TTL</a:t>
            </a:r>
            <a:r>
              <a:rPr lang="zh-CN" altLang="en-US" dirty="0"/>
              <a:t>）</a:t>
            </a:r>
          </a:p>
          <a:p>
            <a:r>
              <a:rPr lang="zh-CN" altLang="en-US" dirty="0"/>
              <a:t>使用</a:t>
            </a:r>
            <a:r>
              <a:rPr lang="en-US" altLang="zh-CN" dirty="0"/>
              <a:t>Keep-Alive</a:t>
            </a:r>
            <a:r>
              <a:rPr lang="zh-CN" altLang="en-US" dirty="0" smtClean="0"/>
              <a:t>特性</a:t>
            </a:r>
            <a:endParaRPr lang="en-US" altLang="zh-CN" dirty="0" smtClean="0"/>
          </a:p>
          <a:p>
            <a:pPr indent="457200"/>
            <a:r>
              <a:rPr lang="en-US" altLang="zh-CN" dirty="0"/>
              <a:t>HTTP</a:t>
            </a:r>
            <a:r>
              <a:rPr lang="zh-CN" altLang="en-US" dirty="0"/>
              <a:t>协议采用“请求</a:t>
            </a:r>
            <a:r>
              <a:rPr lang="en-US" altLang="zh-CN" dirty="0"/>
              <a:t>-</a:t>
            </a:r>
            <a:r>
              <a:rPr lang="zh-CN" altLang="en-US" dirty="0"/>
              <a:t>应答”模式，当使用普通模式（非</a:t>
            </a:r>
            <a:r>
              <a:rPr lang="en-US" altLang="zh-CN" dirty="0"/>
              <a:t>KeepAlive</a:t>
            </a:r>
            <a:r>
              <a:rPr lang="zh-CN" altLang="en-US" dirty="0"/>
              <a:t>模式）时，每个请求</a:t>
            </a:r>
            <a:r>
              <a:rPr lang="en-US" altLang="zh-CN" dirty="0"/>
              <a:t>/</a:t>
            </a:r>
            <a:r>
              <a:rPr lang="zh-CN" altLang="en-US" dirty="0"/>
              <a:t>应答客户和服务器都要新建一个连接，完成之后立即断开连接（</a:t>
            </a:r>
            <a:r>
              <a:rPr lang="en-US" altLang="zh-CN" dirty="0"/>
              <a:t>HTTP</a:t>
            </a:r>
            <a:r>
              <a:rPr lang="zh-CN" altLang="en-US" dirty="0"/>
              <a:t>协议为无连接的协议）；当使用 </a:t>
            </a:r>
            <a:r>
              <a:rPr lang="en-US" altLang="zh-CN" dirty="0"/>
              <a:t>Keep-Alive</a:t>
            </a:r>
            <a:r>
              <a:rPr lang="zh-CN" altLang="en-US" dirty="0"/>
              <a:t>模式（又称持久连接、连接重用）时，</a:t>
            </a:r>
            <a:r>
              <a:rPr lang="en-US" altLang="zh-CN" dirty="0"/>
              <a:t>Keep-Alive</a:t>
            </a:r>
            <a:r>
              <a:rPr lang="zh-CN" altLang="en-US" dirty="0"/>
              <a:t>功能使客户端到服务器端的连接持续有效，当出现对服务器的后继请求时，</a:t>
            </a:r>
            <a:r>
              <a:rPr lang="en-US" altLang="zh-CN" dirty="0"/>
              <a:t>Keep-Alive</a:t>
            </a:r>
            <a:r>
              <a:rPr lang="zh-CN" altLang="en-US" dirty="0"/>
              <a:t>功能避免了建立或者重新建立连接。</a:t>
            </a:r>
          </a:p>
          <a:p>
            <a:pPr indent="457200"/>
            <a:r>
              <a:rPr lang="zh-CN" altLang="en-US" dirty="0"/>
              <a:t>在</a:t>
            </a:r>
            <a:r>
              <a:rPr lang="en-US" altLang="zh-CN" dirty="0"/>
              <a:t>HTTP 1.0</a:t>
            </a:r>
            <a:r>
              <a:rPr lang="zh-CN" altLang="en-US" dirty="0"/>
              <a:t>中</a:t>
            </a:r>
            <a:r>
              <a:rPr lang="en-US" altLang="zh-CN" dirty="0"/>
              <a:t>Keep-Alive</a:t>
            </a:r>
            <a:r>
              <a:rPr lang="zh-CN" altLang="en-US" dirty="0"/>
              <a:t>默认是关闭的，需要在</a:t>
            </a:r>
            <a:r>
              <a:rPr lang="en-US" altLang="zh-CN" dirty="0"/>
              <a:t>HTTP</a:t>
            </a:r>
            <a:r>
              <a:rPr lang="zh-CN" altLang="en-US" dirty="0"/>
              <a:t>头中加入“</a:t>
            </a:r>
            <a:r>
              <a:rPr lang="en-US" altLang="zh-CN" dirty="0"/>
              <a:t>Connection: Keep-Alive”</a:t>
            </a:r>
            <a:r>
              <a:rPr lang="zh-CN" altLang="en-US" dirty="0"/>
              <a:t>，才能启用</a:t>
            </a:r>
            <a:r>
              <a:rPr lang="en-US" altLang="zh-CN" dirty="0"/>
              <a:t>Keep-Alive</a:t>
            </a:r>
            <a:r>
              <a:rPr lang="zh-CN" altLang="en-US" dirty="0"/>
              <a:t>；在 </a:t>
            </a:r>
            <a:r>
              <a:rPr lang="en-US" altLang="zh-CN" dirty="0"/>
              <a:t>HTTP1.1</a:t>
            </a:r>
            <a:r>
              <a:rPr lang="zh-CN" altLang="en-US" dirty="0"/>
              <a:t>中</a:t>
            </a:r>
            <a:r>
              <a:rPr lang="en-US" altLang="zh-CN" dirty="0"/>
              <a:t>Keep-Alive</a:t>
            </a:r>
            <a:r>
              <a:rPr lang="zh-CN" altLang="en-US" dirty="0"/>
              <a:t>默认启用，加入“</a:t>
            </a:r>
            <a:r>
              <a:rPr lang="en-US" altLang="zh-CN" dirty="0"/>
              <a:t>Connection: close”</a:t>
            </a:r>
            <a:r>
              <a:rPr lang="zh-CN" altLang="en-US" dirty="0"/>
              <a:t>可关闭。目前大部分浏览器都是用</a:t>
            </a:r>
            <a:r>
              <a:rPr lang="en-US" altLang="zh-CN" dirty="0"/>
              <a:t>HTTP 1.1</a:t>
            </a:r>
            <a:r>
              <a:rPr lang="zh-CN" altLang="en-US" dirty="0"/>
              <a:t>协议，也就是说默认都会发起</a:t>
            </a:r>
            <a:r>
              <a:rPr lang="en-US" altLang="zh-CN" dirty="0"/>
              <a:t>Keep-Alive</a:t>
            </a:r>
            <a:r>
              <a:rPr lang="zh-CN" altLang="en-US" dirty="0"/>
              <a:t>的连接请求了，所以是否能完成一个完整的</a:t>
            </a:r>
            <a:r>
              <a:rPr lang="en-US" altLang="zh-CN" dirty="0"/>
              <a:t>Keep- Alive</a:t>
            </a:r>
            <a:r>
              <a:rPr lang="zh-CN" altLang="en-US" dirty="0"/>
              <a:t>连接就看</a:t>
            </a:r>
            <a:r>
              <a:rPr lang="en-US" altLang="zh-CN" dirty="0"/>
              <a:t>Web</a:t>
            </a:r>
            <a:r>
              <a:rPr lang="zh-CN" altLang="en-US" dirty="0"/>
              <a:t>服务器的设置情况</a:t>
            </a:r>
            <a:r>
              <a:rPr lang="zh-CN" altLang="en-US" dirty="0" smtClean="0"/>
              <a:t>。</a:t>
            </a:r>
            <a:endParaRPr lang="en-US" altLang="zh-CN" dirty="0" smtClean="0"/>
          </a:p>
          <a:p>
            <a:pPr indent="457200"/>
            <a:endParaRPr lang="en-US" altLang="zh-CN" dirty="0"/>
          </a:p>
          <a:p>
            <a:r>
              <a:rPr lang="zh-CN" altLang="en-US" b="1" dirty="0" smtClean="0"/>
              <a:t>优化规则</a:t>
            </a:r>
            <a:r>
              <a:rPr lang="en-US" altLang="zh-CN" b="1" dirty="0" smtClean="0"/>
              <a:t>—</a:t>
            </a:r>
            <a:r>
              <a:rPr lang="zh-CN" altLang="en-US" b="1" dirty="0" smtClean="0"/>
              <a:t>缩短</a:t>
            </a:r>
            <a:r>
              <a:rPr lang="en-US" altLang="zh-CN" b="1" dirty="0" smtClean="0"/>
              <a:t>DNS</a:t>
            </a:r>
            <a:r>
              <a:rPr lang="zh-CN" altLang="en-US" b="1" dirty="0" smtClean="0"/>
              <a:t>查找</a:t>
            </a:r>
            <a:endParaRPr lang="en-US" altLang="zh-CN" dirty="0"/>
          </a:p>
          <a:p>
            <a:r>
              <a:rPr lang="zh-CN" altLang="en-US" dirty="0"/>
              <a:t>控制浏览器的</a:t>
            </a:r>
            <a:r>
              <a:rPr lang="en-US" altLang="zh-CN" dirty="0"/>
              <a:t>DNS</a:t>
            </a:r>
            <a:r>
              <a:rPr lang="zh-CN" altLang="en-US" dirty="0"/>
              <a:t>预读取就是</a:t>
            </a:r>
            <a:r>
              <a:rPr lang="en-US" altLang="zh-CN" dirty="0"/>
              <a:t>DNS-prefetch</a:t>
            </a:r>
            <a:r>
              <a:rPr lang="zh-CN" altLang="en-US" dirty="0"/>
              <a:t>标签了，</a:t>
            </a:r>
            <a:r>
              <a:rPr lang="en-US" altLang="zh-CN" dirty="0"/>
              <a:t>DNS Prefetch</a:t>
            </a:r>
            <a:r>
              <a:rPr lang="zh-CN" altLang="en-US" dirty="0"/>
              <a:t>应该尽量的放在网页的前面，格式类似是：</a:t>
            </a:r>
            <a:r>
              <a:rPr lang="en-US" altLang="zh-CN" dirty="0"/>
              <a:t>&lt;link rel=”dns-prefetch” href=”https://cb.baidu.com</a:t>
            </a:r>
            <a:r>
              <a:rPr lang="en-US" altLang="zh-CN" dirty="0" smtClean="0"/>
              <a:t>”/&gt;</a:t>
            </a:r>
            <a:endParaRPr lang="zh-CN" altLang="en-US" dirty="0"/>
          </a:p>
          <a:p>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66" y="457201"/>
            <a:ext cx="9393206" cy="518160"/>
          </a:xfrm>
          <a:prstGeom prst="rect">
            <a:avLst/>
          </a:prstGeom>
        </p:spPr>
      </p:pic>
    </p:spTree>
    <p:extLst>
      <p:ext uri="{BB962C8B-B14F-4D97-AF65-F5344CB8AC3E}">
        <p14:creationId xmlns:p14="http://schemas.microsoft.com/office/powerpoint/2010/main" val="3611331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87680"/>
            <a:ext cx="8534400" cy="472440"/>
          </a:xfrm>
          <a:prstGeom prst="rect">
            <a:avLst/>
          </a:prstGeom>
        </p:spPr>
      </p:pic>
      <p:sp>
        <p:nvSpPr>
          <p:cNvPr id="3" name="矩形 2"/>
          <p:cNvSpPr/>
          <p:nvPr/>
        </p:nvSpPr>
        <p:spPr>
          <a:xfrm>
            <a:off x="1539240" y="960120"/>
            <a:ext cx="8549640" cy="2308324"/>
          </a:xfrm>
          <a:prstGeom prst="rect">
            <a:avLst/>
          </a:prstGeom>
        </p:spPr>
        <p:txBody>
          <a:bodyPr wrap="square">
            <a:spAutoFit/>
          </a:bodyPr>
          <a:lstStyle/>
          <a:p>
            <a:endParaRPr lang="en-US" altLang="zh-CN" b="1" i="0" dirty="0" smtClean="0">
              <a:solidFill>
                <a:srgbClr val="FFFFFF"/>
              </a:solidFill>
              <a:effectLst/>
              <a:latin typeface="Georgia" panose="02040502050405020303" pitchFamily="18" charset="0"/>
            </a:endParaRPr>
          </a:p>
          <a:p>
            <a:r>
              <a:rPr lang="zh-CN" altLang="en-US" b="1" dirty="0"/>
              <a:t>优化规则</a:t>
            </a:r>
            <a:r>
              <a:rPr lang="en-US" altLang="zh-CN" b="1" dirty="0"/>
              <a:t>-- </a:t>
            </a:r>
            <a:r>
              <a:rPr lang="zh-CN" altLang="en-US" b="1" dirty="0"/>
              <a:t>使用内容分发</a:t>
            </a:r>
            <a:r>
              <a:rPr lang="zh-CN" altLang="en-US" b="1" dirty="0" smtClean="0"/>
              <a:t>网络</a:t>
            </a:r>
            <a:r>
              <a:rPr lang="zh-CN" altLang="en-US" b="1" i="0" dirty="0" smtClean="0">
                <a:solidFill>
                  <a:srgbClr val="FFFFFF"/>
                </a:solidFill>
                <a:effectLst/>
                <a:latin typeface="Georgia" panose="02040502050405020303" pitchFamily="18" charset="0"/>
              </a:rPr>
              <a:t>优化规则</a:t>
            </a:r>
            <a:r>
              <a:rPr lang="en-US" altLang="zh-CN" b="1" i="0" dirty="0" smtClean="0">
                <a:solidFill>
                  <a:srgbClr val="FFFFFF"/>
                </a:solidFill>
                <a:effectLst/>
                <a:latin typeface="Georgia" panose="02040502050405020303" pitchFamily="18" charset="0"/>
              </a:rPr>
              <a:t>-- </a:t>
            </a:r>
            <a:r>
              <a:rPr lang="zh-CN" altLang="en-US" b="1" i="0" dirty="0" smtClean="0">
                <a:solidFill>
                  <a:srgbClr val="FFFFFF"/>
                </a:solidFill>
                <a:effectLst/>
                <a:latin typeface="Georgia" panose="02040502050405020303" pitchFamily="18" charset="0"/>
              </a:rPr>
              <a:t>使用内容分发网络</a:t>
            </a:r>
            <a:endParaRPr lang="en-US" altLang="zh-CN" b="0" i="0" dirty="0" smtClean="0">
              <a:solidFill>
                <a:srgbClr val="333333"/>
              </a:solidFill>
              <a:effectLst/>
              <a:latin typeface="Georgia" panose="02040502050405020303" pitchFamily="18" charset="0"/>
            </a:endParaRPr>
          </a:p>
          <a:p>
            <a:r>
              <a:rPr lang="zh-CN" altLang="en-US" b="0" i="0" dirty="0" smtClean="0">
                <a:solidFill>
                  <a:srgbClr val="333333"/>
                </a:solidFill>
                <a:effectLst/>
                <a:latin typeface="Georgia" panose="02040502050405020303" pitchFamily="18" charset="0"/>
              </a:rPr>
              <a:t>美国十大</a:t>
            </a:r>
            <a:r>
              <a:rPr lang="en-US" altLang="zh-CN" b="0" i="0" dirty="0" smtClean="0">
                <a:solidFill>
                  <a:srgbClr val="333333"/>
                </a:solidFill>
                <a:effectLst/>
                <a:latin typeface="Georgia" panose="02040502050405020303" pitchFamily="18" charset="0"/>
              </a:rPr>
              <a:t>Internet</a:t>
            </a:r>
            <a:r>
              <a:rPr lang="zh-CN" altLang="en-US" b="0" i="0" dirty="0" smtClean="0">
                <a:solidFill>
                  <a:srgbClr val="333333"/>
                </a:solidFill>
                <a:effectLst/>
                <a:latin typeface="Georgia" panose="02040502050405020303" pitchFamily="18" charset="0"/>
              </a:rPr>
              <a:t>网站和</a:t>
            </a:r>
            <a:r>
              <a:rPr lang="en-US" altLang="zh-CN" b="0" i="0" dirty="0" smtClean="0">
                <a:solidFill>
                  <a:srgbClr val="333333"/>
                </a:solidFill>
                <a:effectLst/>
                <a:latin typeface="Georgia" panose="02040502050405020303" pitchFamily="18" charset="0"/>
              </a:rPr>
              <a:t>CDN</a:t>
            </a:r>
            <a:r>
              <a:rPr lang="zh-CN" altLang="en-US" b="0" i="0" dirty="0" smtClean="0">
                <a:solidFill>
                  <a:srgbClr val="333333"/>
                </a:solidFill>
                <a:effectLst/>
                <a:latin typeface="Georgia" panose="02040502050405020303" pitchFamily="18" charset="0"/>
              </a:rPr>
              <a:t>服务提供商</a:t>
            </a:r>
          </a:p>
          <a:p>
            <a:r>
              <a:rPr lang="zh-CN" altLang="en-US" b="0" i="0" dirty="0" smtClean="0">
                <a:solidFill>
                  <a:srgbClr val="333333"/>
                </a:solidFill>
                <a:effectLst/>
                <a:latin typeface="Georgia" panose="02040502050405020303" pitchFamily="18" charset="0"/>
              </a:rPr>
              <a:t>页面静态化</a:t>
            </a:r>
            <a:r>
              <a:rPr lang="en-US" altLang="zh-CN" b="0" i="0" dirty="0" smtClean="0">
                <a:solidFill>
                  <a:srgbClr val="333333"/>
                </a:solidFill>
                <a:effectLst/>
                <a:latin typeface="Georgia" panose="02040502050405020303" pitchFamily="18" charset="0"/>
              </a:rPr>
              <a:t>,</a:t>
            </a:r>
            <a:r>
              <a:rPr lang="zh-CN" altLang="en-US" b="0" i="0" dirty="0" smtClean="0">
                <a:solidFill>
                  <a:srgbClr val="333333"/>
                </a:solidFill>
                <a:effectLst/>
                <a:latin typeface="Georgia" panose="02040502050405020303" pitchFamily="18" charset="0"/>
              </a:rPr>
              <a:t>取决于发布系统</a:t>
            </a:r>
          </a:p>
          <a:p>
            <a:r>
              <a:rPr lang="en-US" altLang="zh-CN" b="0" i="0" dirty="0" smtClean="0">
                <a:solidFill>
                  <a:srgbClr val="333333"/>
                </a:solidFill>
                <a:effectLst/>
                <a:latin typeface="Georgia" panose="02040502050405020303" pitchFamily="18" charset="0"/>
              </a:rPr>
              <a:t>Ctrip</a:t>
            </a:r>
            <a:r>
              <a:rPr lang="zh-CN" altLang="en-US" b="0" i="0" dirty="0" smtClean="0">
                <a:solidFill>
                  <a:srgbClr val="333333"/>
                </a:solidFill>
                <a:effectLst/>
                <a:latin typeface="Georgia" panose="02040502050405020303" pitchFamily="18" charset="0"/>
              </a:rPr>
              <a:t>使用的</a:t>
            </a:r>
            <a:r>
              <a:rPr lang="en-US" altLang="zh-CN" b="0" i="0" dirty="0" smtClean="0">
                <a:solidFill>
                  <a:srgbClr val="333333"/>
                </a:solidFill>
                <a:effectLst/>
                <a:latin typeface="Georgia" panose="02040502050405020303" pitchFamily="18" charset="0"/>
              </a:rPr>
              <a:t>China-Cache</a:t>
            </a:r>
            <a:r>
              <a:rPr lang="zh-CN" altLang="en-US" b="0" i="0" dirty="0" smtClean="0">
                <a:solidFill>
                  <a:srgbClr val="333333"/>
                </a:solidFill>
                <a:effectLst/>
                <a:latin typeface="Georgia" panose="02040502050405020303" pitchFamily="18" charset="0"/>
              </a:rPr>
              <a:t>和网宿</a:t>
            </a:r>
            <a:endParaRPr lang="en-US" altLang="zh-CN" b="0" i="0" dirty="0" smtClean="0">
              <a:solidFill>
                <a:srgbClr val="333333"/>
              </a:solidFill>
              <a:effectLst/>
              <a:latin typeface="Georgia" panose="02040502050405020303" pitchFamily="18" charset="0"/>
            </a:endParaRPr>
          </a:p>
          <a:p>
            <a:endParaRPr lang="en-US" altLang="zh-CN" dirty="0">
              <a:solidFill>
                <a:srgbClr val="333333"/>
              </a:solidFill>
              <a:latin typeface="Georgia" panose="02040502050405020303" pitchFamily="18" charset="0"/>
            </a:endParaRPr>
          </a:p>
          <a:p>
            <a:r>
              <a:rPr lang="zh-CN" altLang="en-US" b="1" dirty="0"/>
              <a:t>优化规则</a:t>
            </a:r>
            <a:r>
              <a:rPr lang="en-US" altLang="zh-CN" b="1" dirty="0"/>
              <a:t>--</a:t>
            </a:r>
            <a:r>
              <a:rPr lang="zh-CN" altLang="en-US" b="1" dirty="0"/>
              <a:t>用域名划分页面</a:t>
            </a:r>
            <a:r>
              <a:rPr lang="zh-CN" altLang="en-US" b="1" dirty="0" smtClean="0"/>
              <a:t>内容</a:t>
            </a:r>
            <a:endParaRPr lang="en-US" altLang="zh-CN" b="0" i="0" dirty="0" smtClean="0">
              <a:solidFill>
                <a:srgbClr val="333333"/>
              </a:solidFill>
              <a:effectLst/>
              <a:latin typeface="Georgia" panose="02040502050405020303" pitchFamily="18" charset="0"/>
            </a:endParaRPr>
          </a:p>
          <a:p>
            <a:r>
              <a:rPr lang="zh-CN" altLang="en-US" dirty="0"/>
              <a:t>按页面内容划分域名，在合适的资源服务器上存放文件</a:t>
            </a:r>
            <a:endParaRPr lang="zh-CN" alt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740215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167640"/>
            <a:ext cx="8667750" cy="441960"/>
          </a:xfrm>
          <a:prstGeom prst="rect">
            <a:avLst/>
          </a:prstGeom>
        </p:spPr>
      </p:pic>
      <p:sp>
        <p:nvSpPr>
          <p:cNvPr id="3" name="矩形 2"/>
          <p:cNvSpPr/>
          <p:nvPr/>
        </p:nvSpPr>
        <p:spPr>
          <a:xfrm>
            <a:off x="1691640" y="775454"/>
            <a:ext cx="8774430" cy="7294305"/>
          </a:xfrm>
          <a:prstGeom prst="rect">
            <a:avLst/>
          </a:prstGeom>
        </p:spPr>
        <p:txBody>
          <a:bodyPr wrap="square">
            <a:spAutoFit/>
          </a:bodyPr>
          <a:lstStyle/>
          <a:p>
            <a:r>
              <a:rPr lang="zh-CN" altLang="en-US" b="1" dirty="0"/>
              <a:t>优化规则</a:t>
            </a:r>
            <a:r>
              <a:rPr lang="en-US" altLang="zh-CN" b="1" dirty="0"/>
              <a:t>-- </a:t>
            </a:r>
            <a:r>
              <a:rPr lang="zh-CN" altLang="en-US" b="1" dirty="0"/>
              <a:t>减少</a:t>
            </a:r>
            <a:r>
              <a:rPr lang="en-US" altLang="zh-CN" b="1" dirty="0"/>
              <a:t>HTTP</a:t>
            </a:r>
            <a:r>
              <a:rPr lang="zh-CN" altLang="en-US" b="1" dirty="0" smtClean="0"/>
              <a:t>请求（</a:t>
            </a:r>
            <a:r>
              <a:rPr lang="zh-CN" altLang="en-US" dirty="0" smtClean="0"/>
              <a:t>既</a:t>
            </a:r>
            <a:r>
              <a:rPr lang="zh-CN" altLang="en-US" dirty="0"/>
              <a:t>包含时间成本也包含资源成本</a:t>
            </a:r>
            <a:r>
              <a:rPr lang="zh-CN" altLang="en-US" b="1" dirty="0" smtClean="0"/>
              <a:t>）</a:t>
            </a:r>
            <a:endParaRPr lang="en-US" altLang="zh-CN" b="1" dirty="0" smtClean="0"/>
          </a:p>
          <a:p>
            <a:r>
              <a:rPr lang="en-US" altLang="zh-CN" dirty="0"/>
              <a:t>HTTP</a:t>
            </a:r>
            <a:r>
              <a:rPr lang="zh-CN" altLang="en-US" dirty="0"/>
              <a:t>请求</a:t>
            </a:r>
            <a:r>
              <a:rPr lang="en-US" altLang="zh-CN" dirty="0" smtClean="0"/>
              <a:t>30-40</a:t>
            </a:r>
            <a:r>
              <a:rPr lang="zh-CN" altLang="en-US" dirty="0" smtClean="0"/>
              <a:t>：</a:t>
            </a:r>
            <a:endParaRPr lang="en-US" altLang="zh-CN" dirty="0" smtClean="0"/>
          </a:p>
          <a:p>
            <a:r>
              <a:rPr lang="zh-CN" altLang="en-US" dirty="0" smtClean="0"/>
              <a:t>合并图片，合并</a:t>
            </a:r>
            <a:r>
              <a:rPr lang="en-US" altLang="zh-CN" dirty="0"/>
              <a:t>CSS</a:t>
            </a:r>
            <a:r>
              <a:rPr lang="zh-CN" altLang="en-US" dirty="0"/>
              <a:t>和</a:t>
            </a:r>
            <a:r>
              <a:rPr lang="en-US" altLang="zh-CN" dirty="0"/>
              <a:t>JS</a:t>
            </a:r>
            <a:r>
              <a:rPr lang="zh-CN" altLang="en-US" dirty="0" smtClean="0"/>
              <a:t>文件：</a:t>
            </a:r>
            <a:r>
              <a:rPr lang="en-US" altLang="zh-CN" dirty="0" smtClean="0"/>
              <a:t>a)js</a:t>
            </a:r>
            <a:r>
              <a:rPr lang="zh-CN" altLang="en-US" dirty="0" smtClean="0"/>
              <a:t>文件（不超过</a:t>
            </a:r>
            <a:r>
              <a:rPr lang="en-US" altLang="zh-CN" dirty="0" smtClean="0"/>
              <a:t>7</a:t>
            </a:r>
            <a:r>
              <a:rPr lang="zh-CN" altLang="en-US" dirty="0" smtClean="0"/>
              <a:t>个 ）；</a:t>
            </a:r>
            <a:r>
              <a:rPr lang="en-US" altLang="zh-CN" dirty="0" smtClean="0"/>
              <a:t>b)css</a:t>
            </a:r>
            <a:r>
              <a:rPr lang="zh-CN" altLang="en-US" dirty="0" smtClean="0"/>
              <a:t>文件不超过</a:t>
            </a:r>
            <a:r>
              <a:rPr lang="en-US" altLang="zh-CN" dirty="0" smtClean="0"/>
              <a:t>4</a:t>
            </a:r>
            <a:r>
              <a:rPr lang="zh-CN" altLang="en-US" dirty="0" smtClean="0"/>
              <a:t>个；</a:t>
            </a:r>
            <a:endParaRPr lang="en-US" altLang="zh-CN" dirty="0" smtClean="0"/>
          </a:p>
          <a:p>
            <a:r>
              <a:rPr lang="zh-CN" altLang="en-US" dirty="0" smtClean="0"/>
              <a:t>图片</a:t>
            </a:r>
            <a:r>
              <a:rPr lang="zh-CN" altLang="en-US" dirty="0"/>
              <a:t>较多的页面也可以使用 </a:t>
            </a:r>
            <a:r>
              <a:rPr lang="en-US" altLang="zh-CN" dirty="0"/>
              <a:t>lazyLoad </a:t>
            </a:r>
            <a:r>
              <a:rPr lang="zh-CN" altLang="en-US" dirty="0"/>
              <a:t>等技术进行</a:t>
            </a:r>
            <a:r>
              <a:rPr lang="zh-CN" altLang="en-US" dirty="0" smtClean="0"/>
              <a:t>优化（</a:t>
            </a:r>
            <a:r>
              <a:rPr lang="zh-CN" altLang="en-US" dirty="0"/>
              <a:t>这条策略实际上并不一定能减少 </a:t>
            </a:r>
            <a:r>
              <a:rPr lang="en-US" altLang="zh-CN" dirty="0"/>
              <a:t>HTTP</a:t>
            </a:r>
            <a:r>
              <a:rPr lang="zh-CN" altLang="en-US" dirty="0"/>
              <a:t>请求数，但是却能在某些条件下或者页面刚加载时减少 </a:t>
            </a:r>
            <a:r>
              <a:rPr lang="en-US" altLang="zh-CN" dirty="0"/>
              <a:t>HTTP</a:t>
            </a:r>
            <a:r>
              <a:rPr lang="zh-CN" altLang="en-US" dirty="0"/>
              <a:t>请求数</a:t>
            </a:r>
            <a:r>
              <a:rPr lang="zh-CN" altLang="en-US" dirty="0" smtClean="0"/>
              <a:t>）</a:t>
            </a:r>
            <a:endParaRPr lang="en-US" altLang="zh-CN" dirty="0" smtClean="0"/>
          </a:p>
          <a:p>
            <a:r>
              <a:rPr lang="zh-CN" altLang="en-US" dirty="0" smtClean="0"/>
              <a:t>延迟加载使用方法：</a:t>
            </a:r>
          </a:p>
          <a:p>
            <a:r>
              <a:rPr lang="en-US" altLang="zh-CN" dirty="0"/>
              <a:t> </a:t>
            </a:r>
            <a:r>
              <a:rPr lang="en-US" altLang="zh-CN" dirty="0" smtClean="0"/>
              <a:t>       1.</a:t>
            </a:r>
            <a:r>
              <a:rPr lang="zh-CN" altLang="en-US" dirty="0" smtClean="0"/>
              <a:t>引用</a:t>
            </a:r>
            <a:r>
              <a:rPr lang="en-US" altLang="zh-CN" dirty="0" smtClean="0"/>
              <a:t>jquery</a:t>
            </a:r>
            <a:r>
              <a:rPr lang="zh-CN" altLang="en-US" dirty="0" smtClean="0"/>
              <a:t>和</a:t>
            </a:r>
            <a:r>
              <a:rPr lang="en-US" altLang="zh-CN" dirty="0" smtClean="0"/>
              <a:t>jquery.lazyload.js</a:t>
            </a:r>
            <a:r>
              <a:rPr lang="zh-CN" altLang="en-US" dirty="0" smtClean="0"/>
              <a:t>到你的页面</a:t>
            </a:r>
            <a:endParaRPr lang="en-US" altLang="zh-CN" dirty="0" smtClean="0"/>
          </a:p>
          <a:p>
            <a:r>
              <a:rPr lang="en-US" altLang="zh-CN" dirty="0" smtClean="0"/>
              <a:t>        &lt;script src=“jquery-1.11.1.0.min.js”&gt;&lt;/script&gt;</a:t>
            </a:r>
          </a:p>
          <a:p>
            <a:r>
              <a:rPr lang="en-US" altLang="zh-CN" dirty="0" smtClean="0"/>
              <a:t>        &lt;script src=“jquery.lazyload.js”&gt;&lt;/script&gt;</a:t>
            </a:r>
          </a:p>
          <a:p>
            <a:r>
              <a:rPr lang="en-US" altLang="zh-CN" dirty="0" smtClean="0"/>
              <a:t>        2.html</a:t>
            </a:r>
            <a:r>
              <a:rPr lang="zh-CN" altLang="en-US" dirty="0" smtClean="0"/>
              <a:t>图片调用方法</a:t>
            </a:r>
            <a:r>
              <a:rPr lang="en-US" altLang="zh-CN" dirty="0" smtClean="0"/>
              <a:t>:</a:t>
            </a:r>
            <a:r>
              <a:rPr lang="zh-CN" altLang="en-US" dirty="0" smtClean="0"/>
              <a:t>为图片加入样式</a:t>
            </a:r>
            <a:r>
              <a:rPr lang="en-US" altLang="zh-CN" dirty="0" smtClean="0"/>
              <a:t>lazy  </a:t>
            </a:r>
            <a:r>
              <a:rPr lang="zh-CN" altLang="en-US" dirty="0" smtClean="0"/>
              <a:t>图片路径引用方法用</a:t>
            </a:r>
            <a:r>
              <a:rPr lang="en-US" altLang="zh-CN" dirty="0" smtClean="0"/>
              <a:t>data-original</a:t>
            </a:r>
          </a:p>
          <a:p>
            <a:r>
              <a:rPr lang="en-US" altLang="zh-CN" dirty="0"/>
              <a:t> </a:t>
            </a:r>
            <a:r>
              <a:rPr lang="en-US" altLang="zh-CN" dirty="0" smtClean="0"/>
              <a:t>       &lt;img class=“lazy” data-original=“img/1.jpg”&gt;</a:t>
            </a:r>
          </a:p>
          <a:p>
            <a:r>
              <a:rPr lang="en-US" altLang="zh-CN" dirty="0"/>
              <a:t> </a:t>
            </a:r>
            <a:r>
              <a:rPr lang="en-US" altLang="zh-CN" dirty="0" smtClean="0"/>
              <a:t>       </a:t>
            </a:r>
            <a:r>
              <a:rPr lang="en-US" altLang="zh-CN" dirty="0" smtClean="0"/>
              <a:t>&lt;img class=“lazy” data-original=“img/2.jpg”&gt;</a:t>
            </a:r>
          </a:p>
          <a:p>
            <a:r>
              <a:rPr lang="en-US" altLang="zh-CN" dirty="0"/>
              <a:t> </a:t>
            </a:r>
            <a:r>
              <a:rPr lang="en-US" altLang="zh-CN" dirty="0" smtClean="0"/>
              <a:t>       3.</a:t>
            </a:r>
            <a:r>
              <a:rPr lang="zh-CN" altLang="en-US" dirty="0" smtClean="0"/>
              <a:t> </a:t>
            </a:r>
            <a:r>
              <a:rPr lang="en-US" altLang="zh-CN" dirty="0" smtClean="0"/>
              <a:t>js</a:t>
            </a:r>
            <a:r>
              <a:rPr lang="zh-CN" altLang="en-US" dirty="0" smtClean="0"/>
              <a:t>出始化</a:t>
            </a:r>
            <a:r>
              <a:rPr lang="en-US" altLang="zh-CN" dirty="0" smtClean="0"/>
              <a:t>lazyload</a:t>
            </a:r>
            <a:r>
              <a:rPr lang="zh-CN" altLang="en-US" dirty="0" smtClean="0"/>
              <a:t>并设置图片显示方式</a:t>
            </a:r>
            <a:endParaRPr lang="en-US" altLang="zh-CN" dirty="0" smtClean="0"/>
          </a:p>
          <a:p>
            <a:r>
              <a:rPr lang="en-US" altLang="zh-CN" dirty="0"/>
              <a:t> </a:t>
            </a:r>
            <a:r>
              <a:rPr lang="en-US" altLang="zh-CN" dirty="0" smtClean="0"/>
              <a:t>       &lt;script src=“jquery-1.11.1.0.min.js”&gt;</a:t>
            </a:r>
          </a:p>
          <a:p>
            <a:r>
              <a:rPr lang="en-US" altLang="zh-CN" dirty="0"/>
              <a:t> </a:t>
            </a:r>
            <a:r>
              <a:rPr lang="en-US" altLang="zh-CN" dirty="0" smtClean="0"/>
              <a:t>           $(function(){  $(“img.lazy”).lazyload({effect:”fadeIn”});  });</a:t>
            </a:r>
          </a:p>
          <a:p>
            <a:r>
              <a:rPr lang="en-US" altLang="zh-CN" dirty="0" smtClean="0"/>
              <a:t>        &lt;/script&gt;</a:t>
            </a:r>
          </a:p>
          <a:p>
            <a:r>
              <a:rPr lang="zh-CN" altLang="en-US" dirty="0" smtClean="0"/>
              <a:t>        在图片中也可以不使用 </a:t>
            </a:r>
            <a:r>
              <a:rPr lang="en-US" altLang="zh-CN" dirty="0" smtClean="0"/>
              <a:t>class=“lazy“</a:t>
            </a:r>
            <a:r>
              <a:rPr lang="zh-CN" altLang="en-US" dirty="0" smtClean="0"/>
              <a:t>，这样就可以对全局的图片都有效</a:t>
            </a:r>
            <a:endParaRPr lang="en-US" altLang="zh-CN" dirty="0" smtClean="0"/>
          </a:p>
          <a:p>
            <a:r>
              <a:rPr lang="zh-CN" altLang="en-US" b="1" dirty="0"/>
              <a:t>规则优化 </a:t>
            </a:r>
            <a:r>
              <a:rPr lang="en-US" altLang="zh-CN" b="1" dirty="0"/>
              <a:t>–</a:t>
            </a:r>
            <a:r>
              <a:rPr lang="zh-CN" altLang="en-US" b="1" dirty="0"/>
              <a:t>不要使用</a:t>
            </a:r>
            <a:r>
              <a:rPr lang="en-US" altLang="zh-CN" b="1" dirty="0"/>
              <a:t>frameset</a:t>
            </a:r>
            <a:r>
              <a:rPr lang="zh-CN" altLang="en-US" b="1" dirty="0"/>
              <a:t>，少使用</a:t>
            </a:r>
            <a:r>
              <a:rPr lang="en-US" altLang="zh-CN" b="1" dirty="0"/>
              <a:t>iframe</a:t>
            </a:r>
          </a:p>
          <a:p>
            <a:r>
              <a:rPr lang="zh-CN" altLang="en-US" dirty="0"/>
              <a:t>搜索引擎不友好、 即时内容为空，加载也需要时间、会阻止页面加载</a:t>
            </a:r>
          </a:p>
          <a:p>
            <a:r>
              <a:rPr lang="zh-CN" altLang="en-US" dirty="0"/>
              <a:t>禁止使用</a:t>
            </a:r>
            <a:r>
              <a:rPr lang="en-US" altLang="zh-CN" dirty="0"/>
              <a:t>iframe</a:t>
            </a:r>
            <a:r>
              <a:rPr lang="zh-CN" altLang="en-US" dirty="0"/>
              <a:t>引入外部资源，不包括</a:t>
            </a:r>
            <a:r>
              <a:rPr lang="en-US" altLang="zh-CN" dirty="0"/>
              <a:t>allyes</a:t>
            </a:r>
            <a:r>
              <a:rPr lang="zh-CN" altLang="en-US" dirty="0"/>
              <a:t>广告，不包括</a:t>
            </a:r>
            <a:r>
              <a:rPr lang="en-US" altLang="zh-CN" dirty="0"/>
              <a:t>about:blank</a:t>
            </a:r>
            <a:r>
              <a:rPr lang="zh-CN" altLang="en-US" dirty="0"/>
              <a:t>的空页面</a:t>
            </a:r>
          </a:p>
          <a:p>
            <a:endParaRPr lang="en-US" altLang="zh-CN" dirty="0" smtClean="0"/>
          </a:p>
          <a:p>
            <a:endParaRPr lang="en-US" altLang="zh-CN" dirty="0" smtClean="0"/>
          </a:p>
          <a:p>
            <a:endParaRPr lang="en-US" altLang="zh-CN" dirty="0" smtClean="0"/>
          </a:p>
          <a:p>
            <a:endParaRPr lang="en-US" altLang="zh-CN" dirty="0" smtClean="0"/>
          </a:p>
          <a:p>
            <a:r>
              <a:rPr lang="zh-CN" altLang="en-US" dirty="0"/>
              <a:t> </a:t>
            </a:r>
            <a:endParaRPr lang="zh-CN" altLang="en-US" b="1" dirty="0"/>
          </a:p>
          <a:p>
            <a:endParaRPr lang="zh-CN" altLang="en-US" b="1" i="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2135550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80" y="553402"/>
            <a:ext cx="8897222" cy="467678"/>
          </a:xfrm>
          <a:prstGeom prst="rect">
            <a:avLst/>
          </a:prstGeom>
        </p:spPr>
      </p:pic>
      <p:sp>
        <p:nvSpPr>
          <p:cNvPr id="3" name="矩形 2"/>
          <p:cNvSpPr/>
          <p:nvPr/>
        </p:nvSpPr>
        <p:spPr>
          <a:xfrm>
            <a:off x="1722120" y="1143000"/>
            <a:ext cx="8897222" cy="1477328"/>
          </a:xfrm>
          <a:prstGeom prst="rect">
            <a:avLst/>
          </a:prstGeom>
        </p:spPr>
        <p:txBody>
          <a:bodyPr wrap="square">
            <a:spAutoFit/>
          </a:bodyPr>
          <a:lstStyle/>
          <a:p>
            <a:r>
              <a:rPr lang="zh-CN" altLang="en-US" b="1" dirty="0" smtClean="0"/>
              <a:t>优化</a:t>
            </a:r>
            <a:r>
              <a:rPr lang="zh-CN" altLang="en-US" b="1" dirty="0"/>
              <a:t>规则 </a:t>
            </a:r>
            <a:r>
              <a:rPr lang="en-US" altLang="zh-CN" b="1" dirty="0"/>
              <a:t>--</a:t>
            </a:r>
            <a:r>
              <a:rPr lang="zh-CN" altLang="en-US" b="1" dirty="0"/>
              <a:t>避免</a:t>
            </a:r>
            <a:r>
              <a:rPr lang="zh-CN" altLang="en-US" b="1" dirty="0" smtClean="0"/>
              <a:t>重定向</a:t>
            </a:r>
            <a:endParaRPr lang="en-US" altLang="zh-CN" b="1" dirty="0" smtClean="0"/>
          </a:p>
          <a:p>
            <a:r>
              <a:rPr lang="zh-CN" altLang="en-US" dirty="0"/>
              <a:t>在重定向完毕并且</a:t>
            </a:r>
            <a:r>
              <a:rPr lang="en-US" altLang="zh-CN" dirty="0"/>
              <a:t>HTML</a:t>
            </a:r>
            <a:r>
              <a:rPr lang="zh-CN" altLang="en-US" dirty="0"/>
              <a:t>下载完毕之前，是没有任何东西显示给用户</a:t>
            </a:r>
            <a:r>
              <a:rPr lang="zh-CN" altLang="en-US" dirty="0" smtClean="0"/>
              <a:t>的，</a:t>
            </a:r>
            <a:r>
              <a:rPr lang="zh-CN" altLang="en-US" dirty="0"/>
              <a:t>涉及服务器负载、数据查询、服务器端缓存等</a:t>
            </a:r>
            <a:endParaRPr lang="en-US" altLang="zh-CN" dirty="0" smtClean="0"/>
          </a:p>
          <a:p>
            <a:endParaRPr lang="zh-CN" altLang="en-US" b="1" dirty="0"/>
          </a:p>
          <a:p>
            <a:endParaRPr lang="zh-CN" altLang="en-US" b="1" i="0" dirty="0">
              <a:solidFill>
                <a:srgbClr val="FFFFFF"/>
              </a:solidFill>
              <a:effectLst/>
              <a:latin typeface="Georgia" panose="02040502050405020303"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120" y="2078444"/>
            <a:ext cx="6266605" cy="3026956"/>
          </a:xfrm>
          <a:prstGeom prst="rect">
            <a:avLst/>
          </a:prstGeom>
        </p:spPr>
      </p:pic>
    </p:spTree>
    <p:extLst>
      <p:ext uri="{BB962C8B-B14F-4D97-AF65-F5344CB8AC3E}">
        <p14:creationId xmlns:p14="http://schemas.microsoft.com/office/powerpoint/2010/main" val="649039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2529" y="320565"/>
            <a:ext cx="9525000" cy="396240"/>
          </a:xfrm>
          <a:prstGeom prst="rect">
            <a:avLst/>
          </a:prstGeom>
          <a:solidFill>
            <a:srgbClr val="7A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第六步、接收数据</a:t>
            </a:r>
            <a:endParaRPr lang="zh-CN" altLang="en-US" sz="2000" dirty="0"/>
          </a:p>
        </p:txBody>
      </p:sp>
      <p:sp>
        <p:nvSpPr>
          <p:cNvPr id="5" name="矩形 4"/>
          <p:cNvSpPr/>
          <p:nvPr/>
        </p:nvSpPr>
        <p:spPr>
          <a:xfrm>
            <a:off x="1310640" y="851654"/>
            <a:ext cx="9525000" cy="2862322"/>
          </a:xfrm>
          <a:prstGeom prst="rect">
            <a:avLst/>
          </a:prstGeom>
        </p:spPr>
        <p:txBody>
          <a:bodyPr wrap="square">
            <a:spAutoFit/>
          </a:bodyPr>
          <a:lstStyle/>
          <a:p>
            <a:r>
              <a:rPr lang="zh-CN" altLang="en-US" b="1" dirty="0" smtClean="0"/>
              <a:t>优化</a:t>
            </a:r>
            <a:r>
              <a:rPr lang="zh-CN" altLang="en-US" b="1" dirty="0"/>
              <a:t>规则 </a:t>
            </a:r>
            <a:r>
              <a:rPr lang="en-US" altLang="zh-CN" b="1" dirty="0"/>
              <a:t>-- </a:t>
            </a:r>
            <a:r>
              <a:rPr lang="zh-CN" altLang="en-US" b="1" dirty="0"/>
              <a:t>压缩</a:t>
            </a:r>
            <a:r>
              <a:rPr lang="zh-CN" altLang="en-US" b="1" dirty="0" smtClean="0"/>
              <a:t>组件</a:t>
            </a:r>
            <a:endParaRPr lang="en-US" altLang="zh-CN" b="1" dirty="0" smtClean="0"/>
          </a:p>
          <a:p>
            <a:r>
              <a:rPr lang="en-US" altLang="zh-CN" dirty="0"/>
              <a:t>HTML</a:t>
            </a:r>
            <a:r>
              <a:rPr lang="zh-CN" altLang="en-US" dirty="0"/>
              <a:t>文档、脚本和样式表、</a:t>
            </a:r>
            <a:r>
              <a:rPr lang="en-US" altLang="zh-CN" dirty="0"/>
              <a:t>XML</a:t>
            </a:r>
            <a:r>
              <a:rPr lang="zh-CN" altLang="en-US" dirty="0"/>
              <a:t>和</a:t>
            </a:r>
            <a:r>
              <a:rPr lang="en-US" altLang="zh-CN" dirty="0"/>
              <a:t>JSON</a:t>
            </a:r>
            <a:r>
              <a:rPr lang="zh-CN" altLang="en-US" dirty="0"/>
              <a:t>的文本响应 压缩如何工作</a:t>
            </a:r>
            <a:r>
              <a:rPr lang="zh-CN" altLang="en-US" dirty="0" smtClean="0"/>
              <a:t/>
            </a:r>
            <a:br>
              <a:rPr lang="zh-CN" altLang="en-US" dirty="0" smtClean="0"/>
            </a:br>
            <a:r>
              <a:rPr lang="zh-CN" altLang="en-US" dirty="0"/>
              <a:t>压缩通常能将响应的数据量减少将近</a:t>
            </a:r>
            <a:r>
              <a:rPr lang="en-US" altLang="zh-CN" dirty="0"/>
              <a:t>70</a:t>
            </a:r>
            <a:r>
              <a:rPr lang="en-US" altLang="zh-CN" dirty="0" smtClean="0"/>
              <a:t>%</a:t>
            </a:r>
          </a:p>
          <a:p>
            <a:r>
              <a:rPr lang="zh-CN" altLang="en-US" b="1" dirty="0"/>
              <a:t>优化规则 </a:t>
            </a:r>
            <a:r>
              <a:rPr lang="en-US" altLang="zh-CN" b="1" dirty="0"/>
              <a:t>-- </a:t>
            </a:r>
            <a:r>
              <a:rPr lang="zh-CN" altLang="en-US" b="1" dirty="0"/>
              <a:t>精简</a:t>
            </a:r>
            <a:r>
              <a:rPr lang="en-US" altLang="zh-CN" b="1" dirty="0"/>
              <a:t>Javascript</a:t>
            </a:r>
            <a:r>
              <a:rPr lang="zh-CN" altLang="en-US" b="1" dirty="0"/>
              <a:t>和</a:t>
            </a:r>
            <a:r>
              <a:rPr lang="en-US" altLang="zh-CN" b="1" dirty="0"/>
              <a:t>Css</a:t>
            </a:r>
          </a:p>
          <a:p>
            <a:r>
              <a:rPr lang="zh-CN" altLang="en-US" dirty="0"/>
              <a:t>从代码中移除不必要的字符以减少其大小，减少加载</a:t>
            </a:r>
            <a:r>
              <a:rPr lang="zh-CN" altLang="en-US" dirty="0" smtClean="0"/>
              <a:t>时间</a:t>
            </a:r>
            <a:endParaRPr lang="en-US" altLang="zh-CN" dirty="0" smtClean="0"/>
          </a:p>
          <a:p>
            <a:r>
              <a:rPr lang="zh-CN" altLang="en-US" b="1" dirty="0"/>
              <a:t>规则规则</a:t>
            </a:r>
            <a:r>
              <a:rPr lang="en-US" altLang="zh-CN" b="1" dirty="0"/>
              <a:t>– </a:t>
            </a:r>
            <a:r>
              <a:rPr lang="zh-CN" altLang="en-US" b="1" dirty="0"/>
              <a:t>尽量缩减页面大小</a:t>
            </a:r>
          </a:p>
          <a:p>
            <a:r>
              <a:rPr lang="zh-CN" altLang="en-US" dirty="0"/>
              <a:t>页面必须小于</a:t>
            </a:r>
            <a:r>
              <a:rPr lang="en-US" altLang="zh-CN" dirty="0"/>
              <a:t>150K(</a:t>
            </a:r>
            <a:r>
              <a:rPr lang="zh-CN" altLang="en-US" dirty="0"/>
              <a:t>不含图片）</a:t>
            </a:r>
            <a:r>
              <a:rPr lang="zh-CN" altLang="en-US" dirty="0" smtClean="0"/>
              <a:t/>
            </a:r>
            <a:br>
              <a:rPr lang="zh-CN" altLang="en-US" dirty="0" smtClean="0"/>
            </a:br>
            <a:r>
              <a:rPr lang="en-US" altLang="zh-CN" dirty="0"/>
              <a:t>a) </a:t>
            </a:r>
            <a:r>
              <a:rPr lang="zh-CN" altLang="en-US" dirty="0"/>
              <a:t>静态文件是否</a:t>
            </a:r>
            <a:r>
              <a:rPr lang="en-US" altLang="zh-CN" dirty="0"/>
              <a:t>gzip</a:t>
            </a:r>
            <a:r>
              <a:rPr lang="zh-CN" altLang="en-US" dirty="0" smtClean="0"/>
              <a:t/>
            </a:r>
            <a:br>
              <a:rPr lang="zh-CN" altLang="en-US" dirty="0" smtClean="0"/>
            </a:br>
            <a:r>
              <a:rPr lang="en-US" altLang="zh-CN" dirty="0"/>
              <a:t>b) </a:t>
            </a:r>
            <a:r>
              <a:rPr lang="zh-CN" altLang="en-US" dirty="0"/>
              <a:t>图片是否压缩优化过</a:t>
            </a:r>
            <a:endParaRPr lang="zh-CN" altLang="en-US" b="1" dirty="0"/>
          </a:p>
          <a:p>
            <a:endParaRPr lang="zh-CN" altLang="en-US" b="1" i="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33963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2529" y="304800"/>
            <a:ext cx="9525000" cy="396240"/>
          </a:xfrm>
          <a:prstGeom prst="rect">
            <a:avLst/>
          </a:prstGeom>
          <a:solidFill>
            <a:srgbClr val="7A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第七步、读取</a:t>
            </a:r>
            <a:r>
              <a:rPr lang="en-US" altLang="zh-CN" sz="2000" dirty="0" smtClean="0"/>
              <a:t>Cache</a:t>
            </a:r>
            <a:endParaRPr lang="zh-CN" altLang="en-US" sz="2000" dirty="0"/>
          </a:p>
        </p:txBody>
      </p:sp>
      <p:sp>
        <p:nvSpPr>
          <p:cNvPr id="5" name="矩形 4"/>
          <p:cNvSpPr/>
          <p:nvPr/>
        </p:nvSpPr>
        <p:spPr>
          <a:xfrm>
            <a:off x="1310640" y="912614"/>
            <a:ext cx="9525000" cy="3693319"/>
          </a:xfrm>
          <a:prstGeom prst="rect">
            <a:avLst/>
          </a:prstGeom>
        </p:spPr>
        <p:txBody>
          <a:bodyPr wrap="square">
            <a:spAutoFit/>
          </a:bodyPr>
          <a:lstStyle/>
          <a:p>
            <a:r>
              <a:rPr lang="zh-CN" altLang="en-US" b="1" dirty="0"/>
              <a:t>优化规则</a:t>
            </a:r>
            <a:r>
              <a:rPr lang="en-US" altLang="zh-CN" b="1" dirty="0"/>
              <a:t>-- </a:t>
            </a:r>
            <a:r>
              <a:rPr lang="zh-CN" altLang="en-US" b="1" dirty="0"/>
              <a:t>添加</a:t>
            </a:r>
            <a:r>
              <a:rPr lang="en-US" altLang="zh-CN" b="1" dirty="0"/>
              <a:t>Expire</a:t>
            </a:r>
            <a:r>
              <a:rPr lang="zh-CN" altLang="en-US" b="1" dirty="0"/>
              <a:t>或</a:t>
            </a:r>
            <a:r>
              <a:rPr lang="en-US" altLang="zh-CN" b="1" dirty="0"/>
              <a:t>Cache-Control</a:t>
            </a:r>
          </a:p>
          <a:p>
            <a:pPr indent="457200"/>
            <a:r>
              <a:rPr lang="zh-CN" altLang="en-US" dirty="0"/>
              <a:t>应用于不经常变化的组件，包括脚本、样式表、</a:t>
            </a:r>
            <a:r>
              <a:rPr lang="en-US" altLang="zh-CN" dirty="0"/>
              <a:t>Flash</a:t>
            </a:r>
            <a:r>
              <a:rPr lang="zh-CN" altLang="en-US" dirty="0"/>
              <a:t>组件、图片</a:t>
            </a:r>
            <a:r>
              <a:rPr lang="zh-CN" altLang="en-US" dirty="0" smtClean="0"/>
              <a:t/>
            </a:r>
            <a:br>
              <a:rPr lang="zh-CN" altLang="en-US" dirty="0" smtClean="0"/>
            </a:br>
            <a:r>
              <a:rPr lang="zh-CN" altLang="en-US" dirty="0" smtClean="0"/>
              <a:t>         浏览器</a:t>
            </a:r>
            <a:r>
              <a:rPr lang="zh-CN" altLang="en-US" dirty="0"/>
              <a:t>缓存机制，其实主要就是</a:t>
            </a:r>
            <a:r>
              <a:rPr lang="en-US" altLang="zh-CN" dirty="0"/>
              <a:t>HTTP</a:t>
            </a:r>
            <a:r>
              <a:rPr lang="zh-CN" altLang="en-US" dirty="0"/>
              <a:t>协议定义的缓存机制（如： </a:t>
            </a:r>
            <a:r>
              <a:rPr lang="en-US" altLang="zh-CN" dirty="0"/>
              <a:t>Expires</a:t>
            </a:r>
            <a:r>
              <a:rPr lang="zh-CN" altLang="en-US" dirty="0"/>
              <a:t>； </a:t>
            </a:r>
            <a:r>
              <a:rPr lang="en-US" altLang="zh-CN" dirty="0"/>
              <a:t>Cache-control</a:t>
            </a:r>
            <a:r>
              <a:rPr lang="zh-CN" altLang="en-US" dirty="0"/>
              <a:t>等）。但是也有非</a:t>
            </a:r>
            <a:r>
              <a:rPr lang="en-US" altLang="zh-CN" dirty="0"/>
              <a:t>HTTP</a:t>
            </a:r>
            <a:r>
              <a:rPr lang="zh-CN" altLang="en-US" dirty="0"/>
              <a:t>协议定义的缓存机制，如使用</a:t>
            </a:r>
            <a:r>
              <a:rPr lang="en-US" altLang="zh-CN" dirty="0"/>
              <a:t>HTML Meta </a:t>
            </a:r>
            <a:r>
              <a:rPr lang="zh-CN" altLang="en-US" dirty="0"/>
              <a:t>标签，</a:t>
            </a:r>
            <a:r>
              <a:rPr lang="en-US" altLang="zh-CN" dirty="0"/>
              <a:t>Web</a:t>
            </a:r>
            <a:r>
              <a:rPr lang="zh-CN" altLang="en-US" dirty="0"/>
              <a:t>开发者可以在</a:t>
            </a:r>
            <a:r>
              <a:rPr lang="en-US" altLang="zh-CN" dirty="0"/>
              <a:t>HTML</a:t>
            </a:r>
            <a:r>
              <a:rPr lang="zh-CN" altLang="en-US" dirty="0"/>
              <a:t>页面的</a:t>
            </a:r>
            <a:r>
              <a:rPr lang="en-US" altLang="zh-CN" dirty="0"/>
              <a:t>&lt;head&gt;</a:t>
            </a:r>
            <a:r>
              <a:rPr lang="zh-CN" altLang="en-US" dirty="0"/>
              <a:t>节点中加入</a:t>
            </a:r>
            <a:r>
              <a:rPr lang="en-US" altLang="zh-CN" dirty="0"/>
              <a:t>&lt;meta&gt;</a:t>
            </a:r>
            <a:r>
              <a:rPr lang="zh-CN" altLang="en-US" dirty="0"/>
              <a:t>标签，代码如下</a:t>
            </a:r>
            <a:r>
              <a:rPr lang="zh-CN" altLang="en-US" dirty="0" smtClean="0"/>
              <a:t>：</a:t>
            </a:r>
            <a:endParaRPr lang="en-US" altLang="zh-CN" dirty="0" smtClean="0"/>
          </a:p>
          <a:p>
            <a:pPr indent="457200"/>
            <a:r>
              <a:rPr lang="en-US" altLang="zh-CN" dirty="0" smtClean="0"/>
              <a:t>&lt;meta http-equiv="Pragma" contect="no-cache"&gt;</a:t>
            </a:r>
            <a:endParaRPr lang="en-US" altLang="zh-CN" dirty="0"/>
          </a:p>
          <a:p>
            <a:pPr indent="457200"/>
            <a:r>
              <a:rPr lang="zh-CN" altLang="en-US" dirty="0"/>
              <a:t>上述代码的作用是告诉浏览器当前页面不被缓存，每次访问都需要去服务器拉取。使用上很简单，但只有部分浏览器可以支持，而且所有缓存代理服务器都不支持，因为代理不解析</a:t>
            </a:r>
            <a:r>
              <a:rPr lang="en-US" altLang="zh-CN" dirty="0"/>
              <a:t>HTML</a:t>
            </a:r>
            <a:r>
              <a:rPr lang="zh-CN" altLang="en-US" dirty="0"/>
              <a:t>内容</a:t>
            </a:r>
            <a:r>
              <a:rPr lang="zh-CN" altLang="en-US" dirty="0" smtClean="0"/>
              <a:t>本身，而</a:t>
            </a:r>
            <a:r>
              <a:rPr lang="zh-CN" altLang="en-US" dirty="0"/>
              <a:t>广泛应用的还是 </a:t>
            </a:r>
            <a:r>
              <a:rPr lang="en-US" altLang="zh-CN" dirty="0"/>
              <a:t>HTTP</a:t>
            </a:r>
            <a:r>
              <a:rPr lang="zh-CN" altLang="en-US" dirty="0"/>
              <a:t>头</a:t>
            </a:r>
            <a:r>
              <a:rPr lang="zh-CN" altLang="en-US" dirty="0" smtClean="0"/>
              <a:t>信息来</a:t>
            </a:r>
            <a:r>
              <a:rPr lang="zh-CN" altLang="en-US" dirty="0"/>
              <a:t>控制</a:t>
            </a:r>
            <a:r>
              <a:rPr lang="zh-CN" altLang="en-US" dirty="0" smtClean="0"/>
              <a:t>缓存。</a:t>
            </a:r>
            <a:endParaRPr lang="en-US" altLang="zh-CN" dirty="0" smtClean="0"/>
          </a:p>
          <a:p>
            <a:pPr indent="457200"/>
            <a:r>
              <a:rPr lang="zh-CN" altLang="en-US" dirty="0" smtClean="0"/>
              <a:t>下面给几个链接供学习如何控制缓存：</a:t>
            </a:r>
            <a:endParaRPr lang="en-US" altLang="zh-CN" dirty="0"/>
          </a:p>
          <a:p>
            <a:pPr indent="457200"/>
            <a:r>
              <a:rPr lang="en-US" altLang="zh-CN" dirty="0" smtClean="0">
                <a:hlinkClick r:id="rId2"/>
              </a:rPr>
              <a:t>http://www.cnblogs.com/liuling/p/2013-7-25-01.html</a:t>
            </a:r>
            <a:r>
              <a:rPr lang="zh-CN" altLang="en-US" dirty="0" smtClean="0">
                <a:hlinkClick r:id="rId2"/>
              </a:rPr>
              <a:t>；     </a:t>
            </a:r>
            <a:r>
              <a:rPr lang="zh-CN" altLang="en-US" dirty="0" smtClean="0"/>
              <a:t>    </a:t>
            </a:r>
            <a:endParaRPr lang="en-US" altLang="zh-CN" dirty="0" smtClean="0"/>
          </a:p>
          <a:p>
            <a:pPr indent="457200"/>
            <a:r>
              <a:rPr lang="en-US" altLang="zh-CN" dirty="0" smtClean="0">
                <a:hlinkClick r:id="rId3"/>
              </a:rPr>
              <a:t>http://www.tuicool.com/articles/EFfeu2</a:t>
            </a:r>
            <a:r>
              <a:rPr lang="zh-CN" altLang="en-US" dirty="0" smtClean="0">
                <a:hlinkClick r:id="rId3"/>
              </a:rPr>
              <a:t>；</a:t>
            </a:r>
            <a:endParaRPr lang="en-US" altLang="zh-CN" dirty="0" smtClean="0">
              <a:hlinkClick r:id="rId3"/>
            </a:endParaRPr>
          </a:p>
          <a:p>
            <a:pPr indent="457200"/>
            <a:r>
              <a:rPr lang="en-US" altLang="zh-CN" dirty="0" smtClean="0">
                <a:hlinkClick r:id="rId3"/>
              </a:rPr>
              <a:t>http://www.360doc.com/content/13/0509/12/11220452_284098625.shtml</a:t>
            </a:r>
            <a:r>
              <a:rPr lang="zh-CN" altLang="en-US" dirty="0" smtClean="0"/>
              <a:t>。</a:t>
            </a:r>
            <a:endParaRPr lang="en-US" altLang="zh-CN" dirty="0" smtClean="0"/>
          </a:p>
        </p:txBody>
      </p:sp>
    </p:spTree>
    <p:extLst>
      <p:ext uri="{BB962C8B-B14F-4D97-AF65-F5344CB8AC3E}">
        <p14:creationId xmlns:p14="http://schemas.microsoft.com/office/powerpoint/2010/main" val="1980513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2262</TotalTime>
  <Words>2446</Words>
  <Application>Microsoft Office PowerPoint</Application>
  <PresentationFormat>宽屏</PresentationFormat>
  <Paragraphs>171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Helvetica Neue</vt:lpstr>
      <vt:lpstr>仿宋</vt:lpstr>
      <vt:lpstr>宋体</vt:lpstr>
      <vt:lpstr>Arial</vt:lpstr>
      <vt:lpstr>Calibri</vt:lpstr>
      <vt:lpstr>Calibri Light</vt:lpstr>
      <vt:lpstr>Georgia</vt:lpstr>
      <vt:lpstr>回顾</vt:lpstr>
      <vt:lpstr>如何优化Web前端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如何优化Web前端</dc:title>
  <dc:creator>Jauntily</dc:creator>
  <cp:lastModifiedBy>Jauntily</cp:lastModifiedBy>
  <cp:revision>60</cp:revision>
  <dcterms:created xsi:type="dcterms:W3CDTF">2016-09-09T02:36:25Z</dcterms:created>
  <dcterms:modified xsi:type="dcterms:W3CDTF">2016-09-10T16:19:11Z</dcterms:modified>
</cp:coreProperties>
</file>