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319" r:id="rId12"/>
    <p:sldId id="320" r:id="rId13"/>
    <p:sldId id="321" r:id="rId14"/>
    <p:sldId id="322" r:id="rId15"/>
    <p:sldId id="331" r:id="rId16"/>
    <p:sldId id="332" r:id="rId17"/>
    <p:sldId id="269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2D10-8B1B-443F-948E-3CFF6CD219D7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88B36-4558-4151-8DF9-80024DD8E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B0EBA9-20A7-4EB0-AAF6-8E1F3CEBA147}" type="slidenum">
              <a:rPr lang="en-US" altLang="zh-CN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CBBA3F-7200-49F9-8922-8FDE559891E2}" type="slidenum">
              <a:rPr lang="en-US" altLang="zh-CN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4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AEF46B-65DB-4AC5-88B5-5A9CC1389557}" type="slidenum">
              <a:rPr lang="en-US" altLang="zh-CN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0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5298F3-B75E-4DEA-A983-25CC42F217D2}" type="slidenum">
              <a:rPr lang="en-US" altLang="zh-CN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E1CC5E-3182-47F1-BCB3-12BAEF00C08C}" type="slidenum">
              <a:rPr lang="en-US" altLang="zh-CN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ED094-C9B3-4B3D-A9BB-5E4F72FB3237}" type="slidenum">
              <a:rPr lang="en-US" altLang="zh-CN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2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EEB165-7C6B-49BF-BB6C-FC31D791E46E}" type="slidenum">
              <a:rPr lang="en-US" altLang="zh-CN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7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7DA009-8E26-4325-B15F-99CD9B0BA077}" type="slidenum">
              <a:rPr lang="en-US" altLang="zh-CN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395818" y="681039"/>
            <a:ext cx="11552767" cy="4968875"/>
          </a:xfrm>
          <a:prstGeom prst="roundRect">
            <a:avLst>
              <a:gd name="adj" fmla="val 7912"/>
            </a:avLst>
          </a:pr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527051" y="765175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919817" y="3614738"/>
            <a:ext cx="85344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1" y="836613"/>
            <a:ext cx="2110316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407834" y="836613"/>
            <a:ext cx="76835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02784" y="1557338"/>
            <a:ext cx="10261600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983567" y="6453336"/>
            <a:ext cx="4148667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21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1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81A-F902-47A6-B1AC-7201099F229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7262-3338-411B-B3E0-530633A6D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4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81A-F902-47A6-B1AC-7201099F229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7262-3338-411B-B3E0-530633A6D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983567" y="6453336"/>
            <a:ext cx="4148667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53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983567" y="6453336"/>
            <a:ext cx="4148667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0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auto">
          <a:xfrm>
            <a:off x="239185" y="188913"/>
            <a:ext cx="11764433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1007533" y="1844675"/>
            <a:ext cx="10261600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800"/>
          </a:p>
        </p:txBody>
      </p:sp>
      <p:pic>
        <p:nvPicPr>
          <p:cNvPr id="15" name="Picture 9" descr="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00151" y="333376"/>
            <a:ext cx="211031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3407834" y="333376"/>
            <a:ext cx="7683500" cy="54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300" b="1" dirty="0">
                <a:ln>
                  <a:noFill/>
                </a:ln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 dirty="0">
                <a:ln>
                  <a:noFill/>
                </a:ln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 dirty="0">
                <a:ln>
                  <a:noFill/>
                </a:ln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11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gray">
          <a:xfrm>
            <a:off x="3300737" y="2640866"/>
            <a:ext cx="5076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　</a:t>
            </a:r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</a:rPr>
              <a:t>CSS</a:t>
            </a:r>
            <a:r>
              <a:rPr lang="zh-CN" alt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  <a:t>样式表</a:t>
            </a:r>
          </a:p>
        </p:txBody>
      </p:sp>
    </p:spTree>
    <p:extLst>
      <p:ext uri="{BB962C8B-B14F-4D97-AF65-F5344CB8AC3E}">
        <p14:creationId xmlns:p14="http://schemas.microsoft.com/office/powerpoint/2010/main" val="5088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6E2ED-1036-4B82-A86C-BB901F1BB3E9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12054"/>
            <a:ext cx="10515600" cy="67863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样式定义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样式语法规则：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BODY 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	margin-left: 0px;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	margin-top: 0px;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	margin-right: 0px;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	margin-bottom: 0px;        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	background color: #ff0000;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	background-repeat: repeat-x;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3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127464"/>
            <a:ext cx="10515600" cy="563224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CSS</a:t>
            </a:r>
            <a:r>
              <a:rPr lang="zh-CN" altLang="en-US" sz="2800" dirty="0" smtClean="0">
                <a:ea typeface="宋体" panose="02010600030101010101" pitchFamily="2" charset="-122"/>
              </a:rPr>
              <a:t>样式引入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CB1F2-B695-488B-BCD0-07287FC22B83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2782888" y="1989138"/>
            <a:ext cx="6456362" cy="3319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1"/>
                </a:solidFill>
              </a:rPr>
              <a:t>        CSS</a:t>
            </a:r>
            <a:r>
              <a:rPr lang="zh-CN" altLang="en-US" sz="2000">
                <a:solidFill>
                  <a:schemeClr val="tx1"/>
                </a:solidFill>
              </a:rPr>
              <a:t>样式表的引用方式有内部嵌套和引用外部样式表文件几种基本方式。</a:t>
            </a:r>
          </a:p>
        </p:txBody>
      </p:sp>
    </p:spTree>
    <p:extLst>
      <p:ext uri="{BB962C8B-B14F-4D97-AF65-F5344CB8AC3E}">
        <p14:creationId xmlns:p14="http://schemas.microsoft.com/office/powerpoint/2010/main" val="32130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9FDD-110B-4FF6-9909-F0BC250A2ED5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3177"/>
            <a:ext cx="10515600" cy="68751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</a:t>
            </a:r>
            <a:r>
              <a:rPr lang="zh-CN" altLang="en-US" dirty="0"/>
              <a:t>引入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4" y="1825625"/>
            <a:ext cx="9272726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标签中以</a:t>
            </a:r>
            <a:r>
              <a:rPr lang="en-US" altLang="zh-CN" dirty="0" smtClean="0">
                <a:ea typeface="宋体" panose="02010600030101010101" pitchFamily="2" charset="-122"/>
              </a:rPr>
              <a:t>style</a:t>
            </a:r>
            <a:r>
              <a:rPr lang="zh-CN" altLang="en-US" dirty="0" smtClean="0">
                <a:ea typeface="宋体" panose="02010600030101010101" pitchFamily="2" charset="-122"/>
              </a:rPr>
              <a:t>属性引用样式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示例：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&lt;P style=" text-indent: 1cm; background: yellow; font-family: courier "&gt;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0066FF"/>
                </a:solidFill>
                <a:ea typeface="宋体" panose="02010600030101010101" pitchFamily="2" charset="-122"/>
              </a:rPr>
              <a:t>这是一个直接书写样式的段落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&lt;/p&gt; </a:t>
            </a:r>
            <a:r>
              <a:rPr lang="zh-CN" altLang="en-US" dirty="0" smtClean="0">
                <a:solidFill>
                  <a:srgbClr val="0066FF"/>
                </a:solidFill>
                <a:ea typeface="宋体" panose="02010600030101010101" pitchFamily="2" charset="-122"/>
              </a:rPr>
              <a:t>。</a:t>
            </a:r>
          </a:p>
          <a:p>
            <a:pPr lvl="1"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6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73F45-9508-4B01-920B-231773C569A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74198"/>
            <a:ext cx="10515600" cy="6164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</a:t>
            </a:r>
            <a:r>
              <a:rPr lang="zh-CN" altLang="en-US" dirty="0"/>
              <a:t>引入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4358" y="1825625"/>
            <a:ext cx="9461241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头部标签嵌套</a:t>
            </a:r>
            <a:r>
              <a:rPr lang="en-US" altLang="zh-CN" dirty="0" smtClean="0">
                <a:ea typeface="宋体" panose="02010600030101010101" pitchFamily="2" charset="-122"/>
              </a:rPr>
              <a:t>&lt;style&gt;&lt;/style&gt;</a:t>
            </a:r>
            <a:r>
              <a:rPr lang="zh-CN" altLang="en-US" dirty="0" smtClean="0">
                <a:ea typeface="宋体" panose="02010600030101010101" pitchFamily="2" charset="-122"/>
              </a:rPr>
              <a:t>引用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网页</a:t>
            </a:r>
            <a:r>
              <a:rPr lang="en-US" altLang="zh-CN" dirty="0" smtClean="0">
                <a:ea typeface="宋体" panose="02010600030101010101" pitchFamily="2" charset="-122"/>
              </a:rPr>
              <a:t>&lt;head&gt;&lt;/head&gt;</a:t>
            </a:r>
            <a:r>
              <a:rPr lang="zh-CN" altLang="en-US" dirty="0" smtClean="0">
                <a:ea typeface="宋体" panose="02010600030101010101" pitchFamily="2" charset="-122"/>
              </a:rPr>
              <a:t>之间插入样式表代码：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&lt;STYLE TYPE="text/</a:t>
            </a:r>
            <a:r>
              <a:rPr lang="en-US" altLang="zh-CN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css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"&gt;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&lt;!--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  H1 { color: green; font-size: 37px; font-family: impact }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  P { text-indent: 1cm; background: yellow; font-family: courier }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--&gt;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&lt;/STYLE&gt; </a:t>
            </a:r>
            <a:endParaRPr lang="zh-CN" altLang="en-US" dirty="0" smtClean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5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7BF40-D298-4B0B-AE72-25493D0E762B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74198"/>
            <a:ext cx="10515600" cy="6164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</a:t>
            </a:r>
            <a:r>
              <a:rPr lang="zh-CN" altLang="en-US" dirty="0"/>
              <a:t>引入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432" y="1825625"/>
            <a:ext cx="9713167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引用外部样式表文件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&lt;head&gt;&lt;/head&gt;</a:t>
            </a:r>
            <a:r>
              <a:rPr lang="zh-CN" altLang="en-US" dirty="0" smtClean="0">
                <a:ea typeface="宋体" panose="02010600030101010101" pitchFamily="2" charset="-122"/>
              </a:rPr>
              <a:t>之间通过</a:t>
            </a:r>
            <a:r>
              <a:rPr lang="en-US" altLang="zh-CN" dirty="0" smtClean="0">
                <a:ea typeface="宋体" panose="02010600030101010101" pitchFamily="2" charset="-122"/>
              </a:rPr>
              <a:t>link</a:t>
            </a:r>
            <a:r>
              <a:rPr lang="zh-CN" altLang="en-US" dirty="0" smtClean="0">
                <a:ea typeface="宋体" panose="02010600030101010101" pitchFamily="2" charset="-122"/>
              </a:rPr>
              <a:t>引用外部文件：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&lt;head </a:t>
            </a:r>
            <a:r>
              <a:rPr lang="en-US" altLang="zh-CN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runat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="server"&gt;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   &lt;title&gt;</a:t>
            </a:r>
            <a:r>
              <a:rPr lang="zh-CN" altLang="en-US" dirty="0" smtClean="0">
                <a:solidFill>
                  <a:srgbClr val="0066FF"/>
                </a:solidFill>
                <a:ea typeface="宋体" panose="02010600030101010101" pitchFamily="2" charset="-122"/>
              </a:rPr>
              <a:t>文章标题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&lt;/title&gt;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&lt;link </a:t>
            </a:r>
            <a:r>
              <a:rPr lang="en-US" altLang="zh-CN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href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=" </a:t>
            </a:r>
            <a:r>
              <a:rPr lang="en-US" altLang="zh-CN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css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/style.css" </a:t>
            </a:r>
            <a:r>
              <a:rPr lang="en-US" altLang="zh-CN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rel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="</a:t>
            </a:r>
            <a:r>
              <a:rPr lang="en-US" altLang="zh-CN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stylesheet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" type="text/</a:t>
            </a:r>
            <a:r>
              <a:rPr lang="en-US" altLang="zh-CN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css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" /&gt;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&lt;/head&gt;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4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73F45-9508-4B01-920B-231773C569A7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74198"/>
            <a:ext cx="10515600" cy="6164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</a:t>
            </a:r>
            <a:r>
              <a:rPr lang="zh-CN" altLang="en-US" dirty="0"/>
              <a:t>引入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4358" y="1825625"/>
            <a:ext cx="9461241" cy="4351338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dirty="0"/>
              <a:t>引用外部样式表文件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网页</a:t>
            </a:r>
            <a:r>
              <a:rPr lang="en-US" altLang="zh-CN" dirty="0" smtClean="0">
                <a:ea typeface="宋体" panose="02010600030101010101" pitchFamily="2" charset="-122"/>
              </a:rPr>
              <a:t>&lt;</a:t>
            </a:r>
            <a:r>
              <a:rPr lang="en-US" altLang="zh-CN" dirty="0"/>
              <a:t>style&gt;&lt;/ style &gt;</a:t>
            </a:r>
            <a:r>
              <a:rPr lang="zh-CN" altLang="en-US" dirty="0" smtClean="0">
                <a:ea typeface="宋体" panose="02010600030101010101" pitchFamily="2" charset="-122"/>
              </a:rPr>
              <a:t>之间插入样式表代码：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&lt;STYLE TYPE="text/</a:t>
            </a:r>
            <a:r>
              <a:rPr lang="en-US" altLang="zh-CN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css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"&gt; 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@import </a:t>
            </a:r>
            <a:r>
              <a:rPr lang="en-US" altLang="zh-CN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url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(“aaa.css”);</a:t>
            </a:r>
          </a:p>
          <a:p>
            <a:pPr lvl="3" eaLnBrk="1" hangingPunct="1"/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&lt;/STYLE&gt; </a:t>
            </a:r>
            <a:endParaRPr lang="zh-CN" altLang="en-US" dirty="0" smtClean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4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C1E45-BDD4-4409-9A09-DB5672C332BB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91953"/>
            <a:ext cx="10515600" cy="59873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样式选择器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3592" y="1825625"/>
            <a:ext cx="8962008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标签选择器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定义格式：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标签名</a:t>
            </a:r>
            <a:r>
              <a:rPr lang="en-US" altLang="zh-CN" dirty="0" smtClean="0">
                <a:ea typeface="宋体" panose="02010600030101010101" pitchFamily="2" charset="-122"/>
              </a:rPr>
              <a:t>{ attributes1:values1;attributes2:values2;…}</a:t>
            </a:r>
            <a:r>
              <a:rPr lang="zh-CN" altLang="en-US" dirty="0" smtClean="0">
                <a:ea typeface="宋体" panose="02010600030101010101" pitchFamily="2" charset="-122"/>
              </a:rPr>
              <a:t>，例：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span {color:#0000FF}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span {</a:t>
            </a:r>
            <a:r>
              <a:rPr lang="en-US" altLang="zh-CN" dirty="0" err="1" smtClean="0">
                <a:ea typeface="宋体" panose="02010600030101010101" pitchFamily="2" charset="-122"/>
              </a:rPr>
              <a:t>color:red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6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C1E45-BDD4-4409-9A09-DB5672C332BB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91953"/>
            <a:ext cx="10515600" cy="59873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样式选择器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3592" y="1825625"/>
            <a:ext cx="8962008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类选择器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定义格式：样式符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类名</a:t>
            </a:r>
            <a:r>
              <a:rPr lang="en-US" altLang="zh-CN" dirty="0" smtClean="0">
                <a:ea typeface="宋体" panose="02010600030101010101" pitchFamily="2" charset="-122"/>
              </a:rPr>
              <a:t>{ attributes1:values1;attributes2:values2;…}</a:t>
            </a:r>
            <a:r>
              <a:rPr lang="zh-CN" altLang="en-US" dirty="0" smtClean="0">
                <a:ea typeface="宋体" panose="02010600030101010101" pitchFamily="2" charset="-122"/>
              </a:rPr>
              <a:t>，例：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 smtClean="0">
                <a:ea typeface="宋体" panose="02010600030101010101" pitchFamily="2" charset="-122"/>
              </a:rPr>
              <a:t>span.blue</a:t>
            </a:r>
            <a:r>
              <a:rPr lang="en-US" altLang="zh-CN" dirty="0" smtClean="0">
                <a:ea typeface="宋体" panose="02010600030101010101" pitchFamily="2" charset="-122"/>
              </a:rPr>
              <a:t>{color:#0000FF}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span.red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  <a:r>
              <a:rPr lang="en-US" altLang="zh-CN" dirty="0" err="1" smtClean="0">
                <a:ea typeface="宋体" panose="02010600030101010101" pitchFamily="2" charset="-122"/>
              </a:rPr>
              <a:t>color:red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应用样式时在对应的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标签中加入</a:t>
            </a: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  <a:r>
              <a:rPr lang="zh-CN" altLang="en-US" dirty="0" smtClean="0">
                <a:ea typeface="宋体" panose="02010600030101010101" pitchFamily="2" charset="-122"/>
              </a:rPr>
              <a:t>属性，属性值为样式表的类名。例：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&lt;p&gt;</a:t>
            </a:r>
            <a:r>
              <a:rPr lang="zh-CN" altLang="en-US" dirty="0" smtClean="0">
                <a:ea typeface="宋体" panose="02010600030101010101" pitchFamily="2" charset="-122"/>
              </a:rPr>
              <a:t>这是一个引用两个不同</a:t>
            </a:r>
            <a:r>
              <a:rPr lang="en-US" altLang="zh-CN" dirty="0" smtClean="0">
                <a:ea typeface="宋体" panose="02010600030101010101" pitchFamily="2" charset="-122"/>
              </a:rPr>
              <a:t>span</a:t>
            </a:r>
            <a:r>
              <a:rPr lang="zh-CN" altLang="en-US" dirty="0" smtClean="0">
                <a:ea typeface="宋体" panose="02010600030101010101" pitchFamily="2" charset="-122"/>
              </a:rPr>
              <a:t>样式的例子，</a:t>
            </a:r>
            <a:r>
              <a:rPr lang="en-US" altLang="zh-CN" dirty="0" smtClean="0">
                <a:ea typeface="宋体" panose="02010600030101010101" pitchFamily="2" charset="-122"/>
              </a:rPr>
              <a:t>&lt;span class="</a:t>
            </a:r>
            <a:r>
              <a:rPr lang="en-US" altLang="zh-CN" dirty="0" err="1" smtClean="0">
                <a:ea typeface="宋体" panose="02010600030101010101" pitchFamily="2" charset="-122"/>
              </a:rPr>
              <a:t>bule</a:t>
            </a:r>
            <a:r>
              <a:rPr lang="en-US" altLang="zh-CN" dirty="0" smtClean="0">
                <a:ea typeface="宋体" panose="02010600030101010101" pitchFamily="2" charset="-122"/>
              </a:rPr>
              <a:t>"&gt;</a:t>
            </a:r>
            <a:r>
              <a:rPr lang="zh-CN" altLang="en-US" dirty="0" smtClean="0">
                <a:ea typeface="宋体" panose="02010600030101010101" pitchFamily="2" charset="-122"/>
              </a:rPr>
              <a:t>蓝色</a:t>
            </a:r>
            <a:r>
              <a:rPr lang="en-US" altLang="zh-CN" dirty="0" smtClean="0">
                <a:ea typeface="宋体" panose="02010600030101010101" pitchFamily="2" charset="-122"/>
              </a:rPr>
              <a:t>span&lt;/span&gt;</a:t>
            </a:r>
            <a:r>
              <a:rPr lang="zh-CN" altLang="en-US" dirty="0" smtClean="0"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ea typeface="宋体" panose="02010600030101010101" pitchFamily="2" charset="-122"/>
              </a:rPr>
              <a:t>&lt;span class="red"&gt;</a:t>
            </a:r>
            <a:r>
              <a:rPr lang="zh-CN" altLang="en-US" dirty="0" smtClean="0">
                <a:ea typeface="宋体" panose="02010600030101010101" pitchFamily="2" charset="-122"/>
              </a:rPr>
              <a:t>红色</a:t>
            </a:r>
            <a:r>
              <a:rPr lang="en-US" altLang="zh-CN" dirty="0" smtClean="0">
                <a:ea typeface="宋体" panose="02010600030101010101" pitchFamily="2" charset="-122"/>
              </a:rPr>
              <a:t>span&lt;/span&gt;&lt;/p&gt;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BEF4B-2D3F-4C65-99BF-F68FF88152DC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38687"/>
            <a:ext cx="10515600" cy="652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样式选择器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2761" y="1825625"/>
            <a:ext cx="10062839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类选择器：示例</a:t>
            </a:r>
          </a:p>
          <a:p>
            <a:pPr lvl="2" eaLnBrk="1" hangingPunct="1">
              <a:buFontTx/>
              <a:buNone/>
            </a:pPr>
            <a:r>
              <a:rPr lang="en-US" altLang="zh-CN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P.first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{ color: green } </a:t>
            </a:r>
          </a:p>
          <a:p>
            <a:pPr lvl="2" eaLnBrk="1" hangingPunct="1">
              <a:buFontTx/>
              <a:buNone/>
            </a:pPr>
            <a:r>
              <a:rPr lang="en-US" altLang="zh-CN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P.second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{ color: purple }</a:t>
            </a:r>
          </a:p>
          <a:p>
            <a:pPr lvl="2" eaLnBrk="1" hangingPunct="1">
              <a:buFontTx/>
              <a:buNone/>
            </a:pPr>
            <a:r>
              <a:rPr lang="en-US" altLang="zh-CN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P.third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{ color: gray }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代码如下： 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&lt;P CLASS="first"&gt;The first paragraph, with a class name of "first."&lt;/P&gt;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&lt;P CLASS="second"&gt;The second paragraph, with a class name of "second."&lt;/P&gt; 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&lt;P CLASS="third"&gt;The third paragraph, with a class name of "third."&lt;/P&gt;</a:t>
            </a:r>
            <a:endParaRPr lang="zh-CN" altLang="en-US" dirty="0" smtClean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12618" y="1690688"/>
            <a:ext cx="6049963" cy="26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047D1-07A6-4364-9208-AE2D2A3FB567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6038" y="1091953"/>
            <a:ext cx="9139561" cy="59873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</a:t>
            </a:r>
            <a:r>
              <a:rPr lang="zh-CN" altLang="en-US" dirty="0"/>
              <a:t>选择器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99820" y="1825625"/>
            <a:ext cx="8615779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类选择器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类的声名也可以不针对具体的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标签，这样定义的类可以被应用于任何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标签，通常称为在。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格式：</a:t>
            </a:r>
            <a:br>
              <a:rPr lang="zh-CN" altLang="en-US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类名</a:t>
            </a:r>
            <a:r>
              <a:rPr lang="en-US" altLang="zh-CN" dirty="0" smtClean="0">
                <a:ea typeface="宋体" panose="02010600030101010101" pitchFamily="2" charset="-122"/>
              </a:rPr>
              <a:t>{ attributes1:values1;attributes2:values2;…}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引用时在标签属性内加上</a:t>
            </a: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  <a:r>
              <a:rPr lang="zh-CN" altLang="en-US" dirty="0" smtClean="0">
                <a:ea typeface="宋体" panose="02010600030101010101" pitchFamily="2" charset="-122"/>
              </a:rPr>
              <a:t>属性，属性值为类名。 </a:t>
            </a:r>
          </a:p>
        </p:txBody>
      </p:sp>
    </p:spTree>
    <p:extLst>
      <p:ext uri="{BB962C8B-B14F-4D97-AF65-F5344CB8AC3E}">
        <p14:creationId xmlns:p14="http://schemas.microsoft.com/office/powerpoint/2010/main" val="26980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学习重点、难点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57DF4-B0A3-4427-A71A-41567C040CE8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7172" name="Group 18"/>
          <p:cNvGrpSpPr>
            <a:grpSpLocks/>
          </p:cNvGrpSpPr>
          <p:nvPr/>
        </p:nvGrpSpPr>
        <p:grpSpPr bwMode="auto">
          <a:xfrm>
            <a:off x="4246486" y="1942315"/>
            <a:ext cx="2166938" cy="4030663"/>
            <a:chOff x="2208" y="1299"/>
            <a:chExt cx="1365" cy="2539"/>
          </a:xfrm>
        </p:grpSpPr>
        <p:sp>
          <p:nvSpPr>
            <p:cNvPr id="104467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68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dirty="0" smtClean="0"/>
                <a:t>CSS</a:t>
              </a:r>
              <a:r>
                <a:rPr lang="zh-CN" altLang="en-US" dirty="0" smtClean="0"/>
                <a:t>引入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结合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方式</a:t>
              </a:r>
              <a:endParaRPr lang="en-US" altLang="zh-CN" dirty="0" smtClean="0"/>
            </a:p>
            <a:p>
              <a:pPr>
                <a:defRPr/>
              </a:pPr>
              <a:r>
                <a:rPr lang="en-US" altLang="zh-CN" dirty="0"/>
                <a:t>CSS</a:t>
              </a:r>
              <a:r>
                <a:rPr lang="zh-CN" altLang="en-US" dirty="0"/>
                <a:t>选择器</a:t>
              </a:r>
            </a:p>
          </p:txBody>
        </p:sp>
        <p:sp>
          <p:nvSpPr>
            <p:cNvPr id="104469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0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1" name="Oval 23"/>
            <p:cNvSpPr>
              <a:spLocks noChangeArrowheads="1"/>
            </p:cNvSpPr>
            <p:nvPr/>
          </p:nvSpPr>
          <p:spPr bwMode="gray">
            <a:xfrm>
              <a:off x="2677" y="1335"/>
              <a:ext cx="40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2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4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5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7" name="Text Box 28"/>
            <p:cNvSpPr txBox="1">
              <a:spLocks noChangeArrowheads="1"/>
            </p:cNvSpPr>
            <p:nvPr/>
          </p:nvSpPr>
          <p:spPr bwMode="gray">
            <a:xfrm>
              <a:off x="2817" y="1354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学习重点</a:t>
              </a:r>
            </a:p>
            <a:p>
              <a:pPr eaLnBrk="1" hangingPunct="1">
                <a:defRPr/>
              </a:pPr>
              <a:r>
                <a:rPr lang="zh-CN" altLang="en-US">
                  <a:latin typeface="Arial" panose="020B0604020202020204" pitchFamily="34" charset="0"/>
                </a:rPr>
                <a:t>　　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104478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9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5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E4217-18EE-45AC-B318-B6D879DAA0E0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37172" y="967666"/>
            <a:ext cx="8278427" cy="72302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</a:t>
            </a:r>
            <a:r>
              <a:rPr lang="zh-CN" altLang="en-US" dirty="0"/>
              <a:t>选择器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5420" y="1825625"/>
            <a:ext cx="9530179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选择器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用户自主义</a:t>
            </a:r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与用户自定义类的功能相同，其区别仅为定义语法与引用方法不同。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定义格式如下：</a:t>
            </a:r>
            <a:r>
              <a:rPr lang="en-US" altLang="zh-CN" dirty="0" smtClean="0">
                <a:ea typeface="宋体" panose="02010600030101010101" pitchFamily="2" charset="-122"/>
              </a:rPr>
              <a:t>#ID</a:t>
            </a:r>
            <a:r>
              <a:rPr lang="zh-CN" altLang="en-US" dirty="0" smtClean="0">
                <a:ea typeface="宋体" panose="02010600030101010101" pitchFamily="2" charset="-122"/>
              </a:rPr>
              <a:t>名</a:t>
            </a:r>
            <a:r>
              <a:rPr lang="en-US" altLang="zh-CN" dirty="0" smtClean="0">
                <a:ea typeface="宋体" panose="02010600030101010101" pitchFamily="2" charset="-122"/>
              </a:rPr>
              <a:t>{ attributes1:values1;attributes2:values2;…}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示例：</a:t>
            </a:r>
            <a:r>
              <a:rPr lang="en-US" altLang="zh-CN" dirty="0" smtClean="0">
                <a:ea typeface="宋体" panose="02010600030101010101" pitchFamily="2" charset="-122"/>
              </a:rPr>
              <a:t>id_selectors.html 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#yellow{</a:t>
            </a:r>
            <a:r>
              <a:rPr lang="en-US" altLang="zh-CN" dirty="0" err="1" smtClean="0">
                <a:ea typeface="宋体" panose="02010600030101010101" pitchFamily="2" charset="-122"/>
              </a:rPr>
              <a:t>color:yellow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其引用如下所示：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&lt;p ID="yellow"&gt;</a:t>
            </a:r>
            <a:r>
              <a:rPr lang="zh-CN" altLang="en-US" dirty="0" smtClean="0">
                <a:ea typeface="宋体" panose="02010600030101010101" pitchFamily="2" charset="-122"/>
              </a:rPr>
              <a:t>本段为黄色</a:t>
            </a:r>
            <a:r>
              <a:rPr lang="en-US" altLang="zh-CN" dirty="0" smtClean="0">
                <a:ea typeface="宋体" panose="02010600030101010101" pitchFamily="2" charset="-122"/>
              </a:rPr>
              <a:t>&lt;/p&gt;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97624" y="3737498"/>
            <a:ext cx="6045492" cy="287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8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66E15-4013-43FD-9EEF-5442EEA5D2ED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20932"/>
            <a:ext cx="10515600" cy="66975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样式选择器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2672" y="1825625"/>
            <a:ext cx="9112928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选择器和类选择器：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类选择符可以重复使用，且可以用在任意元素上，使用任意次。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内</a:t>
            </a:r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属性是唯一的，拥有</a:t>
            </a:r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的元素才会应用该样式。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选择符的优先权高于类选择符。</a:t>
            </a:r>
          </a:p>
        </p:txBody>
      </p:sp>
    </p:spTree>
    <p:extLst>
      <p:ext uri="{BB962C8B-B14F-4D97-AF65-F5344CB8AC3E}">
        <p14:creationId xmlns:p14="http://schemas.microsoft.com/office/powerpoint/2010/main" val="2310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419E2-4F92-4BAF-9E5D-B4F6953E3DB9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7666"/>
            <a:ext cx="10515600" cy="72302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样式选择器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4" y="1825625"/>
            <a:ext cx="9272726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伪类选择器：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专用于控制链接的显示效果，伪类选择器：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a:link</a:t>
            </a:r>
            <a:r>
              <a:rPr lang="zh-CN" altLang="en-US" dirty="0" smtClean="0">
                <a:ea typeface="宋体" panose="02010600030101010101" pitchFamily="2" charset="-122"/>
              </a:rPr>
              <a:t>（没有接触过的链接）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用于定义了链接的常规状态。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a:hover</a:t>
            </a:r>
            <a:r>
              <a:rPr lang="zh-CN" altLang="en-US" dirty="0" smtClean="0">
                <a:ea typeface="宋体" panose="02010600030101010101" pitchFamily="2" charset="-122"/>
              </a:rPr>
              <a:t>（鼠标放在链接上的状态）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用于产生视觉效果。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a:visited</a:t>
            </a:r>
            <a:r>
              <a:rPr lang="zh-CN" altLang="en-US" dirty="0" smtClean="0">
                <a:ea typeface="宋体" panose="02010600030101010101" pitchFamily="2" charset="-122"/>
              </a:rPr>
              <a:t>（访问过的链接）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用于阅读文章，能清楚的判断已经访问过的链接。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a:active</a:t>
            </a:r>
            <a:r>
              <a:rPr lang="zh-CN" altLang="en-US" dirty="0" smtClean="0">
                <a:ea typeface="宋体" panose="02010600030101010101" pitchFamily="2" charset="-122"/>
              </a:rPr>
              <a:t>（在链接上按下鼠标时的状态）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用于表现鼠标按下时的链接状态。 </a:t>
            </a:r>
          </a:p>
        </p:txBody>
      </p:sp>
    </p:spTree>
    <p:extLst>
      <p:ext uri="{BB962C8B-B14F-4D97-AF65-F5344CB8AC3E}">
        <p14:creationId xmlns:p14="http://schemas.microsoft.com/office/powerpoint/2010/main" val="35219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165123"/>
            <a:ext cx="10515600" cy="52556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CSS</a:t>
            </a:r>
            <a:r>
              <a:rPr lang="zh-CN" altLang="en-US" sz="2800" dirty="0">
                <a:ea typeface="宋体" panose="02010600030101010101" pitchFamily="2" charset="-122"/>
              </a:rPr>
              <a:t>属性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8518F-B949-4D98-B7EF-455247E27559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9699" name="AutoShape 2"/>
          <p:cNvSpPr>
            <a:spLocks noChangeArrowheads="1"/>
          </p:cNvSpPr>
          <p:nvPr/>
        </p:nvSpPr>
        <p:spPr bwMode="auto">
          <a:xfrm>
            <a:off x="2782888" y="1989138"/>
            <a:ext cx="6456362" cy="3319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        CSS</a:t>
            </a:r>
            <a:r>
              <a:rPr lang="zh-CN" altLang="en-US" sz="2000" dirty="0">
                <a:solidFill>
                  <a:schemeClr val="tx1"/>
                </a:solidFill>
              </a:rPr>
              <a:t>属性是控制网页样式的基本元素，</a:t>
            </a:r>
            <a:r>
              <a:rPr lang="en-US" altLang="zh-CN" sz="2000" dirty="0">
                <a:solidFill>
                  <a:schemeClr val="tx1"/>
                </a:solidFill>
              </a:rPr>
              <a:t>CSS</a:t>
            </a:r>
            <a:r>
              <a:rPr lang="zh-CN" altLang="en-US" sz="2000" dirty="0">
                <a:solidFill>
                  <a:schemeClr val="tx1"/>
                </a:solidFill>
              </a:rPr>
              <a:t>涉及的属性极其庞大，包括颜色、尺寸、位置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C94A-82B3-45DF-93BD-54FA8B57F82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00831"/>
            <a:ext cx="10515600" cy="58985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4198" y="1825625"/>
            <a:ext cx="9441402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3.4.1 </a:t>
            </a:r>
            <a:r>
              <a:rPr lang="zh-CN" altLang="en-US" dirty="0" smtClean="0">
                <a:ea typeface="宋体" panose="02010600030101010101" pitchFamily="2" charset="-122"/>
              </a:rPr>
              <a:t>属性单位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长度单位：</a:t>
            </a:r>
            <a:r>
              <a:rPr lang="en-US" altLang="zh-CN" dirty="0" smtClean="0">
                <a:ea typeface="宋体" panose="02010600030101010101" pitchFamily="2" charset="-122"/>
              </a:rPr>
              <a:t>cm/mm/</a:t>
            </a:r>
            <a:r>
              <a:rPr lang="en-US" altLang="zh-CN" dirty="0" err="1" smtClean="0">
                <a:ea typeface="宋体" panose="02010600030101010101" pitchFamily="2" charset="-122"/>
              </a:rPr>
              <a:t>em</a:t>
            </a:r>
            <a:r>
              <a:rPr lang="zh-CN" altLang="en-US" dirty="0" smtClean="0">
                <a:ea typeface="宋体" panose="02010600030101010101" pitchFamily="2" charset="-122"/>
              </a:rPr>
              <a:t>（当前字体中</a:t>
            </a:r>
            <a:r>
              <a:rPr lang="en-US" altLang="zh-CN" dirty="0" smtClean="0"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ea typeface="宋体" panose="02010600030101010101" pitchFamily="2" charset="-122"/>
              </a:rPr>
              <a:t>宽度）</a:t>
            </a:r>
            <a:r>
              <a:rPr lang="en-US" altLang="zh-CN" dirty="0" smtClean="0">
                <a:ea typeface="宋体" panose="02010600030101010101" pitchFamily="2" charset="-122"/>
              </a:rPr>
              <a:t>/ex</a:t>
            </a:r>
            <a:r>
              <a:rPr lang="zh-CN" altLang="en-US" dirty="0" smtClean="0">
                <a:ea typeface="宋体" panose="02010600030101010101" pitchFamily="2" charset="-122"/>
              </a:rPr>
              <a:t>（当前字体中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宽度）</a:t>
            </a:r>
            <a:r>
              <a:rPr lang="en-US" altLang="zh-CN" dirty="0" smtClean="0">
                <a:ea typeface="宋体" panose="02010600030101010101" pitchFamily="2" charset="-122"/>
              </a:rPr>
              <a:t>/In/Pt/</a:t>
            </a:r>
            <a:r>
              <a:rPr lang="en-US" altLang="zh-CN" dirty="0" err="1" smtClean="0">
                <a:ea typeface="宋体" panose="02010600030101010101" pitchFamily="2" charset="-122"/>
              </a:rPr>
              <a:t>px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00843" name="Group 139"/>
          <p:cNvGraphicFramePr>
            <a:graphicFrameLocks noGrp="1"/>
          </p:cNvGraphicFramePr>
          <p:nvPr/>
        </p:nvGraphicFramePr>
        <p:xfrm>
          <a:off x="2927350" y="3284539"/>
          <a:ext cx="5976938" cy="1831975"/>
        </p:xfrm>
        <a:graphic>
          <a:graphicData uri="http://schemas.openxmlformats.org/drawingml/2006/table">
            <a:tbl>
              <a:tblPr/>
              <a:tblGrid>
                <a:gridCol w="746125"/>
                <a:gridCol w="1198563"/>
                <a:gridCol w="955675"/>
                <a:gridCol w="3076575"/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cm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厘米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英寸，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in = 2.54 cm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毫米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pt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 / 72 in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像素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hlink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皮卡，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pc = 12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C3051-9E59-4611-841B-05DB59FA50FC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9002" y="878889"/>
            <a:ext cx="8846598" cy="81179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644" y="1825625"/>
            <a:ext cx="9618955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3.4.1 </a:t>
            </a:r>
            <a:r>
              <a:rPr lang="zh-CN" altLang="en-US" dirty="0" smtClean="0">
                <a:ea typeface="宋体" panose="02010600030101010101" pitchFamily="2" charset="-122"/>
              </a:rPr>
              <a:t>属性单位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百分比单位：</a:t>
            </a: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一个百分比值中有一个数字，最后为百分号</a:t>
            </a:r>
            <a:r>
              <a:rPr lang="en-US" altLang="zh-CN" dirty="0" smtClean="0">
                <a:ea typeface="宋体" panose="02010600030101010101" pitchFamily="2" charset="-122"/>
              </a:rPr>
              <a:t>%</a:t>
            </a:r>
            <a:r>
              <a:rPr lang="zh-CN" altLang="en-US" dirty="0" smtClean="0">
                <a:ea typeface="宋体" panose="02010600030101010101" pitchFamily="2" charset="-122"/>
              </a:rPr>
              <a:t>，例如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p{line-height:200%}</a:t>
            </a:r>
            <a:r>
              <a:rPr lang="zh-CN" altLang="en-US" dirty="0" smtClean="0">
                <a:ea typeface="宋体" panose="02010600030101010101" pitchFamily="2" charset="-122"/>
              </a:rPr>
              <a:t>表示该段文字的调试为标准行高的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倍。 </a:t>
            </a:r>
          </a:p>
        </p:txBody>
      </p:sp>
    </p:spTree>
    <p:extLst>
      <p:ext uri="{BB962C8B-B14F-4D97-AF65-F5344CB8AC3E}">
        <p14:creationId xmlns:p14="http://schemas.microsoft.com/office/powerpoint/2010/main" val="33737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53A48-604C-47AD-83C8-1D4C389BE013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3177"/>
            <a:ext cx="10515600" cy="68751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1750" y="1825625"/>
            <a:ext cx="9263849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3.4.1 </a:t>
            </a:r>
            <a:r>
              <a:rPr lang="zh-CN" altLang="en-US" dirty="0" smtClean="0">
                <a:ea typeface="宋体" panose="02010600030101010101" pitchFamily="2" charset="-122"/>
              </a:rPr>
              <a:t>属性单位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颜色单位：</a:t>
            </a: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颜色名称：十六进制</a:t>
            </a:r>
            <a:r>
              <a:rPr lang="en-US" altLang="zh-CN" dirty="0" smtClean="0">
                <a:ea typeface="宋体" panose="02010600030101010101" pitchFamily="2" charset="-122"/>
              </a:rPr>
              <a:t>#RRGGBB</a:t>
            </a:r>
            <a:r>
              <a:rPr lang="zh-CN" altLang="en-US" dirty="0" smtClean="0">
                <a:ea typeface="宋体" panose="02010600030101010101" pitchFamily="2" charset="-122"/>
              </a:rPr>
              <a:t>、十分制</a:t>
            </a:r>
            <a:r>
              <a:rPr lang="en-US" altLang="zh-CN" dirty="0" smtClean="0">
                <a:ea typeface="宋体" panose="02010600030101010101" pitchFamily="2" charset="-122"/>
              </a:rPr>
              <a:t>GRB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err="1" smtClean="0">
                <a:ea typeface="宋体" panose="02010600030101010101" pitchFamily="2" charset="-122"/>
              </a:rPr>
              <a:t>x,y,z</a:t>
            </a:r>
            <a:r>
              <a:rPr lang="zh-CN" altLang="en-US" dirty="0" smtClean="0">
                <a:ea typeface="宋体" panose="02010600030101010101" pitchFamily="2" charset="-122"/>
              </a:rPr>
              <a:t>）、百分比</a:t>
            </a:r>
            <a:r>
              <a:rPr lang="en-US" altLang="zh-CN" dirty="0" smtClean="0">
                <a:ea typeface="宋体" panose="02010600030101010101" pitchFamily="2" charset="-122"/>
              </a:rPr>
              <a:t>RGB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100%,0%,0%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Red/Yellow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# 996633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RGB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255,0,0</a:t>
            </a:r>
            <a:r>
              <a:rPr lang="zh-CN" altLang="en-US" dirty="0" smtClean="0">
                <a:ea typeface="宋体" panose="02010600030101010101" pitchFamily="2" charset="-122"/>
              </a:rPr>
              <a:t>）、</a:t>
            </a:r>
            <a:r>
              <a:rPr lang="en-US" altLang="zh-CN" dirty="0" smtClean="0">
                <a:ea typeface="宋体" panose="02010600030101010101" pitchFamily="2" charset="-122"/>
              </a:rPr>
              <a:t>RGB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100%,0%,0%</a:t>
            </a:r>
            <a:r>
              <a:rPr lang="zh-CN" altLang="en-US" dirty="0" smtClean="0">
                <a:ea typeface="宋体" panose="02010600030101010101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6386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4EF6B-71BD-40BC-9B7E-AE722E3A51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29810"/>
            <a:ext cx="10515600" cy="66087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3.4.2 </a:t>
            </a:r>
            <a:r>
              <a:rPr lang="zh-CN" altLang="en-US" dirty="0" smtClean="0">
                <a:ea typeface="宋体" panose="02010600030101010101" pitchFamily="2" charset="-122"/>
              </a:rPr>
              <a:t>字体属性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font-family</a:t>
            </a:r>
            <a:r>
              <a:rPr lang="zh-CN" altLang="en-US" dirty="0" smtClean="0">
                <a:ea typeface="宋体" panose="02010600030101010101" pitchFamily="2" charset="-122"/>
              </a:rPr>
              <a:t>属性，设置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元素的字体列表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gray">
          <a:xfrm>
            <a:off x="785367" y="3654564"/>
            <a:ext cx="4824413" cy="1936750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&lt;style type="text/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css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h3 {font-family: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黑体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 {font-family: courier}</a:t>
            </a:r>
          </a:p>
          <a:p>
            <a:pPr>
              <a:defRPr/>
            </a:pP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p.sansserif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{font-family: sans-serif}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&lt;/style&gt;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79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16947" r="-290" b="-16947"/>
          <a:stretch/>
        </p:blipFill>
        <p:spPr bwMode="gray">
          <a:xfrm>
            <a:off x="6533927" y="3396635"/>
            <a:ext cx="3057525" cy="29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9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FDE41-7B94-49A8-8625-CD147E672D4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74198"/>
            <a:ext cx="10515600" cy="61649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3.4.2 </a:t>
            </a:r>
            <a:r>
              <a:rPr lang="zh-CN" altLang="en-US" dirty="0" smtClean="0">
                <a:ea typeface="宋体" panose="02010600030101010101" pitchFamily="2" charset="-122"/>
              </a:rPr>
              <a:t>字体属性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font-style</a:t>
            </a:r>
            <a:r>
              <a:rPr lang="zh-CN" altLang="en-US" dirty="0" smtClean="0">
                <a:ea typeface="宋体" panose="02010600030101010101" pitchFamily="2" charset="-122"/>
              </a:rPr>
              <a:t>属性，用来设置指定元素的显示字形样式，属性值有</a:t>
            </a:r>
            <a:r>
              <a:rPr lang="en-US" altLang="zh-CN" dirty="0" smtClean="0">
                <a:ea typeface="宋体" panose="02010600030101010101" pitchFamily="2" charset="-122"/>
              </a:rPr>
              <a:t>normal</a:t>
            </a:r>
            <a:r>
              <a:rPr lang="zh-CN" altLang="en-US" dirty="0" smtClean="0">
                <a:ea typeface="宋体" panose="02010600030101010101" pitchFamily="2" charset="-122"/>
              </a:rPr>
              <a:t>（普通、默认值）</a:t>
            </a:r>
            <a:r>
              <a:rPr lang="en-US" altLang="zh-CN" dirty="0" smtClean="0">
                <a:ea typeface="宋体" panose="02010600030101010101" pitchFamily="2" charset="-122"/>
              </a:rPr>
              <a:t>/italic</a:t>
            </a:r>
            <a:r>
              <a:rPr lang="zh-CN" altLang="en-US" dirty="0" smtClean="0">
                <a:ea typeface="宋体" panose="02010600030101010101" pitchFamily="2" charset="-122"/>
              </a:rPr>
              <a:t>（斜体）</a:t>
            </a:r>
            <a:r>
              <a:rPr lang="en-US" altLang="zh-CN" dirty="0" smtClean="0">
                <a:ea typeface="宋体" panose="02010600030101010101" pitchFamily="2" charset="-122"/>
              </a:rPr>
              <a:t>/oblique</a:t>
            </a:r>
            <a:r>
              <a:rPr lang="zh-CN" altLang="en-US" dirty="0" smtClean="0">
                <a:ea typeface="宋体" panose="02010600030101010101" pitchFamily="2" charset="-122"/>
              </a:rPr>
              <a:t>（倾斜） 。 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gray">
          <a:xfrm>
            <a:off x="980258" y="3568702"/>
            <a:ext cx="4679950" cy="2246312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&lt;style type="text/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h1 {font-style: italic}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h2 {font-style: normal}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 {font-style: oblique}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&lt;/style&gt;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18581" r="-685" b="-18581"/>
          <a:stretch/>
        </p:blipFill>
        <p:spPr bwMode="gray">
          <a:xfrm>
            <a:off x="6144804" y="3214688"/>
            <a:ext cx="3886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5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52810-70DB-42B6-93BE-BEB6FBD16A48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24242"/>
            <a:ext cx="10515600" cy="56644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3.4.2 </a:t>
            </a:r>
            <a:r>
              <a:rPr lang="zh-CN" altLang="en-US" dirty="0" smtClean="0">
                <a:ea typeface="宋体" panose="02010600030101010101" pitchFamily="2" charset="-122"/>
              </a:rPr>
              <a:t>字体属性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font-size</a:t>
            </a:r>
            <a:r>
              <a:rPr lang="zh-CN" altLang="en-US" dirty="0" smtClean="0">
                <a:ea typeface="宋体" panose="02010600030101010101" pitchFamily="2" charset="-122"/>
              </a:rPr>
              <a:t>属性，用来控制字体显示的大小。  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gray">
          <a:xfrm>
            <a:off x="734273" y="2885784"/>
            <a:ext cx="4824412" cy="3024188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&lt;style type="text/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h1 {font-size: 150%}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h2 {font-size: 130%}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 {font-size: 100%}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size_a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{font-size: 30px}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size_b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{font-size: 30pt}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&lt;/style&gt;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4167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t="13110" r="-203" b="-13110"/>
          <a:stretch/>
        </p:blipFill>
        <p:spPr bwMode="gray">
          <a:xfrm>
            <a:off x="5968876" y="2885784"/>
            <a:ext cx="43815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6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  <p:bldP spid="2416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CSS</a:t>
            </a:r>
            <a:r>
              <a:rPr lang="zh-CN" altLang="en-US" sz="2800">
                <a:ea typeface="宋体" panose="02010600030101010101" pitchFamily="2" charset="-122"/>
              </a:rPr>
              <a:t>概述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D6FFD-BF6C-4366-A87A-5F9EA4E4B6F0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2782888" y="1989138"/>
            <a:ext cx="6456362" cy="3319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        层叠样式表  </a:t>
            </a:r>
            <a:r>
              <a:rPr lang="en-US" altLang="zh-CN" sz="2000" dirty="0">
                <a:solidFill>
                  <a:schemeClr val="tx1"/>
                </a:solidFill>
              </a:rPr>
              <a:t>(CSS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Cascading Style Sheet)</a:t>
            </a:r>
            <a:r>
              <a:rPr lang="zh-CN" altLang="en-US" sz="2000" dirty="0">
                <a:solidFill>
                  <a:schemeClr val="tx1"/>
                </a:solidFill>
              </a:rPr>
              <a:t>是一个很神奇的东西，设计者可以通过修改样式表的定义而使网页呈现完全不同的外观，而当网站拥有几十甚至上百个页面的时候，修改页面的样式表文件即可修改页面的外面，从而大地减少工作量。</a:t>
            </a:r>
          </a:p>
        </p:txBody>
      </p:sp>
    </p:spTree>
    <p:extLst>
      <p:ext uri="{BB962C8B-B14F-4D97-AF65-F5344CB8AC3E}">
        <p14:creationId xmlns:p14="http://schemas.microsoft.com/office/powerpoint/2010/main" val="11398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E5EF4-C14D-4A90-878A-378202F76024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8240"/>
            <a:ext cx="10515600" cy="68244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3.4.2 </a:t>
            </a:r>
            <a:r>
              <a:rPr lang="zh-CN" altLang="en-US" dirty="0" smtClean="0">
                <a:ea typeface="宋体" panose="02010600030101010101" pitchFamily="2" charset="-122"/>
              </a:rPr>
              <a:t>字体属性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font-weight</a:t>
            </a:r>
            <a:r>
              <a:rPr lang="zh-CN" altLang="en-US" dirty="0" smtClean="0">
                <a:ea typeface="宋体" panose="02010600030101010101" pitchFamily="2" charset="-122"/>
              </a:rPr>
              <a:t>属性，设置字体的粗细，属性取值可为</a:t>
            </a:r>
            <a:r>
              <a:rPr lang="en-US" altLang="zh-CN" dirty="0" smtClean="0">
                <a:ea typeface="宋体" panose="02010600030101010101" pitchFamily="2" charset="-122"/>
              </a:rPr>
              <a:t>normal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bold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bolder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light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lighter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200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…900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ea typeface="宋体" panose="02010600030101010101" pitchFamily="2" charset="-122"/>
              </a:rPr>
              <a:t>至</a:t>
            </a:r>
            <a:r>
              <a:rPr lang="en-US" altLang="zh-CN" dirty="0" smtClean="0">
                <a:ea typeface="宋体" panose="02010600030101010101" pitchFamily="2" charset="-122"/>
              </a:rPr>
              <a:t>900</a:t>
            </a:r>
            <a:r>
              <a:rPr lang="zh-CN" altLang="en-US" dirty="0" smtClean="0">
                <a:ea typeface="宋体" panose="02010600030101010101" pitchFamily="2" charset="-122"/>
              </a:rPr>
              <a:t>依次从最细渐变到最粗。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gray">
          <a:xfrm>
            <a:off x="882789" y="3755054"/>
            <a:ext cx="4679950" cy="2881312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&lt;style type="text/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p.normal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{font-weight: normal}</a:t>
            </a:r>
          </a:p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p.thick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{font-weight: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bold}</a:t>
            </a:r>
          </a:p>
          <a:p>
            <a:pPr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p.thicker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{font-weight: 900}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&lt;/style&gt;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99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19003" r="-232" b="-19003"/>
          <a:stretch/>
        </p:blipFill>
        <p:spPr bwMode="gray">
          <a:xfrm>
            <a:off x="5957581" y="3397073"/>
            <a:ext cx="382428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6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099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9238E-D335-4CB4-A7EA-94D39C1E79CA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7565"/>
            <a:ext cx="10515600" cy="64312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3.4.2 </a:t>
            </a:r>
            <a:r>
              <a:rPr lang="zh-CN" altLang="en-US" dirty="0" smtClean="0">
                <a:ea typeface="宋体" panose="02010600030101010101" pitchFamily="2" charset="-122"/>
              </a:rPr>
              <a:t>字体属性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font</a:t>
            </a:r>
            <a:r>
              <a:rPr lang="zh-CN" altLang="en-US" dirty="0" smtClean="0">
                <a:ea typeface="宋体" panose="02010600030101010101" pitchFamily="2" charset="-122"/>
              </a:rPr>
              <a:t>属性，字体设置的一种简略写法，设置时可以省略某些属性，应按以下顺序出现：</a:t>
            </a:r>
            <a:r>
              <a:rPr lang="en-US" altLang="zh-CN" dirty="0" smtClean="0">
                <a:ea typeface="宋体" panose="02010600030101010101" pitchFamily="2" charset="-122"/>
              </a:rPr>
              <a:t>font-</a:t>
            </a:r>
            <a:r>
              <a:rPr lang="en-US" altLang="zh-CN" dirty="0" err="1" smtClean="0">
                <a:ea typeface="宋体" panose="02010600030101010101" pitchFamily="2" charset="-122"/>
              </a:rPr>
              <a:t>wight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font-variant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font-style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font-size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font-family</a:t>
            </a:r>
            <a:r>
              <a:rPr lang="zh-CN" altLang="en-US" dirty="0" smtClean="0"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gray">
          <a:xfrm>
            <a:off x="1104107" y="3760788"/>
            <a:ext cx="3743325" cy="3097212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&lt;style type="text/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font: italic small-caps 900 22px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arial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&lt;/style&gt;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109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7" b="-19617"/>
          <a:stretch/>
        </p:blipFill>
        <p:spPr bwMode="gray">
          <a:xfrm>
            <a:off x="5951539" y="3566573"/>
            <a:ext cx="3895725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3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B6840-85F1-412F-A516-945B4B9B7D71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5219"/>
            <a:ext cx="10515600" cy="54546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3.4.3 </a:t>
            </a:r>
            <a:r>
              <a:rPr lang="zh-CN" altLang="en-US" dirty="0" smtClean="0">
                <a:ea typeface="宋体" panose="02010600030101010101" pitchFamily="2" charset="-122"/>
              </a:rPr>
              <a:t>文本属性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letter-spacing</a:t>
            </a:r>
            <a:r>
              <a:rPr lang="zh-CN" altLang="en-US" dirty="0" smtClean="0">
                <a:ea typeface="宋体" panose="02010600030101010101" pitchFamily="2" charset="-122"/>
              </a:rPr>
              <a:t>属性，属性值可为具体长度，且可以为负值 。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gray">
          <a:xfrm>
            <a:off x="447599" y="3106986"/>
            <a:ext cx="4679950" cy="1200329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&lt;style type="text/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h1 {letter-spacing: -3px}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h4 {letter-spacing: 0.5cm}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&lt;/style&gt;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1197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0" b="-17930"/>
          <a:stretch/>
        </p:blipFill>
        <p:spPr bwMode="gray">
          <a:xfrm>
            <a:off x="6276899" y="2946400"/>
            <a:ext cx="4714875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6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  <p:bldP spid="2119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158FD-5C80-4C7A-8F88-5A0BA573666F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91953"/>
            <a:ext cx="10515600" cy="59873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3.4.3 </a:t>
            </a:r>
            <a:r>
              <a:rPr lang="zh-CN" altLang="en-US" dirty="0" smtClean="0">
                <a:ea typeface="宋体" panose="02010600030101010101" pitchFamily="2" charset="-122"/>
              </a:rPr>
              <a:t>文本属性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word-spacing</a:t>
            </a:r>
            <a:r>
              <a:rPr lang="zh-CN" altLang="en-US" dirty="0" smtClean="0">
                <a:ea typeface="宋体" panose="02010600030101010101" pitchFamily="2" charset="-122"/>
              </a:rPr>
              <a:t>属性，设置文本中单词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字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间的距离。 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gray">
          <a:xfrm>
            <a:off x="474231" y="3098108"/>
            <a:ext cx="4679950" cy="1200329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&lt;style type="text/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css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p.normal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{word-spacing: normal}</a:t>
            </a:r>
          </a:p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p.length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{word-spacing: 1.5 cm}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&lt;/style&gt;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1299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25670" r="-188" b="-25670"/>
          <a:stretch/>
        </p:blipFill>
        <p:spPr bwMode="gray">
          <a:xfrm>
            <a:off x="5806613" y="3098108"/>
            <a:ext cx="5002213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0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D6067-F77E-4860-ABBF-0058EE998217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4299"/>
            <a:ext cx="10515600" cy="69638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3.4.3 </a:t>
            </a:r>
            <a:r>
              <a:rPr lang="zh-CN" altLang="en-US" dirty="0" smtClean="0">
                <a:ea typeface="宋体" panose="02010600030101010101" pitchFamily="2" charset="-122"/>
              </a:rPr>
              <a:t>文本属性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line-height</a:t>
            </a:r>
            <a:r>
              <a:rPr lang="zh-CN" altLang="en-US" dirty="0" smtClean="0">
                <a:ea typeface="宋体" panose="02010600030101010101" pitchFamily="2" charset="-122"/>
              </a:rPr>
              <a:t>属性，控制标记符中文本行高。其取值可以是数字、长度或百分比，</a:t>
            </a:r>
            <a:r>
              <a:rPr lang="en-US" altLang="zh-CN" dirty="0" smtClean="0">
                <a:ea typeface="宋体" panose="02010600030101010101" pitchFamily="2" charset="-122"/>
              </a:rPr>
              <a:t>normal</a:t>
            </a:r>
            <a:r>
              <a:rPr lang="zh-CN" altLang="en-US" dirty="0" smtClean="0">
                <a:ea typeface="宋体" panose="02010600030101010101" pitchFamily="2" charset="-122"/>
              </a:rPr>
              <a:t>为默认值。如取值为数字，则表示行高为当前字体调试的倍数。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例如：下例可表示</a:t>
            </a:r>
            <a:r>
              <a:rPr lang="en-US" altLang="zh-CN" dirty="0" smtClean="0">
                <a:ea typeface="宋体" panose="02010600030101010101" pitchFamily="2" charset="-122"/>
              </a:rPr>
              <a:t>20pt</a:t>
            </a:r>
            <a:r>
              <a:rPr lang="zh-CN" altLang="en-US" dirty="0" smtClean="0">
                <a:ea typeface="宋体" panose="02010600030101010101" pitchFamily="2" charset="-122"/>
              </a:rPr>
              <a:t>的行高 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gray">
          <a:xfrm>
            <a:off x="2782888" y="4691063"/>
            <a:ext cx="6265862" cy="369332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/>
              <a:t>div{font-size:10pt,line-height:2}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8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EF2BE-EAE5-430D-90F7-A3A526C922AD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36342"/>
            <a:ext cx="10515600" cy="55434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CSS</a:t>
            </a:r>
            <a:r>
              <a:rPr lang="zh-CN" altLang="en-US" dirty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3.4.3 </a:t>
            </a:r>
            <a:r>
              <a:rPr lang="zh-CN" altLang="en-US" dirty="0" smtClean="0">
                <a:ea typeface="宋体" panose="02010600030101010101" pitchFamily="2" charset="-122"/>
              </a:rPr>
              <a:t>文本属性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text-decoration</a:t>
            </a:r>
            <a:r>
              <a:rPr lang="zh-CN" altLang="en-US" dirty="0" smtClean="0">
                <a:ea typeface="宋体" panose="02010600030101010101" pitchFamily="2" charset="-122"/>
              </a:rPr>
              <a:t>，文本修饰属性，包括</a:t>
            </a:r>
            <a:r>
              <a:rPr lang="en-US" altLang="zh-CN" dirty="0" smtClean="0">
                <a:ea typeface="宋体" panose="02010600030101010101" pitchFamily="2" charset="-122"/>
              </a:rPr>
              <a:t>none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underline 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ea typeface="宋体" panose="02010600030101010101" pitchFamily="2" charset="-122"/>
              </a:rPr>
              <a:t>overline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line-through 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blink</a:t>
            </a:r>
            <a:r>
              <a:rPr lang="zh-CN" altLang="en-US" dirty="0" smtClean="0">
                <a:ea typeface="宋体" panose="02010600030101010101" pitchFamily="2" charset="-122"/>
              </a:rPr>
              <a:t>等值。 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gray">
          <a:xfrm>
            <a:off x="1370144" y="3727598"/>
            <a:ext cx="4679950" cy="1754326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h1 {text-decoration: </a:t>
            </a:r>
            <a:r>
              <a:rPr lang="en-US" altLang="zh-CN" dirty="0" err="1"/>
              <a:t>overline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h2 {text-decoration: line-through}</a:t>
            </a:r>
          </a:p>
          <a:p>
            <a:r>
              <a:rPr lang="en-US" altLang="zh-CN" dirty="0"/>
              <a:t>h3 {text-decoration: underline}</a:t>
            </a:r>
          </a:p>
          <a:p>
            <a:r>
              <a:rPr lang="en-US" altLang="zh-CN" dirty="0"/>
              <a:t>a {text-decoration: none}</a:t>
            </a:r>
          </a:p>
          <a:p>
            <a:r>
              <a:rPr lang="en-US" altLang="zh-CN" dirty="0"/>
              <a:t>&lt;/style&gt; </a:t>
            </a:r>
            <a:endParaRPr lang="zh-CN" altLang="en-US" dirty="0"/>
          </a:p>
        </p:txBody>
      </p:sp>
      <p:pic>
        <p:nvPicPr>
          <p:cNvPr id="21504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32734" r="-800" b="-32734"/>
          <a:stretch/>
        </p:blipFill>
        <p:spPr bwMode="gray">
          <a:xfrm>
            <a:off x="6676945" y="2960867"/>
            <a:ext cx="4713287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2150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370DA-52E4-4B95-B31C-B7C520EA0D89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56443"/>
            <a:ext cx="10515600" cy="63424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3.4.3 </a:t>
            </a:r>
            <a:r>
              <a:rPr lang="zh-CN" altLang="en-US" dirty="0" smtClean="0">
                <a:ea typeface="宋体" panose="02010600030101010101" pitchFamily="2" charset="-122"/>
              </a:rPr>
              <a:t>文本属性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text-transform</a:t>
            </a:r>
            <a:r>
              <a:rPr lang="zh-CN" altLang="en-US" dirty="0" smtClean="0">
                <a:ea typeface="宋体" panose="02010600030101010101" pitchFamily="2" charset="-122"/>
              </a:rPr>
              <a:t>属性，用来设置文本格式转换，取值有</a:t>
            </a:r>
            <a:r>
              <a:rPr lang="en-US" altLang="zh-CN" dirty="0" smtClean="0">
                <a:ea typeface="宋体" panose="02010600030101010101" pitchFamily="2" charset="-122"/>
              </a:rPr>
              <a:t>none(</a:t>
            </a:r>
            <a:r>
              <a:rPr lang="zh-CN" altLang="en-US" dirty="0" smtClean="0">
                <a:ea typeface="宋体" panose="02010600030101010101" pitchFamily="2" charset="-122"/>
              </a:rPr>
              <a:t>默许值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capitalize(</a:t>
            </a:r>
            <a:r>
              <a:rPr lang="zh-CN" altLang="en-US" dirty="0" smtClean="0">
                <a:ea typeface="宋体" panose="02010600030101010101" pitchFamily="2" charset="-122"/>
              </a:rPr>
              <a:t>首字母大写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uppercase(</a:t>
            </a:r>
            <a:r>
              <a:rPr lang="zh-CN" altLang="en-US" dirty="0" smtClean="0">
                <a:ea typeface="宋体" panose="02010600030101010101" pitchFamily="2" charset="-122"/>
              </a:rPr>
              <a:t>字母大写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lowercase(</a:t>
            </a:r>
            <a:r>
              <a:rPr lang="zh-CN" altLang="en-US" dirty="0" smtClean="0">
                <a:ea typeface="宋体" panose="02010600030101010101" pitchFamily="2" charset="-122"/>
              </a:rPr>
              <a:t>字母小写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gray">
          <a:xfrm>
            <a:off x="1596571" y="4001294"/>
            <a:ext cx="5581385" cy="1477328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.uppercase</a:t>
            </a:r>
            <a:r>
              <a:rPr lang="en-US" altLang="zh-CN" dirty="0" smtClean="0"/>
              <a:t> </a:t>
            </a:r>
            <a:r>
              <a:rPr lang="en-US" altLang="zh-CN" dirty="0"/>
              <a:t>{text-transform: uppercase}</a:t>
            </a:r>
          </a:p>
          <a:p>
            <a:r>
              <a:rPr lang="en-US" altLang="zh-CN" dirty="0" err="1"/>
              <a:t>p.lowercase</a:t>
            </a:r>
            <a:r>
              <a:rPr lang="en-US" altLang="zh-CN" dirty="0"/>
              <a:t> {text-transform: lowercase}</a:t>
            </a:r>
          </a:p>
          <a:p>
            <a:r>
              <a:rPr lang="en-US" altLang="zh-CN" dirty="0" err="1"/>
              <a:t>p.capitalize</a:t>
            </a:r>
            <a:r>
              <a:rPr lang="en-US" altLang="zh-CN" dirty="0"/>
              <a:t> {text-transform: capitalize}</a:t>
            </a:r>
          </a:p>
          <a:p>
            <a:r>
              <a:rPr lang="en-US" altLang="zh-CN" dirty="0"/>
              <a:t>&lt;/style&gt;</a:t>
            </a:r>
            <a:endParaRPr lang="zh-CN" altLang="en-US" dirty="0"/>
          </a:p>
        </p:txBody>
      </p:sp>
      <p:pic>
        <p:nvPicPr>
          <p:cNvPr id="21607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19717" r="-172" b="-19717"/>
          <a:stretch/>
        </p:blipFill>
        <p:spPr bwMode="gray">
          <a:xfrm>
            <a:off x="6340165" y="3248353"/>
            <a:ext cx="548163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0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  <p:bldP spid="2160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88783-FAB1-45E2-BF84-A518A94D5C5C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20932"/>
            <a:ext cx="10515600" cy="66975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3.4.3 </a:t>
            </a:r>
            <a:r>
              <a:rPr lang="zh-CN" altLang="en-US" dirty="0" smtClean="0">
                <a:ea typeface="宋体" panose="02010600030101010101" pitchFamily="2" charset="-122"/>
              </a:rPr>
              <a:t>文本属性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text-indent</a:t>
            </a:r>
            <a:r>
              <a:rPr lang="zh-CN" altLang="en-US" dirty="0" smtClean="0">
                <a:ea typeface="宋体" panose="02010600030101010101" pitchFamily="2" charset="-122"/>
              </a:rPr>
              <a:t>属性，首行缩进。取值可以为数值或都百分比，默认值为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，表示无缩进。 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gray">
          <a:xfrm>
            <a:off x="809581" y="3476856"/>
            <a:ext cx="4537075" cy="923330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p {text-indent: 1cm}</a:t>
            </a:r>
          </a:p>
          <a:p>
            <a:r>
              <a:rPr lang="en-US" altLang="zh-CN" dirty="0"/>
              <a:t>&lt;/style&gt;</a:t>
            </a:r>
            <a:endParaRPr lang="zh-CN" altLang="en-US" dirty="0"/>
          </a:p>
        </p:txBody>
      </p:sp>
      <p:pic>
        <p:nvPicPr>
          <p:cNvPr id="21914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27874" r="-747" b="-27874"/>
          <a:stretch/>
        </p:blipFill>
        <p:spPr bwMode="gray">
          <a:xfrm>
            <a:off x="6348938" y="2933701"/>
            <a:ext cx="5049837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2191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5708E-D30A-4D32-91AC-252ECCD635E1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74198"/>
            <a:ext cx="10515600" cy="61649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3.4.4 </a:t>
            </a:r>
            <a:r>
              <a:rPr lang="zh-CN" altLang="en-US" dirty="0" smtClean="0">
                <a:ea typeface="宋体" panose="02010600030101010101" pitchFamily="2" charset="-122"/>
              </a:rPr>
              <a:t>颜色和背景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颜色可按名称、十六进制</a:t>
            </a:r>
            <a:r>
              <a:rPr lang="en-US" altLang="zh-CN" dirty="0" smtClean="0">
                <a:ea typeface="宋体" panose="02010600030101010101" pitchFamily="2" charset="-122"/>
              </a:rPr>
              <a:t>#RRGGBB</a:t>
            </a:r>
            <a:r>
              <a:rPr lang="zh-CN" altLang="en-US" dirty="0" smtClean="0">
                <a:ea typeface="宋体" panose="02010600030101010101" pitchFamily="2" charset="-122"/>
              </a:rPr>
              <a:t>、十分制</a:t>
            </a:r>
            <a:r>
              <a:rPr lang="en-US" altLang="zh-CN" dirty="0" smtClean="0">
                <a:ea typeface="宋体" panose="02010600030101010101" pitchFamily="2" charset="-122"/>
              </a:rPr>
              <a:t>GRB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err="1" smtClean="0">
                <a:ea typeface="宋体" panose="02010600030101010101" pitchFamily="2" charset="-122"/>
              </a:rPr>
              <a:t>x,y,z</a:t>
            </a:r>
            <a:r>
              <a:rPr lang="zh-CN" altLang="en-US" dirty="0" smtClean="0">
                <a:ea typeface="宋体" panose="02010600030101010101" pitchFamily="2" charset="-122"/>
              </a:rPr>
              <a:t>）、百分比</a:t>
            </a:r>
            <a:r>
              <a:rPr lang="en-US" altLang="zh-CN" dirty="0" smtClean="0">
                <a:ea typeface="宋体" panose="02010600030101010101" pitchFamily="2" charset="-122"/>
              </a:rPr>
              <a:t>RGB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100%,0%,0%</a:t>
            </a:r>
            <a:r>
              <a:rPr lang="zh-CN" altLang="en-US" dirty="0" smtClean="0">
                <a:ea typeface="宋体" panose="02010600030101010101" pitchFamily="2" charset="-122"/>
              </a:rPr>
              <a:t>）。 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gray">
          <a:xfrm>
            <a:off x="2279651" y="3357563"/>
            <a:ext cx="4537075" cy="1477328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h1 {color: #00ff00}</a:t>
            </a:r>
          </a:p>
          <a:p>
            <a:r>
              <a:rPr lang="en-US" altLang="zh-CN" dirty="0"/>
              <a:t>h2 {color: #dda0dd}</a:t>
            </a:r>
          </a:p>
          <a:p>
            <a:r>
              <a:rPr lang="en-US" altLang="zh-CN" dirty="0"/>
              <a:t>p {color: </a:t>
            </a:r>
            <a:r>
              <a:rPr lang="en-US" altLang="zh-CN" dirty="0" err="1"/>
              <a:t>rgb</a:t>
            </a:r>
            <a:r>
              <a:rPr lang="en-US" altLang="zh-CN" dirty="0"/>
              <a:t>(0,0,255)}</a:t>
            </a:r>
          </a:p>
          <a:p>
            <a:r>
              <a:rPr lang="en-US" altLang="zh-CN" dirty="0"/>
              <a:t>&lt;/style&gt; </a:t>
            </a:r>
            <a:endParaRPr lang="zh-CN" altLang="en-US" dirty="0"/>
          </a:p>
        </p:txBody>
      </p:sp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88164" y="3141663"/>
            <a:ext cx="29813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79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220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E48DC-9E94-46C6-89C5-7CC494A60D86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0388"/>
            <a:ext cx="10515600" cy="7103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3.4.4 </a:t>
            </a:r>
            <a:r>
              <a:rPr lang="zh-CN" altLang="en-US" dirty="0" smtClean="0">
                <a:ea typeface="宋体" panose="02010600030101010101" pitchFamily="2" charset="-122"/>
              </a:rPr>
              <a:t>颜色和背景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背景：背景可以设置背景颜色</a:t>
            </a:r>
            <a:r>
              <a:rPr lang="en-US" altLang="zh-CN" dirty="0" smtClean="0">
                <a:ea typeface="宋体" panose="02010600030101010101" pitchFamily="2" charset="-122"/>
              </a:rPr>
              <a:t>background-color</a:t>
            </a:r>
            <a:r>
              <a:rPr lang="zh-CN" altLang="en-US" dirty="0" smtClean="0">
                <a:ea typeface="宋体" panose="02010600030101010101" pitchFamily="2" charset="-122"/>
              </a:rPr>
              <a:t>和背景图案</a:t>
            </a:r>
            <a:r>
              <a:rPr lang="en-US" altLang="zh-CN" dirty="0" smtClean="0">
                <a:ea typeface="宋体" panose="02010600030101010101" pitchFamily="2" charset="-122"/>
              </a:rPr>
              <a:t>background-image</a:t>
            </a:r>
            <a:r>
              <a:rPr lang="zh-CN" altLang="en-US" dirty="0" smtClean="0">
                <a:ea typeface="宋体" panose="02010600030101010101" pitchFamily="2" charset="-122"/>
              </a:rPr>
              <a:t>属性。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Background-color: 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gray">
          <a:xfrm>
            <a:off x="1045239" y="3878987"/>
            <a:ext cx="3671887" cy="1754326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/>
              <a:t>&lt;style&gt;</a:t>
            </a:r>
          </a:p>
          <a:p>
            <a:r>
              <a:rPr lang="en-US" altLang="zh-CN"/>
              <a:t>span.highlight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background-color:red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&lt;/style&gt;</a:t>
            </a:r>
            <a:endParaRPr lang="zh-CN" altLang="en-US"/>
          </a:p>
        </p:txBody>
      </p:sp>
      <p:pic>
        <p:nvPicPr>
          <p:cNvPr id="22119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9144" r="-247" b="-29144"/>
          <a:stretch/>
        </p:blipFill>
        <p:spPr bwMode="gray">
          <a:xfrm>
            <a:off x="6015137" y="3433763"/>
            <a:ext cx="38195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6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  <p:bldP spid="2211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199A6-EB69-4617-97A9-293421F6EB9D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7565"/>
            <a:ext cx="10515600" cy="64312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61134" y="1825625"/>
            <a:ext cx="9654466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概念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CSS(Cascading Style Sheet,</a:t>
            </a:r>
            <a:r>
              <a:rPr lang="zh-CN" altLang="en-US" dirty="0" smtClean="0">
                <a:ea typeface="宋体" panose="02010600030101010101" pitchFamily="2" charset="-122"/>
              </a:rPr>
              <a:t>层叠样式表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是一种标记性语言，与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是“表兄弟”。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样式表技术诞生于</a:t>
            </a:r>
            <a:r>
              <a:rPr lang="en-US" altLang="zh-CN" dirty="0" smtClean="0">
                <a:ea typeface="宋体" panose="02010600030101010101" pitchFamily="2" charset="-122"/>
              </a:rPr>
              <a:t>1996</a:t>
            </a:r>
            <a:r>
              <a:rPr lang="zh-CN" altLang="en-US" dirty="0" smtClean="0">
                <a:ea typeface="宋体" panose="02010600030101010101" pitchFamily="2" charset="-122"/>
              </a:rPr>
              <a:t>年，需要浏览器支持，现在大多数浏览器都支持</a:t>
            </a:r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它允许在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文档中加入样式，如字体类型、颜色、大小等。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对于设计者来说它是一个非常灵活的工具，可以将所有有关于文档的样式指定内容全部脱离出来，在行内定义、在标题中定义，甚至作为外部样式文件供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调用而不必再把繁杂的样式定义编写在文档结构中</a:t>
            </a:r>
            <a:endParaRPr lang="zh-CN" altLang="en-US" dirty="0" smtClean="0">
              <a:solidFill>
                <a:srgbClr val="EB2B17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0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8780-7F5F-4465-A03F-D7E0416D584A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19146"/>
            <a:ext cx="10515600" cy="67154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3.4.4 </a:t>
            </a:r>
            <a:r>
              <a:rPr lang="zh-CN" altLang="en-US" dirty="0" smtClean="0">
                <a:ea typeface="宋体" panose="02010600030101010101" pitchFamily="2" charset="-122"/>
              </a:rPr>
              <a:t>颜色和背景 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当同时设置</a:t>
            </a:r>
            <a:r>
              <a:rPr lang="en-US" altLang="zh-CN" dirty="0" smtClean="0">
                <a:ea typeface="宋体" panose="02010600030101010101" pitchFamily="2" charset="-122"/>
              </a:rPr>
              <a:t>background-color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background-image</a:t>
            </a:r>
            <a:r>
              <a:rPr lang="zh-CN" altLang="en-US" dirty="0" smtClean="0">
                <a:ea typeface="宋体" panose="02010600030101010101" pitchFamily="2" charset="-122"/>
              </a:rPr>
              <a:t>时，背景图案优先显示。背景图案的显示形式可通过</a:t>
            </a:r>
            <a:r>
              <a:rPr lang="en-US" altLang="zh-CN" dirty="0" smtClean="0">
                <a:ea typeface="宋体" panose="02010600030101010101" pitchFamily="2" charset="-122"/>
              </a:rPr>
              <a:t>background-repeat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background-attachment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background-position</a:t>
            </a:r>
            <a:r>
              <a:rPr lang="zh-CN" altLang="en-US" dirty="0" smtClean="0">
                <a:ea typeface="宋体" panose="02010600030101010101" pitchFamily="2" charset="-122"/>
              </a:rPr>
              <a:t>等属性设置。 。 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gray">
          <a:xfrm>
            <a:off x="720725" y="3868639"/>
            <a:ext cx="4537075" cy="2308324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body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background-image: 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(images/eg_background3.jpg);</a:t>
            </a:r>
          </a:p>
          <a:p>
            <a:r>
              <a:rPr lang="en-US" altLang="zh-CN" dirty="0"/>
              <a:t>background-repeat: repeat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&lt;/style&gt; </a:t>
            </a:r>
            <a:endParaRPr lang="zh-CN" altLang="en-US" dirty="0"/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23768" r="32" b="-23768"/>
          <a:stretch/>
        </p:blipFill>
        <p:spPr bwMode="gray">
          <a:xfrm>
            <a:off x="5529262" y="3698905"/>
            <a:ext cx="50768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7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929B1-27C4-4382-88B3-624ACAE0BE49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48462"/>
            <a:ext cx="10515600" cy="7422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3.4.4 </a:t>
            </a:r>
            <a:r>
              <a:rPr lang="zh-CN" altLang="en-US" dirty="0" smtClean="0">
                <a:ea typeface="宋体" panose="02010600030101010101" pitchFamily="2" charset="-122"/>
              </a:rPr>
              <a:t>颜色和背景 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background-repeat</a:t>
            </a:r>
            <a:r>
              <a:rPr lang="zh-CN" altLang="en-US" dirty="0" smtClean="0">
                <a:ea typeface="宋体" panose="02010600030101010101" pitchFamily="2" charset="-122"/>
              </a:rPr>
              <a:t>属性，设置图片重复显示方式，取值为</a:t>
            </a:r>
            <a:r>
              <a:rPr lang="en-US" altLang="zh-CN" dirty="0" smtClean="0">
                <a:ea typeface="宋体" panose="02010600030101010101" pitchFamily="2" charset="-122"/>
              </a:rPr>
              <a:t>repeat(</a:t>
            </a:r>
            <a:r>
              <a:rPr lang="zh-CN" altLang="en-US" dirty="0" smtClean="0">
                <a:ea typeface="宋体" panose="02010600030101010101" pitchFamily="2" charset="-122"/>
              </a:rPr>
              <a:t>沿纵、横两个方向重复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默认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repeat-x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repeat-y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no-repeat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background-attachment</a:t>
            </a:r>
            <a:r>
              <a:rPr lang="zh-CN" altLang="en-US" dirty="0" smtClean="0">
                <a:ea typeface="宋体" panose="02010600030101010101" pitchFamily="2" charset="-122"/>
              </a:rPr>
              <a:t>控制指定的背景图案是否跟随内容一起滚动。取值为</a:t>
            </a:r>
            <a:r>
              <a:rPr lang="en-US" altLang="zh-CN" dirty="0" smtClean="0">
                <a:ea typeface="宋体" panose="02010600030101010101" pitchFamily="2" charset="-122"/>
              </a:rPr>
              <a:t>scroll(</a:t>
            </a:r>
            <a:r>
              <a:rPr lang="zh-CN" altLang="en-US" dirty="0" smtClean="0">
                <a:ea typeface="宋体" panose="02010600030101010101" pitchFamily="2" charset="-122"/>
              </a:rPr>
              <a:t>默认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fixed</a:t>
            </a:r>
            <a:r>
              <a:rPr lang="zh-CN" altLang="en-US" dirty="0" smtClean="0">
                <a:ea typeface="宋体" panose="02010600030101010101" pitchFamily="2" charset="-122"/>
              </a:rPr>
              <a:t>，默认值为</a:t>
            </a:r>
            <a:r>
              <a:rPr lang="en-US" altLang="zh-CN" dirty="0" smtClean="0">
                <a:ea typeface="宋体" panose="02010600030101010101" pitchFamily="2" charset="-122"/>
              </a:rPr>
              <a:t>scroll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background-position</a:t>
            </a:r>
            <a:r>
              <a:rPr lang="zh-CN" altLang="en-US" dirty="0" smtClean="0">
                <a:ea typeface="宋体" panose="02010600030101010101" pitchFamily="2" charset="-122"/>
              </a:rPr>
              <a:t>用于设置指定背景图案的最初位置。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gray">
          <a:xfrm>
            <a:off x="337028" y="5299800"/>
            <a:ext cx="5975350" cy="1754326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/>
              <a:t>body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background: #00ff00 </a:t>
            </a:r>
            <a:r>
              <a:rPr lang="en-US" altLang="zh-CN" dirty="0" err="1"/>
              <a:t>url</a:t>
            </a:r>
            <a:r>
              <a:rPr lang="en-US" altLang="zh-CN" dirty="0"/>
              <a:t>(images/eg_background3.jpg) no-repeat fixed center;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&lt;/style&gt;</a:t>
            </a:r>
            <a:endParaRPr lang="zh-CN" altLang="en-US" dirty="0"/>
          </a:p>
        </p:txBody>
      </p:sp>
      <p:pic>
        <p:nvPicPr>
          <p:cNvPr id="22426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8" b="-27398"/>
          <a:stretch/>
        </p:blipFill>
        <p:spPr bwMode="gray">
          <a:xfrm>
            <a:off x="6567257" y="5172075"/>
            <a:ext cx="47053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4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  <p:bldP spid="2242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深入理解盒子模型</a:t>
            </a:r>
          </a:p>
        </p:txBody>
      </p:sp>
      <p:pic>
        <p:nvPicPr>
          <p:cNvPr id="7171" name="Picture 4" descr="未命名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973263"/>
            <a:ext cx="728662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605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深入理解盒子模型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115300" cy="44719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&lt;style type="text/css"&gt;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div{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border-width:6px;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border-color:#000000;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margin:20px;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　</a:t>
            </a:r>
            <a:r>
              <a:rPr lang="en-US" altLang="zh-CN" sz="2400"/>
              <a:t>padding:5px;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background-color:#FFFFCC;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　</a:t>
            </a:r>
            <a:r>
              <a:rPr lang="en-US" altLang="zh-CN" sz="240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&lt;/style&gt;</a:t>
            </a:r>
            <a:endParaRPr lang="zh-CN" altLang="en-US" sz="2400"/>
          </a:p>
          <a:p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395577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属性值的简写形式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309813" y="2071688"/>
            <a:ext cx="77152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方法是按照规定的顺序，给出</a:t>
            </a:r>
            <a:r>
              <a:rPr lang="en-US" altLang="zh-CN"/>
              <a:t>2</a:t>
            </a:r>
            <a:r>
              <a:rPr lang="zh-CN" altLang="en-US"/>
              <a:t>个、</a:t>
            </a:r>
            <a:r>
              <a:rPr lang="en-US" altLang="zh-CN"/>
              <a:t>3</a:t>
            </a:r>
            <a:r>
              <a:rPr lang="zh-CN" altLang="en-US"/>
              <a:t>个或</a:t>
            </a:r>
            <a:r>
              <a:rPr lang="en-US" altLang="zh-CN"/>
              <a:t>4</a:t>
            </a:r>
            <a:r>
              <a:rPr lang="zh-CN" altLang="en-US"/>
              <a:t>个属性值，它们的含义将有所区别，具体含义如下：</a:t>
            </a:r>
            <a:endParaRPr lang="en-US" altLang="zh-CN"/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如果给出</a:t>
            </a:r>
            <a:r>
              <a:rPr lang="en-US" altLang="zh-CN"/>
              <a:t>2</a:t>
            </a:r>
            <a:r>
              <a:rPr lang="zh-CN" altLang="en-US"/>
              <a:t>个属性值，前者表示上下边框的属性，后者表示左右边框的属性；</a:t>
            </a:r>
            <a:endParaRPr lang="en-US" altLang="zh-CN"/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如果给出</a:t>
            </a:r>
            <a:r>
              <a:rPr lang="en-US" altLang="zh-CN"/>
              <a:t>3</a:t>
            </a:r>
            <a:r>
              <a:rPr lang="zh-CN" altLang="en-US"/>
              <a:t>个属性值，前者表示上边框的属性，中间的数值表示左右边框的属性，后者表示下边框的属性；</a:t>
            </a:r>
            <a:endParaRPr lang="en-US" altLang="zh-CN"/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如果给出</a:t>
            </a:r>
            <a:r>
              <a:rPr lang="en-US" altLang="zh-CN"/>
              <a:t>4</a:t>
            </a:r>
            <a:r>
              <a:rPr lang="zh-CN" altLang="en-US"/>
              <a:t>个属性值，依次表示上、右、下、左边框的属性，即顺时针排序。</a:t>
            </a:r>
            <a:endParaRPr lang="en-US" altLang="zh-CN"/>
          </a:p>
          <a:p>
            <a:pPr algn="l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59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属性值的简写形式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115300" cy="44719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border-color:red green;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border-width:1px 2px 3px;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border-style:dotted dashed solid double;</a:t>
            </a:r>
          </a:p>
          <a:p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192347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标签分类</a:t>
            </a:r>
            <a:endParaRPr lang="zh-CN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115300" cy="4471988"/>
          </a:xfrm>
        </p:spPr>
        <p:txBody>
          <a:bodyPr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块</a:t>
            </a:r>
            <a:r>
              <a:rPr lang="zh-CN" altLang="en-US" sz="2400" dirty="0" smtClean="0"/>
              <a:t>级标签（</a:t>
            </a:r>
            <a:r>
              <a:rPr lang="en-US" altLang="zh-CN" sz="2400" dirty="0"/>
              <a:t>block level</a:t>
            </a:r>
            <a:r>
              <a:rPr lang="zh-CN" altLang="en-US" sz="2400" dirty="0"/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&lt;div&gt; </a:t>
            </a:r>
            <a:r>
              <a:rPr lang="zh-CN" altLang="en-US" sz="2400" dirty="0"/>
              <a:t>块级</a:t>
            </a:r>
            <a:r>
              <a:rPr lang="zh-CN" altLang="en-US" sz="2400" dirty="0" smtClean="0"/>
              <a:t>元素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:Table td 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 li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ol</a:t>
            </a:r>
            <a:r>
              <a:rPr lang="en-US" altLang="zh-CN" sz="2400" dirty="0" smtClean="0"/>
              <a:t>….</a:t>
            </a:r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行</a:t>
            </a:r>
            <a:r>
              <a:rPr lang="zh-CN" altLang="en-US" sz="2400" dirty="0" smtClean="0"/>
              <a:t>内标签（</a:t>
            </a:r>
            <a:r>
              <a:rPr lang="en-US" altLang="zh-CN" sz="2400" dirty="0"/>
              <a:t>inline</a:t>
            </a:r>
            <a:r>
              <a:rPr lang="zh-CN" altLang="en-US" sz="2400" dirty="0"/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&lt;span&gt;</a:t>
            </a:r>
            <a:r>
              <a:rPr lang="zh-CN" altLang="en-US" sz="2400" dirty="0"/>
              <a:t>行</a:t>
            </a:r>
            <a:r>
              <a:rPr lang="zh-CN" altLang="en-US" sz="2400" dirty="0" smtClean="0"/>
              <a:t>内标签</a:t>
            </a:r>
            <a:endParaRPr lang="en-US" altLang="zh-CN" sz="2400" dirty="0" smtClean="0"/>
          </a:p>
          <a:p>
            <a:r>
              <a:rPr lang="zh-CN" altLang="en-US" sz="2800" dirty="0" smtClean="0"/>
              <a:t>行内元素与块级函数的三个区别</a:t>
            </a:r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行内元素与块级元素直观上的区别</a:t>
            </a:r>
          </a:p>
          <a:p>
            <a:r>
              <a:rPr lang="zh-CN" altLang="en-US" sz="1400" dirty="0"/>
              <a:t>    行内元素会在一条直线上排列，都是同一行的，水平方向排列</a:t>
            </a:r>
          </a:p>
          <a:p>
            <a:r>
              <a:rPr lang="zh-CN" altLang="en-US" sz="1400" dirty="0"/>
              <a:t>    块级元素各占据一行，垂直方向排列。块级元素从新行开始结束接着一个断行。</a:t>
            </a:r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块级元素可以包含行内元素和块级元素。行内元素不能包含块级元素。</a:t>
            </a:r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行内元素与块级元素属性的不同，主要是盒模型属性上</a:t>
            </a:r>
          </a:p>
          <a:p>
            <a:r>
              <a:rPr lang="zh-CN" altLang="en-US" sz="1400" dirty="0"/>
              <a:t>行内元素设置</a:t>
            </a:r>
            <a:r>
              <a:rPr lang="en-US" altLang="zh-CN" sz="1400" dirty="0"/>
              <a:t>width</a:t>
            </a:r>
            <a:r>
              <a:rPr lang="zh-CN" altLang="en-US" sz="1400" dirty="0"/>
              <a:t>无效，</a:t>
            </a:r>
            <a:r>
              <a:rPr lang="en-US" altLang="zh-CN" sz="1400" dirty="0"/>
              <a:t>height</a:t>
            </a:r>
            <a:r>
              <a:rPr lang="zh-CN" altLang="en-US" sz="1400" dirty="0"/>
              <a:t>无效</a:t>
            </a:r>
            <a:r>
              <a:rPr lang="en-US" altLang="zh-CN" sz="1400" dirty="0"/>
              <a:t>(</a:t>
            </a:r>
            <a:r>
              <a:rPr lang="zh-CN" altLang="en-US" sz="1400" dirty="0"/>
              <a:t>可以设置</a:t>
            </a:r>
            <a:r>
              <a:rPr lang="en-US" altLang="zh-CN" sz="1400" dirty="0"/>
              <a:t>line-height)</a:t>
            </a:r>
            <a:r>
              <a:rPr lang="zh-CN" altLang="en-US" sz="1400" dirty="0"/>
              <a:t>，</a:t>
            </a:r>
            <a:r>
              <a:rPr lang="en-US" altLang="zh-CN" sz="1400" dirty="0"/>
              <a:t>margin</a:t>
            </a:r>
            <a:r>
              <a:rPr lang="zh-CN" altLang="en-US" sz="1400" dirty="0"/>
              <a:t>上下无效，</a:t>
            </a:r>
            <a:r>
              <a:rPr lang="en-US" altLang="zh-CN" sz="1400" dirty="0"/>
              <a:t>padding</a:t>
            </a:r>
            <a:r>
              <a:rPr lang="zh-CN" altLang="en-US" sz="1400" dirty="0"/>
              <a:t>上下无效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5857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盒子在标准流中的定位原则</a:t>
            </a:r>
          </a:p>
        </p:txBody>
      </p:sp>
      <p:pic>
        <p:nvPicPr>
          <p:cNvPr id="12291" name="Picture 6" descr="未命名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28813"/>
            <a:ext cx="68580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盒子在标准流中的定位原则</a:t>
            </a:r>
          </a:p>
        </p:txBody>
      </p:sp>
      <p:pic>
        <p:nvPicPr>
          <p:cNvPr id="13315" name="Picture 4" descr="未命名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71689"/>
            <a:ext cx="6529388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10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92868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盒子在标准流中的定位原则</a:t>
            </a:r>
          </a:p>
        </p:txBody>
      </p:sp>
      <p:pic>
        <p:nvPicPr>
          <p:cNvPr id="14339" name="Picture 4" descr="未命名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2071689"/>
            <a:ext cx="7102475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86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EEF4B-4392-4F7E-87B3-2C2B5A48DD67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7666"/>
            <a:ext cx="10515600" cy="72302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8484" y="1825625"/>
            <a:ext cx="9317115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优势：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可以实现网页结构与格式分离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解耦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对网页布局、字体、背景和其它图文效果实现更加精确的控制；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更好的易用性和扩展性，可以单独以一个文件的形式出现。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ea typeface="宋体" panose="02010600030101010101" pitchFamily="2" charset="-122"/>
              </a:rPr>
              <a:t>总之，</a:t>
            </a:r>
            <a:r>
              <a:rPr lang="en-US" altLang="zh-CN" sz="1800" dirty="0">
                <a:ea typeface="宋体" panose="02010600030101010101" pitchFamily="2" charset="-122"/>
              </a:rPr>
              <a:t>CSS</a:t>
            </a:r>
            <a:r>
              <a:rPr lang="zh-CN" altLang="en-US" sz="1800" dirty="0">
                <a:ea typeface="宋体" panose="02010600030101010101" pitchFamily="2" charset="-122"/>
              </a:rPr>
              <a:t>在当前的网页设计中已经成为不可缺少的技术，小至去除链接文字的下划线，大致实现复杂的视觉和动态效果，网络中有大量的</a:t>
            </a:r>
            <a:r>
              <a:rPr lang="en-US" altLang="zh-CN" sz="1800" dirty="0">
                <a:ea typeface="宋体" panose="02010600030101010101" pitchFamily="2" charset="-122"/>
              </a:rPr>
              <a:t>CSS</a:t>
            </a:r>
            <a:r>
              <a:rPr lang="zh-CN" altLang="en-US" sz="1800" dirty="0">
                <a:ea typeface="宋体" panose="02010600030101010101" pitchFamily="2" charset="-122"/>
              </a:rPr>
              <a:t>代码，初学者可多参考别人</a:t>
            </a:r>
            <a:r>
              <a:rPr lang="en-US" altLang="zh-CN" sz="1800" dirty="0">
                <a:ea typeface="宋体" panose="02010600030101010101" pitchFamily="2" charset="-122"/>
              </a:rPr>
              <a:t>CSS</a:t>
            </a:r>
            <a:r>
              <a:rPr lang="zh-CN" altLang="en-US" sz="1800" dirty="0">
                <a:ea typeface="宋体" panose="02010600030101010101" pitchFamily="2" charset="-122"/>
              </a:rPr>
              <a:t>实现网页样式的方法。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7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CB1C7-9DBF-4C7C-B587-ED58B4C8D988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58788"/>
            <a:ext cx="10515600" cy="7319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CSS</a:t>
            </a:r>
            <a:r>
              <a:rPr lang="zh-CN" altLang="en-US" smtClean="0">
                <a:ea typeface="宋体" panose="02010600030101010101" pitchFamily="2" charset="-122"/>
              </a:rPr>
              <a:t>的强大功能： 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58" y="958788"/>
            <a:ext cx="5984577" cy="57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CSS</a:t>
            </a:r>
            <a:r>
              <a:rPr lang="zh-CN" altLang="en-US" sz="2800">
                <a:ea typeface="宋体" panose="02010600030101010101" pitchFamily="2" charset="-122"/>
              </a:rPr>
              <a:t>样式表定义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1A280-DFFC-4480-9F3C-4D215751205B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2782888" y="1989138"/>
            <a:ext cx="6456362" cy="3319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        CSS</a:t>
            </a:r>
            <a:r>
              <a:rPr lang="zh-CN" altLang="en-US" sz="2000" dirty="0">
                <a:solidFill>
                  <a:schemeClr val="tx1"/>
                </a:solidFill>
              </a:rPr>
              <a:t>样式表由样式规则组成，告诉浏览器如何去显示一个文档。样式规则一般由样式符与属性组成。常用的样式符有</a:t>
            </a:r>
            <a:r>
              <a:rPr lang="en-US" altLang="zh-CN" sz="2000" dirty="0">
                <a:solidFill>
                  <a:schemeClr val="tx1"/>
                </a:solidFill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</a:rPr>
              <a:t>标签、用户自定义类和用户自定义</a:t>
            </a:r>
            <a:r>
              <a:rPr lang="en-US" altLang="zh-CN" sz="2000" dirty="0">
                <a:solidFill>
                  <a:schemeClr val="tx1"/>
                </a:solidFill>
              </a:rPr>
              <a:t>ID</a:t>
            </a:r>
            <a:r>
              <a:rPr lang="zh-CN" altLang="en-US" sz="2000" dirty="0">
                <a:solidFill>
                  <a:schemeClr val="tx1"/>
                </a:solidFill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3883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A2B05-A3A7-4B85-AB6C-6D0AB737B350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5421"/>
            <a:ext cx="10515600" cy="70526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样式定义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4198" y="1825625"/>
            <a:ext cx="9441402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样式语法规则：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dirty="0" smtClean="0">
                <a:ea typeface="宋体" panose="02010600030101010101" pitchFamily="2" charset="-122"/>
              </a:rPr>
              <a:t>样式符</a:t>
            </a:r>
            <a:r>
              <a:rPr lang="en-US" altLang="zh-CN" dirty="0" smtClean="0">
                <a:ea typeface="宋体" panose="02010600030101010101" pitchFamily="2" charset="-122"/>
              </a:rPr>
              <a:t>{attributes1:values1;attributes2:values2;…}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其中“样式符”表示要定义样式的类型，样式符可以包括</a:t>
            </a:r>
            <a:r>
              <a:rPr lang="en-US" altLang="zh-CN" dirty="0" smtClean="0"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ea typeface="宋体" panose="02010600030101010101" pitchFamily="2" charset="-122"/>
              </a:rPr>
              <a:t>标签符、用户自主义类</a:t>
            </a: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  <a:r>
              <a:rPr lang="zh-CN" altLang="en-US" dirty="0" smtClean="0">
                <a:ea typeface="宋体" panose="02010600030101010101" pitchFamily="2" charset="-122"/>
              </a:rPr>
              <a:t>或用户自定义</a:t>
            </a:r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。“属性</a:t>
            </a:r>
            <a:r>
              <a:rPr lang="en-US" altLang="zh-CN" dirty="0" smtClean="0">
                <a:ea typeface="宋体" panose="02010600030101010101" pitchFamily="2" charset="-122"/>
              </a:rPr>
              <a:t>(attributes)”</a:t>
            </a:r>
            <a:r>
              <a:rPr lang="zh-CN" altLang="en-US" dirty="0" smtClean="0">
                <a:ea typeface="宋体" panose="02010600030101010101" pitchFamily="2" charset="-122"/>
              </a:rPr>
              <a:t>表示由</a:t>
            </a:r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标准定义的样式属性，“属性值</a:t>
            </a:r>
            <a:r>
              <a:rPr lang="en-US" altLang="zh-CN" dirty="0" smtClean="0">
                <a:ea typeface="宋体" panose="02010600030101010101" pitchFamily="2" charset="-122"/>
              </a:rPr>
              <a:t>(values)”</a:t>
            </a:r>
            <a:r>
              <a:rPr lang="zh-CN" altLang="en-US" dirty="0" smtClean="0">
                <a:ea typeface="宋体" panose="02010600030101010101" pitchFamily="2" charset="-122"/>
              </a:rPr>
              <a:t>为样式属性的值。 </a:t>
            </a:r>
          </a:p>
        </p:txBody>
      </p:sp>
    </p:spTree>
    <p:extLst>
      <p:ext uri="{BB962C8B-B14F-4D97-AF65-F5344CB8AC3E}">
        <p14:creationId xmlns:p14="http://schemas.microsoft.com/office/powerpoint/2010/main" val="8281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48FDC-2222-4E55-8FD2-3D1332087A45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29810"/>
            <a:ext cx="10515600" cy="66087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样式定义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CSS</a:t>
            </a:r>
            <a:r>
              <a:rPr lang="zh-CN" altLang="en-US" dirty="0" smtClean="0">
                <a:ea typeface="宋体" panose="02010600030101010101" pitchFamily="2" charset="-122"/>
              </a:rPr>
              <a:t>样式语法规则：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dirty="0" smtClean="0">
                <a:ea typeface="宋体" panose="02010600030101010101" pitchFamily="2" charset="-122"/>
              </a:rPr>
              <a:t>关于样式表的语法，要注意以下几个问题。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属性必须要包含在</a:t>
            </a:r>
            <a:r>
              <a:rPr lang="en-US" altLang="zh-CN" dirty="0" smtClean="0">
                <a:ea typeface="宋体" panose="02010600030101010101" pitchFamily="2" charset="-122"/>
              </a:rPr>
              <a:t>{ }</a:t>
            </a:r>
            <a:r>
              <a:rPr lang="zh-CN" altLang="en-US" dirty="0" smtClean="0">
                <a:ea typeface="宋体" panose="02010600030101010101" pitchFamily="2" charset="-122"/>
              </a:rPr>
              <a:t>号之中。</a:t>
            </a: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属性和属性值之间用“</a:t>
            </a:r>
            <a:r>
              <a:rPr lang="en-US" altLang="zh-CN" dirty="0" smtClean="0">
                <a:ea typeface="宋体" panose="02010600030101010101" pitchFamily="2" charset="-122"/>
              </a:rPr>
              <a:t>:”</a:t>
            </a:r>
            <a:r>
              <a:rPr lang="zh-CN" altLang="en-US" dirty="0" smtClean="0">
                <a:ea typeface="宋体" panose="02010600030101010101" pitchFamily="2" charset="-122"/>
              </a:rPr>
              <a:t>分隔。</a:t>
            </a: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当有多个属性时，用“</a:t>
            </a:r>
            <a:r>
              <a:rPr lang="en-US" altLang="zh-CN" dirty="0" smtClean="0">
                <a:ea typeface="宋体" panose="02010600030101010101" pitchFamily="2" charset="-122"/>
              </a:rPr>
              <a:t>;”</a:t>
            </a:r>
            <a:r>
              <a:rPr lang="zh-CN" altLang="en-US" dirty="0" smtClean="0">
                <a:ea typeface="宋体" panose="02010600030101010101" pitchFamily="2" charset="-122"/>
              </a:rPr>
              <a:t>进行区分。</a:t>
            </a: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在书写属性时属性之间使用空格换行等，并不影响属性的显示。</a:t>
            </a: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如果一个属性有几个值，则每个属性值之间用空格分隔开。 </a:t>
            </a:r>
          </a:p>
        </p:txBody>
      </p:sp>
    </p:spTree>
    <p:extLst>
      <p:ext uri="{BB962C8B-B14F-4D97-AF65-F5344CB8AC3E}">
        <p14:creationId xmlns:p14="http://schemas.microsoft.com/office/powerpoint/2010/main" val="20417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2521</Words>
  <Application>Microsoft Office PowerPoint</Application>
  <PresentationFormat>宽屏</PresentationFormat>
  <Paragraphs>367</Paragraphs>
  <Slides>49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隶书</vt:lpstr>
      <vt:lpstr>宋体</vt:lpstr>
      <vt:lpstr>Arial</vt:lpstr>
      <vt:lpstr>Arial Black</vt:lpstr>
      <vt:lpstr>Calibri</vt:lpstr>
      <vt:lpstr>Times New Roman</vt:lpstr>
      <vt:lpstr>Wingdings</vt:lpstr>
      <vt:lpstr>1_Office 主题</vt:lpstr>
      <vt:lpstr>PowerPoint 演示文稿</vt:lpstr>
      <vt:lpstr>学习重点、难点</vt:lpstr>
      <vt:lpstr>CSS概述</vt:lpstr>
      <vt:lpstr>CSS概述</vt:lpstr>
      <vt:lpstr>CSS概述</vt:lpstr>
      <vt:lpstr>CSS概述</vt:lpstr>
      <vt:lpstr>CSS样式表定义</vt:lpstr>
      <vt:lpstr>CSS样式定义</vt:lpstr>
      <vt:lpstr>CSS样式定义</vt:lpstr>
      <vt:lpstr>CSS样式定义</vt:lpstr>
      <vt:lpstr>CSS样式引入</vt:lpstr>
      <vt:lpstr>CSS样式引入</vt:lpstr>
      <vt:lpstr>CSS样式引入</vt:lpstr>
      <vt:lpstr>CSS样式引入</vt:lpstr>
      <vt:lpstr>CSS样式引入</vt:lpstr>
      <vt:lpstr>CSS样式选择器</vt:lpstr>
      <vt:lpstr>CSS样式选择器</vt:lpstr>
      <vt:lpstr>CSS样式选择器</vt:lpstr>
      <vt:lpstr>CSS样式选择器</vt:lpstr>
      <vt:lpstr>CSS样式选择器</vt:lpstr>
      <vt:lpstr>CSS样式选择器</vt:lpstr>
      <vt:lpstr>CSS样式选择器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CSS属性</vt:lpstr>
      <vt:lpstr>深入理解盒子模型</vt:lpstr>
      <vt:lpstr>深入理解盒子模型</vt:lpstr>
      <vt:lpstr>属性值的简写形式</vt:lpstr>
      <vt:lpstr>属性值的简写形式</vt:lpstr>
      <vt:lpstr>标签分类</vt:lpstr>
      <vt:lpstr>盒子在标准流中的定位原则</vt:lpstr>
      <vt:lpstr>盒子在标准流中的定位原则</vt:lpstr>
      <vt:lpstr>盒子在标准流中的定位原则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刘悦东</dc:creator>
  <cp:lastModifiedBy>刘悦东</cp:lastModifiedBy>
  <cp:revision>60</cp:revision>
  <dcterms:created xsi:type="dcterms:W3CDTF">2014-05-24T15:01:07Z</dcterms:created>
  <dcterms:modified xsi:type="dcterms:W3CDTF">2014-06-16T03:29:14Z</dcterms:modified>
</cp:coreProperties>
</file>