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05" r:id="rId2"/>
    <p:sldId id="258" r:id="rId3"/>
    <p:sldId id="295" r:id="rId4"/>
    <p:sldId id="296" r:id="rId5"/>
    <p:sldId id="30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97" r:id="rId16"/>
    <p:sldId id="269" r:id="rId17"/>
    <p:sldId id="270" r:id="rId18"/>
    <p:sldId id="271" r:id="rId19"/>
    <p:sldId id="272" r:id="rId20"/>
    <p:sldId id="298" r:id="rId21"/>
    <p:sldId id="299" r:id="rId22"/>
    <p:sldId id="274" r:id="rId23"/>
    <p:sldId id="300" r:id="rId24"/>
    <p:sldId id="276" r:id="rId25"/>
    <p:sldId id="277" r:id="rId26"/>
    <p:sldId id="301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02" r:id="rId35"/>
    <p:sldId id="303" r:id="rId36"/>
    <p:sldId id="30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306" r:id="rId48"/>
    <p:sldId id="307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82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6B04-6814-4CD2-AE5F-5E7029D51714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BA0A7-ED98-4760-9683-276BE8B0F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2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：</a:t>
            </a:r>
            <a:r>
              <a:rPr lang="en-US" sz="1200" dirty="0" smtClean="0"/>
              <a:t>Hyper Text Markup Language</a:t>
            </a:r>
            <a:r>
              <a:rPr lang="zh-CN" altLang="en-US" sz="1200" dirty="0" smtClean="0"/>
              <a:t>超文本标记语言</a:t>
            </a:r>
            <a:endParaRPr lang="en-US" altLang="zh-CN" sz="1200" dirty="0" smtClean="0"/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超文本标记语言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月互联网工程工作小组工作案发布（并非标准）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HTML2.0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月作为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RFC1866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发布，在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RFC2854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月发布之后被宣布过时。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HTML3.2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（微小改进）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日发布基本严格的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语法，是国标标准化组织和国际电工委员会的标准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推荐标准，后来经过修订于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日重新发布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XHTML1.1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XHTML2.0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的工作草案，由于改动过大，学习这个新技术的成本过高而最终胎死腹中，因此，现在最常用的还是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标准。</a:t>
            </a: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目前最新的版本为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，它是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年被提出，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接纳并成立新的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工作团队，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日公布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第一份正式草案，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17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规范正式定稿，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HTML5.1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正式草案公布。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236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68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348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13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387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61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15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9198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7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456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626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92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02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087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86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22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67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051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289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438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256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248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1733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356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63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475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507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036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476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119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49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983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708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121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1523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51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000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686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8764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916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44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7965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87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496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2023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81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22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41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79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24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1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accent5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5" name="Picture 9" descr="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2555875" y="333375"/>
            <a:ext cx="5762625" cy="54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3300" b="1" dirty="0">
                <a:ln>
                  <a:noFill/>
                </a:ln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 dirty="0">
                <a:ln>
                  <a:noFill/>
                </a:ln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 dirty="0">
                <a:ln>
                  <a:noFill/>
                </a:ln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&#35762;&#35838;\2014.06.12&#29677;\day01-html\resource\W3School&#31163;&#32447;&#30005;&#23376;&#20070;2013.09.chm::/tags/att_table_cellpadding.asp.ht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k:@MSITStore:D:\&#35762;&#35838;\2014.06.12&#29677;\day01-html\resource\W3School&#31163;&#32447;&#30005;&#23376;&#20070;2013.09.chm::/tags/att_table_cellspacing.asp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accent5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pic>
        <p:nvPicPr>
          <p:cNvPr id="6" name="Picture 10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88298" y="4293096"/>
            <a:ext cx="2377574" cy="2003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5400" b="1" dirty="0" smtClean="0">
                <a:latin typeface="Arial Black" pitchFamily="34" charset="0"/>
              </a:rPr>
              <a:t>HTML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zh-CN" altLang="en-US" sz="5400" b="1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537321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讲师：刘悦东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500034" y="1893388"/>
            <a:ext cx="3073395" cy="115249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700" dirty="0" smtClean="0"/>
              <a:t>水平线标签</a:t>
            </a:r>
            <a:endParaRPr lang="en-US" altLang="zh-CN" sz="2700" dirty="0" smtClean="0"/>
          </a:p>
          <a:p>
            <a:pPr lvl="1">
              <a:lnSpc>
                <a:spcPct val="90000"/>
              </a:lnSpc>
            </a:pPr>
            <a:r>
              <a:rPr lang="en-US" sz="2700" dirty="0" smtClean="0"/>
              <a:t>&lt;hr/&gt;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760134"/>
            <a:ext cx="528641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&lt;hr/&gt;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pic>
        <p:nvPicPr>
          <p:cNvPr id="8" name="图片 7" descr="1－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3000372"/>
            <a:ext cx="2800121" cy="3236940"/>
          </a:xfrm>
          <a:prstGeom prst="rect">
            <a:avLst/>
          </a:prstGeom>
        </p:spPr>
      </p:pic>
      <p:sp>
        <p:nvSpPr>
          <p:cNvPr id="11" name="Freeform 12"/>
          <p:cNvSpPr>
            <a:spLocks/>
          </p:cNvSpPr>
          <p:nvPr/>
        </p:nvSpPr>
        <p:spPr bwMode="auto">
          <a:xfrm rot="2169281">
            <a:off x="5802813" y="2606530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网页基本标签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500034" y="1857782"/>
            <a:ext cx="8643966" cy="36594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700" dirty="0" smtClean="0"/>
              <a:t>字体样式标签</a:t>
            </a:r>
            <a:endParaRPr lang="en-US" altLang="zh-CN" sz="2700" dirty="0" smtClean="0"/>
          </a:p>
          <a:p>
            <a:pPr lvl="1">
              <a:lnSpc>
                <a:spcPct val="90000"/>
              </a:lnSpc>
            </a:pPr>
            <a:r>
              <a:rPr lang="zh-CN" altLang="en-US" sz="2700" dirty="0" smtClean="0"/>
              <a:t>加粗：</a:t>
            </a:r>
            <a:r>
              <a:rPr lang="en-US" sz="2700" dirty="0" smtClean="0"/>
              <a:t>&lt;strong&gt;…&lt;/strong&gt; </a:t>
            </a:r>
            <a:r>
              <a:rPr lang="zh-CN" altLang="en-US" sz="2700" dirty="0" smtClean="0"/>
              <a:t>或 </a:t>
            </a:r>
            <a:r>
              <a:rPr lang="en-US" altLang="zh-CN" sz="2700" dirty="0" smtClean="0"/>
              <a:t>&lt;b&gt;…&lt;/b&gt;</a:t>
            </a:r>
            <a:endParaRPr lang="en-US" sz="2700" dirty="0" smtClean="0"/>
          </a:p>
          <a:p>
            <a:pPr lvl="1">
              <a:lnSpc>
                <a:spcPct val="90000"/>
              </a:lnSpc>
            </a:pPr>
            <a:r>
              <a:rPr lang="zh-CN" altLang="en-US" sz="2700" dirty="0" smtClean="0"/>
              <a:t>斜体：</a:t>
            </a:r>
            <a:r>
              <a:rPr lang="en-US" altLang="zh-CN" sz="2700" dirty="0" smtClean="0"/>
              <a:t>&lt;</a:t>
            </a:r>
            <a:r>
              <a:rPr lang="en-US" sz="2700" dirty="0" err="1" smtClean="0"/>
              <a:t>em</a:t>
            </a:r>
            <a:r>
              <a:rPr lang="en-US" sz="2700" dirty="0" smtClean="0"/>
              <a:t>&gt;…&lt;/</a:t>
            </a:r>
            <a:r>
              <a:rPr lang="en-US" sz="2700" dirty="0" err="1" smtClean="0"/>
              <a:t>em</a:t>
            </a:r>
            <a:r>
              <a:rPr lang="en-US" sz="2700" dirty="0" smtClean="0"/>
              <a:t>&gt;</a:t>
            </a:r>
          </a:p>
          <a:p>
            <a:pPr lvl="1">
              <a:lnSpc>
                <a:spcPct val="90000"/>
              </a:lnSpc>
            </a:pPr>
            <a:r>
              <a:rPr lang="zh-CN" altLang="en-US" sz="2700" dirty="0" smtClean="0"/>
              <a:t>中划线：</a:t>
            </a:r>
            <a:r>
              <a:rPr lang="en-US" altLang="zh-CN" sz="2700" dirty="0" smtClean="0"/>
              <a:t>&lt;strike&gt;&lt;/strike&gt;</a:t>
            </a:r>
          </a:p>
          <a:p>
            <a:pPr lvl="1">
              <a:lnSpc>
                <a:spcPct val="90000"/>
              </a:lnSpc>
            </a:pPr>
            <a:r>
              <a:rPr lang="zh-CN" altLang="en-US" sz="2700" dirty="0" smtClean="0"/>
              <a:t>上角标，下角标：</a:t>
            </a:r>
            <a:r>
              <a:rPr lang="en-US" altLang="zh-CN" sz="2700" dirty="0" smtClean="0"/>
              <a:t>&lt;sup&gt;&lt;/sup&gt;,&lt;sub&gt;&lt;/sub&gt;</a:t>
            </a:r>
          </a:p>
          <a:p>
            <a:pPr lvl="1">
              <a:lnSpc>
                <a:spcPct val="90000"/>
              </a:lnSpc>
            </a:pPr>
            <a:r>
              <a:rPr lang="zh-CN" altLang="en-US" sz="2700" dirty="0" smtClean="0"/>
              <a:t>文字标签：</a:t>
            </a:r>
            <a:r>
              <a:rPr lang="en-US" altLang="zh-CN" sz="2700" dirty="0" smtClean="0"/>
              <a:t>&lt;font&gt;&lt;/font&gt; </a:t>
            </a:r>
            <a:r>
              <a:rPr lang="zh-CN" altLang="en-US" sz="2700" dirty="0" smtClean="0"/>
              <a:t>属性：</a:t>
            </a:r>
            <a:r>
              <a:rPr lang="en-US" altLang="zh-CN" sz="2700" dirty="0" smtClean="0"/>
              <a:t>color</a:t>
            </a:r>
            <a:r>
              <a:rPr lang="zh-CN" altLang="en-US" sz="2700" dirty="0" smtClean="0"/>
              <a:t>、</a:t>
            </a:r>
            <a:r>
              <a:rPr lang="en-US" altLang="zh-CN" sz="2700" dirty="0" smtClean="0"/>
              <a:t>face</a:t>
            </a:r>
            <a:r>
              <a:rPr lang="zh-CN" altLang="en-US" sz="2700" dirty="0" smtClean="0"/>
              <a:t>，</a:t>
            </a:r>
            <a:r>
              <a:rPr lang="en-US" altLang="zh-CN" sz="2700" dirty="0" smtClean="0"/>
              <a:t>size</a:t>
            </a:r>
            <a:endParaRPr lang="en-US" sz="2700" dirty="0" smtClean="0"/>
          </a:p>
          <a:p>
            <a:pPr lvl="1">
              <a:lnSpc>
                <a:spcPct val="90000"/>
              </a:lnSpc>
            </a:pPr>
            <a:endParaRPr lang="en-US" sz="2700" dirty="0" smtClean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网页基本标签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500034" y="1938192"/>
            <a:ext cx="5572164" cy="6524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700" dirty="0" smtClean="0"/>
              <a:t>特殊</a:t>
            </a:r>
            <a:r>
              <a:rPr lang="zh-CN" altLang="en-US" sz="2700" dirty="0" smtClean="0"/>
              <a:t>符号</a:t>
            </a:r>
            <a:endParaRPr lang="en-US" altLang="zh-CN" sz="27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28596" y="2590624"/>
          <a:ext cx="8501122" cy="278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214446"/>
                <a:gridCol w="6000792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 smtClean="0"/>
                        <a:t>特殊符号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 smtClean="0"/>
                        <a:t>字符实体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 smtClean="0"/>
                        <a:t>示例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空格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&amp;</a:t>
                      </a:r>
                      <a:r>
                        <a:rPr lang="en-US" altLang="zh-CN" b="1" dirty="0" err="1" smtClean="0"/>
                        <a:t>nbsp</a:t>
                      </a:r>
                      <a:r>
                        <a:rPr lang="en-US" altLang="zh-CN" b="1" dirty="0" smtClean="0"/>
                        <a:t>;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;|&amp;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;&lt;a 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新浪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2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晚上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点，就坐车回家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早上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点，就走路去上学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(")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规范中，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的属性值必须用成对的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引起来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版权符号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 2007-2014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传智播客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网页基本标签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1034897" y="3172791"/>
            <a:ext cx="7354097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alt="text" title="text"  width="x"  height="y" 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962319" y="4315799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391079" y="4315799"/>
            <a:ext cx="181171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图像的替代文字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9" idx="0"/>
          </p:cNvCxnSpPr>
          <p:nvPr/>
        </p:nvCxnSpPr>
        <p:spPr>
          <a:xfrm rot="5400000" flipH="1" flipV="1">
            <a:off x="1240921" y="3737145"/>
            <a:ext cx="857256" cy="300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rot="16200000" flipV="1">
            <a:off x="2736851" y="3755713"/>
            <a:ext cx="857256" cy="2629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3"/>
          <p:cNvGrpSpPr/>
          <p:nvPr/>
        </p:nvGrpSpPr>
        <p:grpSpPr>
          <a:xfrm>
            <a:off x="571499" y="2020778"/>
            <a:ext cx="1000132" cy="40011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3105459" y="2172659"/>
            <a:ext cx="20441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鼠标悬停提示文字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 rot="5400000">
            <a:off x="3765444" y="2882139"/>
            <a:ext cx="702238" cy="219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标注 27"/>
          <p:cNvSpPr/>
          <p:nvPr/>
        </p:nvSpPr>
        <p:spPr bwMode="auto">
          <a:xfrm>
            <a:off x="4962847" y="4244361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图像宽度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rot="5400000" flipH="1" flipV="1">
            <a:off x="5170012" y="3808582"/>
            <a:ext cx="785818" cy="857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 bwMode="auto">
          <a:xfrm>
            <a:off x="6177293" y="2172659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图像高度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rot="16200000" flipH="1">
            <a:off x="6426246" y="2850242"/>
            <a:ext cx="702240" cy="857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1106335" y="5301208"/>
            <a:ext cx="7354097" cy="92333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width="160" height="160" 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4" name="组合 41"/>
          <p:cNvGrpSpPr/>
          <p:nvPr/>
        </p:nvGrpSpPr>
        <p:grpSpPr>
          <a:xfrm>
            <a:off x="571499" y="4797152"/>
            <a:ext cx="1000132" cy="414475"/>
            <a:chOff x="1000100" y="2528843"/>
            <a:chExt cx="1000132" cy="414475"/>
          </a:xfrm>
        </p:grpSpPr>
        <p:pic>
          <p:nvPicPr>
            <p:cNvPr id="4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99399" y="254320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-241277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图像标签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5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8" grpId="0" animBg="1"/>
      <p:bldP spid="31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525267" y="3041096"/>
            <a:ext cx="6715172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target="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目标窗口位置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链接文本或图像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2025333" y="2326716"/>
            <a:ext cx="1114409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链接路径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3239779" y="2326716"/>
            <a:ext cx="2276585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链接在哪个窗口打开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2202850" y="2732846"/>
            <a:ext cx="416487" cy="3428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 rot="5400000">
            <a:off x="3779278" y="2585178"/>
            <a:ext cx="487924" cy="7096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9"/>
          <p:cNvGrpSpPr/>
          <p:nvPr/>
        </p:nvGrpSpPr>
        <p:grpSpPr>
          <a:xfrm>
            <a:off x="596573" y="1898088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739449" y="4898484"/>
            <a:ext cx="7786715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="hetao.html"  target="_blank"&gt;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="hetao.html"  target="_blank"&gt;&lt;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alt="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0" name="矩形标注 29"/>
          <p:cNvSpPr/>
          <p:nvPr/>
        </p:nvSpPr>
        <p:spPr bwMode="auto">
          <a:xfrm>
            <a:off x="6025861" y="2326716"/>
            <a:ext cx="2650595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常用值：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_self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_blank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flipH="1">
            <a:off x="5168605" y="2696048"/>
            <a:ext cx="2182554" cy="41648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3525531" y="3969790"/>
            <a:ext cx="1406509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>
            <a:off x="4228786" y="4339122"/>
            <a:ext cx="1450125" cy="7311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 bwMode="auto">
          <a:xfrm>
            <a:off x="7526059" y="4112666"/>
            <a:ext cx="1366421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图像超链接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flipH="1">
            <a:off x="7383186" y="4481998"/>
            <a:ext cx="826084" cy="105943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48"/>
          <p:cNvGrpSpPr/>
          <p:nvPr/>
        </p:nvGrpSpPr>
        <p:grpSpPr>
          <a:xfrm>
            <a:off x="525135" y="4398418"/>
            <a:ext cx="1000132" cy="414475"/>
            <a:chOff x="1000100" y="2528843"/>
            <a:chExt cx="1000132" cy="414475"/>
          </a:xfrm>
        </p:grpSpPr>
        <p:pic>
          <p:nvPicPr>
            <p:cNvPr id="5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8" name="标题 1"/>
          <p:cNvSpPr txBox="1">
            <a:spLocks/>
          </p:cNvSpPr>
          <p:nvPr/>
        </p:nvSpPr>
        <p:spPr>
          <a:xfrm>
            <a:off x="-241277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链接标签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3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9" grpId="0" animBg="1"/>
      <p:bldP spid="30" grpId="0" animBg="1"/>
      <p:bldP spid="42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757238" y="1937195"/>
            <a:ext cx="7931150" cy="364332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2700" dirty="0" smtClean="0">
                <a:latin typeface="+mn-ea"/>
              </a:rPr>
              <a:t>锚链接</a:t>
            </a:r>
            <a:endParaRPr lang="en-US" altLang="zh-CN" sz="2700" dirty="0" smtClean="0">
              <a:latin typeface="+mn-ea"/>
            </a:endParaRPr>
          </a:p>
          <a:p>
            <a:pPr lvl="1"/>
            <a:r>
              <a:rPr lang="zh-CN" altLang="en-US" sz="2700" dirty="0" smtClean="0">
                <a:latin typeface="+mn-ea"/>
              </a:rPr>
              <a:t>从</a:t>
            </a:r>
            <a:r>
              <a:rPr lang="en-US" altLang="zh-CN" sz="2700" dirty="0" smtClean="0">
                <a:latin typeface="+mn-ea"/>
              </a:rPr>
              <a:t>A</a:t>
            </a:r>
            <a:r>
              <a:rPr lang="zh-CN" altLang="en-US" sz="2700" dirty="0" smtClean="0">
                <a:latin typeface="+mn-ea"/>
              </a:rPr>
              <a:t>页面的甲位置跳转到本页中的乙位置</a:t>
            </a:r>
            <a:endParaRPr lang="en-US" altLang="zh-CN" sz="2700" dirty="0" smtClean="0">
              <a:latin typeface="+mn-ea"/>
            </a:endParaRPr>
          </a:p>
          <a:p>
            <a:pPr lvl="1"/>
            <a:r>
              <a:rPr lang="zh-CN" altLang="en-US" sz="2700" dirty="0" smtClean="0">
                <a:latin typeface="+mn-ea"/>
              </a:rPr>
              <a:t>从</a:t>
            </a:r>
            <a:r>
              <a:rPr lang="en-US" altLang="zh-CN" sz="2700" dirty="0" smtClean="0">
                <a:latin typeface="+mn-ea"/>
              </a:rPr>
              <a:t>A</a:t>
            </a:r>
            <a:r>
              <a:rPr lang="zh-CN" altLang="en-US" sz="2700" dirty="0" smtClean="0">
                <a:latin typeface="+mn-ea"/>
              </a:rPr>
              <a:t>页面的甲位置跳转到</a:t>
            </a:r>
            <a:r>
              <a:rPr lang="en-US" altLang="zh-CN" sz="2700" dirty="0" smtClean="0">
                <a:latin typeface="+mn-ea"/>
              </a:rPr>
              <a:t>B</a:t>
            </a:r>
            <a:r>
              <a:rPr lang="zh-CN" altLang="en-US" sz="2700" dirty="0" smtClean="0">
                <a:latin typeface="+mn-ea"/>
              </a:rPr>
              <a:t>页面中的乙位置</a:t>
            </a:r>
            <a:endParaRPr lang="en-US" altLang="zh-CN" sz="2700" dirty="0" smtClean="0">
              <a:latin typeface="+mn-ea"/>
            </a:endParaRPr>
          </a:p>
          <a:p>
            <a:r>
              <a:rPr lang="zh-CN" altLang="en-US" sz="2700" dirty="0" smtClean="0">
                <a:latin typeface="+mn-ea"/>
              </a:rPr>
              <a:t>创建步骤</a:t>
            </a:r>
            <a:endParaRPr lang="en-US" altLang="zh-CN" sz="2700" dirty="0" smtClean="0">
              <a:latin typeface="+mn-ea"/>
            </a:endParaRPr>
          </a:p>
          <a:p>
            <a:pPr lvl="1"/>
            <a:r>
              <a:rPr lang="zh-CN" altLang="en-US" sz="2700" dirty="0" smtClean="0">
                <a:latin typeface="+mn-ea"/>
              </a:rPr>
              <a:t>创建跳转标记</a:t>
            </a:r>
            <a:endParaRPr lang="en-US" altLang="zh-CN" sz="2700" dirty="0" smtClean="0">
              <a:latin typeface="+mn-ea"/>
            </a:endParaRPr>
          </a:p>
          <a:p>
            <a:pPr lvl="1">
              <a:buNone/>
            </a:pPr>
            <a:r>
              <a:rPr lang="en-US" sz="2700" dirty="0" smtClean="0">
                <a:latin typeface="+mn-ea"/>
              </a:rPr>
              <a:t>			</a:t>
            </a:r>
          </a:p>
          <a:p>
            <a:pPr lvl="1"/>
            <a:r>
              <a:rPr lang="zh-CN" altLang="en-US" sz="2700" dirty="0" smtClean="0">
                <a:latin typeface="+mn-ea"/>
              </a:rPr>
              <a:t>创建跳转链接</a:t>
            </a:r>
            <a:endParaRPr lang="en-US" altLang="zh-CN" sz="2700" dirty="0" smtClean="0">
              <a:latin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500166" y="4499828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name="marker"&gt;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乙位置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428728" y="5517232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="#marker"&gt;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甲位置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常用的超链接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/>
          <p:cNvSpPr>
            <a:spLocks noGrp="1"/>
          </p:cNvSpPr>
          <p:nvPr>
            <p:ph idx="4294967295"/>
          </p:nvPr>
        </p:nvSpPr>
        <p:spPr>
          <a:xfrm>
            <a:off x="784225" y="1844824"/>
            <a:ext cx="6573857" cy="642942"/>
          </a:xfrm>
          <a:prstGeom prst="rect">
            <a:avLst/>
          </a:prstGeom>
        </p:spPr>
        <p:txBody>
          <a:bodyPr/>
          <a:lstStyle/>
          <a:p>
            <a:r>
              <a:rPr lang="zh-CN" altLang="en-US" sz="2700" dirty="0" smtClean="0"/>
              <a:t>无序列表</a:t>
            </a:r>
            <a:endParaRPr lang="en-US" altLang="zh-CN" sz="2700" dirty="0" smtClean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357290" y="2844956"/>
            <a:ext cx="3429024" cy="22860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&lt;ul&gt;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桔子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香蕉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&lt;/ul&gt;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786050" y="2559204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声明无序列表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 bwMode="auto">
          <a:xfrm rot="10800000" flipV="1">
            <a:off x="1928794" y="2763516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3071802" y="4630906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4" name="直接箭头连接符 43"/>
          <p:cNvCxnSpPr>
            <a:stCxn id="43" idx="1"/>
          </p:cNvCxnSpPr>
          <p:nvPr/>
        </p:nvCxnSpPr>
        <p:spPr bwMode="auto">
          <a:xfrm rot="10800000">
            <a:off x="2071670" y="4416592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图片 45" descr="2－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256" y="2773518"/>
            <a:ext cx="3175000" cy="2349500"/>
          </a:xfrm>
          <a:prstGeom prst="rect">
            <a:avLst/>
          </a:prstGeom>
        </p:spPr>
      </p:pic>
      <p:cxnSp>
        <p:nvCxnSpPr>
          <p:cNvPr id="47" name="直接箭头连接符 46"/>
          <p:cNvCxnSpPr>
            <a:stCxn id="36" idx="3"/>
            <a:endCxn id="46" idx="1"/>
          </p:cNvCxnSpPr>
          <p:nvPr/>
        </p:nvCxnSpPr>
        <p:spPr bwMode="auto">
          <a:xfrm flipV="1">
            <a:off x="4786314" y="3948268"/>
            <a:ext cx="642942" cy="396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-214543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列表的应用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/>
          <p:cNvSpPr>
            <a:spLocks noGrp="1"/>
          </p:cNvSpPr>
          <p:nvPr>
            <p:ph idx="4294967295"/>
          </p:nvPr>
        </p:nvSpPr>
        <p:spPr>
          <a:xfrm>
            <a:off x="714348" y="1804736"/>
            <a:ext cx="6573857" cy="13573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2700" dirty="0" smtClean="0"/>
              <a:t>无序列表的类型</a:t>
            </a:r>
            <a:endParaRPr lang="en-US" altLang="zh-CN" sz="2700" dirty="0" smtClean="0"/>
          </a:p>
          <a:p>
            <a:pPr lvl="1"/>
            <a:r>
              <a:rPr lang="en-US" altLang="zh-CN" sz="2700" dirty="0" smtClean="0"/>
              <a:t>type</a:t>
            </a:r>
            <a:r>
              <a:rPr lang="zh-CN" altLang="en-US" sz="2700" dirty="0" smtClean="0"/>
              <a:t>取值</a:t>
            </a:r>
            <a:endParaRPr lang="en-US" altLang="zh-CN" sz="2700" dirty="0" smtClean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1285852" y="3376372"/>
          <a:ext cx="6786610" cy="242889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00198"/>
                <a:gridCol w="528641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取值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disc</a:t>
                      </a:r>
                      <a:endParaRPr lang="zh-CN" sz="20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+mn-ea"/>
                          <a:cs typeface="Times New Roman"/>
                        </a:rPr>
                        <a:t>项目符号显示为实体圆心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zh-CN" sz="2000" b="1" kern="100" dirty="0">
                          <a:latin typeface="+mn-lt"/>
                          <a:ea typeface="+mn-ea"/>
                          <a:cs typeface="Times New Roman"/>
                        </a:rPr>
                        <a:t>默认值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square</a:t>
                      </a:r>
                      <a:endParaRPr lang="zh-CN" sz="20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+mn-ea"/>
                          <a:cs typeface="Times New Roman"/>
                        </a:rPr>
                        <a:t>项目符号显示为实体方心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lt"/>
                          <a:ea typeface="+mn-ea"/>
                          <a:cs typeface="Times New Roman"/>
                        </a:rPr>
                        <a:t>circle</a:t>
                      </a:r>
                      <a:endParaRPr lang="zh-CN" sz="20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lt"/>
                          <a:ea typeface="+mn-ea"/>
                          <a:cs typeface="Times New Roman"/>
                        </a:rPr>
                        <a:t>项目符号显示为空心圆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-214543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列表的应用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784254" y="1935823"/>
            <a:ext cx="7645398" cy="581013"/>
          </a:xfrm>
          <a:prstGeom prst="rect">
            <a:avLst/>
          </a:prstGeom>
        </p:spPr>
        <p:txBody>
          <a:bodyPr/>
          <a:lstStyle/>
          <a:p>
            <a:r>
              <a:rPr lang="zh-CN" altLang="en-US" sz="2700" dirty="0" smtClean="0"/>
              <a:t>有序列表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27584" y="2945464"/>
            <a:ext cx="3429024" cy="22860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&lt;ol&gt;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桔子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香蕉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&lt;li&gt;</a:t>
            </a:r>
            <a:r>
              <a:rPr lang="zh-CN" altLang="it-IT" b="1" dirty="0" smtClean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&lt;/li&gt;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&lt;/ol&gt;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1399088" y="2864024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542096" y="4731414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 bwMode="auto">
          <a:xfrm rot="10800000">
            <a:off x="1541964" y="4517100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256344" y="2659712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声明有序列表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33" name="图片 32" descr="2－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6740" y="2685132"/>
            <a:ext cx="3175000" cy="2832100"/>
          </a:xfrm>
          <a:prstGeom prst="rect">
            <a:avLst/>
          </a:prstGeom>
        </p:spPr>
      </p:pic>
      <p:cxnSp>
        <p:nvCxnSpPr>
          <p:cNvPr id="34" name="直接箭头连接符 33"/>
          <p:cNvCxnSpPr>
            <a:stCxn id="24" idx="3"/>
            <a:endCxn id="33" idx="1"/>
          </p:cNvCxnSpPr>
          <p:nvPr/>
        </p:nvCxnSpPr>
        <p:spPr bwMode="auto">
          <a:xfrm>
            <a:off x="4256608" y="4088472"/>
            <a:ext cx="1000132" cy="127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-214543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列表的应用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内容占位符 2"/>
          <p:cNvSpPr>
            <a:spLocks noGrp="1"/>
          </p:cNvSpPr>
          <p:nvPr>
            <p:ph idx="4294967295"/>
          </p:nvPr>
        </p:nvSpPr>
        <p:spPr>
          <a:xfrm>
            <a:off x="878463" y="1876744"/>
            <a:ext cx="6573857" cy="13573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700" dirty="0" smtClean="0"/>
              <a:t>有序列表的类型</a:t>
            </a:r>
            <a:endParaRPr lang="en-US" altLang="zh-CN" sz="2700" dirty="0" smtClean="0"/>
          </a:p>
          <a:p>
            <a:pPr lvl="1">
              <a:lnSpc>
                <a:spcPct val="120000"/>
              </a:lnSpc>
            </a:pPr>
            <a:r>
              <a:rPr lang="en-US" altLang="zh-CN" sz="2700" dirty="0" smtClean="0"/>
              <a:t>type</a:t>
            </a:r>
            <a:r>
              <a:rPr lang="zh-CN" altLang="en-US" sz="2700" dirty="0" smtClean="0"/>
              <a:t>取值</a:t>
            </a:r>
            <a:endParaRPr lang="en-US" altLang="zh-CN" sz="2700" dirty="0" smtClean="0"/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1285852" y="3448380"/>
          <a:ext cx="6786610" cy="242889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00198"/>
                <a:gridCol w="5286412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取值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使用数字作为项目符号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/>
                        </a:rPr>
                        <a:t>A/a</a:t>
                      </a:r>
                      <a:endParaRPr lang="zh-CN" sz="18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使用大写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小写字母作为项目符号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n-lt"/>
                          <a:ea typeface="+mn-ea"/>
                          <a:cs typeface="Times New Roman"/>
                        </a:rPr>
                        <a:t>I/i</a:t>
                      </a:r>
                      <a:endParaRPr lang="zh-CN" sz="1800" b="1" kern="10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5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使用大写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小写罗马数字作为项目符号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-214543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列表的应用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 idx="4294967295"/>
          </p:nvPr>
        </p:nvSpPr>
        <p:spPr>
          <a:xfrm>
            <a:off x="-2126704" y="12374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336666"/>
                </a:solidFill>
                <a:latin typeface="Arial Black" pitchFamily="34" charset="0"/>
              </a:rPr>
              <a:t>HTML</a:t>
            </a:r>
            <a:r>
              <a:rPr lang="zh-CN" altLang="en-US" sz="3300" dirty="0" smtClean="0">
                <a:solidFill>
                  <a:srgbClr val="336666"/>
                </a:solidFill>
                <a:latin typeface="+mj-ea"/>
              </a:rPr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02953" y="1804368"/>
            <a:ext cx="7645400" cy="1428760"/>
          </a:xfrm>
          <a:prstGeom prst="rect">
            <a:avLst/>
          </a:prstGeom>
        </p:spPr>
        <p:txBody>
          <a:bodyPr/>
          <a:lstStyle/>
          <a:p>
            <a:r>
              <a:rPr lang="en-US" altLang="zh-CN" sz="2700" dirty="0" smtClean="0"/>
              <a:t>HTML</a:t>
            </a:r>
            <a:r>
              <a:rPr lang="zh-CN" altLang="en-US" sz="2700" dirty="0" smtClean="0"/>
              <a:t>：</a:t>
            </a:r>
            <a:r>
              <a:rPr lang="en-US" sz="2700" dirty="0" smtClean="0"/>
              <a:t>Hyper Text Markup Language</a:t>
            </a:r>
            <a:endParaRPr lang="en-US" altLang="zh-CN" sz="2700" dirty="0" smtClean="0"/>
          </a:p>
        </p:txBody>
      </p:sp>
      <p:cxnSp>
        <p:nvCxnSpPr>
          <p:cNvPr id="42" name="肘形连接符 41"/>
          <p:cNvCxnSpPr/>
          <p:nvPr/>
        </p:nvCxnSpPr>
        <p:spPr bwMode="auto">
          <a:xfrm rot="10800000" flipV="1">
            <a:off x="446808" y="5483046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rot="10800000" flipV="1">
            <a:off x="1269052" y="505441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肘形连接符 52"/>
          <p:cNvCxnSpPr/>
          <p:nvPr/>
        </p:nvCxnSpPr>
        <p:spPr bwMode="auto">
          <a:xfrm rot="10800000" flipV="1">
            <a:off x="2304196" y="462579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肘形连接符 53"/>
          <p:cNvCxnSpPr/>
          <p:nvPr/>
        </p:nvCxnSpPr>
        <p:spPr bwMode="auto">
          <a:xfrm rot="10800000" flipV="1">
            <a:off x="3269316" y="4197162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肘形连接符 54"/>
          <p:cNvCxnSpPr/>
          <p:nvPr/>
        </p:nvCxnSpPr>
        <p:spPr bwMode="auto">
          <a:xfrm rot="10800000" flipV="1">
            <a:off x="4233022" y="3768534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肘形连接符 55"/>
          <p:cNvCxnSpPr/>
          <p:nvPr/>
        </p:nvCxnSpPr>
        <p:spPr bwMode="auto">
          <a:xfrm rot="10800000" flipV="1">
            <a:off x="5198142" y="3339906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0800000" flipV="1">
            <a:off x="6376162" y="291127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肘形连接符 57"/>
          <p:cNvCxnSpPr/>
          <p:nvPr/>
        </p:nvCxnSpPr>
        <p:spPr bwMode="auto">
          <a:xfrm rot="10800000" flipV="1">
            <a:off x="7412720" y="2482650"/>
            <a:ext cx="1357354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29815" y="5899532"/>
            <a:ext cx="9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1993-6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472" y="3911410"/>
            <a:ext cx="492443" cy="18876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/>
              <a:t>超文本标记语言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5951" y="5483046"/>
            <a:ext cx="10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1995-11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75436" y="5054418"/>
            <a:ext cx="11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HTML2.0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884931" y="4685086"/>
            <a:ext cx="11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HTML3.2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75568" y="5054418"/>
            <a:ext cx="125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1996-1-14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34332" y="4256457"/>
            <a:ext cx="11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HTML4.0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75700" y="4637932"/>
            <a:ext cx="13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1997-12-18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32956" y="3827830"/>
            <a:ext cx="126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HTML4.01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908424" y="4197162"/>
            <a:ext cx="13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1999-12-24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26638" y="3411344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XHTML1.0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90599" y="3768534"/>
            <a:ext cx="123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2000-1-26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33220" y="2982716"/>
            <a:ext cx="12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XHTML1.1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25743" y="3352048"/>
            <a:ext cx="123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2001-5-31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41216" y="2539096"/>
            <a:ext cx="12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XHTML2.0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019236" y="2125460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019236" y="255408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2013-5-6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3779912" y="2780928"/>
            <a:ext cx="378768" cy="103966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2840688" y="2363941"/>
            <a:ext cx="18467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目前网页中常用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3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006403" y="6412880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784254" y="1913023"/>
            <a:ext cx="7645398" cy="723889"/>
          </a:xfrm>
          <a:prstGeom prst="rect">
            <a:avLst/>
          </a:prstGeom>
        </p:spPr>
        <p:txBody>
          <a:bodyPr/>
          <a:lstStyle/>
          <a:p>
            <a:r>
              <a:rPr lang="zh-CN" altLang="en-US" sz="2700" dirty="0" smtClean="0"/>
              <a:t>定义列表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827584" y="2967179"/>
            <a:ext cx="4071966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&lt;dl&gt;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所属学院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计算机应用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所属专业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计算机软件工程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&lt;/dl&gt;</a:t>
            </a: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5" name="直接箭头连接符 24"/>
          <p:cNvCxnSpPr>
            <a:stCxn id="26" idx="1"/>
          </p:cNvCxnSpPr>
          <p:nvPr/>
        </p:nvCxnSpPr>
        <p:spPr bwMode="auto">
          <a:xfrm rot="10800000" flipV="1">
            <a:off x="1327650" y="2885739"/>
            <a:ext cx="928694" cy="3671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256344" y="2681427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声明定义列表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9" idx="1"/>
          </p:cNvCxnSpPr>
          <p:nvPr/>
        </p:nvCxnSpPr>
        <p:spPr bwMode="auto">
          <a:xfrm rot="10800000" flipV="1">
            <a:off x="3113600" y="3457243"/>
            <a:ext cx="571504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685104" y="3252931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3" name="直接箭头连接符 32"/>
          <p:cNvCxnSpPr>
            <a:stCxn id="34" idx="1"/>
          </p:cNvCxnSpPr>
          <p:nvPr/>
        </p:nvCxnSpPr>
        <p:spPr bwMode="auto">
          <a:xfrm rot="10800000">
            <a:off x="1613402" y="4967449"/>
            <a:ext cx="500066" cy="561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2113468" y="5324633"/>
            <a:ext cx="207170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定义列表项内容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36" name="图片 35" descr="2－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1054" y="2895741"/>
            <a:ext cx="3175000" cy="2755900"/>
          </a:xfrm>
          <a:prstGeom prst="rect">
            <a:avLst/>
          </a:prstGeom>
        </p:spPr>
      </p:pic>
      <p:cxnSp>
        <p:nvCxnSpPr>
          <p:cNvPr id="37" name="直接箭头连接符 36"/>
          <p:cNvCxnSpPr>
            <a:stCxn id="24" idx="3"/>
            <a:endCxn id="36" idx="1"/>
          </p:cNvCxnSpPr>
          <p:nvPr/>
        </p:nvCxnSpPr>
        <p:spPr bwMode="auto">
          <a:xfrm>
            <a:off x="4899550" y="4253063"/>
            <a:ext cx="571504" cy="2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>
          <a:xfrm>
            <a:off x="-214543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列表的应用</a:t>
            </a: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4294967295"/>
          </p:nvPr>
        </p:nvSpPr>
        <p:spPr>
          <a:xfrm>
            <a:off x="784225" y="1844824"/>
            <a:ext cx="7645400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700" dirty="0" smtClean="0"/>
              <a:t>列表对比</a:t>
            </a:r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357158" y="2350730"/>
          <a:ext cx="8463313" cy="409956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73241"/>
                <a:gridCol w="2771173"/>
                <a:gridCol w="4418899"/>
              </a:tblGrid>
              <a:tr h="3747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项目符号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732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无序列表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ul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li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通过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type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属性设置项目符号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disc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（默认）、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square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和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circle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5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有序列表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ol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li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通过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type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属性设置项目顺序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数字，默认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800" b="1" kern="100" spc="25" dirty="0"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/>
                        </a:rPr>
                        <a:t>（大写字母）、</a:t>
                      </a:r>
                      <a:r>
                        <a:rPr lang="en-US" sz="1800" b="1" kern="100" spc="25" dirty="0">
                          <a:latin typeface="+mn-lt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/>
                        </a:rPr>
                        <a:t>（小写字母）、</a:t>
                      </a:r>
                      <a:r>
                        <a:rPr lang="en-US" sz="1800" b="1" kern="100" spc="25" dirty="0">
                          <a:latin typeface="+mn-lt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/>
                        </a:rPr>
                        <a:t>（大写罗马数字）和</a:t>
                      </a:r>
                      <a:r>
                        <a:rPr lang="en-US" sz="1800" b="1" kern="100" spc="25" dirty="0" err="1">
                          <a:latin typeface="+mn-lt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zh-CN" sz="1800" b="1" kern="100" spc="25" dirty="0">
                          <a:latin typeface="+mn-lt"/>
                          <a:ea typeface="+mn-ea"/>
                          <a:cs typeface="Times New Roman"/>
                        </a:rPr>
                        <a:t>（小写罗马数字）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92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定义类表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&lt;dl&gt;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标签是实现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dt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标签定义列表项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dd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标签定义内容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无项目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符号</a:t>
                      </a: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和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显示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顺序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-277281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小结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928662" y="2604968"/>
            <a:ext cx="7326313" cy="341632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571736" y="2104902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rot="10800000" flipV="1">
            <a:off x="1714480" y="2289568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71"/>
          <p:cNvGrpSpPr/>
          <p:nvPr/>
        </p:nvGrpSpPr>
        <p:grpSpPr>
          <a:xfrm>
            <a:off x="500034" y="2033464"/>
            <a:ext cx="1071570" cy="400110"/>
            <a:chOff x="1000100" y="1801286"/>
            <a:chExt cx="1071570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70837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矩形标注 25"/>
          <p:cNvSpPr/>
          <p:nvPr/>
        </p:nvSpPr>
        <p:spPr bwMode="auto">
          <a:xfrm>
            <a:off x="2857488" y="2676406"/>
            <a:ext cx="107157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行标签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7" name="直接箭头连接符 26"/>
          <p:cNvCxnSpPr>
            <a:stCxn id="26" idx="1"/>
          </p:cNvCxnSpPr>
          <p:nvPr/>
        </p:nvCxnSpPr>
        <p:spPr>
          <a:xfrm rot="10800000" flipV="1">
            <a:off x="1643042" y="2861072"/>
            <a:ext cx="1214446" cy="2439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 bwMode="auto">
          <a:xfrm>
            <a:off x="5357818" y="2747844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单元格标签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>
          <a:xfrm rot="10800000" flipV="1">
            <a:off x="4500562" y="2932510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>
          <a:xfrm>
            <a:off x="-178539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表格的基本语法</a:t>
            </a: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9052386"/>
              </p:ext>
            </p:extLst>
          </p:nvPr>
        </p:nvGraphicFramePr>
        <p:xfrm>
          <a:off x="600075" y="2204864"/>
          <a:ext cx="7886700" cy="1800576"/>
        </p:xfrm>
        <a:graphic>
          <a:graphicData uri="http://schemas.openxmlformats.org/drawingml/2006/table">
            <a:tbl>
              <a:tblPr/>
              <a:tblGrid>
                <a:gridCol w="1993925"/>
                <a:gridCol w="1949425"/>
                <a:gridCol w="1971675"/>
                <a:gridCol w="1971675"/>
              </a:tblGrid>
              <a:tr h="1160496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 action="ppaction://hlinkfile" tooltip="HTML &lt;table&gt; 标签的 cellpadding 属性"/>
                        </a:rPr>
                        <a:t>cellpadding</a:t>
                      </a:r>
                      <a:endParaRPr lang="en-US" sz="1800" b="1" kern="120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pixels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规定单元边沿与其内容之间的空白。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4198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4" action="ppaction://hlinkfile" tooltip="HTML &lt;table&gt; 标签的 cellspacing 属性"/>
                        </a:rPr>
                        <a:t>cellspacing</a:t>
                      </a:r>
                      <a:endParaRPr lang="en-US" sz="1800" b="1" kern="120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pixels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</a:p>
                  </a:txBody>
                  <a:tcPr anchor="ctr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规定单元格之间的空白。</a:t>
                      </a:r>
                    </a:p>
                  </a:txBody>
                  <a:tcPr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-241277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单元格内外边距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2"/>
          <p:cNvSpPr>
            <a:spLocks noGrp="1"/>
          </p:cNvSpPr>
          <p:nvPr>
            <p:ph idx="4294967295"/>
          </p:nvPr>
        </p:nvSpPr>
        <p:spPr>
          <a:xfrm>
            <a:off x="755576" y="1992845"/>
            <a:ext cx="7643812" cy="50005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表格的跨列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852936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="n"&gt;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......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852936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所跨的列数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303760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-156936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表格的跨行和跨列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2"/>
          <p:cNvSpPr>
            <a:spLocks noGrp="1"/>
          </p:cNvSpPr>
          <p:nvPr>
            <p:ph idx="4294967295"/>
          </p:nvPr>
        </p:nvSpPr>
        <p:spPr>
          <a:xfrm>
            <a:off x="785813" y="1921977"/>
            <a:ext cx="7643812" cy="64292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表格的跨行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787893"/>
            <a:ext cx="7326313" cy="258532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 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n"&gt;&amp;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787893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所跨的行数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2972559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-156936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表格的跨行和跨列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9552" y="2460633"/>
            <a:ext cx="7645398" cy="3224219"/>
          </a:xfrm>
          <a:prstGeom prst="rect">
            <a:avLst/>
          </a:prstGeom>
        </p:spPr>
        <p:txBody>
          <a:bodyPr/>
          <a:lstStyle/>
          <a:p>
            <a:r>
              <a:rPr lang="zh-CN" altLang="en-US" sz="2700" dirty="0" smtClean="0"/>
              <a:t>为什么使用框架</a:t>
            </a:r>
            <a:endParaRPr lang="en-US" altLang="zh-CN" sz="2700" dirty="0" smtClean="0"/>
          </a:p>
          <a:p>
            <a:r>
              <a:rPr lang="zh-CN" altLang="en-US" sz="2700" dirty="0" smtClean="0"/>
              <a:t>常用框架技术</a:t>
            </a:r>
            <a:endParaRPr lang="en-US" altLang="zh-CN" sz="2700" dirty="0" smtClean="0"/>
          </a:p>
          <a:p>
            <a:pPr lvl="1"/>
            <a:r>
              <a:rPr lang="en-US" sz="2700" dirty="0" smtClean="0"/>
              <a:t>&lt;frameset&gt;</a:t>
            </a:r>
            <a:r>
              <a:rPr lang="zh-CN" altLang="en-US" sz="2700" dirty="0" smtClean="0"/>
              <a:t>框架</a:t>
            </a:r>
            <a:endParaRPr lang="en-US" altLang="zh-CN" sz="2700" dirty="0" smtClean="0"/>
          </a:p>
          <a:p>
            <a:pPr lvl="1"/>
            <a:r>
              <a:rPr lang="en-US" sz="2700" dirty="0" smtClean="0"/>
              <a:t>&lt;</a:t>
            </a:r>
            <a:r>
              <a:rPr lang="en-US" sz="2700" dirty="0" err="1" smtClean="0"/>
              <a:t>iframe</a:t>
            </a:r>
            <a:r>
              <a:rPr lang="en-US" sz="2700" dirty="0" smtClean="0"/>
              <a:t>&gt;</a:t>
            </a:r>
            <a:r>
              <a:rPr lang="zh-CN" altLang="en-US" sz="2700" dirty="0" smtClean="0"/>
              <a:t>内联框架</a:t>
            </a:r>
            <a:endParaRPr lang="zh-CN" altLang="en-US" sz="2700" dirty="0"/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6008742" y="1996420"/>
            <a:ext cx="345048" cy="5038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矩形标注 15"/>
          <p:cNvSpPr/>
          <p:nvPr/>
        </p:nvSpPr>
        <p:spPr bwMode="auto">
          <a:xfrm>
            <a:off x="5643570" y="1844824"/>
            <a:ext cx="15792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重用网站顶部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5" name="矩形标注 24"/>
          <p:cNvSpPr/>
          <p:nvPr/>
        </p:nvSpPr>
        <p:spPr bwMode="auto">
          <a:xfrm>
            <a:off x="868634" y="4388708"/>
            <a:ext cx="15792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左侧导航目录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6" name="直接箭头连接符 25"/>
          <p:cNvCxnSpPr>
            <a:stCxn id="25" idx="3"/>
          </p:cNvCxnSpPr>
          <p:nvPr/>
        </p:nvCxnSpPr>
        <p:spPr>
          <a:xfrm flipV="1">
            <a:off x="2447912" y="4460171"/>
            <a:ext cx="563862" cy="1132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标注 26"/>
          <p:cNvSpPr/>
          <p:nvPr/>
        </p:nvSpPr>
        <p:spPr bwMode="auto">
          <a:xfrm>
            <a:off x="5940732" y="5313982"/>
            <a:ext cx="2650848" cy="923330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单击左侧导航，改变右侧内容，顶部和底部不需要再次加载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007" y="2244609"/>
            <a:ext cx="5805681" cy="340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-2793504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框架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5" grpId="0" animBg="1"/>
      <p:bldP spid="25" grpId="1" animBg="1"/>
      <p:bldP spid="27" grpId="0" animBg="1"/>
      <p:bldP spid="2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28662" y="3614727"/>
            <a:ext cx="7326313" cy="211852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&lt;frameset cols="25%,50%,*"  rows ="50%,*" border="5"&gt;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&lt;frame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="the_first.html "&gt;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&lt;frame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="the_second.html "&gt;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……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&lt;/frameset&gt;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" name="组合 71"/>
          <p:cNvGrpSpPr/>
          <p:nvPr/>
        </p:nvGrpSpPr>
        <p:grpSpPr>
          <a:xfrm>
            <a:off x="571472" y="1971653"/>
            <a:ext cx="1058023" cy="400110"/>
            <a:chOff x="1000100" y="1801286"/>
            <a:chExt cx="1058023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矩形标注 8"/>
          <p:cNvSpPr/>
          <p:nvPr/>
        </p:nvSpPr>
        <p:spPr bwMode="auto">
          <a:xfrm>
            <a:off x="2071670" y="2971785"/>
            <a:ext cx="15792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表示横向分割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2436842" y="3333136"/>
            <a:ext cx="416486" cy="43244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标注 11"/>
          <p:cNvSpPr/>
          <p:nvPr/>
        </p:nvSpPr>
        <p:spPr bwMode="auto">
          <a:xfrm>
            <a:off x="4071934" y="2900347"/>
            <a:ext cx="15792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表示纵向分割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rot="5400000">
            <a:off x="4365667" y="3333137"/>
            <a:ext cx="559365" cy="43244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 bwMode="auto">
          <a:xfrm>
            <a:off x="2428860" y="5257801"/>
            <a:ext cx="235745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表示引用页面的地址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>
            <a:stCxn id="15" idx="0"/>
          </p:cNvCxnSpPr>
          <p:nvPr/>
        </p:nvCxnSpPr>
        <p:spPr>
          <a:xfrm rot="16200000" flipV="1">
            <a:off x="2732472" y="4382685"/>
            <a:ext cx="428628" cy="13216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>
          <a:xfrm>
            <a:off x="-147667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&lt;frameset&gt;</a:t>
            </a: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框架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902830"/>
            <a:ext cx="7645398" cy="12953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2700" dirty="0" smtClean="0"/>
              <a:t>纵向分割窗口</a:t>
            </a:r>
            <a:endParaRPr lang="en-US" altLang="zh-CN" sz="2700" dirty="0" smtClean="0"/>
          </a:p>
          <a:p>
            <a:pPr lvl="1"/>
            <a:r>
              <a:rPr lang="zh-CN" altLang="en-US" sz="2700" dirty="0" smtClean="0"/>
              <a:t>使用</a:t>
            </a:r>
            <a:r>
              <a:rPr lang="en-US" sz="2700" dirty="0" smtClean="0"/>
              <a:t> </a:t>
            </a:r>
            <a:r>
              <a:rPr lang="zh-CN" altLang="en-US" sz="2700" dirty="0" smtClean="0"/>
              <a:t>“</a:t>
            </a:r>
            <a:r>
              <a:rPr lang="en-US" sz="2700" dirty="0" smtClean="0"/>
              <a:t>rows</a:t>
            </a:r>
            <a:r>
              <a:rPr lang="zh-CN" altLang="en-US" sz="2700" dirty="0" smtClean="0"/>
              <a:t>” 属性</a:t>
            </a:r>
          </a:p>
        </p:txBody>
      </p:sp>
      <p:pic>
        <p:nvPicPr>
          <p:cNvPr id="5" name="图片 4" descr="2－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6156" y="2852936"/>
            <a:ext cx="6046164" cy="3409208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-147667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&lt;frameset&gt;</a:t>
            </a: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框架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7042" y="1988840"/>
            <a:ext cx="7645398" cy="12953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2700" dirty="0" smtClean="0"/>
              <a:t>横向分割窗口</a:t>
            </a:r>
            <a:endParaRPr lang="en-US" altLang="zh-CN" sz="2700" dirty="0" smtClean="0"/>
          </a:p>
          <a:p>
            <a:pPr lvl="1"/>
            <a:r>
              <a:rPr lang="zh-CN" altLang="en-US" sz="2700" dirty="0" smtClean="0"/>
              <a:t>使用</a:t>
            </a:r>
            <a:r>
              <a:rPr lang="en-US" sz="2700" dirty="0" smtClean="0"/>
              <a:t> </a:t>
            </a:r>
            <a:r>
              <a:rPr lang="zh-CN" altLang="en-US" sz="2700" dirty="0" smtClean="0"/>
              <a:t>“</a:t>
            </a:r>
            <a:r>
              <a:rPr lang="en-US" sz="2700" dirty="0" smtClean="0"/>
              <a:t>cols</a:t>
            </a:r>
            <a:r>
              <a:rPr lang="zh-CN" altLang="en-US" sz="2700" dirty="0" smtClean="0"/>
              <a:t>” 属性</a:t>
            </a:r>
          </a:p>
        </p:txBody>
      </p:sp>
      <p:pic>
        <p:nvPicPr>
          <p:cNvPr id="11" name="图片 10" descr="2－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996952"/>
            <a:ext cx="6480720" cy="3248482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-147667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&lt;frameset&gt;</a:t>
            </a: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框架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25" y="1851094"/>
            <a:ext cx="7645400" cy="785818"/>
          </a:xfrm>
          <a:prstGeom prst="rect">
            <a:avLst/>
          </a:prstGeom>
        </p:spPr>
        <p:txBody>
          <a:bodyPr/>
          <a:lstStyle/>
          <a:p>
            <a:r>
              <a:rPr lang="en-US" altLang="zh-CN" sz="2700" dirty="0" smtClean="0"/>
              <a:t>HTML</a:t>
            </a:r>
            <a:r>
              <a:rPr lang="zh-CN" altLang="en-US" sz="2700" dirty="0" smtClean="0"/>
              <a:t>网页基本结构</a:t>
            </a:r>
            <a:endParaRPr lang="en-US" altLang="zh-CN" sz="2700" dirty="0" smtClean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115616" y="2310591"/>
            <a:ext cx="7000924" cy="3500461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我的第一个网页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329930" y="2882095"/>
            <a:ext cx="3643338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329930" y="4096541"/>
            <a:ext cx="3643338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4973268" y="3310723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4973268" y="4661181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401896" y="3096409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网页头部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401896" y="4437529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主体部分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1000100" y="5864820"/>
            <a:ext cx="7286676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&lt;HTML&gt;…&lt;/HTML&gt;</a:t>
            </a:r>
            <a:r>
              <a:rPr lang="zh-CN" altLang="en-US" b="1" dirty="0"/>
              <a:t>标签</a:t>
            </a:r>
            <a:r>
              <a:rPr lang="zh-CN" altLang="en-US" b="1" dirty="0" smtClean="0"/>
              <a:t>标记着 </a:t>
            </a:r>
            <a:r>
              <a:rPr lang="en-US" altLang="zh-CN" b="1" dirty="0"/>
              <a:t>HTML </a:t>
            </a:r>
            <a:r>
              <a:rPr lang="zh-CN" altLang="en-US" b="1" dirty="0"/>
              <a:t>文档的开始和结束</a:t>
            </a:r>
            <a:endParaRPr lang="en-US" altLang="zh-CN" b="1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-1713384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altLang="zh-CN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HTML</a:t>
            </a:r>
            <a:r>
              <a:rPr lang="zh-CN" altLang="en-US" sz="3300" dirty="0" smtClean="0">
                <a:solidFill>
                  <a:srgbClr val="336666"/>
                </a:solidFill>
              </a:rPr>
              <a:t>基本结构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4888" y="192737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 smtClean="0"/>
              <a:t>窗口间的关联</a:t>
            </a:r>
            <a:endParaRPr lang="zh-CN" altLang="en-US" sz="27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57224" y="3435668"/>
            <a:ext cx="7326313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&lt;frame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/right.html"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rightframe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="right.html"  target="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rightFrame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"&gt;……&lt;/a&gt;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3929058" y="5435932"/>
            <a:ext cx="3000396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在框架窗口中打开链接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rot="16200000" flipV="1">
            <a:off x="4714876" y="4721552"/>
            <a:ext cx="785818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标注 10"/>
          <p:cNvSpPr/>
          <p:nvPr/>
        </p:nvSpPr>
        <p:spPr bwMode="auto">
          <a:xfrm>
            <a:off x="4786314" y="2506974"/>
            <a:ext cx="221457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框架窗口名称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5400000">
            <a:off x="5488906" y="3245285"/>
            <a:ext cx="773676" cy="357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 txBox="1">
            <a:spLocks/>
          </p:cNvSpPr>
          <p:nvPr/>
        </p:nvSpPr>
        <p:spPr>
          <a:xfrm>
            <a:off x="-147667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&lt;frameset&gt;</a:t>
            </a: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框架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5720" y="3505396"/>
            <a:ext cx="8643998" cy="92333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path"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frameborder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x" scrolling=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yes/no"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noresize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noresize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width=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x" height=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y"&gt;&lt;/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" name="组合 71"/>
          <p:cNvGrpSpPr/>
          <p:nvPr/>
        </p:nvGrpSpPr>
        <p:grpSpPr>
          <a:xfrm>
            <a:off x="571472" y="2005198"/>
            <a:ext cx="1058023" cy="400110"/>
            <a:chOff x="1000100" y="1801286"/>
            <a:chExt cx="1058023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矩形标注 8"/>
          <p:cNvSpPr/>
          <p:nvPr/>
        </p:nvSpPr>
        <p:spPr bwMode="auto">
          <a:xfrm>
            <a:off x="1571604" y="2505264"/>
            <a:ext cx="17859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引用页面地址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1809849" y="3064980"/>
            <a:ext cx="845114" cy="46434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 bwMode="auto">
          <a:xfrm>
            <a:off x="3500430" y="2505264"/>
            <a:ext cx="1571636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框架标识名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3577939" y="2939963"/>
            <a:ext cx="773676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标注 16"/>
          <p:cNvSpPr/>
          <p:nvPr/>
        </p:nvSpPr>
        <p:spPr bwMode="auto">
          <a:xfrm>
            <a:off x="5500694" y="2505264"/>
            <a:ext cx="92869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边框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947051" y="2822139"/>
            <a:ext cx="857254" cy="91655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标注 19"/>
          <p:cNvSpPr/>
          <p:nvPr/>
        </p:nvSpPr>
        <p:spPr bwMode="auto">
          <a:xfrm>
            <a:off x="6786578" y="2505264"/>
            <a:ext cx="200026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是否出现滚动条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flipH="1">
            <a:off x="6876256" y="2874596"/>
            <a:ext cx="910454" cy="10845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 bwMode="auto">
          <a:xfrm>
            <a:off x="500034" y="5219908"/>
            <a:ext cx="3143272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是否允许调整框架窗口大小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0"/>
          </p:cNvCxnSpPr>
          <p:nvPr/>
        </p:nvCxnSpPr>
        <p:spPr>
          <a:xfrm rot="16200000" flipV="1">
            <a:off x="1250133" y="4398371"/>
            <a:ext cx="928694" cy="7143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标注 34"/>
          <p:cNvSpPr/>
          <p:nvPr/>
        </p:nvSpPr>
        <p:spPr bwMode="auto">
          <a:xfrm>
            <a:off x="3929058" y="5219908"/>
            <a:ext cx="142876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框架宽度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6" name="直接箭头连接符 35"/>
          <p:cNvCxnSpPr>
            <a:stCxn id="35" idx="0"/>
          </p:cNvCxnSpPr>
          <p:nvPr/>
        </p:nvCxnSpPr>
        <p:spPr>
          <a:xfrm flipH="1" flipV="1">
            <a:off x="2761456" y="4331529"/>
            <a:ext cx="1881982" cy="8883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矩形标注 39"/>
          <p:cNvSpPr/>
          <p:nvPr/>
        </p:nvSpPr>
        <p:spPr bwMode="auto">
          <a:xfrm>
            <a:off x="5572132" y="5219908"/>
            <a:ext cx="142876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框架高度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1" name="直接箭头连接符 40"/>
          <p:cNvCxnSpPr>
            <a:stCxn id="40" idx="0"/>
          </p:cNvCxnSpPr>
          <p:nvPr/>
        </p:nvCxnSpPr>
        <p:spPr>
          <a:xfrm flipH="1" flipV="1">
            <a:off x="4036215" y="4331529"/>
            <a:ext cx="2250297" cy="88837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标题 1"/>
          <p:cNvSpPr txBox="1">
            <a:spLocks/>
          </p:cNvSpPr>
          <p:nvPr/>
        </p:nvSpPr>
        <p:spPr>
          <a:xfrm>
            <a:off x="-1353344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&lt;</a:t>
            </a:r>
            <a:r>
              <a:rPr kumimoji="0" lang="en-US" altLang="zh-CN" sz="3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iframe</a:t>
            </a:r>
            <a:r>
              <a:rPr kumimoji="0" lang="en-US" altLang="zh-CN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&gt;</a:t>
            </a: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内联框架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23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0" grpId="0" animBg="1"/>
      <p:bldP spid="30" grpId="0" animBg="1"/>
      <p:bldP spid="35" grpId="0" animBg="1"/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24" y="1772816"/>
            <a:ext cx="8108255" cy="15001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dirty="0" smtClean="0"/>
              <a:t>大家在上网时，看到的表单在网页中的应用有哪些？</a:t>
            </a:r>
            <a:endParaRPr lang="en-US" altLang="zh-CN" sz="2700" dirty="0" smtClean="0"/>
          </a:p>
        </p:txBody>
      </p:sp>
      <p:pic>
        <p:nvPicPr>
          <p:cNvPr id="17" name="图片 16" descr="3－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5950" y="2420888"/>
            <a:ext cx="5040560" cy="3928124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-1353344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表单在网页中的应用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83" y="2420888"/>
            <a:ext cx="4031883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  <p:grpSp>
        <p:nvGrpSpPr>
          <p:cNvPr id="2" name="组合 29"/>
          <p:cNvGrpSpPr/>
          <p:nvPr/>
        </p:nvGrpSpPr>
        <p:grpSpPr>
          <a:xfrm>
            <a:off x="470344" y="1948770"/>
            <a:ext cx="1000132" cy="400110"/>
            <a:chOff x="1000100" y="1801286"/>
            <a:chExt cx="1000132" cy="40011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756096" y="2668838"/>
            <a:ext cx="8280400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&lt;form  method="post" action="result.html"&gt;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&lt;p&gt;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名字：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name="name" type="text" &gt;  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&lt;p&gt;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密码：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name="pass" type="password" &gt;  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&lt;input type="submit" name="Button" value="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提交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&lt;input type="reset" name="Reset" value="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重填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&lt;/form&gt;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2474248" y="2438860"/>
            <a:ext cx="648805" cy="1028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1492734" y="1856387"/>
            <a:ext cx="2509020" cy="70851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规定如何发送表单数据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常用值：</a:t>
            </a:r>
            <a:r>
              <a:rPr lang="en-US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get  | post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4908459" y="2002145"/>
            <a:ext cx="754390" cy="72778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78816" y="1916832"/>
            <a:ext cx="274145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表示向何处发送表单数据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49" name="AutoShape 4"/>
          <p:cNvSpPr>
            <a:spLocks noChangeArrowheads="1"/>
          </p:cNvSpPr>
          <p:nvPr/>
        </p:nvSpPr>
        <p:spPr bwMode="auto">
          <a:xfrm>
            <a:off x="1511798" y="5812110"/>
            <a:ext cx="6673850" cy="857250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2000" b="1" dirty="0" smtClean="0"/>
              <a:t>在实际网页开发中通常采用</a:t>
            </a:r>
            <a:r>
              <a:rPr lang="en-US" altLang="en-US" sz="2000" b="1" dirty="0" smtClean="0"/>
              <a:t>post</a:t>
            </a:r>
            <a:r>
              <a:rPr lang="zh-CN" altLang="en-US" sz="2000" b="1" dirty="0" smtClean="0"/>
              <a:t>方式提交表单数据</a:t>
            </a:r>
            <a:endParaRPr lang="zh-CN" altLang="en-US" sz="2000" b="1" dirty="0"/>
          </a:p>
        </p:txBody>
      </p:sp>
      <p:grpSp>
        <p:nvGrpSpPr>
          <p:cNvPr id="4" name="组合 50"/>
          <p:cNvGrpSpPr/>
          <p:nvPr/>
        </p:nvGrpSpPr>
        <p:grpSpPr>
          <a:xfrm>
            <a:off x="470367" y="5733256"/>
            <a:ext cx="843709" cy="400110"/>
            <a:chOff x="3786182" y="3143248"/>
            <a:chExt cx="843709" cy="400110"/>
          </a:xfrm>
        </p:grpSpPr>
        <p:sp>
          <p:nvSpPr>
            <p:cNvPr id="53" name="TextBox 52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5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16" name="标题 1"/>
          <p:cNvSpPr txBox="1">
            <a:spLocks/>
          </p:cNvSpPr>
          <p:nvPr/>
        </p:nvSpPr>
        <p:spPr>
          <a:xfrm>
            <a:off x="-241277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>
          <a:xfrm>
            <a:off x="455956" y="2092786"/>
            <a:ext cx="1000132" cy="400110"/>
            <a:chOff x="1000100" y="1801286"/>
            <a:chExt cx="1000132" cy="400110"/>
          </a:xfrm>
        </p:grpSpPr>
        <p:pic>
          <p:nvPicPr>
            <p:cNvPr id="3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527526" y="2725884"/>
            <a:ext cx="650085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type="text"  name="</a:t>
            </a:r>
            <a:r>
              <a:rPr lang="en-US" altLang="zh-CN" b="1" dirty="0" err="1" smtClean="0">
                <a:latin typeface="+mn-lt"/>
              </a:rPr>
              <a:t>fname</a:t>
            </a:r>
            <a:r>
              <a:rPr lang="en-US" altLang="zh-CN" b="1" dirty="0" smtClean="0">
                <a:latin typeface="+mn-lt"/>
              </a:rPr>
              <a:t>" value=</a:t>
            </a:r>
            <a:r>
              <a:rPr lang="en-US" altLang="zh-CN" b="1" dirty="0" smtClean="0"/>
              <a:t>"text"</a:t>
            </a:r>
            <a:r>
              <a:rPr lang="en-US" altLang="zh-CN" b="1" dirty="0" smtClean="0">
                <a:latin typeface="+mn-lt"/>
              </a:rPr>
              <a:t>&gt;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2099030" y="1987700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Input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元素类型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rot="16200000" flipH="1">
            <a:off x="2800403" y="2498563"/>
            <a:ext cx="436720" cy="1608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3956418" y="1987700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Input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元素名称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 rot="16200000" flipH="1">
            <a:off x="4622072" y="2534282"/>
            <a:ext cx="508156" cy="16079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5813806" y="1987700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Input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元素的值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 rot="5400000">
            <a:off x="6372303" y="2516488"/>
            <a:ext cx="436720" cy="12495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28596" y="3312211"/>
          <a:ext cx="8286809" cy="359723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57322"/>
                <a:gridCol w="6929487"/>
              </a:tblGrid>
              <a:tr h="305392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</a:rPr>
                        <a:t>属性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25565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type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800" b="1" kern="100" dirty="0" smtClean="0"/>
                        <a:t>指定元素</a:t>
                      </a:r>
                      <a:r>
                        <a:rPr lang="zh-CN" sz="1800" b="1" kern="100" dirty="0"/>
                        <a:t>的类型</a:t>
                      </a:r>
                      <a:r>
                        <a:rPr lang="zh-CN" sz="1800" b="1" kern="100" dirty="0" smtClean="0"/>
                        <a:t>。</a:t>
                      </a:r>
                      <a:r>
                        <a:rPr lang="en-US" sz="1800" b="1" kern="100" dirty="0" smtClean="0"/>
                        <a:t>text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password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checkbox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radio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submit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reset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file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hidden</a:t>
                      </a:r>
                      <a:r>
                        <a:rPr lang="zh-CN" sz="1800" b="1" kern="100" dirty="0"/>
                        <a:t>、</a:t>
                      </a:r>
                      <a:r>
                        <a:rPr lang="en-US" sz="1800" b="1" kern="100" dirty="0"/>
                        <a:t>image </a:t>
                      </a:r>
                      <a:r>
                        <a:rPr lang="zh-CN" sz="1800" b="1" kern="100" dirty="0"/>
                        <a:t>和</a:t>
                      </a:r>
                      <a:r>
                        <a:rPr lang="en-US" sz="1800" b="1" kern="100" dirty="0"/>
                        <a:t> </a:t>
                      </a:r>
                      <a:r>
                        <a:rPr lang="en-US" sz="1800" b="1" kern="100" dirty="0" smtClean="0"/>
                        <a:t>button</a:t>
                      </a:r>
                      <a:r>
                        <a:rPr lang="zh-CN" altLang="en-US" sz="1800" b="1" kern="100" dirty="0" smtClean="0"/>
                        <a:t>，</a:t>
                      </a:r>
                      <a:r>
                        <a:rPr lang="zh-CN" sz="1800" b="1" kern="100" dirty="0" smtClean="0"/>
                        <a:t>默认为</a:t>
                      </a:r>
                      <a:r>
                        <a:rPr lang="en-US" sz="1800" b="1" kern="100" dirty="0" smtClean="0"/>
                        <a:t> </a:t>
                      </a:r>
                      <a:r>
                        <a:rPr lang="en-US" sz="1800" b="1" kern="100" dirty="0"/>
                        <a:t>text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483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name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800" b="1" kern="100" dirty="0" smtClean="0"/>
                        <a:t>指定</a:t>
                      </a:r>
                      <a:r>
                        <a:rPr lang="zh-CN" sz="1800" b="1" kern="100" dirty="0"/>
                        <a:t>表单元素的名称</a:t>
                      </a:r>
                      <a:r>
                        <a:rPr lang="zh-CN" sz="1800" b="1" kern="100" dirty="0" smtClean="0"/>
                        <a:t>。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483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value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800" b="1" kern="100" dirty="0" smtClean="0"/>
                        <a:t>元素</a:t>
                      </a:r>
                      <a:r>
                        <a:rPr lang="zh-CN" sz="1800" b="1" kern="100" dirty="0"/>
                        <a:t>的初始值</a:t>
                      </a:r>
                      <a:r>
                        <a:rPr lang="zh-CN" sz="1800" b="1" kern="100" dirty="0" smtClean="0"/>
                        <a:t>。</a:t>
                      </a:r>
                      <a:r>
                        <a:rPr lang="en-US" sz="1800" b="1" kern="100" dirty="0" smtClean="0"/>
                        <a:t>type </a:t>
                      </a:r>
                      <a:r>
                        <a:rPr lang="zh-CN" sz="1800" b="1" kern="100" dirty="0"/>
                        <a:t>为</a:t>
                      </a:r>
                      <a:r>
                        <a:rPr lang="en-US" sz="1800" b="1" kern="100" dirty="0"/>
                        <a:t> </a:t>
                      </a:r>
                      <a:r>
                        <a:rPr lang="en-US" sz="1800" b="1" kern="100" dirty="0" smtClean="0"/>
                        <a:t>radio</a:t>
                      </a:r>
                      <a:r>
                        <a:rPr lang="zh-CN" altLang="en-US" sz="1800" b="1" kern="100" dirty="0" smtClean="0"/>
                        <a:t>时</a:t>
                      </a:r>
                      <a:r>
                        <a:rPr lang="zh-CN" sz="1800" b="1" kern="100" dirty="0" smtClean="0"/>
                        <a:t>必须</a:t>
                      </a:r>
                      <a:r>
                        <a:rPr lang="zh-CN" sz="1800" b="1" kern="100" dirty="0"/>
                        <a:t>指定一个值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25565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size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800" b="1" kern="100" dirty="0" smtClean="0"/>
                        <a:t>指定</a:t>
                      </a:r>
                      <a:r>
                        <a:rPr lang="zh-CN" sz="1800" b="1" kern="100" dirty="0"/>
                        <a:t>表单元素的初始宽度</a:t>
                      </a:r>
                      <a:r>
                        <a:rPr lang="zh-CN" sz="1800" b="1" kern="100" dirty="0" smtClean="0"/>
                        <a:t>。</a:t>
                      </a:r>
                      <a:r>
                        <a:rPr lang="zh-CN" altLang="en-US" sz="1800" b="1" kern="100" dirty="0" smtClean="0"/>
                        <a:t>当</a:t>
                      </a:r>
                      <a:r>
                        <a:rPr lang="en-US" sz="1800" b="1" kern="100" dirty="0" smtClean="0"/>
                        <a:t> </a:t>
                      </a:r>
                      <a:r>
                        <a:rPr lang="en-US" sz="1800" b="1" kern="100" dirty="0"/>
                        <a:t>type </a:t>
                      </a:r>
                      <a:r>
                        <a:rPr lang="zh-CN" sz="1800" b="1" kern="100" dirty="0"/>
                        <a:t>为</a:t>
                      </a:r>
                      <a:r>
                        <a:rPr lang="en-US" sz="1800" b="1" kern="100" dirty="0"/>
                        <a:t> text </a:t>
                      </a:r>
                      <a:r>
                        <a:rPr lang="zh-CN" sz="1800" b="1" kern="100" dirty="0"/>
                        <a:t>或</a:t>
                      </a:r>
                      <a:r>
                        <a:rPr lang="en-US" sz="1800" b="1" kern="100" dirty="0"/>
                        <a:t> </a:t>
                      </a:r>
                      <a:r>
                        <a:rPr lang="en-US" sz="1800" b="1" kern="100" dirty="0" smtClean="0"/>
                        <a:t>password</a:t>
                      </a:r>
                      <a:r>
                        <a:rPr lang="zh-CN" altLang="en-US" sz="1800" b="1" kern="100" dirty="0" smtClean="0"/>
                        <a:t>时</a:t>
                      </a:r>
                      <a:r>
                        <a:rPr lang="zh-CN" sz="1800" b="1" kern="100" dirty="0" smtClean="0"/>
                        <a:t>，表</a:t>
                      </a:r>
                      <a:r>
                        <a:rPr lang="zh-CN" sz="1800" b="1" kern="100" dirty="0"/>
                        <a:t>单元素的大小以字符为单位。对于</a:t>
                      </a:r>
                      <a:r>
                        <a:rPr lang="zh-CN" sz="1800" b="1" kern="100" dirty="0" smtClean="0"/>
                        <a:t>其他类型</a:t>
                      </a:r>
                      <a:r>
                        <a:rPr lang="zh-CN" sz="1800" b="1" kern="100" dirty="0"/>
                        <a:t>，宽度以像素为单位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483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 err="1"/>
                        <a:t>maxlength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800" b="1" kern="100" dirty="0" smtClean="0"/>
                        <a:t>type</a:t>
                      </a:r>
                      <a:r>
                        <a:rPr lang="zh-CN" altLang="en-US" sz="1800" b="1" kern="100" dirty="0" smtClean="0"/>
                        <a:t>为</a:t>
                      </a:r>
                      <a:r>
                        <a:rPr lang="en-US" sz="1800" b="1" kern="100" dirty="0" smtClean="0"/>
                        <a:t>text </a:t>
                      </a:r>
                      <a:r>
                        <a:rPr lang="zh-CN" sz="1800" b="1" kern="100" dirty="0"/>
                        <a:t>或</a:t>
                      </a:r>
                      <a:r>
                        <a:rPr lang="en-US" sz="1800" b="1" kern="100" dirty="0"/>
                        <a:t> password </a:t>
                      </a:r>
                      <a:r>
                        <a:rPr lang="zh-CN" altLang="en-US" sz="1800" b="1" kern="100" dirty="0" smtClean="0"/>
                        <a:t>时，</a:t>
                      </a:r>
                      <a:r>
                        <a:rPr lang="zh-CN" sz="1800" b="1" kern="100" dirty="0" smtClean="0"/>
                        <a:t>输入</a:t>
                      </a:r>
                      <a:r>
                        <a:rPr lang="zh-CN" sz="1800" b="1" kern="100" dirty="0"/>
                        <a:t>的最大字符</a:t>
                      </a:r>
                      <a:r>
                        <a:rPr lang="zh-CN" sz="1800" b="1" kern="100" dirty="0" smtClean="0"/>
                        <a:t>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483">
                <a:tc>
                  <a:txBody>
                    <a:bodyPr/>
                    <a:lstStyle/>
                    <a:p>
                      <a:pPr marL="25400" marR="25400" algn="ctr">
                        <a:lnSpc>
                          <a:spcPts val="156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b="1" kern="100" dirty="0"/>
                        <a:t>checked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5400" marR="25400" algn="just">
                        <a:lnSpc>
                          <a:spcPct val="15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800" b="1" kern="100" dirty="0" smtClean="0"/>
                        <a:t>type</a:t>
                      </a:r>
                      <a:r>
                        <a:rPr lang="zh-CN" sz="1800" b="1" kern="100" dirty="0" smtClean="0"/>
                        <a:t>为</a:t>
                      </a:r>
                      <a:r>
                        <a:rPr lang="en-US" sz="1800" b="1" kern="100" dirty="0" smtClean="0"/>
                        <a:t>radio</a:t>
                      </a:r>
                      <a:r>
                        <a:rPr lang="zh-CN" sz="1800" b="1" kern="100" dirty="0" smtClean="0"/>
                        <a:t>或</a:t>
                      </a:r>
                      <a:r>
                        <a:rPr lang="en-US" sz="1800" b="1" kern="100" dirty="0" smtClean="0"/>
                        <a:t>checkbox</a:t>
                      </a:r>
                      <a:r>
                        <a:rPr lang="zh-CN" sz="1800" b="1" kern="100" dirty="0" smtClean="0"/>
                        <a:t>时，</a:t>
                      </a:r>
                      <a:r>
                        <a:rPr lang="zh-CN" altLang="en-US" sz="1800" b="1" kern="100" dirty="0" smtClean="0"/>
                        <a:t>指定按钮是否是被选中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6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表单元素格式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911313"/>
            <a:ext cx="7645398" cy="509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 smtClean="0"/>
              <a:t>文本框</a:t>
            </a:r>
            <a:endParaRPr lang="zh-CN" altLang="en-US" sz="2700" dirty="0"/>
          </a:p>
        </p:txBody>
      </p:sp>
      <p:grpSp>
        <p:nvGrpSpPr>
          <p:cNvPr id="4" name="组合 4"/>
          <p:cNvGrpSpPr/>
          <p:nvPr/>
        </p:nvGrpSpPr>
        <p:grpSpPr>
          <a:xfrm>
            <a:off x="456526" y="2524834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599534" y="3810810"/>
            <a:ext cx="6500858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text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 name=</a:t>
            </a:r>
            <a:r>
              <a:rPr lang="en-US" altLang="zh-CN" b="1" dirty="0" smtClean="0"/>
              <a:t>"</a:t>
            </a:r>
            <a:r>
              <a:rPr lang="en-US" altLang="zh-CN" b="1" dirty="0" err="1" smtClean="0">
                <a:latin typeface="+mn-lt"/>
              </a:rPr>
              <a:t>userName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value=</a:t>
            </a:r>
            <a:r>
              <a:rPr lang="en-US" altLang="zh-CN" b="1" dirty="0" smtClean="0"/>
              <a:t>"</a:t>
            </a:r>
            <a:r>
              <a:rPr lang="zh-CN" altLang="en-US" b="1" dirty="0" smtClean="0"/>
              <a:t>用户名</a:t>
            </a:r>
            <a:r>
              <a:rPr lang="en-US" altLang="zh-CN" b="1" dirty="0" smtClean="0"/>
              <a:t>" size="30" </a:t>
            </a:r>
            <a:r>
              <a:rPr lang="en-US" altLang="zh-CN" b="1" dirty="0" err="1" smtClean="0"/>
              <a:t>maxlength</a:t>
            </a:r>
            <a:r>
              <a:rPr lang="en-US" altLang="zh-CN" b="1" dirty="0" smtClean="0"/>
              <a:t>="20" </a:t>
            </a:r>
            <a:r>
              <a:rPr lang="en-US" altLang="zh-CN" b="1" dirty="0" smtClean="0">
                <a:latin typeface="+mn-lt"/>
              </a:rPr>
              <a:t>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456790" y="3072626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文本框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2863735" y="3479571"/>
            <a:ext cx="412914" cy="34483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028426" y="3072626"/>
            <a:ext cx="134684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文本框名称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16200000" flipH="1">
            <a:off x="4611124" y="3536253"/>
            <a:ext cx="508156" cy="3267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07412" y="3072626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文本框初始值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6765910" y="3601415"/>
            <a:ext cx="436720" cy="1249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28096" y="5144328"/>
            <a:ext cx="134684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文本框长度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rot="5400000" flipH="1" flipV="1">
            <a:off x="1971964" y="4730940"/>
            <a:ext cx="642942" cy="18383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385484" y="5144328"/>
            <a:ext cx="2509021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文本框可输入最大字符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4" name="直接箭头连接符 23"/>
          <p:cNvCxnSpPr>
            <a:stCxn id="23" idx="0"/>
          </p:cNvCxnSpPr>
          <p:nvPr/>
        </p:nvCxnSpPr>
        <p:spPr>
          <a:xfrm rot="16200000" flipV="1">
            <a:off x="4119899" y="4624232"/>
            <a:ext cx="642938" cy="3972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2799175" y="5805264"/>
            <a:ext cx="3429009" cy="431800"/>
            <a:chOff x="1643063" y="6143625"/>
            <a:chExt cx="3429008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42900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1723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：文本框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5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表单元素</a:t>
            </a:r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916832"/>
            <a:ext cx="7645398" cy="5095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密码框</a:t>
            </a:r>
            <a:endParaRPr lang="zh-CN" altLang="en-US" dirty="0"/>
          </a:p>
        </p:txBody>
      </p:sp>
      <p:grpSp>
        <p:nvGrpSpPr>
          <p:cNvPr id="4" name="组合 4"/>
          <p:cNvGrpSpPr/>
          <p:nvPr/>
        </p:nvGrpSpPr>
        <p:grpSpPr>
          <a:xfrm>
            <a:off x="475524" y="2497845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285852" y="3950119"/>
            <a:ext cx="6929486" cy="4149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password 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 name=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pass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/>
              <a:t> size="20" </a:t>
            </a:r>
            <a:r>
              <a:rPr lang="en-US" altLang="zh-CN" b="1" dirty="0" smtClean="0">
                <a:latin typeface="+mn-lt"/>
              </a:rPr>
              <a:t>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404143" y="3211935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密码框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2823447" y="3606522"/>
            <a:ext cx="484352" cy="44098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135730" y="3211935"/>
            <a:ext cx="157927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密码框的名称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16200000" flipH="1">
            <a:off x="4863697" y="3646510"/>
            <a:ext cx="484354" cy="36101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6672" y="3211935"/>
            <a:ext cx="167866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密码框的长度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6767677" y="3460865"/>
            <a:ext cx="484354" cy="7323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2871183" y="5805264"/>
            <a:ext cx="3429009" cy="431800"/>
            <a:chOff x="1643063" y="6143625"/>
            <a:chExt cx="3429008" cy="431800"/>
          </a:xfrm>
          <a:solidFill>
            <a:srgbClr val="0070C0"/>
          </a:solidFill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3429008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2428875" y="6143644"/>
              <a:ext cx="21723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：密码框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0" name="标题 1"/>
          <p:cNvSpPr txBox="1">
            <a:spLocks/>
          </p:cNvSpPr>
          <p:nvPr/>
        </p:nvSpPr>
        <p:spPr>
          <a:xfrm>
            <a:off x="-2073424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表单元素</a:t>
            </a:r>
          </a:p>
        </p:txBody>
      </p:sp>
      <p:sp>
        <p:nvSpPr>
          <p:cNvPr id="21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5576" y="1916832"/>
            <a:ext cx="7645398" cy="509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 smtClean="0"/>
              <a:t>单选按钮</a:t>
            </a:r>
            <a:endParaRPr lang="zh-CN" altLang="en-US" sz="2700" dirty="0"/>
          </a:p>
        </p:txBody>
      </p:sp>
      <p:grpSp>
        <p:nvGrpSpPr>
          <p:cNvPr id="4" name="组合 4"/>
          <p:cNvGrpSpPr/>
          <p:nvPr/>
        </p:nvGrpSpPr>
        <p:grpSpPr>
          <a:xfrm>
            <a:off x="403516" y="2740858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85786" y="3812847"/>
            <a:ext cx="7858180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name="gen"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radio</a:t>
            </a:r>
            <a:r>
              <a:rPr lang="en-US" altLang="zh-CN" b="1" dirty="0" smtClean="0">
                <a:latin typeface="+mn-lt"/>
              </a:rPr>
              <a:t>" value="</a:t>
            </a:r>
            <a:r>
              <a:rPr lang="zh-CN" altLang="en-US" b="1" dirty="0" smtClean="0">
                <a:latin typeface="+mn-lt"/>
              </a:rPr>
              <a:t>男</a:t>
            </a:r>
            <a:r>
              <a:rPr lang="en-US" altLang="zh-CN" b="1" dirty="0" smtClean="0">
                <a:latin typeface="+mn-lt"/>
              </a:rPr>
              <a:t>"  checked="checked" &gt;</a:t>
            </a:r>
            <a:r>
              <a:rPr lang="zh-CN" altLang="en-US" b="1" dirty="0" smtClean="0">
                <a:latin typeface="+mn-lt"/>
              </a:rPr>
              <a:t>男</a:t>
            </a:r>
            <a:endParaRPr lang="en-US" altLang="zh-CN" b="1" dirty="0" smtClean="0"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name="gen"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radio</a:t>
            </a:r>
            <a:r>
              <a:rPr lang="en-US" altLang="zh-CN" b="1" dirty="0" smtClean="0">
                <a:latin typeface="+mn-lt"/>
              </a:rPr>
              <a:t>" value="</a:t>
            </a:r>
            <a:r>
              <a:rPr lang="zh-CN" altLang="en-US" b="1" dirty="0" smtClean="0">
                <a:latin typeface="+mn-lt"/>
              </a:rPr>
              <a:t>女</a:t>
            </a:r>
            <a:r>
              <a:rPr lang="en-US" altLang="zh-CN" b="1" dirty="0" smtClean="0">
                <a:latin typeface="+mn-lt"/>
              </a:rPr>
              <a:t>" &gt;</a:t>
            </a:r>
            <a:r>
              <a:rPr lang="zh-CN" altLang="en-US" b="1" dirty="0" smtClean="0">
                <a:latin typeface="+mn-lt"/>
              </a:rPr>
              <a:t>女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96528" y="2987511"/>
            <a:ext cx="134684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单选按钮框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3270876" y="3559489"/>
            <a:ext cx="785820" cy="3876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940716" y="3003225"/>
            <a:ext cx="41710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16200000" flipH="1">
            <a:off x="4975646" y="3549749"/>
            <a:ext cx="627230" cy="2799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6672" y="3074663"/>
            <a:ext cx="239304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单选按钮选中状态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7160586" y="3502188"/>
            <a:ext cx="627230" cy="5179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-205273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表单元素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916832"/>
            <a:ext cx="7645398" cy="509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 smtClean="0"/>
              <a:t>复选框</a:t>
            </a:r>
            <a:endParaRPr lang="zh-CN" altLang="en-US" sz="2700" dirty="0"/>
          </a:p>
        </p:txBody>
      </p:sp>
      <p:grpSp>
        <p:nvGrpSpPr>
          <p:cNvPr id="4" name="组合 4"/>
          <p:cNvGrpSpPr/>
          <p:nvPr/>
        </p:nvGrpSpPr>
        <p:grpSpPr>
          <a:xfrm>
            <a:off x="460516" y="2596842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032020" y="3245006"/>
            <a:ext cx="7572428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checkbox</a:t>
            </a:r>
            <a:r>
              <a:rPr lang="en-US" altLang="zh-CN" b="1" dirty="0" smtClean="0">
                <a:latin typeface="+mn-lt"/>
              </a:rPr>
              <a:t>" name="interest" value="sports"&gt;</a:t>
            </a:r>
            <a:r>
              <a:rPr lang="zh-CN" altLang="en-US" b="1" dirty="0" smtClean="0">
                <a:latin typeface="+mn-lt"/>
              </a:rPr>
              <a:t>运动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checkbox</a:t>
            </a:r>
            <a:r>
              <a:rPr lang="en-US" altLang="zh-CN" b="1" dirty="0" smtClean="0">
                <a:latin typeface="+mn-lt"/>
              </a:rPr>
              <a:t>" name="interest" value="talk" checked="checked" &gt;</a:t>
            </a:r>
            <a:r>
              <a:rPr lang="zh-CN" altLang="en-US" b="1" dirty="0" smtClean="0">
                <a:latin typeface="+mn-lt"/>
              </a:rPr>
              <a:t>聊天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checkbox</a:t>
            </a:r>
            <a:r>
              <a:rPr lang="en-US" altLang="zh-CN" b="1" dirty="0" smtClean="0">
                <a:latin typeface="+mn-lt"/>
              </a:rPr>
              <a:t>" name="interest" value="play"&gt;</a:t>
            </a:r>
            <a:r>
              <a:rPr lang="zh-CN" altLang="en-US" b="1" dirty="0" smtClean="0">
                <a:latin typeface="+mn-lt"/>
              </a:rPr>
              <a:t>玩游戏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75028" y="2435384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复选框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2474816" y="2949486"/>
            <a:ext cx="698668" cy="4162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01330" y="2435384"/>
            <a:ext cx="41710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值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2" name="直接箭头连接符 11"/>
          <p:cNvCxnSpPr>
            <a:stCxn id="11" idx="2"/>
          </p:cNvCxnSpPr>
          <p:nvPr/>
        </p:nvCxnSpPr>
        <p:spPr>
          <a:xfrm rot="16200000" flipH="1">
            <a:off x="6043417" y="2874751"/>
            <a:ext cx="627230" cy="4943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89144" y="5864408"/>
            <a:ext cx="239304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复选框选中状态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rot="5400000" flipH="1" flipV="1">
            <a:off x="1773157" y="5105348"/>
            <a:ext cx="1071570" cy="44655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-241277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表单元素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5576" y="1916832"/>
            <a:ext cx="7645398" cy="509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 smtClean="0"/>
              <a:t>列表框</a:t>
            </a:r>
            <a:endParaRPr lang="zh-CN" altLang="en-US" sz="2700" dirty="0"/>
          </a:p>
        </p:txBody>
      </p:sp>
      <p:grpSp>
        <p:nvGrpSpPr>
          <p:cNvPr id="4" name="组合 4"/>
          <p:cNvGrpSpPr/>
          <p:nvPr/>
        </p:nvGrpSpPr>
        <p:grpSpPr>
          <a:xfrm>
            <a:off x="475524" y="2647418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895032" y="3528478"/>
            <a:ext cx="7572428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&lt;select </a:t>
            </a:r>
            <a:r>
              <a:rPr lang="en-US" altLang="zh-CN" b="1" dirty="0" smtClean="0">
                <a:latin typeface="+mn-lt"/>
              </a:rPr>
              <a:t>name="</a:t>
            </a:r>
            <a:r>
              <a:rPr lang="zh-CN" altLang="en-US" b="1" dirty="0" smtClean="0">
                <a:latin typeface="+mn-lt"/>
              </a:rPr>
              <a:t>列表名称</a:t>
            </a:r>
            <a:r>
              <a:rPr lang="en-US" altLang="zh-CN" b="1" dirty="0" smtClean="0">
                <a:latin typeface="+mn-lt"/>
              </a:rPr>
              <a:t>" size="</a:t>
            </a:r>
            <a:r>
              <a:rPr lang="zh-CN" altLang="en-US" b="1" dirty="0" smtClean="0">
                <a:latin typeface="+mn-lt"/>
              </a:rPr>
              <a:t>行数</a:t>
            </a:r>
            <a:r>
              <a:rPr lang="en-US" altLang="zh-CN" b="1" dirty="0" smtClean="0">
                <a:latin typeface="+mn-lt"/>
              </a:rPr>
              <a:t>"&gt;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&lt;option </a:t>
            </a:r>
            <a:r>
              <a:rPr lang="en-US" altLang="zh-CN" b="1" dirty="0" smtClean="0">
                <a:latin typeface="+mn-lt"/>
              </a:rPr>
              <a:t>value="</a:t>
            </a:r>
            <a:r>
              <a:rPr lang="zh-CN" altLang="en-US" b="1" dirty="0" smtClean="0">
                <a:latin typeface="+mn-lt"/>
              </a:rPr>
              <a:t>选项的值</a:t>
            </a:r>
            <a:r>
              <a:rPr lang="en-US" altLang="zh-CN" b="1" dirty="0" smtClean="0">
                <a:latin typeface="+mn-lt"/>
              </a:rPr>
              <a:t>" selected="selected"&gt;…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&lt;/option 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&lt;option </a:t>
            </a:r>
            <a:r>
              <a:rPr lang="en-US" altLang="zh-CN" b="1" dirty="0" smtClean="0">
                <a:latin typeface="+mn-lt"/>
              </a:rPr>
              <a:t>value="</a:t>
            </a:r>
            <a:r>
              <a:rPr lang="zh-CN" altLang="en-US" b="1" dirty="0" smtClean="0">
                <a:latin typeface="+mn-lt"/>
              </a:rPr>
              <a:t>选项的值</a:t>
            </a:r>
            <a:r>
              <a:rPr lang="en-US" altLang="zh-CN" b="1" dirty="0" smtClean="0">
                <a:latin typeface="+mn-lt"/>
              </a:rPr>
              <a:t>"&gt;…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&lt;/option 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&lt;/select&gt;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95164" y="2718856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列表框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1659170" y="3113447"/>
            <a:ext cx="698669" cy="6552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538106" y="5576376"/>
            <a:ext cx="857256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选项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rot="16200000" flipV="1">
            <a:off x="2038040" y="4647682"/>
            <a:ext cx="500066" cy="13573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5538502" y="3076046"/>
            <a:ext cx="150019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默认选中项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5385623" y="3458954"/>
            <a:ext cx="912982" cy="8929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-241277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表单元素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784254" y="1839875"/>
            <a:ext cx="7645398" cy="581013"/>
          </a:xfrm>
          <a:prstGeom prst="rect">
            <a:avLst/>
          </a:prstGeom>
        </p:spPr>
        <p:txBody>
          <a:bodyPr/>
          <a:lstStyle/>
          <a:p>
            <a:r>
              <a:rPr lang="zh-CN" altLang="en-US" sz="2700" dirty="0" smtClean="0"/>
              <a:t>注释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1168079" y="2328379"/>
            <a:ext cx="3763961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!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--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这里面是注释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--&gt;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网页基本信息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917013"/>
            <a:ext cx="7645398" cy="12239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 smtClean="0"/>
              <a:t>按钮</a:t>
            </a:r>
            <a:endParaRPr lang="en-US" altLang="zh-CN" sz="2700" dirty="0" smtClean="0"/>
          </a:p>
          <a:p>
            <a:pPr lvl="1"/>
            <a:r>
              <a:rPr lang="zh-CN" altLang="en-US" sz="2700" dirty="0" smtClean="0"/>
              <a:t>图片按钮</a:t>
            </a:r>
            <a:endParaRPr lang="zh-CN" altLang="en-US" sz="2700" dirty="0"/>
          </a:p>
        </p:txBody>
      </p:sp>
      <p:grpSp>
        <p:nvGrpSpPr>
          <p:cNvPr id="4" name="组合 4"/>
          <p:cNvGrpSpPr/>
          <p:nvPr/>
        </p:nvGrpSpPr>
        <p:grpSpPr>
          <a:xfrm>
            <a:off x="460516" y="2935450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1032020" y="3816510"/>
            <a:ext cx="7572428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reset</a:t>
            </a:r>
            <a:r>
              <a:rPr lang="en-US" altLang="zh-CN" b="1" dirty="0" smtClean="0">
                <a:latin typeface="+mn-lt"/>
              </a:rPr>
              <a:t>" name="</a:t>
            </a:r>
            <a:r>
              <a:rPr lang="en-US" altLang="zh-CN" b="1" dirty="0" err="1" smtClean="0">
                <a:latin typeface="+mn-lt"/>
              </a:rPr>
              <a:t>butReset</a:t>
            </a:r>
            <a:r>
              <a:rPr lang="en-US" altLang="zh-CN" b="1" dirty="0" smtClean="0">
                <a:latin typeface="+mn-lt"/>
              </a:rPr>
              <a:t>" value="reset</a:t>
            </a:r>
            <a:r>
              <a:rPr lang="zh-CN" altLang="en-US" b="1" dirty="0" smtClean="0">
                <a:latin typeface="+mn-lt"/>
              </a:rPr>
              <a:t>按钮</a:t>
            </a:r>
            <a:r>
              <a:rPr lang="en-US" altLang="zh-CN" b="1" dirty="0" smtClean="0">
                <a:latin typeface="+mn-lt"/>
              </a:rPr>
              <a:t>"&gt;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submit</a:t>
            </a:r>
            <a:r>
              <a:rPr lang="en-US" altLang="zh-CN" b="1" dirty="0" smtClean="0">
                <a:latin typeface="+mn-lt"/>
              </a:rPr>
              <a:t>" name="</a:t>
            </a:r>
            <a:r>
              <a:rPr lang="en-US" altLang="zh-CN" b="1" dirty="0" err="1" smtClean="0">
                <a:latin typeface="+mn-lt"/>
              </a:rPr>
              <a:t>butSubmit</a:t>
            </a:r>
            <a:r>
              <a:rPr lang="en-US" altLang="zh-CN" b="1" dirty="0" smtClean="0">
                <a:latin typeface="+mn-lt"/>
              </a:rPr>
              <a:t>" value="submit</a:t>
            </a:r>
            <a:r>
              <a:rPr lang="zh-CN" altLang="en-US" b="1" dirty="0" smtClean="0">
                <a:latin typeface="+mn-lt"/>
              </a:rPr>
              <a:t>按钮</a:t>
            </a:r>
            <a:r>
              <a:rPr lang="en-US" altLang="zh-CN" b="1" dirty="0" smtClean="0">
                <a:latin typeface="+mn-lt"/>
              </a:rPr>
              <a:t>"&gt;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button</a:t>
            </a:r>
            <a:r>
              <a:rPr lang="en-US" altLang="zh-CN" b="1" dirty="0" smtClean="0">
                <a:latin typeface="+mn-lt"/>
              </a:rPr>
              <a:t>" name="</a:t>
            </a:r>
            <a:r>
              <a:rPr lang="en-US" altLang="zh-CN" b="1" dirty="0" err="1" smtClean="0">
                <a:latin typeface="+mn-lt"/>
              </a:rPr>
              <a:t>butButton</a:t>
            </a:r>
            <a:r>
              <a:rPr lang="en-US" altLang="zh-CN" b="1" dirty="0" smtClean="0">
                <a:latin typeface="+mn-lt"/>
              </a:rPr>
              <a:t>" value="button</a:t>
            </a:r>
            <a:r>
              <a:rPr lang="zh-CN" altLang="en-US" b="1" dirty="0" smtClean="0">
                <a:latin typeface="+mn-lt"/>
              </a:rPr>
              <a:t>按钮</a:t>
            </a:r>
            <a:r>
              <a:rPr lang="en-US" altLang="zh-CN" b="1" dirty="0" smtClean="0">
                <a:latin typeface="+mn-lt"/>
              </a:rPr>
              <a:t>"</a:t>
            </a:r>
            <a:r>
              <a:rPr lang="fr-FR" altLang="zh-CN" b="1" dirty="0" smtClean="0"/>
              <a:t>/</a:t>
            </a:r>
            <a:r>
              <a:rPr lang="en-US" altLang="zh-CN" b="1" dirty="0" smtClean="0">
                <a:latin typeface="+mn-lt"/>
              </a:rPr>
              <a:t>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032152" y="3006888"/>
            <a:ext cx="1114409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重置按钮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2354328" y="3614821"/>
            <a:ext cx="698668" cy="22861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675094" y="5864408"/>
            <a:ext cx="128588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普通按钮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rot="16200000" flipV="1">
            <a:off x="2925127" y="5471499"/>
            <a:ext cx="428628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89474" y="3221202"/>
            <a:ext cx="128588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提交按钮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2968703" y="3586249"/>
            <a:ext cx="1055856" cy="107157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746796" y="3649830"/>
            <a:ext cx="128588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图片路径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auto">
          <a:xfrm>
            <a:off x="1032020" y="4435648"/>
            <a:ext cx="7572428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zh-CN" b="1" dirty="0" smtClean="0">
                <a:latin typeface="+mn-lt"/>
              </a:rPr>
              <a:t>&lt;input  type="</a:t>
            </a:r>
            <a:r>
              <a:rPr lang="fr-FR" altLang="zh-CN" b="1" dirty="0" smtClean="0">
                <a:solidFill>
                  <a:srgbClr val="FF0000"/>
                </a:solidFill>
                <a:latin typeface="+mn-lt"/>
              </a:rPr>
              <a:t>image</a:t>
            </a:r>
            <a:r>
              <a:rPr lang="fr-FR" altLang="zh-CN" b="1" dirty="0" smtClean="0">
                <a:latin typeface="+mn-lt"/>
              </a:rPr>
              <a:t>"  src="images/login.gif" /&gt;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6042204" y="3159288"/>
            <a:ext cx="235745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按钮上显示的文字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5" name="直接箭头连接符 34"/>
          <p:cNvCxnSpPr>
            <a:stCxn id="34" idx="2"/>
          </p:cNvCxnSpPr>
          <p:nvPr/>
        </p:nvCxnSpPr>
        <p:spPr>
          <a:xfrm rot="5400000">
            <a:off x="6818019" y="3675548"/>
            <a:ext cx="546268" cy="25955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4" idx="2"/>
          </p:cNvCxnSpPr>
          <p:nvPr/>
        </p:nvCxnSpPr>
        <p:spPr>
          <a:xfrm rot="5400000">
            <a:off x="4968967" y="4229193"/>
            <a:ext cx="627230" cy="2143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3" grpId="0" animBg="1"/>
      <p:bldP spid="13" grpId="1" animBg="1"/>
      <p:bldP spid="30" grpId="0" animBg="1"/>
      <p:bldP spid="30" grpId="1" animBg="1"/>
      <p:bldP spid="24" grpId="0" animBg="1"/>
      <p:bldP spid="33" grpId="0" animBg="1"/>
      <p:bldP spid="34" grpId="0" animBg="1"/>
      <p:bldP spid="3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5576" y="1916832"/>
            <a:ext cx="7645398" cy="509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 smtClean="0"/>
              <a:t>多行文本域</a:t>
            </a:r>
            <a:endParaRPr lang="zh-CN" altLang="en-US" sz="2700" dirty="0"/>
          </a:p>
        </p:txBody>
      </p:sp>
      <p:grpSp>
        <p:nvGrpSpPr>
          <p:cNvPr id="4" name="组合 4"/>
          <p:cNvGrpSpPr/>
          <p:nvPr/>
        </p:nvGrpSpPr>
        <p:grpSpPr>
          <a:xfrm>
            <a:off x="465076" y="2650022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11560" y="4294837"/>
            <a:ext cx="8143932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textarea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b="1" dirty="0" smtClean="0">
                <a:latin typeface="+mn-lt"/>
              </a:rPr>
              <a:t>name=</a:t>
            </a:r>
            <a:r>
              <a:rPr lang="en-US" altLang="zh-CN" b="1" dirty="0" smtClean="0"/>
              <a:t>"</a:t>
            </a:r>
            <a:r>
              <a:rPr lang="en-US" altLang="zh-CN" b="1" dirty="0" err="1" smtClean="0">
                <a:latin typeface="+mn-lt"/>
              </a:rPr>
              <a:t>showText</a:t>
            </a:r>
            <a:r>
              <a:rPr lang="en-US" altLang="zh-CN" b="1" dirty="0" smtClean="0">
                <a:latin typeface="+mn-lt"/>
              </a:rPr>
              <a:t>"  cols=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x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  rows=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y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文本内容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textarea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40254" y="3512408"/>
            <a:ext cx="141096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多行文本域 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1579381" y="3917623"/>
            <a:ext cx="698666" cy="63404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26204" y="3512408"/>
            <a:ext cx="150019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显示的列数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16200000" flipH="1">
            <a:off x="4030580" y="3931034"/>
            <a:ext cx="698668" cy="6072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397906" y="3512408"/>
            <a:ext cx="150019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显示的行数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rot="5400000">
            <a:off x="5673655" y="4038192"/>
            <a:ext cx="627230" cy="3214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-241277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表单元素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表单元素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27584" y="1844824"/>
            <a:ext cx="7645398" cy="509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 smtClean="0"/>
              <a:t>文件域</a:t>
            </a:r>
            <a:endParaRPr lang="zh-CN" altLang="en-US" sz="2700" dirty="0"/>
          </a:p>
        </p:txBody>
      </p:sp>
      <p:grpSp>
        <p:nvGrpSpPr>
          <p:cNvPr id="4" name="组合 4"/>
          <p:cNvGrpSpPr/>
          <p:nvPr/>
        </p:nvGrpSpPr>
        <p:grpSpPr>
          <a:xfrm>
            <a:off x="465076" y="2356181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539552" y="3784972"/>
            <a:ext cx="8143932" cy="23083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&lt;form action="" method="post"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enctype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="multipart/form-data"</a:t>
            </a:r>
            <a:r>
              <a:rPr lang="en-US" altLang="zh-CN" b="1" dirty="0" smtClean="0">
                <a:latin typeface="+mn-lt"/>
              </a:rPr>
              <a:t>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&lt;p&gt;&lt;input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file</a:t>
            </a:r>
            <a:r>
              <a:rPr lang="en-US" altLang="zh-CN" b="1" dirty="0" smtClean="0">
                <a:latin typeface="+mn-lt"/>
              </a:rPr>
              <a:t>" name="files" /&gt;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&lt;input type="submit" name="upload" value="</a:t>
            </a:r>
            <a:r>
              <a:rPr lang="zh-CN" altLang="en-US" b="1" dirty="0" smtClean="0">
                <a:latin typeface="+mn-lt"/>
              </a:rPr>
              <a:t>上传</a:t>
            </a:r>
            <a:r>
              <a:rPr lang="en-US" altLang="zh-CN" b="1" dirty="0" smtClean="0">
                <a:latin typeface="+mn-lt"/>
              </a:rPr>
              <a:t>" /&gt;&lt;/p&gt;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&lt;/form&gt;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468246" y="3002543"/>
            <a:ext cx="881973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文件域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1696596" y="3588083"/>
            <a:ext cx="1198734" cy="77346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325898" y="3002543"/>
            <a:ext cx="185738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表单编码属性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 rot="5400000">
            <a:off x="5690946" y="3439031"/>
            <a:ext cx="627230" cy="5000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 txBox="1">
            <a:spLocks/>
          </p:cNvSpPr>
          <p:nvPr/>
        </p:nvSpPr>
        <p:spPr>
          <a:xfrm>
            <a:off x="-241277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表单元素</a:t>
            </a: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>
          <a:xfrm>
            <a:off x="492540" y="2132856"/>
            <a:ext cx="1000132" cy="400110"/>
            <a:chOff x="1000100" y="1801286"/>
            <a:chExt cx="1000132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539552" y="3897343"/>
            <a:ext cx="814393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hidden</a:t>
            </a:r>
            <a:r>
              <a:rPr lang="en-US" altLang="zh-CN" b="1" dirty="0" smtClean="0">
                <a:latin typeface="+mn-lt"/>
              </a:rPr>
              <a:t>" value="666" name="</a:t>
            </a:r>
            <a:r>
              <a:rPr lang="en-US" altLang="zh-CN" b="1" dirty="0" err="1" smtClean="0">
                <a:latin typeface="+mn-lt"/>
              </a:rPr>
              <a:t>userid</a:t>
            </a:r>
            <a:r>
              <a:rPr lang="en-US" altLang="zh-CN" b="1" dirty="0" smtClean="0">
                <a:latin typeface="+mn-lt"/>
              </a:rPr>
              <a:t>"&gt;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611122" y="2968649"/>
            <a:ext cx="100013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隐藏域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16200000" flipH="1">
            <a:off x="1833291" y="3619450"/>
            <a:ext cx="770106" cy="2143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 txBox="1">
            <a:spLocks/>
          </p:cNvSpPr>
          <p:nvPr/>
        </p:nvSpPr>
        <p:spPr>
          <a:xfrm>
            <a:off x="-2577480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隐藏域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475524" y="2132856"/>
            <a:ext cx="1000132" cy="400110"/>
            <a:chOff x="1000100" y="1801286"/>
            <a:chExt cx="1000132" cy="400110"/>
          </a:xfrm>
        </p:grpSpPr>
        <p:pic>
          <p:nvPicPr>
            <p:cNvPr id="1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603962" y="3501824"/>
            <a:ext cx="8072494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name="name" type="text" value="</a:t>
            </a:r>
            <a:r>
              <a:rPr lang="zh-CN" altLang="en-US" b="1" dirty="0" smtClean="0">
                <a:latin typeface="+mn-lt"/>
              </a:rPr>
              <a:t>张三</a:t>
            </a:r>
            <a:r>
              <a:rPr lang="en-US" altLang="zh-CN" b="1" dirty="0" smtClean="0">
                <a:latin typeface="+mn-lt"/>
              </a:rPr>
              <a:t>" 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readonly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readonly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"</a:t>
            </a:r>
            <a:r>
              <a:rPr lang="en-US" altLang="zh-CN" b="1" dirty="0" smtClean="0">
                <a:latin typeface="+mn-lt"/>
              </a:rPr>
              <a:t>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</a:t>
            </a:r>
            <a:r>
              <a:rPr lang="en-US" altLang="zh-CN" b="1" dirty="0" smtClean="0"/>
              <a:t>"</a:t>
            </a:r>
            <a:r>
              <a:rPr lang="en-US" altLang="zh-CN" b="1" dirty="0" smtClean="0">
                <a:latin typeface="+mn-lt"/>
              </a:rPr>
              <a:t>submit</a:t>
            </a:r>
            <a:r>
              <a:rPr lang="en-US" altLang="zh-CN" b="1" dirty="0" smtClean="0"/>
              <a:t> "</a:t>
            </a:r>
            <a:r>
              <a:rPr lang="en-US" altLang="zh-CN" b="1" dirty="0" smtClean="0">
                <a:latin typeface="+mn-lt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disabled=</a:t>
            </a:r>
            <a:r>
              <a:rPr lang="en-US" altLang="zh-CN" b="1" dirty="0" smtClean="0">
                <a:solidFill>
                  <a:srgbClr val="FF0000"/>
                </a:solidFill>
              </a:rPr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disabled</a:t>
            </a:r>
            <a:r>
              <a:rPr lang="en-US" altLang="zh-CN" b="1" dirty="0" smtClean="0">
                <a:solidFill>
                  <a:srgbClr val="FF0000"/>
                </a:solidFill>
              </a:rPr>
              <a:t>"  </a:t>
            </a:r>
            <a:r>
              <a:rPr lang="en-US" altLang="zh-CN" b="1" dirty="0" smtClean="0">
                <a:latin typeface="+mn-lt"/>
              </a:rPr>
              <a:t>value=</a:t>
            </a:r>
            <a:r>
              <a:rPr lang="en-US" altLang="zh-CN" b="1" dirty="0" smtClean="0"/>
              <a:t>"</a:t>
            </a:r>
            <a:r>
              <a:rPr lang="zh-CN" altLang="en-US" b="1" dirty="0" smtClean="0">
                <a:latin typeface="+mn-lt"/>
              </a:rPr>
              <a:t>保存</a:t>
            </a:r>
            <a:r>
              <a:rPr lang="en-US" altLang="zh-CN" b="1" dirty="0" smtClean="0">
                <a:latin typeface="+mn-lt"/>
              </a:rPr>
              <a:t>" &gt;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461878" y="2644568"/>
            <a:ext cx="135732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只读文本框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9" name="直接箭头连接符 18"/>
          <p:cNvCxnSpPr>
            <a:stCxn id="18" idx="2"/>
          </p:cNvCxnSpPr>
          <p:nvPr/>
        </p:nvCxnSpPr>
        <p:spPr>
          <a:xfrm rot="16200000" flipH="1">
            <a:off x="6773344" y="3384667"/>
            <a:ext cx="770106" cy="357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032986" y="5216336"/>
            <a:ext cx="1000132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禁用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2" name="直接箭头连接符 21"/>
          <p:cNvCxnSpPr>
            <a:stCxn id="21" idx="0"/>
          </p:cNvCxnSpPr>
          <p:nvPr/>
        </p:nvCxnSpPr>
        <p:spPr>
          <a:xfrm rot="5400000" flipH="1" flipV="1">
            <a:off x="4175862" y="4859146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 txBox="1">
            <a:spLocks/>
          </p:cNvSpPr>
          <p:nvPr/>
        </p:nvSpPr>
        <p:spPr>
          <a:xfrm>
            <a:off x="-2196752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只读和禁用</a:t>
            </a: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1844435"/>
            <a:ext cx="7645398" cy="11525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700" dirty="0" smtClean="0"/>
              <a:t>域</a:t>
            </a:r>
            <a:endParaRPr lang="en-US" altLang="zh-CN" sz="2700" dirty="0" smtClean="0"/>
          </a:p>
          <a:p>
            <a:r>
              <a:rPr lang="zh-CN" altLang="en-US" sz="2700" dirty="0" smtClean="0"/>
              <a:t>域标题</a:t>
            </a:r>
            <a:endParaRPr lang="zh-CN" altLang="en-US" sz="2700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285820" y="3236491"/>
            <a:ext cx="6715204" cy="300082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&lt;form action="" method="post" 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fieldset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	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&lt;legend&gt;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</a:rPr>
              <a:t>用户信息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&lt;/legend&gt;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    	</a:t>
            </a:r>
            <a:r>
              <a:rPr lang="zh-CN" altLang="en-US" b="1" dirty="0" smtClean="0">
                <a:latin typeface="+mn-lt"/>
              </a:rPr>
              <a:t>姓名：</a:t>
            </a:r>
            <a:r>
              <a:rPr lang="en-US" altLang="zh-CN" b="1" dirty="0" smtClean="0">
                <a:latin typeface="+mn-lt"/>
              </a:rPr>
              <a:t>&lt;input type="text"/&gt;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      	……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fieldset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&lt;/form&gt;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643306" y="2593549"/>
            <a:ext cx="57150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域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rot="5400000">
            <a:off x="2901066" y="2780003"/>
            <a:ext cx="841543" cy="12144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143504" y="3522243"/>
            <a:ext cx="128588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域标题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 rot="5400000">
            <a:off x="5151361" y="3601538"/>
            <a:ext cx="341476" cy="9286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组合 17"/>
          <p:cNvGrpSpPr/>
          <p:nvPr/>
        </p:nvGrpSpPr>
        <p:grpSpPr>
          <a:xfrm>
            <a:off x="467544" y="2812866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标题 1"/>
          <p:cNvSpPr txBox="1">
            <a:spLocks/>
          </p:cNvSpPr>
          <p:nvPr/>
        </p:nvSpPr>
        <p:spPr>
          <a:xfrm>
            <a:off x="-2001416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语义化的表单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2132467"/>
            <a:ext cx="8002588" cy="115251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增强鼠标的可用性</a:t>
            </a:r>
            <a:endParaRPr lang="en-US" altLang="zh-CN" dirty="0" smtClean="0"/>
          </a:p>
          <a:p>
            <a:r>
              <a:rPr lang="zh-CN" altLang="en-US" dirty="0" smtClean="0"/>
              <a:t>自动将焦点转移到与该标注相关的表单元素上</a:t>
            </a:r>
            <a:endParaRPr lang="zh-CN" alt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17236" y="4291062"/>
            <a:ext cx="6715204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label f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or=</a:t>
            </a:r>
            <a:r>
              <a:rPr lang="en-US" altLang="zh-CN" b="1" dirty="0" smtClean="0">
                <a:solidFill>
                  <a:srgbClr val="FF0000"/>
                </a:solidFill>
              </a:rPr>
              <a:t>"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id"</a:t>
            </a:r>
            <a:r>
              <a:rPr lang="en-US" altLang="zh-CN" b="1" dirty="0" smtClean="0">
                <a:latin typeface="+mn-lt"/>
              </a:rPr>
              <a:t>&gt;</a:t>
            </a:r>
            <a:r>
              <a:rPr lang="zh-CN" altLang="en-US" b="1" dirty="0" smtClean="0">
                <a:latin typeface="+mn-lt"/>
              </a:rPr>
              <a:t>标注的文本</a:t>
            </a:r>
            <a:r>
              <a:rPr lang="en-US" altLang="zh-CN" b="1" dirty="0" smtClean="0">
                <a:latin typeface="+mn-lt"/>
              </a:rPr>
              <a:t>&lt;/label&gt;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&lt;input type="radio" name="gender"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id="male"</a:t>
            </a:r>
            <a:r>
              <a:rPr lang="en-US" altLang="zh-CN" b="1" dirty="0" smtClean="0">
                <a:latin typeface="+mn-lt"/>
              </a:rPr>
              <a:t>/&gt;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960276" y="3362368"/>
            <a:ext cx="1857388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表单元素的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id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rot="5400000">
            <a:off x="3253885" y="3798853"/>
            <a:ext cx="698666" cy="57150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889234" y="5648384"/>
            <a:ext cx="1643074" cy="37290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表单元素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id</a:t>
            </a:r>
            <a:endParaRPr lang="en-US" altLang="zh-CN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16200000" flipV="1">
            <a:off x="6371441" y="5309053"/>
            <a:ext cx="571504" cy="10715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组合 15"/>
          <p:cNvGrpSpPr/>
          <p:nvPr/>
        </p:nvGrpSpPr>
        <p:grpSpPr>
          <a:xfrm>
            <a:off x="539552" y="3505244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-192940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表单元素的标注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2132467"/>
            <a:ext cx="8002588" cy="11525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让内容动起来</a:t>
            </a:r>
            <a:endParaRPr lang="zh-CN" alt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17236" y="4291062"/>
            <a:ext cx="6715204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&lt;marquee&gt;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让内容动起来。</a:t>
            </a:r>
          </a:p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Direction(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方向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属性：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left ,right, down, up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Behavior(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行为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属性：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scroll, alternate ,slide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539552" y="3505244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-192940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其他标签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84254" y="2132467"/>
            <a:ext cx="8002588" cy="11525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可以将文本内容按在代码区的样子显示在页面上。</a:t>
            </a:r>
            <a:endParaRPr lang="zh-CN" alt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17236" y="4291062"/>
            <a:ext cx="6715204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pre</a:t>
            </a:r>
            <a:r>
              <a:rPr lang="en-US" dirty="0" smtClean="0"/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Public void main(String[]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args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){</a:t>
            </a:r>
          </a:p>
          <a:p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(“hello world”);</a:t>
            </a:r>
          </a:p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</a:t>
            </a:r>
            <a:r>
              <a:rPr lang="en-US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pre</a:t>
            </a:r>
            <a:r>
              <a:rPr lang="en-US" dirty="0" smtClean="0"/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0"/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539552" y="3505244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-1929408" y="112474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zh-CN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其他标签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784254" y="1839875"/>
            <a:ext cx="7645398" cy="581013"/>
          </a:xfrm>
          <a:prstGeom prst="rect">
            <a:avLst/>
          </a:prstGeom>
        </p:spPr>
        <p:txBody>
          <a:bodyPr/>
          <a:lstStyle/>
          <a:p>
            <a:r>
              <a:rPr lang="en-US" altLang="zh-CN" sz="2700" dirty="0" smtClean="0"/>
              <a:t>&lt;title&gt;</a:t>
            </a:r>
            <a:r>
              <a:rPr lang="zh-CN" altLang="en-US" sz="2700" dirty="0" smtClean="0"/>
              <a:t>标签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1168079" y="2328379"/>
            <a:ext cx="3763961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……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家用电器排行榜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3" name="图片 12" descr="Snap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6037" y="1883035"/>
            <a:ext cx="2810340" cy="442628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4077634" y="2419300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232612" y="2278582"/>
            <a:ext cx="1571636" cy="21431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网页基本信息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4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784254" y="1839875"/>
            <a:ext cx="7645398" cy="581013"/>
          </a:xfrm>
          <a:prstGeom prst="rect">
            <a:avLst/>
          </a:prstGeom>
        </p:spPr>
        <p:txBody>
          <a:bodyPr/>
          <a:lstStyle/>
          <a:p>
            <a:r>
              <a:rPr lang="en-US" altLang="zh-CN" sz="2700" dirty="0" smtClean="0"/>
              <a:t>&lt;meta&gt;</a:t>
            </a:r>
            <a:r>
              <a:rPr lang="zh-CN" altLang="en-US" sz="2700" dirty="0" smtClean="0"/>
              <a:t>标签  网页元信息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2734072"/>
            <a:ext cx="8121679" cy="28900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dirty="0"/>
              <a:t>&lt;meta http-</a:t>
            </a:r>
            <a:r>
              <a:rPr lang="en-US" altLang="zh-CN" dirty="0" err="1"/>
              <a:t>equiv</a:t>
            </a:r>
            <a:r>
              <a:rPr lang="en-US" altLang="zh-CN" dirty="0"/>
              <a:t>=</a:t>
            </a:r>
            <a:r>
              <a:rPr lang="en-US" altLang="zh-CN" i="1" dirty="0"/>
              <a:t>"Content-Type" content="text/html; charset=UTF-8" /&gt;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name=“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keywords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 content=“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传智播客，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IT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培训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</a:rPr>
              <a:t>description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传智播客是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国内最大的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……" /&gt;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&lt;meta http-equiv="refresh" content="3;url=http://www.sina.com.cn" /&gt;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zh-CN" altLang="en-US" dirty="0" smtClean="0"/>
              <a:t>表示打开此页面</a:t>
            </a:r>
            <a:r>
              <a:rPr lang="en-US" dirty="0" smtClean="0"/>
              <a:t>3</a:t>
            </a:r>
            <a:r>
              <a:rPr lang="zh-CN" altLang="en-US" dirty="0" smtClean="0"/>
              <a:t>秒后自动转到新浪页面。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44208" y="2855216"/>
            <a:ext cx="178595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2910" y="5542367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搜索关键字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428992" y="5756681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内容描述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000892" y="5113739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网页字符编码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5" name="直接箭头连接符 14"/>
          <p:cNvCxnSpPr>
            <a:endCxn id="10" idx="0"/>
          </p:cNvCxnSpPr>
          <p:nvPr/>
        </p:nvCxnSpPr>
        <p:spPr>
          <a:xfrm rot="5400000">
            <a:off x="917952" y="4174335"/>
            <a:ext cx="1785950" cy="950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 rot="16200000" flipH="1">
            <a:off x="3037018" y="4791336"/>
            <a:ext cx="1214444" cy="71624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2" idx="0"/>
          </p:cNvCxnSpPr>
          <p:nvPr/>
        </p:nvCxnSpPr>
        <p:spPr>
          <a:xfrm>
            <a:off x="7337183" y="3140968"/>
            <a:ext cx="468622" cy="19727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网页基本信息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634509" y="1931282"/>
            <a:ext cx="3073395" cy="300988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900" b="1" dirty="0" smtClean="0"/>
              <a:t>标题标签</a:t>
            </a:r>
            <a:endParaRPr lang="en-US" altLang="zh-CN" sz="2900" b="1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&lt;h1&gt;…&lt;/h1&gt;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&lt;h2&gt;…&lt;/h2&gt;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&lt;h3&gt;…&lt;/h3&gt;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&lt;h4&gt;…&lt;/h4&gt;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&lt;h5&gt;…&lt;/h5&gt;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&lt;h6&gt;…&lt;/h6&gt;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275856" y="2472220"/>
            <a:ext cx="285752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一级标题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&lt;h2&gt;</a:t>
            </a:r>
            <a:r>
              <a:rPr lang="zh-CN" altLang="en-US" b="1" dirty="0" smtClean="0">
                <a:latin typeface="+mn-lt"/>
              </a:rPr>
              <a:t>二级标题</a:t>
            </a:r>
            <a:r>
              <a:rPr lang="en-US" altLang="zh-CN" b="1" dirty="0" smtClean="0">
                <a:latin typeface="+mn-lt"/>
              </a:rPr>
              <a:t>&lt;/h2&gt;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&lt;h3&gt;</a:t>
            </a:r>
            <a:r>
              <a:rPr lang="zh-CN" altLang="en-US" b="1" dirty="0" smtClean="0">
                <a:latin typeface="+mn-lt"/>
              </a:rPr>
              <a:t>三级标题</a:t>
            </a:r>
            <a:r>
              <a:rPr lang="en-US" altLang="zh-CN" b="1" dirty="0" smtClean="0">
                <a:latin typeface="+mn-lt"/>
              </a:rPr>
              <a:t>&lt;/h3&gt;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&lt;h4&gt;</a:t>
            </a:r>
            <a:r>
              <a:rPr lang="zh-CN" altLang="en-US" b="1" dirty="0" smtClean="0">
                <a:latin typeface="+mn-lt"/>
              </a:rPr>
              <a:t>四级标题</a:t>
            </a:r>
            <a:r>
              <a:rPr lang="en-US" altLang="zh-CN" b="1" dirty="0" smtClean="0">
                <a:latin typeface="+mn-lt"/>
              </a:rPr>
              <a:t>&lt;/h4&gt;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&lt;h5&gt;</a:t>
            </a:r>
            <a:r>
              <a:rPr lang="zh-CN" altLang="en-US" b="1" dirty="0" smtClean="0">
                <a:latin typeface="+mn-lt"/>
              </a:rPr>
              <a:t>五级标题</a:t>
            </a:r>
            <a:r>
              <a:rPr lang="en-US" altLang="zh-CN" b="1" dirty="0" smtClean="0">
                <a:latin typeface="+mn-lt"/>
              </a:rPr>
              <a:t>&lt;/h5&gt;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&lt;h6&gt;</a:t>
            </a:r>
            <a:r>
              <a:rPr lang="zh-CN" altLang="en-US" b="1" dirty="0" smtClean="0">
                <a:latin typeface="+mn-lt"/>
              </a:rPr>
              <a:t>六级标题</a:t>
            </a:r>
            <a:r>
              <a:rPr lang="en-US" altLang="zh-CN" b="1" dirty="0" smtClean="0">
                <a:latin typeface="+mn-lt"/>
              </a:rPr>
              <a:t>&lt;/h6&gt;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20" name="图片 19" descr="1－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2998" y="3058131"/>
            <a:ext cx="2464040" cy="3213108"/>
          </a:xfrm>
          <a:prstGeom prst="rect">
            <a:avLst/>
          </a:prstGeom>
        </p:spPr>
      </p:pic>
      <p:sp>
        <p:nvSpPr>
          <p:cNvPr id="21" name="Freeform 12"/>
          <p:cNvSpPr>
            <a:spLocks/>
          </p:cNvSpPr>
          <p:nvPr/>
        </p:nvSpPr>
        <p:spPr bwMode="auto">
          <a:xfrm rot="2519945">
            <a:off x="6010123" y="2458563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网页基本标签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500034" y="1895391"/>
            <a:ext cx="3073395" cy="16525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700" b="1" dirty="0" smtClean="0">
                <a:latin typeface="+mn-ea"/>
              </a:rPr>
              <a:t>段落标签</a:t>
            </a:r>
            <a:endParaRPr lang="en-US" altLang="zh-CN" sz="2700" b="1" dirty="0" smtClean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sz="2700" dirty="0" smtClean="0">
                <a:latin typeface="+mn-ea"/>
              </a:rPr>
              <a:t>&lt;p&gt;…&lt;/p&gt;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28662" y="2976451"/>
            <a:ext cx="4714908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&lt;/p</a:t>
            </a:r>
            <a:r>
              <a:rPr lang="en-US" altLang="zh-CN" b="1" dirty="0" smtClean="0">
                <a:latin typeface="+mn-lt"/>
              </a:rPr>
              <a:t>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/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latin typeface="+mn-lt"/>
              </a:rPr>
              <a:t>换行 和 隔空白行的效果</a:t>
            </a:r>
            <a:endParaRPr lang="en-US" altLang="zh-CN" b="1" dirty="0" smtClean="0">
              <a:latin typeface="+mn-lt"/>
            </a:endParaRPr>
          </a:p>
        </p:txBody>
      </p:sp>
      <p:pic>
        <p:nvPicPr>
          <p:cNvPr id="10" name="图片 9" descr="1－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9733" y="3501008"/>
            <a:ext cx="3082707" cy="2737444"/>
          </a:xfrm>
          <a:prstGeom prst="rect">
            <a:avLst/>
          </a:prstGeom>
        </p:spPr>
      </p:pic>
      <p:sp>
        <p:nvSpPr>
          <p:cNvPr id="11" name="Freeform 12"/>
          <p:cNvSpPr>
            <a:spLocks/>
          </p:cNvSpPr>
          <p:nvPr/>
        </p:nvSpPr>
        <p:spPr bwMode="auto">
          <a:xfrm rot="2519945">
            <a:off x="5454011" y="2962619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网页基本标签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706517" y="1920452"/>
            <a:ext cx="3073395" cy="16525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700" dirty="0" smtClean="0"/>
              <a:t>换行标签</a:t>
            </a:r>
            <a:endParaRPr lang="en-US" altLang="zh-CN" sz="27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US" altLang="zh-CN" dirty="0" smtClean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1538" y="2832201"/>
            <a:ext cx="464347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&lt;h1&gt;</a:t>
            </a:r>
            <a:r>
              <a:rPr lang="zh-CN" altLang="en-US" b="1" dirty="0" smtClean="0">
                <a:latin typeface="+mn-lt"/>
              </a:rPr>
              <a:t>北京欢迎你</a:t>
            </a:r>
            <a:r>
              <a:rPr lang="en-US" altLang="zh-CN" b="1" dirty="0" smtClean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北京欢迎你，有梦想谁都了不起！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有勇气就会有奇迹。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</a:t>
            </a:r>
            <a:r>
              <a:rPr lang="zh-CN" altLang="en-US" b="1" dirty="0" smtClean="0">
                <a:latin typeface="+mn-lt"/>
              </a:rPr>
              <a:t>北京欢迎你，为你开天辟地</a:t>
            </a:r>
            <a:r>
              <a:rPr lang="en-US" altLang="zh-CN" b="1" dirty="0" smtClean="0">
                <a:latin typeface="+mn-lt"/>
              </a:rPr>
              <a:t>&lt;</a:t>
            </a:r>
            <a:r>
              <a:rPr lang="en-US" altLang="zh-CN" b="1" dirty="0" err="1" smtClean="0">
                <a:latin typeface="+mn-lt"/>
              </a:rPr>
              <a:t>br</a:t>
            </a:r>
            <a:r>
              <a:rPr lang="en-US" altLang="zh-CN" b="1" dirty="0" smtClean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&lt;/p&gt;</a:t>
            </a:r>
          </a:p>
        </p:txBody>
      </p:sp>
      <p:pic>
        <p:nvPicPr>
          <p:cNvPr id="10" name="图片 9" descr="1－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6446" y="3000372"/>
            <a:ext cx="2800121" cy="3236940"/>
          </a:xfrm>
          <a:prstGeom prst="rect">
            <a:avLst/>
          </a:prstGeom>
        </p:spPr>
      </p:pic>
      <p:sp>
        <p:nvSpPr>
          <p:cNvPr id="11" name="Freeform 12"/>
          <p:cNvSpPr>
            <a:spLocks/>
          </p:cNvSpPr>
          <p:nvPr/>
        </p:nvSpPr>
        <p:spPr bwMode="auto">
          <a:xfrm rot="2169281">
            <a:off x="5591756" y="254432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980728" y="12778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300" dirty="0" smtClean="0">
                <a:solidFill>
                  <a:srgbClr val="336666"/>
                </a:solidFill>
              </a:rPr>
              <a:t>网页基本标签</a:t>
            </a:r>
            <a:endParaRPr kumimoji="0" lang="zh-CN" alt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336666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453336"/>
            <a:ext cx="31115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北京传智播客教育   </a:t>
            </a:r>
            <a:r>
              <a:rPr lang="en-US" altLang="zh-CN" dirty="0" smtClean="0"/>
              <a:t>www.itcast.cn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3233</Words>
  <Application>Microsoft Office PowerPoint</Application>
  <PresentationFormat>全屏显示(4:3)</PresentationFormat>
  <Paragraphs>584</Paragraphs>
  <Slides>48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黑体</vt:lpstr>
      <vt:lpstr>隶书</vt:lpstr>
      <vt:lpstr>宋体</vt:lpstr>
      <vt:lpstr>Arial</vt:lpstr>
      <vt:lpstr>Arial Black</vt:lpstr>
      <vt:lpstr>Calibri</vt:lpstr>
      <vt:lpstr>Times New Roman</vt:lpstr>
      <vt:lpstr>Wingdings</vt:lpstr>
      <vt:lpstr>Office 主题</vt:lpstr>
      <vt:lpstr>PowerPoint 演示文稿</vt:lpstr>
      <vt:lpstr>HTML简介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表单元素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HTML简介</dc:title>
  <dc:creator>刘悦东</dc:creator>
  <cp:lastModifiedBy>刘悦东</cp:lastModifiedBy>
  <cp:revision>82</cp:revision>
  <dcterms:created xsi:type="dcterms:W3CDTF">2014-03-25T05:31:06Z</dcterms:created>
  <dcterms:modified xsi:type="dcterms:W3CDTF">2014-06-15T05:58:37Z</dcterms:modified>
</cp:coreProperties>
</file>